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0" r:id="rId6"/>
    <p:sldId id="271" r:id="rId7"/>
    <p:sldId id="294" r:id="rId8"/>
    <p:sldId id="272" r:id="rId9"/>
    <p:sldId id="273" r:id="rId10"/>
    <p:sldId id="261" r:id="rId11"/>
    <p:sldId id="274" r:id="rId12"/>
    <p:sldId id="275" r:id="rId13"/>
    <p:sldId id="276" r:id="rId14"/>
    <p:sldId id="293" r:id="rId15"/>
    <p:sldId id="277" r:id="rId16"/>
    <p:sldId id="278" r:id="rId17"/>
    <p:sldId id="279" r:id="rId18"/>
    <p:sldId id="295" r:id="rId19"/>
    <p:sldId id="284" r:id="rId20"/>
    <p:sldId id="285" r:id="rId21"/>
    <p:sldId id="283" r:id="rId22"/>
    <p:sldId id="286" r:id="rId23"/>
    <p:sldId id="287" r:id="rId24"/>
    <p:sldId id="288" r:id="rId25"/>
    <p:sldId id="289" r:id="rId26"/>
    <p:sldId id="290" r:id="rId27"/>
    <p:sldId id="292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F7E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76553" autoAdjust="0"/>
  </p:normalViewPr>
  <p:slideViewPr>
    <p:cSldViewPr snapToGrid="0">
      <p:cViewPr>
        <p:scale>
          <a:sx n="103" d="100"/>
          <a:sy n="103" d="100"/>
        </p:scale>
        <p:origin x="-1328" y="-120"/>
      </p:cViewPr>
      <p:guideLst>
        <p:guide orient="horz" pos="3494"/>
        <p:guide orient="horz" pos="4163"/>
        <p:guide orient="horz" pos="1027"/>
        <p:guide orient="horz" pos="1970"/>
        <p:guide orient="horz" pos="2477"/>
        <p:guide orient="horz" pos="2975"/>
        <p:guide pos="1012"/>
        <p:guide pos="2880"/>
        <p:guide pos="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615BE-10A6-4044-9430-DB47680DDB50}" type="doc">
      <dgm:prSet loTypeId="urn:microsoft.com/office/officeart/2005/8/layout/vList5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F03CDE5-A967-CA4C-BA50-2919E02A640C}">
      <dgm:prSet phldrT="[Text]"/>
      <dgm:spPr/>
      <dgm:t>
        <a:bodyPr/>
        <a:lstStyle/>
        <a:p>
          <a:r>
            <a:rPr lang="en-US" dirty="0" smtClean="0"/>
            <a:t>Single SKU</a:t>
          </a:r>
          <a:endParaRPr lang="en-US" dirty="0"/>
        </a:p>
      </dgm:t>
    </dgm:pt>
    <dgm:pt modelId="{DAF65B96-1024-504D-8FC4-12C1EB9B29BD}" type="parTrans" cxnId="{D9BFB537-13C0-7F43-BA4C-EB7DD2D6D23D}">
      <dgm:prSet/>
      <dgm:spPr/>
      <dgm:t>
        <a:bodyPr/>
        <a:lstStyle/>
        <a:p>
          <a:endParaRPr lang="en-US"/>
        </a:p>
      </dgm:t>
    </dgm:pt>
    <dgm:pt modelId="{F1DCF19F-F7F6-E446-9D62-1305870C239C}" type="sibTrans" cxnId="{D9BFB537-13C0-7F43-BA4C-EB7DD2D6D23D}">
      <dgm:prSet/>
      <dgm:spPr/>
      <dgm:t>
        <a:bodyPr/>
        <a:lstStyle/>
        <a:p>
          <a:endParaRPr lang="en-US"/>
        </a:p>
      </dgm:t>
    </dgm:pt>
    <dgm:pt modelId="{DB9B6489-1739-664C-B91D-C3BC68FB1B60}">
      <dgm:prSet phldrT="[Text]"/>
      <dgm:spPr/>
      <dgm:t>
        <a:bodyPr/>
        <a:lstStyle/>
        <a:p>
          <a:r>
            <a:rPr lang="en-US" dirty="0" smtClean="0"/>
            <a:t>Fewer models</a:t>
          </a:r>
          <a:endParaRPr lang="en-US" dirty="0"/>
        </a:p>
      </dgm:t>
    </dgm:pt>
    <dgm:pt modelId="{4EC2CB60-593A-DD45-B369-6434A3A16A1C}" type="parTrans" cxnId="{C24855C3-D86B-8942-AA1F-F3A0B93CB788}">
      <dgm:prSet/>
      <dgm:spPr/>
      <dgm:t>
        <a:bodyPr/>
        <a:lstStyle/>
        <a:p>
          <a:endParaRPr lang="en-US"/>
        </a:p>
      </dgm:t>
    </dgm:pt>
    <dgm:pt modelId="{FFD82FBD-54E9-9D44-BD91-8641CECD092E}" type="sibTrans" cxnId="{C24855C3-D86B-8942-AA1F-F3A0B93CB788}">
      <dgm:prSet/>
      <dgm:spPr/>
      <dgm:t>
        <a:bodyPr/>
        <a:lstStyle/>
        <a:p>
          <a:endParaRPr lang="en-US"/>
        </a:p>
      </dgm:t>
    </dgm:pt>
    <dgm:pt modelId="{956F55F0-319F-5C41-BE24-8E13C5795C1C}">
      <dgm:prSet phldrT="[Text]"/>
      <dgm:spPr/>
      <dgm:t>
        <a:bodyPr/>
        <a:lstStyle/>
        <a:p>
          <a:r>
            <a:rPr lang="en-US" dirty="0" smtClean="0"/>
            <a:t>Fewer versions</a:t>
          </a:r>
          <a:endParaRPr lang="en-US" dirty="0"/>
        </a:p>
      </dgm:t>
    </dgm:pt>
    <dgm:pt modelId="{326CF016-A4AD-4348-ABA3-2A00AAA0F607}" type="parTrans" cxnId="{4B12FBC1-A0E3-E34D-A597-A2CDCC954FA8}">
      <dgm:prSet/>
      <dgm:spPr/>
      <dgm:t>
        <a:bodyPr/>
        <a:lstStyle/>
        <a:p>
          <a:endParaRPr lang="en-US"/>
        </a:p>
      </dgm:t>
    </dgm:pt>
    <dgm:pt modelId="{8CBA86E4-425C-E942-A76F-C92B0C0A1FC3}" type="sibTrans" cxnId="{4B12FBC1-A0E3-E34D-A597-A2CDCC954FA8}">
      <dgm:prSet/>
      <dgm:spPr/>
      <dgm:t>
        <a:bodyPr/>
        <a:lstStyle/>
        <a:p>
          <a:endParaRPr lang="en-US"/>
        </a:p>
      </dgm:t>
    </dgm:pt>
    <dgm:pt modelId="{AB4B548F-340E-B54E-8E46-19934F0B664E}">
      <dgm:prSet phldrT="[Text]"/>
      <dgm:spPr/>
      <dgm:t>
        <a:bodyPr/>
        <a:lstStyle/>
        <a:p>
          <a:r>
            <a:rPr lang="en-US" dirty="0" smtClean="0"/>
            <a:t>Commodity H/W</a:t>
          </a:r>
          <a:endParaRPr lang="en-US" dirty="0"/>
        </a:p>
      </dgm:t>
    </dgm:pt>
    <dgm:pt modelId="{14739391-0542-BD44-8360-691EFCA0C1E6}" type="parTrans" cxnId="{C1845E9A-6B01-0C42-936E-AA69A5E8CA92}">
      <dgm:prSet/>
      <dgm:spPr/>
      <dgm:t>
        <a:bodyPr/>
        <a:lstStyle/>
        <a:p>
          <a:endParaRPr lang="en-US"/>
        </a:p>
      </dgm:t>
    </dgm:pt>
    <dgm:pt modelId="{92B2D8C0-2EB7-5049-97A9-5DFCD1AD5D59}" type="sibTrans" cxnId="{C1845E9A-6B01-0C42-936E-AA69A5E8CA92}">
      <dgm:prSet/>
      <dgm:spPr/>
      <dgm:t>
        <a:bodyPr/>
        <a:lstStyle/>
        <a:p>
          <a:endParaRPr lang="en-US"/>
        </a:p>
      </dgm:t>
    </dgm:pt>
    <dgm:pt modelId="{03C10118-F2B6-4D4E-9547-5E0A144C531C}">
      <dgm:prSet phldrT="[Text]"/>
      <dgm:spPr/>
      <dgm:t>
        <a:bodyPr/>
        <a:lstStyle/>
        <a:p>
          <a:r>
            <a:rPr lang="en-US" dirty="0" smtClean="0"/>
            <a:t>Multi vendor options</a:t>
          </a:r>
          <a:endParaRPr lang="en-US" dirty="0"/>
        </a:p>
      </dgm:t>
    </dgm:pt>
    <dgm:pt modelId="{C550DDBC-5944-8C44-8BBD-1B4A05A8218C}" type="parTrans" cxnId="{20D79D57-842B-3C41-9E56-58EAD8C1203C}">
      <dgm:prSet/>
      <dgm:spPr/>
      <dgm:t>
        <a:bodyPr/>
        <a:lstStyle/>
        <a:p>
          <a:endParaRPr lang="en-US"/>
        </a:p>
      </dgm:t>
    </dgm:pt>
    <dgm:pt modelId="{B12C33FC-F82F-8947-A0E8-4C7A4DB713D7}" type="sibTrans" cxnId="{20D79D57-842B-3C41-9E56-58EAD8C1203C}">
      <dgm:prSet/>
      <dgm:spPr/>
      <dgm:t>
        <a:bodyPr/>
        <a:lstStyle/>
        <a:p>
          <a:endParaRPr lang="en-US"/>
        </a:p>
      </dgm:t>
    </dgm:pt>
    <dgm:pt modelId="{EB609B9C-DAB1-4142-AF5E-6297B84BE823}">
      <dgm:prSet phldrT="[Text]"/>
      <dgm:spPr/>
      <dgm:t>
        <a:bodyPr/>
        <a:lstStyle/>
        <a:p>
          <a:r>
            <a:rPr lang="en-US" dirty="0" smtClean="0"/>
            <a:t>Lowest cost</a:t>
          </a:r>
          <a:endParaRPr lang="en-US" dirty="0"/>
        </a:p>
      </dgm:t>
    </dgm:pt>
    <dgm:pt modelId="{4F2855F5-98E9-0D47-8ADF-6B2E193D8677}" type="parTrans" cxnId="{0ECA14E0-CDE5-3348-9DC6-50D2DC8916C6}">
      <dgm:prSet/>
      <dgm:spPr/>
      <dgm:t>
        <a:bodyPr/>
        <a:lstStyle/>
        <a:p>
          <a:endParaRPr lang="en-US"/>
        </a:p>
      </dgm:t>
    </dgm:pt>
    <dgm:pt modelId="{A6A532CF-8338-F84F-A55D-25AF428E3B25}" type="sibTrans" cxnId="{0ECA14E0-CDE5-3348-9DC6-50D2DC8916C6}">
      <dgm:prSet/>
      <dgm:spPr/>
      <dgm:t>
        <a:bodyPr/>
        <a:lstStyle/>
        <a:p>
          <a:endParaRPr lang="en-US"/>
        </a:p>
      </dgm:t>
    </dgm:pt>
    <dgm:pt modelId="{B7ABD7BE-AD55-7246-A77A-26F3265D9625}">
      <dgm:prSet phldrT="[Text]"/>
      <dgm:spPr/>
      <dgm:t>
        <a:bodyPr/>
        <a:lstStyle/>
        <a:p>
          <a:r>
            <a:rPr lang="en-US" dirty="0" smtClean="0"/>
            <a:t>Consolidate</a:t>
          </a:r>
        </a:p>
      </dgm:t>
    </dgm:pt>
    <dgm:pt modelId="{FC0A9DDB-FC68-184A-8CC4-A4D25FC94E2C}" type="parTrans" cxnId="{2EB86145-AE0F-DE4C-97B3-5167C1B8FF4C}">
      <dgm:prSet/>
      <dgm:spPr/>
      <dgm:t>
        <a:bodyPr/>
        <a:lstStyle/>
        <a:p>
          <a:endParaRPr lang="en-US"/>
        </a:p>
      </dgm:t>
    </dgm:pt>
    <dgm:pt modelId="{6F2925D0-8973-1547-9DB2-68618DF00AC3}" type="sibTrans" cxnId="{2EB86145-AE0F-DE4C-97B3-5167C1B8FF4C}">
      <dgm:prSet/>
      <dgm:spPr/>
      <dgm:t>
        <a:bodyPr/>
        <a:lstStyle/>
        <a:p>
          <a:endParaRPr lang="en-US"/>
        </a:p>
      </dgm:t>
    </dgm:pt>
    <dgm:pt modelId="{AD1D40CC-FA83-364C-A372-D9B155E1AFE5}">
      <dgm:prSet phldrT="[Text]"/>
      <dgm:spPr/>
      <dgm:t>
        <a:bodyPr/>
        <a:lstStyle/>
        <a:p>
          <a:r>
            <a:rPr lang="en-US" dirty="0" smtClean="0"/>
            <a:t>Less platforms (e.g. OS)</a:t>
          </a:r>
          <a:endParaRPr lang="en-US" dirty="0"/>
        </a:p>
      </dgm:t>
    </dgm:pt>
    <dgm:pt modelId="{FD136F34-2B45-BB4C-B843-0F8DA63798E5}" type="parTrans" cxnId="{3240D168-FF50-AC44-91CF-0CFE42F2B164}">
      <dgm:prSet/>
      <dgm:spPr/>
      <dgm:t>
        <a:bodyPr/>
        <a:lstStyle/>
        <a:p>
          <a:endParaRPr lang="en-US"/>
        </a:p>
      </dgm:t>
    </dgm:pt>
    <dgm:pt modelId="{AAA9E893-10C6-C54B-BF1B-71C33568DBD4}" type="sibTrans" cxnId="{3240D168-FF50-AC44-91CF-0CFE42F2B164}">
      <dgm:prSet/>
      <dgm:spPr/>
      <dgm:t>
        <a:bodyPr/>
        <a:lstStyle/>
        <a:p>
          <a:endParaRPr lang="en-US"/>
        </a:p>
      </dgm:t>
    </dgm:pt>
    <dgm:pt modelId="{98608A74-DB3B-1048-8D4F-511EF2DDDDAA}">
      <dgm:prSet phldrT="[Text]"/>
      <dgm:spPr/>
      <dgm:t>
        <a:bodyPr/>
        <a:lstStyle/>
        <a:p>
          <a:r>
            <a:rPr lang="en-US" dirty="0" smtClean="0"/>
            <a:t>Less tools </a:t>
          </a:r>
          <a:endParaRPr lang="en-US" dirty="0"/>
        </a:p>
      </dgm:t>
    </dgm:pt>
    <dgm:pt modelId="{0AA6724D-FCC6-0848-8E14-536E8D0D17E1}" type="parTrans" cxnId="{CA8884FF-8F1D-3F4B-B141-CD64C3AEFDA0}">
      <dgm:prSet/>
      <dgm:spPr/>
      <dgm:t>
        <a:bodyPr/>
        <a:lstStyle/>
        <a:p>
          <a:endParaRPr lang="en-US"/>
        </a:p>
      </dgm:t>
    </dgm:pt>
    <dgm:pt modelId="{6BB00D16-C702-9844-8AE2-FEDDC33C6F17}" type="sibTrans" cxnId="{CA8884FF-8F1D-3F4B-B141-CD64C3AEFDA0}">
      <dgm:prSet/>
      <dgm:spPr/>
      <dgm:t>
        <a:bodyPr/>
        <a:lstStyle/>
        <a:p>
          <a:endParaRPr lang="en-US"/>
        </a:p>
      </dgm:t>
    </dgm:pt>
    <dgm:pt modelId="{46D4AA75-54C6-0D4A-B9BA-105C04446588}">
      <dgm:prSet phldrT="[Text]"/>
      <dgm:spPr/>
      <dgm:t>
        <a:bodyPr/>
        <a:lstStyle/>
        <a:p>
          <a:r>
            <a:rPr lang="en-US" dirty="0" smtClean="0"/>
            <a:t>“Common denominator”</a:t>
          </a:r>
          <a:endParaRPr lang="en-US" dirty="0"/>
        </a:p>
      </dgm:t>
    </dgm:pt>
    <dgm:pt modelId="{B280E278-939D-2441-B622-0EF3598BEE1A}" type="parTrans" cxnId="{9BA22506-7994-F64F-BF41-AC405CE032FB}">
      <dgm:prSet/>
      <dgm:spPr/>
      <dgm:t>
        <a:bodyPr/>
        <a:lstStyle/>
        <a:p>
          <a:endParaRPr lang="en-US"/>
        </a:p>
      </dgm:t>
    </dgm:pt>
    <dgm:pt modelId="{FE36C480-8A2C-7A49-B6A1-E2B45B56AEC4}" type="sibTrans" cxnId="{9BA22506-7994-F64F-BF41-AC405CE032FB}">
      <dgm:prSet/>
      <dgm:spPr/>
      <dgm:t>
        <a:bodyPr/>
        <a:lstStyle/>
        <a:p>
          <a:endParaRPr lang="en-US"/>
        </a:p>
      </dgm:t>
    </dgm:pt>
    <dgm:pt modelId="{0C032159-AE35-284A-B76B-A0FF1E07BBFB}">
      <dgm:prSet phldrT="[Text]"/>
      <dgm:spPr/>
      <dgm:t>
        <a:bodyPr/>
        <a:lstStyle/>
        <a:p>
          <a:r>
            <a:rPr lang="en-US" dirty="0" smtClean="0"/>
            <a:t>Failure will happen</a:t>
          </a:r>
          <a:endParaRPr lang="en-US" dirty="0"/>
        </a:p>
      </dgm:t>
    </dgm:pt>
    <dgm:pt modelId="{3F86205C-1C40-BD4F-B357-894D889C498B}" type="parTrans" cxnId="{65CACEBB-47F8-2047-93F8-D23CC84AEAC2}">
      <dgm:prSet/>
      <dgm:spPr/>
      <dgm:t>
        <a:bodyPr/>
        <a:lstStyle/>
        <a:p>
          <a:endParaRPr lang="en-US"/>
        </a:p>
      </dgm:t>
    </dgm:pt>
    <dgm:pt modelId="{85934110-8C3E-B64A-85EB-8690596690D5}" type="sibTrans" cxnId="{65CACEBB-47F8-2047-93F8-D23CC84AEAC2}">
      <dgm:prSet/>
      <dgm:spPr/>
      <dgm:t>
        <a:bodyPr/>
        <a:lstStyle/>
        <a:p>
          <a:endParaRPr lang="en-US"/>
        </a:p>
      </dgm:t>
    </dgm:pt>
    <dgm:pt modelId="{D9E43D47-300A-3745-9E25-54DC23769CA7}">
      <dgm:prSet phldrT="[Text]"/>
      <dgm:spPr/>
      <dgm:t>
        <a:bodyPr/>
        <a:lstStyle/>
        <a:p>
          <a:r>
            <a:rPr lang="en-US" dirty="0" smtClean="0"/>
            <a:t>Open source options</a:t>
          </a:r>
          <a:endParaRPr lang="en-US" dirty="0"/>
        </a:p>
      </dgm:t>
    </dgm:pt>
    <dgm:pt modelId="{D8868836-C364-B542-93BB-D7EDA7A489D8}" type="parTrans" cxnId="{D08B64C9-8BE1-BB49-993F-1D55C7C3D918}">
      <dgm:prSet/>
      <dgm:spPr/>
      <dgm:t>
        <a:bodyPr/>
        <a:lstStyle/>
        <a:p>
          <a:endParaRPr lang="en-US"/>
        </a:p>
      </dgm:t>
    </dgm:pt>
    <dgm:pt modelId="{A48A52CA-E943-BD4A-965D-705023188231}" type="sibTrans" cxnId="{D08B64C9-8BE1-BB49-993F-1D55C7C3D918}">
      <dgm:prSet/>
      <dgm:spPr/>
      <dgm:t>
        <a:bodyPr/>
        <a:lstStyle/>
        <a:p>
          <a:endParaRPr lang="en-US"/>
        </a:p>
      </dgm:t>
    </dgm:pt>
    <dgm:pt modelId="{D6FABA32-B286-DA40-9309-90CED1AD718D}" type="pres">
      <dgm:prSet presAssocID="{84B615BE-10A6-4044-9430-DB47680DDB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582C6E-581D-3446-A7FE-A170316722EF}" type="pres">
      <dgm:prSet presAssocID="{0F03CDE5-A967-CA4C-BA50-2919E02A640C}" presName="linNode" presStyleCnt="0"/>
      <dgm:spPr/>
    </dgm:pt>
    <dgm:pt modelId="{F94AA880-012A-D443-8C9B-A5270E7C9101}" type="pres">
      <dgm:prSet presAssocID="{0F03CDE5-A967-CA4C-BA50-2919E02A640C}" presName="parentText" presStyleLbl="node1" presStyleIdx="0" presStyleCnt="3" custLinFactNeighborX="-1381" custLinFactNeighborY="-166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89772-BB78-3549-8F6B-E36B8E7E5549}" type="pres">
      <dgm:prSet presAssocID="{0F03CDE5-A967-CA4C-BA50-2919E02A640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0BFD6-0975-9448-8D70-9724A3917CB1}" type="pres">
      <dgm:prSet presAssocID="{F1DCF19F-F7F6-E446-9D62-1305870C239C}" presName="sp" presStyleCnt="0"/>
      <dgm:spPr/>
    </dgm:pt>
    <dgm:pt modelId="{33E9ABFD-54EE-8040-A4EB-ECF60A2C44F6}" type="pres">
      <dgm:prSet presAssocID="{AB4B548F-340E-B54E-8E46-19934F0B664E}" presName="linNode" presStyleCnt="0"/>
      <dgm:spPr/>
    </dgm:pt>
    <dgm:pt modelId="{6221599E-EAAE-4D42-8106-AC81997ADD97}" type="pres">
      <dgm:prSet presAssocID="{AB4B548F-340E-B54E-8E46-19934F0B664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22A64-8A14-B945-A4B7-C9224852522E}" type="pres">
      <dgm:prSet presAssocID="{AB4B548F-340E-B54E-8E46-19934F0B664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DB223-2DFB-C74D-87BC-9BF141F5EE29}" type="pres">
      <dgm:prSet presAssocID="{92B2D8C0-2EB7-5049-97A9-5DFCD1AD5D59}" presName="sp" presStyleCnt="0"/>
      <dgm:spPr/>
    </dgm:pt>
    <dgm:pt modelId="{4DEC3A54-B40D-8C48-BF1E-CEE7E86FB82C}" type="pres">
      <dgm:prSet presAssocID="{B7ABD7BE-AD55-7246-A77A-26F3265D9625}" presName="linNode" presStyleCnt="0"/>
      <dgm:spPr/>
    </dgm:pt>
    <dgm:pt modelId="{CE4617A8-D0AF-D64E-B822-0C5ACBB2E955}" type="pres">
      <dgm:prSet presAssocID="{B7ABD7BE-AD55-7246-A77A-26F3265D962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B4A4B-5823-9F43-B865-8ED3EA8F48C0}" type="pres">
      <dgm:prSet presAssocID="{B7ABD7BE-AD55-7246-A77A-26F3265D962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AB14BE-8359-DD40-AB2E-BD0C9C1D0A9F}" type="presOf" srcId="{0C032159-AE35-284A-B76B-A0FF1E07BBFB}" destId="{4FF22A64-8A14-B945-A4B7-C9224852522E}" srcOrd="0" destOrd="2" presId="urn:microsoft.com/office/officeart/2005/8/layout/vList5"/>
    <dgm:cxn modelId="{2EB86145-AE0F-DE4C-97B3-5167C1B8FF4C}" srcId="{84B615BE-10A6-4044-9430-DB47680DDB50}" destId="{B7ABD7BE-AD55-7246-A77A-26F3265D9625}" srcOrd="2" destOrd="0" parTransId="{FC0A9DDB-FC68-184A-8CC4-A4D25FC94E2C}" sibTransId="{6F2925D0-8973-1547-9DB2-68618DF00AC3}"/>
    <dgm:cxn modelId="{DDCAEA5E-3953-4C4A-9689-D7C10FCB7A06}" type="presOf" srcId="{AD1D40CC-FA83-364C-A372-D9B155E1AFE5}" destId="{A25B4A4B-5823-9F43-B865-8ED3EA8F48C0}" srcOrd="0" destOrd="0" presId="urn:microsoft.com/office/officeart/2005/8/layout/vList5"/>
    <dgm:cxn modelId="{BBE7B9FD-A25B-8B40-B485-ED0BC56F4A81}" type="presOf" srcId="{84B615BE-10A6-4044-9430-DB47680DDB50}" destId="{D6FABA32-B286-DA40-9309-90CED1AD718D}" srcOrd="0" destOrd="0" presId="urn:microsoft.com/office/officeart/2005/8/layout/vList5"/>
    <dgm:cxn modelId="{D08B64C9-8BE1-BB49-993F-1D55C7C3D918}" srcId="{B7ABD7BE-AD55-7246-A77A-26F3265D9625}" destId="{D9E43D47-300A-3745-9E25-54DC23769CA7}" srcOrd="2" destOrd="0" parTransId="{D8868836-C364-B542-93BB-D7EDA7A489D8}" sibTransId="{A48A52CA-E943-BD4A-965D-705023188231}"/>
    <dgm:cxn modelId="{65F2B34C-8E8A-BE46-A2D5-4F673DB860B2}" type="presOf" srcId="{AB4B548F-340E-B54E-8E46-19934F0B664E}" destId="{6221599E-EAAE-4D42-8106-AC81997ADD97}" srcOrd="0" destOrd="0" presId="urn:microsoft.com/office/officeart/2005/8/layout/vList5"/>
    <dgm:cxn modelId="{0ECA14E0-CDE5-3348-9DC6-50D2DC8916C6}" srcId="{AB4B548F-340E-B54E-8E46-19934F0B664E}" destId="{EB609B9C-DAB1-4142-AF5E-6297B84BE823}" srcOrd="1" destOrd="0" parTransId="{4F2855F5-98E9-0D47-8ADF-6B2E193D8677}" sibTransId="{A6A532CF-8338-F84F-A55D-25AF428E3B25}"/>
    <dgm:cxn modelId="{CA8884FF-8F1D-3F4B-B141-CD64C3AEFDA0}" srcId="{B7ABD7BE-AD55-7246-A77A-26F3265D9625}" destId="{98608A74-DB3B-1048-8D4F-511EF2DDDDAA}" srcOrd="1" destOrd="0" parTransId="{0AA6724D-FCC6-0848-8E14-536E8D0D17E1}" sibTransId="{6BB00D16-C702-9844-8AE2-FEDDC33C6F17}"/>
    <dgm:cxn modelId="{C1845E9A-6B01-0C42-936E-AA69A5E8CA92}" srcId="{84B615BE-10A6-4044-9430-DB47680DDB50}" destId="{AB4B548F-340E-B54E-8E46-19934F0B664E}" srcOrd="1" destOrd="0" parTransId="{14739391-0542-BD44-8360-691EFCA0C1E6}" sibTransId="{92B2D8C0-2EB7-5049-97A9-5DFCD1AD5D59}"/>
    <dgm:cxn modelId="{7E4878C4-7A09-B64B-AE5E-228D32122DAA}" type="presOf" srcId="{B7ABD7BE-AD55-7246-A77A-26F3265D9625}" destId="{CE4617A8-D0AF-D64E-B822-0C5ACBB2E955}" srcOrd="0" destOrd="0" presId="urn:microsoft.com/office/officeart/2005/8/layout/vList5"/>
    <dgm:cxn modelId="{7E9FD3D4-9B38-C741-8FBE-823BD2E92508}" type="presOf" srcId="{98608A74-DB3B-1048-8D4F-511EF2DDDDAA}" destId="{A25B4A4B-5823-9F43-B865-8ED3EA8F48C0}" srcOrd="0" destOrd="1" presId="urn:microsoft.com/office/officeart/2005/8/layout/vList5"/>
    <dgm:cxn modelId="{65CACEBB-47F8-2047-93F8-D23CC84AEAC2}" srcId="{AB4B548F-340E-B54E-8E46-19934F0B664E}" destId="{0C032159-AE35-284A-B76B-A0FF1E07BBFB}" srcOrd="2" destOrd="0" parTransId="{3F86205C-1C40-BD4F-B357-894D889C498B}" sibTransId="{85934110-8C3E-B64A-85EB-8690596690D5}"/>
    <dgm:cxn modelId="{20D79D57-842B-3C41-9E56-58EAD8C1203C}" srcId="{AB4B548F-340E-B54E-8E46-19934F0B664E}" destId="{03C10118-F2B6-4D4E-9547-5E0A144C531C}" srcOrd="0" destOrd="0" parTransId="{C550DDBC-5944-8C44-8BBD-1B4A05A8218C}" sibTransId="{B12C33FC-F82F-8947-A0E8-4C7A4DB713D7}"/>
    <dgm:cxn modelId="{3240D168-FF50-AC44-91CF-0CFE42F2B164}" srcId="{B7ABD7BE-AD55-7246-A77A-26F3265D9625}" destId="{AD1D40CC-FA83-364C-A372-D9B155E1AFE5}" srcOrd="0" destOrd="0" parTransId="{FD136F34-2B45-BB4C-B843-0F8DA63798E5}" sibTransId="{AAA9E893-10C6-C54B-BF1B-71C33568DBD4}"/>
    <dgm:cxn modelId="{685A8BC3-876E-BD45-A6A0-5120415E6F84}" type="presOf" srcId="{956F55F0-319F-5C41-BE24-8E13C5795C1C}" destId="{C2989772-BB78-3549-8F6B-E36B8E7E5549}" srcOrd="0" destOrd="1" presId="urn:microsoft.com/office/officeart/2005/8/layout/vList5"/>
    <dgm:cxn modelId="{4E53D5F7-8F97-404B-907D-864FE1B6DA52}" type="presOf" srcId="{EB609B9C-DAB1-4142-AF5E-6297B84BE823}" destId="{4FF22A64-8A14-B945-A4B7-C9224852522E}" srcOrd="0" destOrd="1" presId="urn:microsoft.com/office/officeart/2005/8/layout/vList5"/>
    <dgm:cxn modelId="{D9BFB537-13C0-7F43-BA4C-EB7DD2D6D23D}" srcId="{84B615BE-10A6-4044-9430-DB47680DDB50}" destId="{0F03CDE5-A967-CA4C-BA50-2919E02A640C}" srcOrd="0" destOrd="0" parTransId="{DAF65B96-1024-504D-8FC4-12C1EB9B29BD}" sibTransId="{F1DCF19F-F7F6-E446-9D62-1305870C239C}"/>
    <dgm:cxn modelId="{C24855C3-D86B-8942-AA1F-F3A0B93CB788}" srcId="{0F03CDE5-A967-CA4C-BA50-2919E02A640C}" destId="{DB9B6489-1739-664C-B91D-C3BC68FB1B60}" srcOrd="0" destOrd="0" parTransId="{4EC2CB60-593A-DD45-B369-6434A3A16A1C}" sibTransId="{FFD82FBD-54E9-9D44-BD91-8641CECD092E}"/>
    <dgm:cxn modelId="{4B12FBC1-A0E3-E34D-A597-A2CDCC954FA8}" srcId="{0F03CDE5-A967-CA4C-BA50-2919E02A640C}" destId="{956F55F0-319F-5C41-BE24-8E13C5795C1C}" srcOrd="1" destOrd="0" parTransId="{326CF016-A4AD-4348-ABA3-2A00AAA0F607}" sibTransId="{8CBA86E4-425C-E942-A76F-C92B0C0A1FC3}"/>
    <dgm:cxn modelId="{D9EF04D6-451A-AA4A-AEB5-52D4B530AB4A}" type="presOf" srcId="{03C10118-F2B6-4D4E-9547-5E0A144C531C}" destId="{4FF22A64-8A14-B945-A4B7-C9224852522E}" srcOrd="0" destOrd="0" presId="urn:microsoft.com/office/officeart/2005/8/layout/vList5"/>
    <dgm:cxn modelId="{57437668-7949-B849-99A5-EABD4E88AFC3}" type="presOf" srcId="{0F03CDE5-A967-CA4C-BA50-2919E02A640C}" destId="{F94AA880-012A-D443-8C9B-A5270E7C9101}" srcOrd="0" destOrd="0" presId="urn:microsoft.com/office/officeart/2005/8/layout/vList5"/>
    <dgm:cxn modelId="{8EEA63D5-A629-9E4A-8847-5703224AB5C0}" type="presOf" srcId="{46D4AA75-54C6-0D4A-B9BA-105C04446588}" destId="{C2989772-BB78-3549-8F6B-E36B8E7E5549}" srcOrd="0" destOrd="2" presId="urn:microsoft.com/office/officeart/2005/8/layout/vList5"/>
    <dgm:cxn modelId="{AD9AB13E-E0BA-6F4E-921A-7CC34D35797E}" type="presOf" srcId="{DB9B6489-1739-664C-B91D-C3BC68FB1B60}" destId="{C2989772-BB78-3549-8F6B-E36B8E7E5549}" srcOrd="0" destOrd="0" presId="urn:microsoft.com/office/officeart/2005/8/layout/vList5"/>
    <dgm:cxn modelId="{9BA22506-7994-F64F-BF41-AC405CE032FB}" srcId="{0F03CDE5-A967-CA4C-BA50-2919E02A640C}" destId="{46D4AA75-54C6-0D4A-B9BA-105C04446588}" srcOrd="2" destOrd="0" parTransId="{B280E278-939D-2441-B622-0EF3598BEE1A}" sibTransId="{FE36C480-8A2C-7A49-B6A1-E2B45B56AEC4}"/>
    <dgm:cxn modelId="{76B01182-A96A-E54C-B3BE-C648665FDB56}" type="presOf" srcId="{D9E43D47-300A-3745-9E25-54DC23769CA7}" destId="{A25B4A4B-5823-9F43-B865-8ED3EA8F48C0}" srcOrd="0" destOrd="2" presId="urn:microsoft.com/office/officeart/2005/8/layout/vList5"/>
    <dgm:cxn modelId="{382BD64A-9291-7743-B120-9B84826A4361}" type="presParOf" srcId="{D6FABA32-B286-DA40-9309-90CED1AD718D}" destId="{D4582C6E-581D-3446-A7FE-A170316722EF}" srcOrd="0" destOrd="0" presId="urn:microsoft.com/office/officeart/2005/8/layout/vList5"/>
    <dgm:cxn modelId="{89281BA4-68D8-EF40-AB11-DD992E400E6C}" type="presParOf" srcId="{D4582C6E-581D-3446-A7FE-A170316722EF}" destId="{F94AA880-012A-D443-8C9B-A5270E7C9101}" srcOrd="0" destOrd="0" presId="urn:microsoft.com/office/officeart/2005/8/layout/vList5"/>
    <dgm:cxn modelId="{D5040EA8-289E-7F47-AB95-0DDF41134A6B}" type="presParOf" srcId="{D4582C6E-581D-3446-A7FE-A170316722EF}" destId="{C2989772-BB78-3549-8F6B-E36B8E7E5549}" srcOrd="1" destOrd="0" presId="urn:microsoft.com/office/officeart/2005/8/layout/vList5"/>
    <dgm:cxn modelId="{B1645EE1-FBC6-494F-AB10-16A3004D3E1D}" type="presParOf" srcId="{D6FABA32-B286-DA40-9309-90CED1AD718D}" destId="{6940BFD6-0975-9448-8D70-9724A3917CB1}" srcOrd="1" destOrd="0" presId="urn:microsoft.com/office/officeart/2005/8/layout/vList5"/>
    <dgm:cxn modelId="{57C29A28-056E-D843-B404-381924E16E61}" type="presParOf" srcId="{D6FABA32-B286-DA40-9309-90CED1AD718D}" destId="{33E9ABFD-54EE-8040-A4EB-ECF60A2C44F6}" srcOrd="2" destOrd="0" presId="urn:microsoft.com/office/officeart/2005/8/layout/vList5"/>
    <dgm:cxn modelId="{7F084F0E-1F30-D347-86EB-77C3939FDCDC}" type="presParOf" srcId="{33E9ABFD-54EE-8040-A4EB-ECF60A2C44F6}" destId="{6221599E-EAAE-4D42-8106-AC81997ADD97}" srcOrd="0" destOrd="0" presId="urn:microsoft.com/office/officeart/2005/8/layout/vList5"/>
    <dgm:cxn modelId="{D47B9A38-CB72-F54D-B903-C80B753E9426}" type="presParOf" srcId="{33E9ABFD-54EE-8040-A4EB-ECF60A2C44F6}" destId="{4FF22A64-8A14-B945-A4B7-C9224852522E}" srcOrd="1" destOrd="0" presId="urn:microsoft.com/office/officeart/2005/8/layout/vList5"/>
    <dgm:cxn modelId="{E333C1C4-CA2D-A649-B06E-735F1FCB7FC1}" type="presParOf" srcId="{D6FABA32-B286-DA40-9309-90CED1AD718D}" destId="{F42DB223-2DFB-C74D-87BC-9BF141F5EE29}" srcOrd="3" destOrd="0" presId="urn:microsoft.com/office/officeart/2005/8/layout/vList5"/>
    <dgm:cxn modelId="{3D5A7CD0-0D5D-DA49-A457-ECE07F6603B0}" type="presParOf" srcId="{D6FABA32-B286-DA40-9309-90CED1AD718D}" destId="{4DEC3A54-B40D-8C48-BF1E-CEE7E86FB82C}" srcOrd="4" destOrd="0" presId="urn:microsoft.com/office/officeart/2005/8/layout/vList5"/>
    <dgm:cxn modelId="{9C43001A-9D2A-6346-A458-926F27AFE5FC}" type="presParOf" srcId="{4DEC3A54-B40D-8C48-BF1E-CEE7E86FB82C}" destId="{CE4617A8-D0AF-D64E-B822-0C5ACBB2E955}" srcOrd="0" destOrd="0" presId="urn:microsoft.com/office/officeart/2005/8/layout/vList5"/>
    <dgm:cxn modelId="{18283BDD-46A7-8244-AA04-A83AC5FC0FEA}" type="presParOf" srcId="{4DEC3A54-B40D-8C48-BF1E-CEE7E86FB82C}" destId="{A25B4A4B-5823-9F43-B865-8ED3EA8F48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89772-BB78-3549-8F6B-E36B8E7E5549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Fewer models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Fewer versions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“Common denominator”</a:t>
          </a:r>
          <a:endParaRPr lang="en-US" sz="1800" kern="1200" dirty="0"/>
        </a:p>
      </dsp:txBody>
      <dsp:txXfrm rot="-5400000">
        <a:off x="2194561" y="184100"/>
        <a:ext cx="3850293" cy="945456"/>
      </dsp:txXfrm>
    </dsp:sp>
    <dsp:sp modelId="{F94AA880-012A-D443-8C9B-A5270E7C9101}">
      <dsp:nvSpPr>
        <dsp:cNvPr id="0" name=""/>
        <dsp:cNvSpPr/>
      </dsp:nvSpPr>
      <dsp:spPr>
        <a:xfrm>
          <a:off x="0" y="0"/>
          <a:ext cx="2194560" cy="130968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Single SKU</a:t>
          </a:r>
          <a:endParaRPr lang="en-US" sz="2600" kern="1200" dirty="0"/>
        </a:p>
      </dsp:txBody>
      <dsp:txXfrm>
        <a:off x="63934" y="63934"/>
        <a:ext cx="2066692" cy="1181819"/>
      </dsp:txXfrm>
    </dsp:sp>
    <dsp:sp modelId="{4FF22A64-8A14-B945-A4B7-C9224852522E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Multi vendor options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Lowest cost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Failure will happen</a:t>
          </a:r>
          <a:endParaRPr lang="en-US" sz="1800" kern="1200" dirty="0"/>
        </a:p>
      </dsp:txBody>
      <dsp:txXfrm rot="-5400000">
        <a:off x="2194561" y="1559271"/>
        <a:ext cx="3850293" cy="945456"/>
      </dsp:txXfrm>
    </dsp:sp>
    <dsp:sp modelId="{6221599E-EAAE-4D42-8106-AC81997ADD97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Commodity H/W</a:t>
          </a:r>
          <a:endParaRPr lang="en-US" sz="2600" kern="1200" dirty="0"/>
        </a:p>
      </dsp:txBody>
      <dsp:txXfrm>
        <a:off x="63934" y="1441090"/>
        <a:ext cx="2066692" cy="1181819"/>
      </dsp:txXfrm>
    </dsp:sp>
    <dsp:sp modelId="{A25B4A4B-5823-9F43-B865-8ED3EA8F48C0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Less platforms (e.g. OS)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Less tools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Open source options</a:t>
          </a:r>
          <a:endParaRPr lang="en-US" sz="1800" kern="1200" dirty="0"/>
        </a:p>
      </dsp:txBody>
      <dsp:txXfrm rot="-5400000">
        <a:off x="2194561" y="2934443"/>
        <a:ext cx="3850293" cy="945456"/>
      </dsp:txXfrm>
    </dsp:sp>
    <dsp:sp modelId="{CE4617A8-D0AF-D64E-B822-0C5ACBB2E955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Consolidate</a:t>
          </a:r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2AE33-01BF-47D1-B028-DB21A184DB01}" type="slidenum">
              <a:rPr lang="en-US"/>
              <a:pPr/>
              <a:t>4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F087-0345-054C-ADFA-0C5B5DF75D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737360"/>
            <a:ext cx="2441448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7472" y="4160520"/>
            <a:ext cx="54864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51118" y="4160520"/>
            <a:ext cx="265176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129159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335796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297931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ebay_logo_o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28" y="6336792"/>
            <a:ext cx="934373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019154"/>
            <a:ext cx="2441448" cy="9079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301703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508340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470475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1529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8453628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9544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6771748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4649544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6771748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34" y="1384301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11134" y="2588440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211134" y="379257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11134" y="499671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8750" y="1384301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48750" y="2588440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8750" y="379257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48750" y="499671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457200"/>
            <a:ext cx="8453628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384300"/>
            <a:ext cx="8453628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7472" y="617220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918" y="6381394"/>
            <a:ext cx="364181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5172" y="6376187"/>
            <a:ext cx="3346704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6918" y="6496460"/>
            <a:ext cx="0" cy="135124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51" r:id="rId7"/>
    <p:sldLayoutId id="2147483654" r:id="rId8"/>
    <p:sldLayoutId id="2147483655" r:id="rId9"/>
    <p:sldLayoutId id="214748365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gif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gif"/><Relationship Id="rId10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Cloud@eBay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For developers and business agility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29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JC Martin – Cloud Architect</a:t>
            </a:r>
            <a:endParaRPr lang="en-US" dirty="0"/>
          </a:p>
        </p:txBody>
      </p:sp>
      <p:pic>
        <p:nvPicPr>
          <p:cNvPr id="11" name="Picture Placeholder 13" descr="ebay-topaz-room cropped.jp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 b="6968"/>
          <a:stretch>
            <a:fillRect/>
          </a:stretch>
        </p:blipFill>
        <p:spPr/>
      </p:pic>
      <p:pic>
        <p:nvPicPr>
          <p:cNvPr id="12" name="Picture Placeholder 4" descr="eBay Mercury aisle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r="54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203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5999" y="2085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"organizations which design systems ... are constrained to produce designs which are copies of the communication structures of these </a:t>
            </a:r>
            <a:r>
              <a:rPr lang="en-US" i="1" dirty="0" smtClean="0"/>
              <a:t>organizations”</a:t>
            </a:r>
          </a:p>
          <a:p>
            <a:pPr algn="r"/>
            <a:r>
              <a:rPr lang="en-US" b="1" dirty="0" smtClean="0"/>
              <a:t>Conway’s law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146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Tickets are for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8213" y="2177160"/>
            <a:ext cx="1821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Recording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58551" y="3859957"/>
            <a:ext cx="2060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Assignment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487968" y="3073025"/>
            <a:ext cx="1601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Approval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58551" y="3859957"/>
            <a:ext cx="206068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strike="sngStrike" dirty="0" smtClean="0"/>
              <a:t>Assignment</a:t>
            </a:r>
            <a:endParaRPr lang="en-US" sz="2800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3487968" y="3073025"/>
            <a:ext cx="1601846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strike="sngStrike" dirty="0" smtClean="0"/>
              <a:t>Approval</a:t>
            </a:r>
            <a:endParaRPr lang="en-US" sz="2800" strike="sngStrike" dirty="0"/>
          </a:p>
        </p:txBody>
      </p:sp>
    </p:spTree>
    <p:extLst>
      <p:ext uri="{BB962C8B-B14F-4D97-AF65-F5344CB8AC3E}">
        <p14:creationId xmlns:p14="http://schemas.microsoft.com/office/powerpoint/2010/main" val="162795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everything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4212" y="1374486"/>
            <a:ext cx="7223681" cy="548634"/>
            <a:chOff x="1074212" y="1374486"/>
            <a:chExt cx="7223681" cy="548634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4212" y="1374486"/>
              <a:ext cx="1554463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rPr>
                <a:t>Cannot be automated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02991" y="1374486"/>
              <a:ext cx="5394902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The task requires human involvement (e.g. racking and wiring)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74213" y="2197437"/>
            <a:ext cx="7223681" cy="548634"/>
            <a:chOff x="1074213" y="2197437"/>
            <a:chExt cx="7223681" cy="548634"/>
          </a:xfrm>
        </p:grpSpPr>
        <p:sp>
          <p:nvSpPr>
            <p:cNvPr id="6" name="Rectangle 5"/>
            <p:cNvSpPr/>
            <p:nvPr/>
          </p:nvSpPr>
          <p:spPr bwMode="auto">
            <a:xfrm>
              <a:off x="1074213" y="2197437"/>
              <a:ext cx="1554463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No support for</a:t>
              </a:r>
            </a:p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automation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02992" y="2197437"/>
              <a:ext cx="5394902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Component lacks API or requires UI based actions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4213" y="3020388"/>
            <a:ext cx="7223681" cy="548634"/>
            <a:chOff x="1074213" y="3020388"/>
            <a:chExt cx="7223681" cy="548634"/>
          </a:xfrm>
        </p:grpSpPr>
        <p:sp>
          <p:nvSpPr>
            <p:cNvPr id="8" name="Rectangle 7"/>
            <p:cNvSpPr/>
            <p:nvPr/>
          </p:nvSpPr>
          <p:spPr bwMode="auto">
            <a:xfrm>
              <a:off x="1074213" y="3020388"/>
              <a:ext cx="1554463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Limited rate of</a:t>
              </a:r>
              <a:b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</a:br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change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902992" y="3020388"/>
              <a:ext cx="5394902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Configuration requires restart, reload, file sync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74214" y="3934778"/>
            <a:ext cx="7223681" cy="548634"/>
            <a:chOff x="1074214" y="3934778"/>
            <a:chExt cx="7223681" cy="54863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4214" y="3934778"/>
              <a:ext cx="1554463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No permission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902993" y="3934778"/>
              <a:ext cx="5394902" cy="5486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25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Verdana" pitchFamily="34" charset="0"/>
                </a:rPr>
                <a:t>Configuration requires special credential/role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6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00742" y="3311333"/>
            <a:ext cx="868623" cy="60960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6" name="Group 15"/>
          <p:cNvGrpSpPr/>
          <p:nvPr/>
        </p:nvGrpSpPr>
        <p:grpSpPr>
          <a:xfrm>
            <a:off x="317335" y="1391114"/>
            <a:ext cx="3429000" cy="4104102"/>
            <a:chOff x="317335" y="1391114"/>
            <a:chExt cx="3429000" cy="4104102"/>
          </a:xfrm>
        </p:grpSpPr>
        <p:sp>
          <p:nvSpPr>
            <p:cNvPr id="4" name="Rectangle 3"/>
            <p:cNvSpPr/>
            <p:nvPr/>
          </p:nvSpPr>
          <p:spPr>
            <a:xfrm>
              <a:off x="317335" y="1391114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Service Catalog</a:t>
              </a:r>
              <a:endParaRPr lang="en-US" sz="1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7335" y="2273511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Ticket driven run book automation</a:t>
              </a:r>
              <a:endParaRPr lang="en-US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7335" y="4833803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Financial Management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335" y="3951406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Configuration Management</a:t>
              </a:r>
            </a:p>
            <a:p>
              <a:pPr algn="ctr"/>
              <a:r>
                <a:rPr lang="en-US" sz="1800" dirty="0" smtClean="0"/>
                <a:t>Database (CMDB)</a:t>
              </a:r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7335" y="3128470"/>
              <a:ext cx="3429000" cy="661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Monitoring</a:t>
              </a:r>
              <a:endParaRPr lang="en-US" sz="1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7919" y="1391114"/>
            <a:ext cx="3429000" cy="4104102"/>
            <a:chOff x="5437919" y="1391114"/>
            <a:chExt cx="3429000" cy="4104102"/>
          </a:xfrm>
        </p:grpSpPr>
        <p:sp>
          <p:nvSpPr>
            <p:cNvPr id="7" name="Rectangle 6"/>
            <p:cNvSpPr/>
            <p:nvPr/>
          </p:nvSpPr>
          <p:spPr>
            <a:xfrm>
              <a:off x="5437919" y="1391114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REST APIs</a:t>
              </a:r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37919" y="2273511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State driven close loop</a:t>
              </a:r>
            </a:p>
            <a:p>
              <a:pPr algn="ctr"/>
              <a:r>
                <a:rPr lang="en-US" sz="1800" dirty="0" smtClean="0"/>
                <a:t>automation </a:t>
              </a:r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7919" y="4833803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Pay as you go</a:t>
              </a:r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37919" y="3951406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Distributed state Management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37919" y="3128455"/>
              <a:ext cx="3429000" cy="661413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Big Data / Machine Learning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71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Cloud @ 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74451" y="1757492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Community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678895" y="2760592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Vendor ecosystem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671009" y="3825337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Technology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675453" y="4927069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Adoption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39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application anywhere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416" y="1518089"/>
            <a:ext cx="3707635" cy="3860212"/>
            <a:chOff x="1091377" y="2178698"/>
            <a:chExt cx="3707635" cy="3860212"/>
          </a:xfrm>
        </p:grpSpPr>
        <p:sp>
          <p:nvSpPr>
            <p:cNvPr id="6" name="Rectangle 5"/>
            <p:cNvSpPr/>
            <p:nvPr/>
          </p:nvSpPr>
          <p:spPr>
            <a:xfrm>
              <a:off x="1175953" y="4573555"/>
              <a:ext cx="947287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32362" y="4573555"/>
              <a:ext cx="619290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3930" y="4573555"/>
              <a:ext cx="513184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43706" y="4573555"/>
              <a:ext cx="769776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5953" y="3974841"/>
              <a:ext cx="947287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4" y="3974841"/>
              <a:ext cx="609368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73930" y="3974841"/>
              <a:ext cx="513184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43706" y="3974841"/>
              <a:ext cx="769776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75953" y="2606351"/>
              <a:ext cx="947287" cy="128295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Application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4" y="2606351"/>
              <a:ext cx="609368" cy="128295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</a:t>
              </a:r>
              <a:endParaRPr lang="en-US" sz="10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73930" y="2606351"/>
              <a:ext cx="513184" cy="128295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App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3706" y="2606351"/>
              <a:ext cx="769776" cy="1282959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91377" y="2178698"/>
              <a:ext cx="1825962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4190" y="2178698"/>
              <a:ext cx="600732" cy="310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Prod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2869" y="2178698"/>
              <a:ext cx="769776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2869" y="2178698"/>
              <a:ext cx="447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QA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58175" y="2178698"/>
              <a:ext cx="940837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8175" y="2178698"/>
              <a:ext cx="56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Exp</a:t>
              </a:r>
              <a:r>
                <a:rPr lang="en-US" dirty="0"/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7023" y="5638800"/>
              <a:ext cx="3262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Silos with custom design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128680" y="2868016"/>
            <a:ext cx="782503" cy="685800"/>
          </a:xfrm>
          <a:prstGeom prst="rightArrow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49323" y="823768"/>
            <a:ext cx="3760289" cy="4558116"/>
            <a:chOff x="5149323" y="823768"/>
            <a:chExt cx="3760289" cy="4558116"/>
          </a:xfrm>
        </p:grpSpPr>
        <p:grpSp>
          <p:nvGrpSpPr>
            <p:cNvPr id="26" name="Group 25"/>
            <p:cNvGrpSpPr/>
            <p:nvPr/>
          </p:nvGrpSpPr>
          <p:grpSpPr>
            <a:xfrm>
              <a:off x="5152883" y="1521672"/>
              <a:ext cx="3707635" cy="3860212"/>
              <a:chOff x="1091377" y="2178698"/>
              <a:chExt cx="3707635" cy="386021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175953" y="4573555"/>
                <a:ext cx="3543173" cy="5131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Shared Infrastructure</a:t>
                </a:r>
                <a:endParaRPr lang="en-US" sz="1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87034" y="3974841"/>
                <a:ext cx="3526448" cy="5131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Global resource pool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75953" y="2606351"/>
                <a:ext cx="947287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Application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2284" y="2606351"/>
                <a:ext cx="609368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173930" y="2606351"/>
                <a:ext cx="513184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43706" y="2606351"/>
                <a:ext cx="769776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1377" y="2178698"/>
                <a:ext cx="1825962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94190" y="2178698"/>
                <a:ext cx="600732" cy="31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Prod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02869" y="2178698"/>
                <a:ext cx="769776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002869" y="2178698"/>
                <a:ext cx="447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QA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858175" y="2178698"/>
                <a:ext cx="940837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858175" y="2178698"/>
                <a:ext cx="56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Exp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19228" y="5638800"/>
                <a:ext cx="3215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</a:rPr>
                  <a:t>Virtualized infrastructure</a:t>
                </a:r>
              </a:p>
            </p:txBody>
          </p:sp>
        </p:grpSp>
        <p:sp>
          <p:nvSpPr>
            <p:cNvPr id="40" name="Left Brace 39"/>
            <p:cNvSpPr/>
            <p:nvPr/>
          </p:nvSpPr>
          <p:spPr>
            <a:xfrm rot="5400000">
              <a:off x="6852559" y="-614105"/>
              <a:ext cx="353818" cy="3760289"/>
            </a:xfrm>
            <a:prstGeom prst="leftBrace">
              <a:avLst>
                <a:gd name="adj1" fmla="val 40925"/>
                <a:gd name="adj2" fmla="val 50000"/>
              </a:avLst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1547" y="823768"/>
              <a:ext cx="1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Virtual Environments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97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19" y="4628002"/>
            <a:ext cx="490570" cy="2502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345" y="4628002"/>
            <a:ext cx="490570" cy="2502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70" y="4309894"/>
            <a:ext cx="490570" cy="250291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8" idx="0"/>
            <a:endCxn id="29" idx="2"/>
          </p:cNvCxnSpPr>
          <p:nvPr/>
        </p:nvCxnSpPr>
        <p:spPr>
          <a:xfrm flipV="1">
            <a:off x="2658804" y="4560185"/>
            <a:ext cx="447507" cy="67817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  <a:endCxn id="29" idx="2"/>
          </p:cNvCxnSpPr>
          <p:nvPr/>
        </p:nvCxnSpPr>
        <p:spPr>
          <a:xfrm flipH="1" flipV="1">
            <a:off x="3106311" y="4560185"/>
            <a:ext cx="325319" cy="67817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1"/>
            <a:endCxn id="29" idx="3"/>
          </p:cNvCxnSpPr>
          <p:nvPr/>
        </p:nvCxnSpPr>
        <p:spPr>
          <a:xfrm flipH="1">
            <a:off x="3351596" y="4435040"/>
            <a:ext cx="442774" cy="0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26" y="4309894"/>
            <a:ext cx="490570" cy="250291"/>
          </a:xfrm>
          <a:prstGeom prst="rect">
            <a:avLst/>
          </a:prstGeom>
        </p:spPr>
      </p:pic>
      <p:cxnSp>
        <p:nvCxnSpPr>
          <p:cNvPr id="42" name="Straight Connector 41"/>
          <p:cNvCxnSpPr>
            <a:stCxn id="45" idx="1"/>
            <a:endCxn id="13" idx="3"/>
          </p:cNvCxnSpPr>
          <p:nvPr/>
        </p:nvCxnSpPr>
        <p:spPr>
          <a:xfrm flipH="1">
            <a:off x="4284940" y="4435039"/>
            <a:ext cx="342219" cy="1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159" y="4307624"/>
            <a:ext cx="372449" cy="254830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13" idx="1"/>
            <a:endCxn id="12" idx="0"/>
          </p:cNvCxnSpPr>
          <p:nvPr/>
        </p:nvCxnSpPr>
        <p:spPr>
          <a:xfrm flipH="1">
            <a:off x="3431630" y="4435040"/>
            <a:ext cx="362740" cy="192962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28" y="4307624"/>
            <a:ext cx="372449" cy="254830"/>
          </a:xfrm>
          <a:prstGeom prst="rect">
            <a:avLst/>
          </a:prstGeom>
        </p:spPr>
      </p:pic>
      <p:cxnSp>
        <p:nvCxnSpPr>
          <p:cNvPr id="55" name="Straight Connector 54"/>
          <p:cNvCxnSpPr>
            <a:stCxn id="54" idx="3"/>
            <a:endCxn id="60" idx="1"/>
          </p:cNvCxnSpPr>
          <p:nvPr/>
        </p:nvCxnSpPr>
        <p:spPr>
          <a:xfrm>
            <a:off x="1729977" y="4435039"/>
            <a:ext cx="316741" cy="1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18" y="4309894"/>
            <a:ext cx="490570" cy="250291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60" idx="3"/>
            <a:endCxn id="29" idx="1"/>
          </p:cNvCxnSpPr>
          <p:nvPr/>
        </p:nvCxnSpPr>
        <p:spPr>
          <a:xfrm>
            <a:off x="2537288" y="4435040"/>
            <a:ext cx="323738" cy="0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8" idx="0"/>
            <a:endCxn id="60" idx="3"/>
          </p:cNvCxnSpPr>
          <p:nvPr/>
        </p:nvCxnSpPr>
        <p:spPr>
          <a:xfrm flipH="1" flipV="1">
            <a:off x="2537288" y="4435040"/>
            <a:ext cx="121516" cy="192962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loud 73"/>
          <p:cNvSpPr/>
          <p:nvPr/>
        </p:nvSpPr>
        <p:spPr>
          <a:xfrm>
            <a:off x="988802" y="1874006"/>
            <a:ext cx="4187869" cy="1368518"/>
          </a:xfrm>
          <a:prstGeom prst="cloud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1692143" y="2554212"/>
            <a:ext cx="1822499" cy="9695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989" y="2415319"/>
            <a:ext cx="372449" cy="25483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715" y="2430510"/>
            <a:ext cx="378927" cy="256032"/>
          </a:xfrm>
          <a:prstGeom prst="rect">
            <a:avLst/>
          </a:prstGeom>
        </p:spPr>
      </p:pic>
      <p:cxnSp>
        <p:nvCxnSpPr>
          <p:cNvPr id="79" name="Straight Connector 78"/>
          <p:cNvCxnSpPr>
            <a:endCxn id="78" idx="1"/>
          </p:cNvCxnSpPr>
          <p:nvPr/>
        </p:nvCxnSpPr>
        <p:spPr>
          <a:xfrm flipV="1">
            <a:off x="3883019" y="2558526"/>
            <a:ext cx="235696" cy="5381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856943" y="2641467"/>
            <a:ext cx="387766" cy="67865"/>
          </a:xfrm>
          <a:prstGeom prst="rect">
            <a:avLst/>
          </a:prstGeom>
          <a:solidFill>
            <a:srgbClr val="0D54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639462" y="2406067"/>
            <a:ext cx="387766" cy="67865"/>
          </a:xfrm>
          <a:prstGeom prst="rect">
            <a:avLst/>
          </a:prstGeom>
          <a:solidFill>
            <a:srgbClr val="0D54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endCxn id="83" idx="2"/>
          </p:cNvCxnSpPr>
          <p:nvPr/>
        </p:nvCxnSpPr>
        <p:spPr>
          <a:xfrm flipH="1" flipV="1">
            <a:off x="2833345" y="2473932"/>
            <a:ext cx="2707" cy="99670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2" idx="0"/>
          </p:cNvCxnSpPr>
          <p:nvPr/>
        </p:nvCxnSpPr>
        <p:spPr>
          <a:xfrm>
            <a:off x="2050826" y="2563907"/>
            <a:ext cx="0" cy="77560"/>
          </a:xfrm>
          <a:prstGeom prst="line">
            <a:avLst/>
          </a:prstGeom>
          <a:ln>
            <a:solidFill>
              <a:srgbClr val="0D548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61898" y="4246410"/>
            <a:ext cx="207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Networks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968887" y="2362860"/>
            <a:ext cx="200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Overlay Networks</a:t>
            </a:r>
            <a:endParaRPr lang="en-US" dirty="0"/>
          </a:p>
        </p:txBody>
      </p:sp>
      <p:sp>
        <p:nvSpPr>
          <p:cNvPr id="97" name="Down Arrow 96"/>
          <p:cNvSpPr/>
          <p:nvPr/>
        </p:nvSpPr>
        <p:spPr>
          <a:xfrm>
            <a:off x="2908243" y="3238130"/>
            <a:ext cx="581648" cy="5526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42016" y="2499769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Specialized skills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2016" y="3289125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Low utilization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42016" y="4078481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Custom Order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42016" y="4867835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</a:rPr>
              <a:t>Local Optimization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664048" y="1710413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Easier to automate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42016" y="1710413"/>
            <a:ext cx="2739724" cy="4795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Costly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to automate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64048" y="2499769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Fewer skill sets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64048" y="3289125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Increased utilization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64048" y="4078481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Bulk order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64048" y="4867835"/>
            <a:ext cx="2743200" cy="484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</a:rPr>
              <a:t>Global Optimization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68812" y="1146059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Silo’ed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36307" y="1146059"/>
            <a:ext cx="220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Virtualized / Shared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252773" y="3255247"/>
            <a:ext cx="868623" cy="609600"/>
          </a:xfrm>
          <a:prstGeom prst="rightArrow">
            <a:avLst/>
          </a:prstGeom>
          <a:solidFill>
            <a:srgbClr val="87B91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663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Cloud @ 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iStock_000009392260X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37" y="2735386"/>
            <a:ext cx="3283819" cy="2042102"/>
          </a:xfrm>
          <a:prstGeom prst="rect">
            <a:avLst/>
          </a:prstGeom>
        </p:spPr>
      </p:pic>
      <p:pic>
        <p:nvPicPr>
          <p:cNvPr id="5" name="Picture 4" descr="iStock_000017226564X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5" y="1717805"/>
            <a:ext cx="3194538" cy="2301947"/>
          </a:xfrm>
          <a:prstGeom prst="rect">
            <a:avLst/>
          </a:prstGeom>
        </p:spPr>
      </p:pic>
      <p:pic>
        <p:nvPicPr>
          <p:cNvPr id="6" name="Picture 5" descr="iStock_000013925617XSmal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4" y="3084938"/>
            <a:ext cx="2432539" cy="1614061"/>
          </a:xfrm>
          <a:prstGeom prst="rect">
            <a:avLst/>
          </a:prstGeom>
        </p:spPr>
      </p:pic>
      <p:pic>
        <p:nvPicPr>
          <p:cNvPr id="7" name="Picture 6" descr="iStock_000014082057XSmal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" y="624403"/>
            <a:ext cx="3026594" cy="2003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109" y="2337385"/>
            <a:ext cx="207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900 pairs of shoes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1870" y="3964316"/>
            <a:ext cx="17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540 cellphones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699" y="4544235"/>
            <a:ext cx="31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 pairs of men sunglasses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4897" y="4557653"/>
            <a:ext cx="148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108 neckties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failure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8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/>
              <a:t>Cloud @ 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partiitioneveryth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2263775"/>
            <a:ext cx="7469188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79513" y="1736725"/>
            <a:ext cx="9929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Monolithic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9363" y="1736725"/>
            <a:ext cx="141577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Functional Split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3038" y="1728788"/>
            <a:ext cx="13920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Horizontal Split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8288" y="1789113"/>
            <a:ext cx="952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9038" y="1789113"/>
            <a:ext cx="952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94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743273" y="2833512"/>
            <a:ext cx="1743155" cy="1435968"/>
            <a:chOff x="889811" y="2130130"/>
            <a:chExt cx="1743155" cy="1435968"/>
          </a:xfrm>
          <a:solidFill>
            <a:schemeClr val="tx2">
              <a:lumMod val="75000"/>
            </a:schemeClr>
          </a:solidFill>
        </p:grpSpPr>
        <p:sp>
          <p:nvSpPr>
            <p:cNvPr id="5" name="Cube 4"/>
            <p:cNvSpPr/>
            <p:nvPr/>
          </p:nvSpPr>
          <p:spPr>
            <a:xfrm>
              <a:off x="901556" y="2130130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1189673" y="214462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1487485" y="2167231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1785297" y="2189835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2083107" y="2206505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2380919" y="2226936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93718" y="2466500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1181835" y="248099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/>
            <p:cNvSpPr/>
            <p:nvPr/>
          </p:nvSpPr>
          <p:spPr>
            <a:xfrm>
              <a:off x="1479647" y="2503601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/>
            <p:cNvSpPr/>
            <p:nvPr/>
          </p:nvSpPr>
          <p:spPr>
            <a:xfrm>
              <a:off x="1777459" y="2526205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/>
            <p:cNvSpPr/>
            <p:nvPr/>
          </p:nvSpPr>
          <p:spPr>
            <a:xfrm>
              <a:off x="2075269" y="2542875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2373081" y="2563306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91815" y="281473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1179932" y="2829234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/>
            <p:cNvSpPr/>
            <p:nvPr/>
          </p:nvSpPr>
          <p:spPr>
            <a:xfrm>
              <a:off x="1477744" y="2851838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/>
            <p:cNvSpPr/>
            <p:nvPr/>
          </p:nvSpPr>
          <p:spPr>
            <a:xfrm>
              <a:off x="1775556" y="2874442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2073366" y="2891112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2371178" y="2911543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89811" y="316597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1177928" y="3180474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1475740" y="3203078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1773552" y="3225682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2071362" y="3242352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>
              <a:off x="2369174" y="3262783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533363" y="2833512"/>
            <a:ext cx="1958073" cy="1416430"/>
            <a:chOff x="889811" y="2130130"/>
            <a:chExt cx="1958073" cy="1416430"/>
          </a:xfrm>
          <a:solidFill>
            <a:schemeClr val="tx2">
              <a:lumMod val="75000"/>
            </a:schemeClr>
          </a:solidFill>
        </p:grpSpPr>
        <p:sp>
          <p:nvSpPr>
            <p:cNvPr id="95" name="Cube 94"/>
            <p:cNvSpPr/>
            <p:nvPr/>
          </p:nvSpPr>
          <p:spPr>
            <a:xfrm>
              <a:off x="901556" y="2130130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ube 95"/>
            <p:cNvSpPr/>
            <p:nvPr/>
          </p:nvSpPr>
          <p:spPr>
            <a:xfrm>
              <a:off x="1189673" y="214462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ube 96"/>
            <p:cNvSpPr/>
            <p:nvPr/>
          </p:nvSpPr>
          <p:spPr>
            <a:xfrm>
              <a:off x="1487485" y="2167231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2000215" y="217029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Cube 98"/>
            <p:cNvSpPr/>
            <p:nvPr/>
          </p:nvSpPr>
          <p:spPr>
            <a:xfrm>
              <a:off x="2298025" y="218696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ube 99"/>
            <p:cNvSpPr/>
            <p:nvPr/>
          </p:nvSpPr>
          <p:spPr>
            <a:xfrm>
              <a:off x="2595837" y="2207398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ube 100"/>
            <p:cNvSpPr/>
            <p:nvPr/>
          </p:nvSpPr>
          <p:spPr>
            <a:xfrm>
              <a:off x="893718" y="2466500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ube 101"/>
            <p:cNvSpPr/>
            <p:nvPr/>
          </p:nvSpPr>
          <p:spPr>
            <a:xfrm>
              <a:off x="1181835" y="248099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ube 102"/>
            <p:cNvSpPr/>
            <p:nvPr/>
          </p:nvSpPr>
          <p:spPr>
            <a:xfrm>
              <a:off x="1479647" y="2503601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ube 103"/>
            <p:cNvSpPr/>
            <p:nvPr/>
          </p:nvSpPr>
          <p:spPr>
            <a:xfrm>
              <a:off x="1992377" y="250666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ube 104"/>
            <p:cNvSpPr/>
            <p:nvPr/>
          </p:nvSpPr>
          <p:spPr>
            <a:xfrm>
              <a:off x="2290187" y="252333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ube 105"/>
            <p:cNvSpPr/>
            <p:nvPr/>
          </p:nvSpPr>
          <p:spPr>
            <a:xfrm>
              <a:off x="2587999" y="2543768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Cube 106"/>
            <p:cNvSpPr/>
            <p:nvPr/>
          </p:nvSpPr>
          <p:spPr>
            <a:xfrm>
              <a:off x="891815" y="281473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ube 107"/>
            <p:cNvSpPr/>
            <p:nvPr/>
          </p:nvSpPr>
          <p:spPr>
            <a:xfrm>
              <a:off x="1179932" y="2829234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Cube 108"/>
            <p:cNvSpPr/>
            <p:nvPr/>
          </p:nvSpPr>
          <p:spPr>
            <a:xfrm>
              <a:off x="1477744" y="2851838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Cube 109"/>
            <p:cNvSpPr/>
            <p:nvPr/>
          </p:nvSpPr>
          <p:spPr>
            <a:xfrm>
              <a:off x="1990474" y="2854904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Cube 110"/>
            <p:cNvSpPr/>
            <p:nvPr/>
          </p:nvSpPr>
          <p:spPr>
            <a:xfrm>
              <a:off x="2288284" y="2871574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ube 111"/>
            <p:cNvSpPr/>
            <p:nvPr/>
          </p:nvSpPr>
          <p:spPr>
            <a:xfrm>
              <a:off x="2586096" y="2892005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ube 112"/>
            <p:cNvSpPr/>
            <p:nvPr/>
          </p:nvSpPr>
          <p:spPr>
            <a:xfrm>
              <a:off x="889811" y="316597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ube 113"/>
            <p:cNvSpPr/>
            <p:nvPr/>
          </p:nvSpPr>
          <p:spPr>
            <a:xfrm>
              <a:off x="1177928" y="3180474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ube 114"/>
            <p:cNvSpPr/>
            <p:nvPr/>
          </p:nvSpPr>
          <p:spPr>
            <a:xfrm>
              <a:off x="1475740" y="3203078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Cube 115"/>
            <p:cNvSpPr/>
            <p:nvPr/>
          </p:nvSpPr>
          <p:spPr>
            <a:xfrm>
              <a:off x="1988470" y="3206144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ube 116"/>
            <p:cNvSpPr/>
            <p:nvPr/>
          </p:nvSpPr>
          <p:spPr>
            <a:xfrm>
              <a:off x="2286280" y="3222814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Cube 117"/>
            <p:cNvSpPr/>
            <p:nvPr/>
          </p:nvSpPr>
          <p:spPr>
            <a:xfrm>
              <a:off x="2584092" y="3243245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518839" y="2833512"/>
            <a:ext cx="1958073" cy="1660655"/>
            <a:chOff x="889811" y="2130130"/>
            <a:chExt cx="1958073" cy="1660655"/>
          </a:xfrm>
          <a:solidFill>
            <a:schemeClr val="tx2">
              <a:lumMod val="75000"/>
            </a:schemeClr>
          </a:solidFill>
        </p:grpSpPr>
        <p:sp>
          <p:nvSpPr>
            <p:cNvPr id="129" name="Cube 128"/>
            <p:cNvSpPr/>
            <p:nvPr/>
          </p:nvSpPr>
          <p:spPr>
            <a:xfrm>
              <a:off x="901556" y="2130130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ube 129"/>
            <p:cNvSpPr/>
            <p:nvPr/>
          </p:nvSpPr>
          <p:spPr>
            <a:xfrm>
              <a:off x="1189673" y="214462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487485" y="2167231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ube 131"/>
            <p:cNvSpPr/>
            <p:nvPr/>
          </p:nvSpPr>
          <p:spPr>
            <a:xfrm>
              <a:off x="2000215" y="217029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2298025" y="218696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Cube 133"/>
            <p:cNvSpPr/>
            <p:nvPr/>
          </p:nvSpPr>
          <p:spPr>
            <a:xfrm>
              <a:off x="2595837" y="2207398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ube 134"/>
            <p:cNvSpPr/>
            <p:nvPr/>
          </p:nvSpPr>
          <p:spPr>
            <a:xfrm>
              <a:off x="893718" y="2466500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Cube 135"/>
            <p:cNvSpPr/>
            <p:nvPr/>
          </p:nvSpPr>
          <p:spPr>
            <a:xfrm>
              <a:off x="1181835" y="248099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ube 136"/>
            <p:cNvSpPr/>
            <p:nvPr/>
          </p:nvSpPr>
          <p:spPr>
            <a:xfrm>
              <a:off x="1479647" y="2503601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ube 137"/>
            <p:cNvSpPr/>
            <p:nvPr/>
          </p:nvSpPr>
          <p:spPr>
            <a:xfrm>
              <a:off x="1992377" y="250666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Cube 138"/>
            <p:cNvSpPr/>
            <p:nvPr/>
          </p:nvSpPr>
          <p:spPr>
            <a:xfrm>
              <a:off x="2290187" y="252333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Cube 139"/>
            <p:cNvSpPr/>
            <p:nvPr/>
          </p:nvSpPr>
          <p:spPr>
            <a:xfrm>
              <a:off x="2587999" y="2543768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ube 140"/>
            <p:cNvSpPr/>
            <p:nvPr/>
          </p:nvSpPr>
          <p:spPr>
            <a:xfrm>
              <a:off x="891815" y="3019886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ube 141"/>
            <p:cNvSpPr/>
            <p:nvPr/>
          </p:nvSpPr>
          <p:spPr>
            <a:xfrm>
              <a:off x="1179932" y="3034383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ube 142"/>
            <p:cNvSpPr/>
            <p:nvPr/>
          </p:nvSpPr>
          <p:spPr>
            <a:xfrm>
              <a:off x="1477744" y="305698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990474" y="3099129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2288284" y="3115799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ube 145"/>
            <p:cNvSpPr/>
            <p:nvPr/>
          </p:nvSpPr>
          <p:spPr>
            <a:xfrm>
              <a:off x="2586096" y="3136230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889811" y="3371126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ube 147"/>
            <p:cNvSpPr/>
            <p:nvPr/>
          </p:nvSpPr>
          <p:spPr>
            <a:xfrm>
              <a:off x="1177928" y="3385623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Cube 148"/>
            <p:cNvSpPr/>
            <p:nvPr/>
          </p:nvSpPr>
          <p:spPr>
            <a:xfrm>
              <a:off x="1475740" y="3408227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Cube 149"/>
            <p:cNvSpPr/>
            <p:nvPr/>
          </p:nvSpPr>
          <p:spPr>
            <a:xfrm>
              <a:off x="1988470" y="3450369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ube 150"/>
            <p:cNvSpPr/>
            <p:nvPr/>
          </p:nvSpPr>
          <p:spPr>
            <a:xfrm>
              <a:off x="2286280" y="3467039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ube 151"/>
            <p:cNvSpPr/>
            <p:nvPr/>
          </p:nvSpPr>
          <p:spPr>
            <a:xfrm>
              <a:off x="2584092" y="3487470"/>
              <a:ext cx="252047" cy="303315"/>
            </a:xfrm>
            <a:prstGeom prst="cube">
              <a:avLst>
                <a:gd name="adj" fmla="val 14583"/>
              </a:avLst>
            </a:prstGeom>
            <a:grpFill/>
            <a:ln>
              <a:noFill/>
            </a:ln>
            <a:effectLst/>
            <a:scene3d>
              <a:camera prst="perspectiveFront">
                <a:rot lat="2100000" lon="36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05697" y="2194166"/>
            <a:ext cx="2001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Single </a:t>
            </a:r>
            <a:r>
              <a:rPr lang="en-US" sz="1400" dirty="0"/>
              <a:t>a</a:t>
            </a:r>
            <a:r>
              <a:rPr lang="en-US" sz="1400" dirty="0" smtClean="0"/>
              <a:t>vailability zone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503249" y="2194166"/>
            <a:ext cx="221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Multiple availability zones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605952" y="2194166"/>
            <a:ext cx="1980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Multiple Fault </a:t>
            </a:r>
            <a:r>
              <a:rPr lang="en-US" sz="1400" dirty="0"/>
              <a:t>d</a:t>
            </a:r>
            <a:r>
              <a:rPr lang="en-US" sz="1400" dirty="0" smtClean="0"/>
              <a:t>omains</a:t>
            </a:r>
            <a:endParaRPr lang="en-US" sz="1400" dirty="0"/>
          </a:p>
        </p:txBody>
      </p:sp>
      <p:sp>
        <p:nvSpPr>
          <p:cNvPr id="162" name="Right Arrow 161"/>
          <p:cNvSpPr/>
          <p:nvPr/>
        </p:nvSpPr>
        <p:spPr>
          <a:xfrm>
            <a:off x="2676770" y="2266459"/>
            <a:ext cx="791308" cy="205154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Arrow 162"/>
          <p:cNvSpPr/>
          <p:nvPr/>
        </p:nvSpPr>
        <p:spPr>
          <a:xfrm>
            <a:off x="5730632" y="2262551"/>
            <a:ext cx="791308" cy="205154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of Service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3443" y="1745100"/>
            <a:ext cx="3140902" cy="6107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Environments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3444" y="2986060"/>
            <a:ext cx="3140902" cy="63987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4234" y="2772770"/>
            <a:ext cx="266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Isolation/Access Control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4234" y="3109375"/>
            <a:ext cx="99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4234" y="3455675"/>
            <a:ext cx="106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702765" y="2481920"/>
            <a:ext cx="523483" cy="339325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10738" y="4224300"/>
            <a:ext cx="3140902" cy="63987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 of Service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719447" y="3758940"/>
            <a:ext cx="523483" cy="339325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4849091" y="2770909"/>
            <a:ext cx="523394" cy="1031394"/>
          </a:xfrm>
          <a:prstGeom prst="leftBrace">
            <a:avLst>
              <a:gd name="adj1" fmla="val 30392"/>
              <a:gd name="adj2" fmla="val 50000"/>
            </a:avLst>
          </a:prstGeom>
          <a:ln>
            <a:solidFill>
              <a:srgbClr val="2626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6781" y="1227346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Simplify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86781" y="2058396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Automate Everything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86780" y="2882124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Any Application Anywhere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686780" y="3713174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Plan for Failure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686781" y="4544224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Proportional Security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76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iStock_000018232683X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38" y="957384"/>
            <a:ext cx="4514207" cy="3595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6299" y="4132360"/>
            <a:ext cx="51458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new application can be deployed on 100 new servers and be ready to serve traffic in less than 45 minutes</a:t>
            </a:r>
          </a:p>
        </p:txBody>
      </p:sp>
    </p:spTree>
    <p:extLst>
      <p:ext uri="{BB962C8B-B14F-4D97-AF65-F5344CB8AC3E}">
        <p14:creationId xmlns:p14="http://schemas.microsoft.com/office/powerpoint/2010/main" val="14824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0288" y="431515"/>
            <a:ext cx="8877370" cy="5646676"/>
          </a:xfrm>
          <a:prstGeom prst="roundRect">
            <a:avLst>
              <a:gd name="adj" fmla="val 574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27766" y="2752323"/>
            <a:ext cx="3417892" cy="1470024"/>
            <a:chOff x="3472" y="1736"/>
            <a:chExt cx="2153" cy="926"/>
          </a:xfrm>
        </p:grpSpPr>
        <p:sp>
          <p:nvSpPr>
            <p:cNvPr id="52" name="Rectangle 3"/>
            <p:cNvSpPr>
              <a:spLocks noChangeArrowheads="1"/>
            </p:cNvSpPr>
            <p:nvPr/>
          </p:nvSpPr>
          <p:spPr bwMode="ltGray">
            <a:xfrm>
              <a:off x="3472" y="1736"/>
              <a:ext cx="1302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lang="en-US" sz="8800" b="1" kern="0" dirty="0">
                  <a:solidFill>
                    <a:srgbClr val="EAEAEA"/>
                  </a:solidFill>
                  <a:cs typeface="Arial" charset="0"/>
                </a:rPr>
                <a:t>3</a:t>
              </a: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cs typeface="Arial" charset="0"/>
                </a:rPr>
                <a:t>00</a:t>
              </a:r>
            </a:p>
          </p:txBody>
        </p:sp>
        <p:sp>
          <p:nvSpPr>
            <p:cNvPr id="53" name="Rectangle 4"/>
            <p:cNvSpPr>
              <a:spLocks noChangeArrowheads="1"/>
            </p:cNvSpPr>
            <p:nvPr/>
          </p:nvSpPr>
          <p:spPr bwMode="ltGray">
            <a:xfrm>
              <a:off x="3679" y="2080"/>
              <a:ext cx="1946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300M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live listings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62301" y="2743193"/>
            <a:ext cx="3176590" cy="1446213"/>
            <a:chOff x="0" y="1592"/>
            <a:chExt cx="2001" cy="911"/>
          </a:xfrm>
        </p:grpSpPr>
        <p:sp>
          <p:nvSpPr>
            <p:cNvPr id="70" name="Rectangle 22"/>
            <p:cNvSpPr>
              <a:spLocks noChangeArrowheads="1"/>
            </p:cNvSpPr>
            <p:nvPr/>
          </p:nvSpPr>
          <p:spPr bwMode="ltGray">
            <a:xfrm>
              <a:off x="0" y="1592"/>
              <a:ext cx="1302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lang="en-US" sz="8800" b="1" kern="0" dirty="0" smtClean="0">
                  <a:solidFill>
                    <a:srgbClr val="EAEAEA"/>
                  </a:solidFill>
                  <a:cs typeface="Arial" charset="0"/>
                </a:rPr>
                <a:t>108</a:t>
              </a:r>
              <a:endParaRPr kumimoji="0" lang="en-US" sz="8800" b="1" i="0" u="none" strike="noStrike" kern="0" cap="none" spc="0" normalizeH="0" baseline="0" noProof="0" dirty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ltGray">
            <a:xfrm>
              <a:off x="260" y="1976"/>
              <a:ext cx="1741" cy="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108M</a:t>
              </a:r>
              <a:r>
                <a:rPr lang="en-US" sz="1800" kern="0" dirty="0" smtClean="0">
                  <a:solidFill>
                    <a:sysClr val="windowText" lastClr="000000"/>
                  </a:solidFill>
                  <a:cs typeface="Arial" charset="0"/>
                </a:rPr>
                <a:t> active users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960593" y="479711"/>
            <a:ext cx="4819644" cy="1446213"/>
            <a:chOff x="3423" y="448"/>
            <a:chExt cx="3036" cy="911"/>
          </a:xfrm>
        </p:grpSpPr>
        <p:sp>
          <p:nvSpPr>
            <p:cNvPr id="73" name="Rectangle 25"/>
            <p:cNvSpPr>
              <a:spLocks noChangeArrowheads="1"/>
            </p:cNvSpPr>
            <p:nvPr/>
          </p:nvSpPr>
          <p:spPr bwMode="ltGray">
            <a:xfrm>
              <a:off x="3565" y="448"/>
              <a:ext cx="512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cs typeface="Arial" charset="0"/>
                </a:rPr>
                <a:t>9</a:t>
              </a: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ltGray">
            <a:xfrm>
              <a:off x="3423" y="960"/>
              <a:ext cx="3036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6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9</a:t>
              </a: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4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Petabytes</a:t>
              </a:r>
              <a:r>
                <a:rPr lang="en-US" sz="1600" b="1" kern="0" noProof="0" dirty="0" smtClean="0">
                  <a:solidFill>
                    <a:schemeClr val="accent4"/>
                  </a:solidFill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of data storage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64849" y="347921"/>
            <a:ext cx="3111505" cy="1492250"/>
            <a:chOff x="140" y="496"/>
            <a:chExt cx="1960" cy="940"/>
          </a:xfrm>
        </p:grpSpPr>
        <p:sp>
          <p:nvSpPr>
            <p:cNvPr id="76" name="Rectangle 28"/>
            <p:cNvSpPr>
              <a:spLocks noChangeArrowheads="1"/>
            </p:cNvSpPr>
            <p:nvPr/>
          </p:nvSpPr>
          <p:spPr bwMode="ltGray">
            <a:xfrm>
              <a:off x="140" y="496"/>
              <a:ext cx="512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cs typeface="Arial" charset="0"/>
                </a:rPr>
                <a:t>2</a:t>
              </a: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ltGray">
            <a:xfrm>
              <a:off x="388" y="854"/>
              <a:ext cx="1712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2B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page views/day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436671" y="4083037"/>
            <a:ext cx="3446468" cy="1446213"/>
            <a:chOff x="3240" y="2545"/>
            <a:chExt cx="2171" cy="911"/>
          </a:xfrm>
        </p:grpSpPr>
        <p:sp>
          <p:nvSpPr>
            <p:cNvPr id="83" name="Rectangle 35"/>
            <p:cNvSpPr>
              <a:spLocks noChangeArrowheads="1"/>
            </p:cNvSpPr>
            <p:nvPr/>
          </p:nvSpPr>
          <p:spPr bwMode="ltGray">
            <a:xfrm>
              <a:off x="3240" y="2545"/>
              <a:ext cx="908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cs typeface="Arial" charset="0"/>
                </a:rPr>
                <a:t>75</a:t>
              </a:r>
            </a:p>
          </p:txBody>
        </p:sp>
        <p:sp>
          <p:nvSpPr>
            <p:cNvPr id="84" name="Rectangle 36"/>
            <p:cNvSpPr>
              <a:spLocks noChangeArrowheads="1"/>
            </p:cNvSpPr>
            <p:nvPr/>
          </p:nvSpPr>
          <p:spPr bwMode="ltGray">
            <a:xfrm>
              <a:off x="3440" y="2952"/>
              <a:ext cx="1971" cy="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75B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 database calls/day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20384" y="3978436"/>
            <a:ext cx="4283079" cy="1447800"/>
            <a:chOff x="286" y="2443"/>
            <a:chExt cx="2698" cy="912"/>
          </a:xfrm>
        </p:grpSpPr>
        <p:sp>
          <p:nvSpPr>
            <p:cNvPr id="86" name="Rectangle 38"/>
            <p:cNvSpPr>
              <a:spLocks noChangeArrowheads="1"/>
            </p:cNvSpPr>
            <p:nvPr/>
          </p:nvSpPr>
          <p:spPr bwMode="ltGray">
            <a:xfrm>
              <a:off x="286" y="2443"/>
              <a:ext cx="1898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cs typeface="Arial" charset="0"/>
                </a:rPr>
                <a:t>6,000</a:t>
              </a:r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ltGray">
            <a:xfrm>
              <a:off x="444" y="2773"/>
              <a:ext cx="2540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6,000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application servers</a:t>
              </a:r>
            </a:p>
          </p:txBody>
        </p:sp>
      </p:grp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3372599" y="1512970"/>
            <a:ext cx="5100643" cy="1446212"/>
            <a:chOff x="3354" y="1939"/>
            <a:chExt cx="3213" cy="911"/>
          </a:xfrm>
        </p:grpSpPr>
        <p:sp>
          <p:nvSpPr>
            <p:cNvPr id="89" name="Rectangle 3"/>
            <p:cNvSpPr>
              <a:spLocks noChangeArrowheads="1"/>
            </p:cNvSpPr>
            <p:nvPr/>
          </p:nvSpPr>
          <p:spPr bwMode="ltGray">
            <a:xfrm>
              <a:off x="3354" y="1939"/>
              <a:ext cx="1304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cs typeface="Arial" charset="0"/>
                </a:rPr>
                <a:t>$62</a:t>
              </a:r>
            </a:p>
          </p:txBody>
        </p:sp>
        <p:sp>
          <p:nvSpPr>
            <p:cNvPr id="90" name="Rectangle 4"/>
            <p:cNvSpPr>
              <a:spLocks noChangeArrowheads="1"/>
            </p:cNvSpPr>
            <p:nvPr/>
          </p:nvSpPr>
          <p:spPr bwMode="ltGray">
            <a:xfrm>
              <a:off x="3774" y="2347"/>
              <a:ext cx="2793" cy="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$69B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2011 gross merchandise volume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213072" y="1377089"/>
            <a:ext cx="3278195" cy="1554161"/>
            <a:chOff x="140" y="457"/>
            <a:chExt cx="2065" cy="979"/>
          </a:xfrm>
        </p:grpSpPr>
        <p:sp>
          <p:nvSpPr>
            <p:cNvPr id="25" name="Rectangle 28"/>
            <p:cNvSpPr>
              <a:spLocks noChangeArrowheads="1"/>
            </p:cNvSpPr>
            <p:nvPr/>
          </p:nvSpPr>
          <p:spPr bwMode="ltGray">
            <a:xfrm>
              <a:off x="140" y="457"/>
              <a:ext cx="908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cs typeface="Arial" charset="0"/>
                </a:rPr>
                <a:t>23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ltGray">
            <a:xfrm>
              <a:off x="388" y="854"/>
              <a:ext cx="1817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Arial" charset="0"/>
                </a:rPr>
                <a:t>23M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lines of code</a:t>
              </a:r>
            </a:p>
          </p:txBody>
        </p:sp>
      </p:grpSp>
      <p:sp>
        <p:nvSpPr>
          <p:cNvPr id="3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005172" y="6376187"/>
            <a:ext cx="3346704" cy="255397"/>
          </a:xfrm>
        </p:spPr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36918" y="6381394"/>
            <a:ext cx="364181" cy="250190"/>
          </a:xfrm>
        </p:spPr>
        <p:txBody>
          <a:bodyPr/>
          <a:lstStyle/>
          <a:p>
            <a:fld id="{FF55D29A-3A2E-D146-9F2C-610F4815AF2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6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497225" y="1478589"/>
            <a:ext cx="2209800" cy="3962400"/>
            <a:chOff x="304800" y="742950"/>
            <a:chExt cx="2209800" cy="3962400"/>
          </a:xfrm>
        </p:grpSpPr>
        <p:sp>
          <p:nvSpPr>
            <p:cNvPr id="109" name="Rectangle 108"/>
            <p:cNvSpPr/>
            <p:nvPr/>
          </p:nvSpPr>
          <p:spPr>
            <a:xfrm>
              <a:off x="304800" y="742950"/>
              <a:ext cx="2209800" cy="3962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109" descr="ebay_rg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19150"/>
              <a:ext cx="1589761" cy="590550"/>
            </a:xfrm>
            <a:prstGeom prst="rect">
              <a:avLst/>
            </a:prstGeom>
          </p:spPr>
        </p:pic>
      </p:grpSp>
      <p:grpSp>
        <p:nvGrpSpPr>
          <p:cNvPr id="111" name="Group 110"/>
          <p:cNvGrpSpPr/>
          <p:nvPr/>
        </p:nvGrpSpPr>
        <p:grpSpPr>
          <a:xfrm>
            <a:off x="6745625" y="3993189"/>
            <a:ext cx="1981200" cy="762000"/>
            <a:chOff x="6553200" y="3105150"/>
            <a:chExt cx="1981200" cy="762000"/>
          </a:xfrm>
          <a:effectLst/>
        </p:grpSpPr>
        <p:sp>
          <p:nvSpPr>
            <p:cNvPr id="112" name="Rectangle 111"/>
            <p:cNvSpPr/>
            <p:nvPr/>
          </p:nvSpPr>
          <p:spPr>
            <a:xfrm>
              <a:off x="6553200" y="3105150"/>
              <a:ext cx="1981200" cy="76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32" descr="logo_shopping_com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00" y="3409950"/>
              <a:ext cx="1283485" cy="29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Group 113"/>
          <p:cNvGrpSpPr/>
          <p:nvPr/>
        </p:nvGrpSpPr>
        <p:grpSpPr>
          <a:xfrm>
            <a:off x="4916825" y="1478589"/>
            <a:ext cx="1828800" cy="2819400"/>
            <a:chOff x="4724400" y="590550"/>
            <a:chExt cx="1828800" cy="2819400"/>
          </a:xfrm>
          <a:effectLst/>
        </p:grpSpPr>
        <p:sp>
          <p:nvSpPr>
            <p:cNvPr id="115" name="Rectangle 114"/>
            <p:cNvSpPr/>
            <p:nvPr/>
          </p:nvSpPr>
          <p:spPr>
            <a:xfrm>
              <a:off x="4724400" y="590550"/>
              <a:ext cx="1828800" cy="281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 descr="C:\Users\Heather\Desktop\ebay-classifieds-logo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05400" y="895350"/>
              <a:ext cx="1037617" cy="518808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17" name="Group 116"/>
          <p:cNvGrpSpPr/>
          <p:nvPr/>
        </p:nvGrpSpPr>
        <p:grpSpPr>
          <a:xfrm>
            <a:off x="7812425" y="4755189"/>
            <a:ext cx="914400" cy="685800"/>
            <a:chOff x="7620000" y="3867150"/>
            <a:chExt cx="914400" cy="685800"/>
          </a:xfrm>
          <a:effectLst/>
        </p:grpSpPr>
        <p:sp>
          <p:nvSpPr>
            <p:cNvPr id="118" name="Rectangle 117"/>
            <p:cNvSpPr/>
            <p:nvPr/>
          </p:nvSpPr>
          <p:spPr>
            <a:xfrm>
              <a:off x="7620000" y="3867150"/>
              <a:ext cx="914400" cy="685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4" descr="http://www.logotypes101.com/files/696/be6ed2ae88ffcbd6c4fa8090dd265bfa/lrg_Half_com.gif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738" b="33670"/>
            <a:stretch>
              <a:fillRect/>
            </a:stretch>
          </p:blipFill>
          <p:spPr bwMode="auto">
            <a:xfrm>
              <a:off x="7696200" y="4095750"/>
              <a:ext cx="762000" cy="30480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20" name="Group 119"/>
          <p:cNvGrpSpPr/>
          <p:nvPr/>
        </p:nvGrpSpPr>
        <p:grpSpPr>
          <a:xfrm>
            <a:off x="6745625" y="2621589"/>
            <a:ext cx="1981200" cy="1371600"/>
            <a:chOff x="6553200" y="1733550"/>
            <a:chExt cx="1981200" cy="1371600"/>
          </a:xfrm>
          <a:effectLst/>
        </p:grpSpPr>
        <p:sp>
          <p:nvSpPr>
            <p:cNvPr id="121" name="Rectangle 120"/>
            <p:cNvSpPr/>
            <p:nvPr/>
          </p:nvSpPr>
          <p:spPr>
            <a:xfrm>
              <a:off x="6553200" y="1733550"/>
              <a:ext cx="1981200" cy="1371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 descr="GSICommerceLogo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190750"/>
              <a:ext cx="1797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" name="Group 122"/>
          <p:cNvGrpSpPr/>
          <p:nvPr/>
        </p:nvGrpSpPr>
        <p:grpSpPr>
          <a:xfrm>
            <a:off x="6745625" y="1478589"/>
            <a:ext cx="1981200" cy="1143000"/>
            <a:chOff x="6553200" y="590550"/>
            <a:chExt cx="1981200" cy="1143000"/>
          </a:xfrm>
          <a:effectLst/>
        </p:grpSpPr>
        <p:sp>
          <p:nvSpPr>
            <p:cNvPr id="124" name="Rectangle 123"/>
            <p:cNvSpPr/>
            <p:nvPr/>
          </p:nvSpPr>
          <p:spPr>
            <a:xfrm>
              <a:off x="6553200" y="590550"/>
              <a:ext cx="1981200" cy="1143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 descr="X_logo_horiz_bw_cmyk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742950"/>
              <a:ext cx="1600200" cy="379916"/>
            </a:xfrm>
            <a:prstGeom prst="rect">
              <a:avLst/>
            </a:prstGeom>
            <a:effectLst/>
          </p:spPr>
        </p:pic>
      </p:grpSp>
      <p:grpSp>
        <p:nvGrpSpPr>
          <p:cNvPr id="126" name="Group 125"/>
          <p:cNvGrpSpPr/>
          <p:nvPr/>
        </p:nvGrpSpPr>
        <p:grpSpPr>
          <a:xfrm>
            <a:off x="6745625" y="4755189"/>
            <a:ext cx="1066800" cy="685800"/>
            <a:chOff x="6553200" y="3867150"/>
            <a:chExt cx="1066800" cy="685800"/>
          </a:xfrm>
          <a:effectLst/>
        </p:grpSpPr>
        <p:sp>
          <p:nvSpPr>
            <p:cNvPr id="127" name="Rectangle 126"/>
            <p:cNvSpPr/>
            <p:nvPr/>
          </p:nvSpPr>
          <p:spPr>
            <a:xfrm>
              <a:off x="6553200" y="3867150"/>
              <a:ext cx="1066800" cy="685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05600" y="3975100"/>
              <a:ext cx="818173" cy="425450"/>
            </a:xfrm>
            <a:prstGeom prst="rect">
              <a:avLst/>
            </a:prstGeom>
            <a:effectLst/>
          </p:spPr>
        </p:pic>
      </p:grpSp>
      <p:grpSp>
        <p:nvGrpSpPr>
          <p:cNvPr id="129" name="Group 128"/>
          <p:cNvGrpSpPr/>
          <p:nvPr/>
        </p:nvGrpSpPr>
        <p:grpSpPr>
          <a:xfrm>
            <a:off x="2707025" y="1478589"/>
            <a:ext cx="2209800" cy="3962400"/>
            <a:chOff x="2514600" y="590550"/>
            <a:chExt cx="2209800" cy="3962400"/>
          </a:xfrm>
          <a:effectLst/>
        </p:grpSpPr>
        <p:sp>
          <p:nvSpPr>
            <p:cNvPr id="130" name="Rectangle 129"/>
            <p:cNvSpPr/>
            <p:nvPr/>
          </p:nvSpPr>
          <p:spPr>
            <a:xfrm>
              <a:off x="2514600" y="590550"/>
              <a:ext cx="2209800" cy="3962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 descr="http://www.underconsideration.com/brandnew/archives/paypal_logo.gif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051" t="33087" b="33359"/>
            <a:stretch>
              <a:fillRect/>
            </a:stretch>
          </p:blipFill>
          <p:spPr bwMode="auto">
            <a:xfrm>
              <a:off x="2667000" y="742950"/>
              <a:ext cx="1981921" cy="590162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32" name="Group 131"/>
          <p:cNvGrpSpPr/>
          <p:nvPr/>
        </p:nvGrpSpPr>
        <p:grpSpPr>
          <a:xfrm>
            <a:off x="4916825" y="4297989"/>
            <a:ext cx="1828800" cy="1143000"/>
            <a:chOff x="4724400" y="3409950"/>
            <a:chExt cx="1828800" cy="1143000"/>
          </a:xfrm>
        </p:grpSpPr>
        <p:sp>
          <p:nvSpPr>
            <p:cNvPr id="133" name="Rectangle 132"/>
            <p:cNvSpPr/>
            <p:nvPr/>
          </p:nvSpPr>
          <p:spPr>
            <a:xfrm>
              <a:off x="4724400" y="3409950"/>
              <a:ext cx="18288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33" descr="stubhub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76800" y="3638550"/>
              <a:ext cx="1562080" cy="659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5" name="Group 134"/>
          <p:cNvGrpSpPr/>
          <p:nvPr/>
        </p:nvGrpSpPr>
        <p:grpSpPr>
          <a:xfrm>
            <a:off x="1868825" y="4983789"/>
            <a:ext cx="838200" cy="457200"/>
            <a:chOff x="1676400" y="4095750"/>
            <a:chExt cx="838200" cy="457200"/>
          </a:xfrm>
          <a:effectLst/>
        </p:grpSpPr>
        <p:sp>
          <p:nvSpPr>
            <p:cNvPr id="136" name="Rectangle 135"/>
            <p:cNvSpPr/>
            <p:nvPr/>
          </p:nvSpPr>
          <p:spPr>
            <a:xfrm>
              <a:off x="1676400" y="4095750"/>
              <a:ext cx="838200" cy="457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28557" y="4133130"/>
              <a:ext cx="609843" cy="299169"/>
            </a:xfrm>
            <a:prstGeom prst="rect">
              <a:avLst/>
            </a:prstGeom>
            <a:effectLst/>
          </p:spPr>
        </p:pic>
      </p:grpSp>
      <p:grpSp>
        <p:nvGrpSpPr>
          <p:cNvPr id="138" name="Group 137"/>
          <p:cNvGrpSpPr/>
          <p:nvPr/>
        </p:nvGrpSpPr>
        <p:grpSpPr>
          <a:xfrm>
            <a:off x="5907425" y="3764589"/>
            <a:ext cx="838200" cy="533400"/>
            <a:chOff x="5715000" y="2876550"/>
            <a:chExt cx="838200" cy="533400"/>
          </a:xfrm>
          <a:effectLst/>
        </p:grpSpPr>
        <p:sp>
          <p:nvSpPr>
            <p:cNvPr id="139" name="Rectangle 138"/>
            <p:cNvSpPr/>
            <p:nvPr/>
          </p:nvSpPr>
          <p:spPr>
            <a:xfrm>
              <a:off x="5715000" y="2876550"/>
              <a:ext cx="8382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36" descr="home_logoNoBar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3028950"/>
              <a:ext cx="681437" cy="310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1" name="Group 140"/>
          <p:cNvGrpSpPr/>
          <p:nvPr/>
        </p:nvGrpSpPr>
        <p:grpSpPr>
          <a:xfrm>
            <a:off x="4916825" y="3764589"/>
            <a:ext cx="990600" cy="533400"/>
            <a:chOff x="4724400" y="2876550"/>
            <a:chExt cx="990600" cy="533400"/>
          </a:xfrm>
          <a:effectLst/>
        </p:grpSpPr>
        <p:sp>
          <p:nvSpPr>
            <p:cNvPr id="142" name="Rectangle 141"/>
            <p:cNvSpPr/>
            <p:nvPr/>
          </p:nvSpPr>
          <p:spPr>
            <a:xfrm>
              <a:off x="4724400" y="2876550"/>
              <a:ext cx="9906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53000" y="2952750"/>
              <a:ext cx="381000" cy="381000"/>
            </a:xfrm>
            <a:prstGeom prst="rect">
              <a:avLst/>
            </a:prstGeom>
          </p:spPr>
        </p:pic>
      </p:grpSp>
      <p:sp>
        <p:nvSpPr>
          <p:cNvPr id="144" name="Rectangle 143"/>
          <p:cNvSpPr/>
          <p:nvPr/>
        </p:nvSpPr>
        <p:spPr>
          <a:xfrm>
            <a:off x="497225" y="4526589"/>
            <a:ext cx="13716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QA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868825" y="4526589"/>
            <a:ext cx="838200" cy="457200"/>
          </a:xfrm>
          <a:prstGeom prst="rect">
            <a:avLst/>
          </a:prstGeom>
          <a:solidFill>
            <a:srgbClr val="E5E2E0"/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5D51"/>
                </a:solidFill>
              </a:rPr>
              <a:t>DEV</a:t>
            </a:r>
            <a:endParaRPr lang="en-US" dirty="0">
              <a:solidFill>
                <a:srgbClr val="665D51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868825" y="4983789"/>
            <a:ext cx="838200" cy="457200"/>
            <a:chOff x="1676400" y="4095750"/>
            <a:chExt cx="838200" cy="457200"/>
          </a:xfrm>
          <a:effectLst/>
        </p:grpSpPr>
        <p:grpSp>
          <p:nvGrpSpPr>
            <p:cNvPr id="147" name="Group 146"/>
            <p:cNvGrpSpPr/>
            <p:nvPr/>
          </p:nvGrpSpPr>
          <p:grpSpPr>
            <a:xfrm>
              <a:off x="1676400" y="4095750"/>
              <a:ext cx="838200" cy="457200"/>
              <a:chOff x="1676400" y="4095750"/>
              <a:chExt cx="838200" cy="4572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676400" y="4095750"/>
                <a:ext cx="533400" cy="4572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209800" y="4095750"/>
                <a:ext cx="295656" cy="304800"/>
              </a:xfrm>
              <a:prstGeom prst="rect">
                <a:avLst/>
              </a:prstGeom>
              <a:solidFill>
                <a:srgbClr val="777772"/>
              </a:solidFill>
              <a:ln>
                <a:solidFill>
                  <a:srgbClr val="3C37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209800" y="4400551"/>
                <a:ext cx="304800" cy="152399"/>
              </a:xfrm>
              <a:prstGeom prst="rect">
                <a:avLst/>
              </a:prstGeom>
              <a:solidFill>
                <a:srgbClr val="E5E2E0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2600" y="4095750"/>
              <a:ext cx="609843" cy="299169"/>
            </a:xfrm>
            <a:prstGeom prst="rect">
              <a:avLst/>
            </a:prstGeom>
            <a:effectLst/>
          </p:spPr>
        </p:pic>
      </p:grpSp>
      <p:grpSp>
        <p:nvGrpSpPr>
          <p:cNvPr id="152" name="Group 151"/>
          <p:cNvGrpSpPr/>
          <p:nvPr/>
        </p:nvGrpSpPr>
        <p:grpSpPr>
          <a:xfrm>
            <a:off x="2707025" y="1478589"/>
            <a:ext cx="2209800" cy="2133600"/>
            <a:chOff x="3352800" y="3028950"/>
            <a:chExt cx="2209800" cy="2133600"/>
          </a:xfrm>
          <a:solidFill>
            <a:srgbClr val="FFFFFF"/>
          </a:solidFill>
          <a:effectLst/>
        </p:grpSpPr>
        <p:sp>
          <p:nvSpPr>
            <p:cNvPr id="153" name="Rectangle 152"/>
            <p:cNvSpPr/>
            <p:nvPr/>
          </p:nvSpPr>
          <p:spPr>
            <a:xfrm>
              <a:off x="3352800" y="3028950"/>
              <a:ext cx="2209800" cy="2133600"/>
            </a:xfrm>
            <a:prstGeom prst="rect">
              <a:avLst/>
            </a:prstGeom>
            <a:grpFill/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5D51"/>
                  </a:solidFill>
                </a:rPr>
                <a:t>Prod</a:t>
              </a:r>
              <a:endParaRPr lang="en-US" dirty="0">
                <a:solidFill>
                  <a:srgbClr val="665D51"/>
                </a:solidFill>
              </a:endParaRPr>
            </a:p>
          </p:txBody>
        </p:sp>
        <p:pic>
          <p:nvPicPr>
            <p:cNvPr id="154" name="Picture 2" descr="http://www.underconsideration.com/brandnew/archives/paypal_logo.gif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051" t="33087" b="33359"/>
            <a:stretch>
              <a:fillRect/>
            </a:stretch>
          </p:blipFill>
          <p:spPr bwMode="auto">
            <a:xfrm>
              <a:off x="3505200" y="3181350"/>
              <a:ext cx="1981921" cy="590162"/>
            </a:xfrm>
            <a:prstGeom prst="rect">
              <a:avLst/>
            </a:prstGeom>
            <a:grpFill/>
            <a:effectLst/>
          </p:spPr>
        </p:pic>
      </p:grpSp>
      <p:sp>
        <p:nvSpPr>
          <p:cNvPr id="155" name="Rectangle 154"/>
          <p:cNvSpPr/>
          <p:nvPr/>
        </p:nvSpPr>
        <p:spPr>
          <a:xfrm>
            <a:off x="2707025" y="3612189"/>
            <a:ext cx="2209800" cy="914400"/>
          </a:xfrm>
          <a:prstGeom prst="rect">
            <a:avLst/>
          </a:prstGeom>
          <a:solidFill>
            <a:srgbClr val="3B3B39"/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PCI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707025" y="4526589"/>
            <a:ext cx="1524000" cy="914400"/>
          </a:xfrm>
          <a:prstGeom prst="rect">
            <a:avLst/>
          </a:prstGeom>
          <a:solidFill>
            <a:srgbClr val="777772"/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QA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231025" y="4526589"/>
            <a:ext cx="685800" cy="914400"/>
          </a:xfrm>
          <a:prstGeom prst="rect">
            <a:avLst/>
          </a:prstGeom>
          <a:solidFill>
            <a:srgbClr val="E5E2E0"/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5D51"/>
                </a:solidFill>
              </a:rPr>
              <a:t>DEV</a:t>
            </a:r>
            <a:endParaRPr lang="en-US" dirty="0">
              <a:solidFill>
                <a:srgbClr val="665D51"/>
              </a:solidFill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916825" y="1478589"/>
            <a:ext cx="1828800" cy="2286000"/>
            <a:chOff x="4724400" y="590550"/>
            <a:chExt cx="1828800" cy="2286000"/>
          </a:xfrm>
          <a:solidFill>
            <a:srgbClr val="FFFFFF"/>
          </a:solidFill>
        </p:grpSpPr>
        <p:grpSp>
          <p:nvGrpSpPr>
            <p:cNvPr id="159" name="Group 158"/>
            <p:cNvGrpSpPr/>
            <p:nvPr/>
          </p:nvGrpSpPr>
          <p:grpSpPr>
            <a:xfrm>
              <a:off x="4724400" y="590550"/>
              <a:ext cx="1828800" cy="1600200"/>
              <a:chOff x="4724400" y="590550"/>
              <a:chExt cx="1828800" cy="1600200"/>
            </a:xfrm>
            <a:grpFill/>
            <a:effectLst/>
          </p:grpSpPr>
          <p:sp>
            <p:nvSpPr>
              <p:cNvPr id="162" name="Rectangle 161"/>
              <p:cNvSpPr/>
              <p:nvPr/>
            </p:nvSpPr>
            <p:spPr>
              <a:xfrm>
                <a:off x="4724400" y="590550"/>
                <a:ext cx="1828800" cy="1600200"/>
              </a:xfrm>
              <a:prstGeom prst="rect">
                <a:avLst/>
              </a:prstGeom>
              <a:grpFill/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3" name="Picture 2" descr="C:\Users\Heather\Desktop\ebay-classifieds-logo.jpg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05400" y="895350"/>
                <a:ext cx="1037617" cy="518808"/>
              </a:xfrm>
              <a:prstGeom prst="rect">
                <a:avLst/>
              </a:prstGeom>
              <a:grpFill/>
              <a:effectLst/>
            </p:spPr>
          </p:pic>
        </p:grpSp>
        <p:sp>
          <p:nvSpPr>
            <p:cNvPr id="160" name="Rectangle 159"/>
            <p:cNvSpPr/>
            <p:nvPr/>
          </p:nvSpPr>
          <p:spPr>
            <a:xfrm>
              <a:off x="5943600" y="2190750"/>
              <a:ext cx="609600" cy="6858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665D51"/>
                  </a:solidFill>
                </a:rPr>
                <a:t>DEV</a:t>
              </a:r>
              <a:endParaRPr lang="en-US" sz="1400" dirty="0">
                <a:solidFill>
                  <a:srgbClr val="665D5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724400" y="2190750"/>
              <a:ext cx="1219200" cy="6858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QA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497225" y="4221789"/>
            <a:ext cx="2209800" cy="304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Secure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916825" y="3764589"/>
            <a:ext cx="990600" cy="533400"/>
            <a:chOff x="4724400" y="2876550"/>
            <a:chExt cx="990600" cy="533400"/>
          </a:xfrm>
          <a:effectLst/>
        </p:grpSpPr>
        <p:grpSp>
          <p:nvGrpSpPr>
            <p:cNvPr id="166" name="Group 165"/>
            <p:cNvGrpSpPr/>
            <p:nvPr/>
          </p:nvGrpSpPr>
          <p:grpSpPr>
            <a:xfrm>
              <a:off x="4724400" y="2876550"/>
              <a:ext cx="685800" cy="533400"/>
              <a:chOff x="4724400" y="2876550"/>
              <a:chExt cx="685800" cy="5334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4724400" y="2876550"/>
                <a:ext cx="685800" cy="5334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53000" y="2952750"/>
                <a:ext cx="381000" cy="381000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</p:pic>
        </p:grpSp>
        <p:sp>
          <p:nvSpPr>
            <p:cNvPr id="167" name="Rectangle 166"/>
            <p:cNvSpPr/>
            <p:nvPr/>
          </p:nvSpPr>
          <p:spPr>
            <a:xfrm>
              <a:off x="5410200" y="2876550"/>
              <a:ext cx="304800" cy="3810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410200" y="3257550"/>
              <a:ext cx="304800" cy="1524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916825" y="4297989"/>
            <a:ext cx="1828800" cy="1143000"/>
            <a:chOff x="4724400" y="3409950"/>
            <a:chExt cx="1828800" cy="1143000"/>
          </a:xfrm>
        </p:grpSpPr>
        <p:sp>
          <p:nvSpPr>
            <p:cNvPr id="172" name="Rectangle 171"/>
            <p:cNvSpPr/>
            <p:nvPr/>
          </p:nvSpPr>
          <p:spPr>
            <a:xfrm>
              <a:off x="4724400" y="3409950"/>
              <a:ext cx="1295400" cy="1143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876800" y="3409950"/>
              <a:ext cx="1676400" cy="1143000"/>
              <a:chOff x="4876800" y="3409950"/>
              <a:chExt cx="1676400" cy="1143000"/>
            </a:xfrm>
            <a:effectLst/>
          </p:grpSpPr>
          <p:sp>
            <p:nvSpPr>
              <p:cNvPr id="174" name="Rectangle 173"/>
              <p:cNvSpPr/>
              <p:nvPr/>
            </p:nvSpPr>
            <p:spPr>
              <a:xfrm>
                <a:off x="6019800" y="4248150"/>
                <a:ext cx="533400" cy="304800"/>
              </a:xfrm>
              <a:prstGeom prst="rect">
                <a:avLst/>
              </a:prstGeom>
              <a:solidFill>
                <a:srgbClr val="E5E2E0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6019800" y="3409950"/>
                <a:ext cx="533400" cy="838200"/>
              </a:xfrm>
              <a:prstGeom prst="rect">
                <a:avLst/>
              </a:prstGeom>
              <a:solidFill>
                <a:srgbClr val="777772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76" name="Picture 33" descr="stubhub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876800" y="3638550"/>
                <a:ext cx="1562080" cy="659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77" name="Group 176"/>
          <p:cNvGrpSpPr/>
          <p:nvPr/>
        </p:nvGrpSpPr>
        <p:grpSpPr>
          <a:xfrm>
            <a:off x="5907425" y="3764589"/>
            <a:ext cx="838200" cy="533400"/>
            <a:chOff x="5715000" y="2876550"/>
            <a:chExt cx="838200" cy="533400"/>
          </a:xfrm>
          <a:effectLst/>
        </p:grpSpPr>
        <p:grpSp>
          <p:nvGrpSpPr>
            <p:cNvPr id="178" name="Group 177"/>
            <p:cNvGrpSpPr/>
            <p:nvPr/>
          </p:nvGrpSpPr>
          <p:grpSpPr>
            <a:xfrm>
              <a:off x="5715000" y="2876550"/>
              <a:ext cx="838200" cy="533400"/>
              <a:chOff x="5715000" y="2876550"/>
              <a:chExt cx="838200" cy="5334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5715000" y="2876550"/>
                <a:ext cx="838200" cy="40005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715000" y="3257550"/>
                <a:ext cx="307848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019800" y="3257552"/>
                <a:ext cx="530349" cy="152396"/>
              </a:xfrm>
              <a:prstGeom prst="rect">
                <a:avLst/>
              </a:prstGeom>
              <a:solidFill>
                <a:srgbClr val="777772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9" name="Picture 36" descr="home_logoNoBar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3028950"/>
              <a:ext cx="681437" cy="310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6745625" y="1478589"/>
            <a:ext cx="1981200" cy="1143000"/>
            <a:chOff x="6553200" y="590550"/>
            <a:chExt cx="1981200" cy="1143000"/>
          </a:xfrm>
        </p:grpSpPr>
        <p:sp>
          <p:nvSpPr>
            <p:cNvPr id="184" name="Rectangle 183"/>
            <p:cNvSpPr/>
            <p:nvPr/>
          </p:nvSpPr>
          <p:spPr>
            <a:xfrm>
              <a:off x="6553200" y="590550"/>
              <a:ext cx="1295400" cy="1143000"/>
            </a:xfrm>
            <a:prstGeom prst="rect">
              <a:avLst/>
            </a:prstGeom>
            <a:noFill/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848600" y="590550"/>
              <a:ext cx="685800" cy="6858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848600" y="1276350"/>
              <a:ext cx="685800" cy="4572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7" name="Picture 186" descr="X_logo_horiz_bw_cmyk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742950"/>
              <a:ext cx="1600200" cy="379916"/>
            </a:xfrm>
            <a:prstGeom prst="rect">
              <a:avLst/>
            </a:prstGeom>
            <a:effectLst/>
          </p:spPr>
        </p:pic>
      </p:grpSp>
      <p:grpSp>
        <p:nvGrpSpPr>
          <p:cNvPr id="188" name="Group 187"/>
          <p:cNvGrpSpPr/>
          <p:nvPr/>
        </p:nvGrpSpPr>
        <p:grpSpPr>
          <a:xfrm>
            <a:off x="6745625" y="2621589"/>
            <a:ext cx="1981200" cy="1371600"/>
            <a:chOff x="6553200" y="1733550"/>
            <a:chExt cx="1981200" cy="1371600"/>
          </a:xfrm>
        </p:grpSpPr>
        <p:sp>
          <p:nvSpPr>
            <p:cNvPr id="189" name="Rectangle 188"/>
            <p:cNvSpPr/>
            <p:nvPr/>
          </p:nvSpPr>
          <p:spPr>
            <a:xfrm>
              <a:off x="6553200" y="1733550"/>
              <a:ext cx="1981200" cy="990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Picture 189" descr="GSICommerceLogo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190750"/>
              <a:ext cx="1797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1" name="Rectangle 190"/>
            <p:cNvSpPr/>
            <p:nvPr/>
          </p:nvSpPr>
          <p:spPr>
            <a:xfrm>
              <a:off x="6553200" y="2724150"/>
              <a:ext cx="685800" cy="3810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239000" y="2724150"/>
              <a:ext cx="1295400" cy="3810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745625" y="3993189"/>
            <a:ext cx="1981200" cy="762000"/>
            <a:chOff x="6553200" y="3105150"/>
            <a:chExt cx="1981200" cy="762000"/>
          </a:xfrm>
        </p:grpSpPr>
        <p:sp>
          <p:nvSpPr>
            <p:cNvPr id="194" name="Rectangle 193"/>
            <p:cNvSpPr/>
            <p:nvPr/>
          </p:nvSpPr>
          <p:spPr>
            <a:xfrm>
              <a:off x="7086600" y="3105150"/>
              <a:ext cx="1447800" cy="76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553200" y="3105150"/>
              <a:ext cx="533400" cy="5334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553200" y="3638550"/>
              <a:ext cx="533400" cy="2286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7" name="Picture 32" descr="logo_shopping_com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67694" y="3409950"/>
              <a:ext cx="1283485" cy="29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8" name="Group 197"/>
          <p:cNvGrpSpPr/>
          <p:nvPr/>
        </p:nvGrpSpPr>
        <p:grpSpPr>
          <a:xfrm>
            <a:off x="6745625" y="4755189"/>
            <a:ext cx="1066800" cy="685800"/>
            <a:chOff x="6553200" y="3867150"/>
            <a:chExt cx="1066800" cy="685800"/>
          </a:xfrm>
        </p:grpSpPr>
        <p:sp>
          <p:nvSpPr>
            <p:cNvPr id="199" name="Rectangle 198"/>
            <p:cNvSpPr/>
            <p:nvPr/>
          </p:nvSpPr>
          <p:spPr>
            <a:xfrm>
              <a:off x="6553200" y="3867150"/>
              <a:ext cx="10668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05600" y="3975100"/>
              <a:ext cx="818173" cy="425450"/>
            </a:xfrm>
            <a:prstGeom prst="rect">
              <a:avLst/>
            </a:prstGeom>
            <a:effectLst/>
          </p:spPr>
        </p:pic>
        <p:sp>
          <p:nvSpPr>
            <p:cNvPr id="201" name="Rectangle 200"/>
            <p:cNvSpPr/>
            <p:nvPr/>
          </p:nvSpPr>
          <p:spPr>
            <a:xfrm>
              <a:off x="6553200" y="4400550"/>
              <a:ext cx="304800" cy="1524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58000" y="4400550"/>
              <a:ext cx="762000" cy="1524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7812425" y="4755189"/>
            <a:ext cx="914400" cy="685800"/>
            <a:chOff x="7620000" y="3867150"/>
            <a:chExt cx="914400" cy="685800"/>
          </a:xfrm>
        </p:grpSpPr>
        <p:sp>
          <p:nvSpPr>
            <p:cNvPr id="204" name="Rectangle 203"/>
            <p:cNvSpPr/>
            <p:nvPr/>
          </p:nvSpPr>
          <p:spPr>
            <a:xfrm>
              <a:off x="7772400" y="3867150"/>
              <a:ext cx="762000" cy="685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620000" y="3867150"/>
              <a:ext cx="152400" cy="5334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pic>
          <p:nvPicPr>
            <p:cNvPr id="206" name="Picture 4" descr="http://www.logotypes101.com/files/696/be6ed2ae88ffcbd6c4fa8090dd265bfa/lrg_Half_com.gif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738" b="33670"/>
            <a:stretch>
              <a:fillRect/>
            </a:stretch>
          </p:blipFill>
          <p:spPr bwMode="auto">
            <a:xfrm>
              <a:off x="7696200" y="4095750"/>
              <a:ext cx="762000" cy="304800"/>
            </a:xfrm>
            <a:prstGeom prst="rect">
              <a:avLst/>
            </a:prstGeom>
            <a:noFill/>
            <a:effectLst/>
          </p:spPr>
        </p:pic>
        <p:sp>
          <p:nvSpPr>
            <p:cNvPr id="207" name="Rectangle 206"/>
            <p:cNvSpPr/>
            <p:nvPr/>
          </p:nvSpPr>
          <p:spPr>
            <a:xfrm>
              <a:off x="7620000" y="4400550"/>
              <a:ext cx="152400" cy="1524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97225" y="1478589"/>
            <a:ext cx="2209800" cy="2743200"/>
            <a:chOff x="304800" y="742950"/>
            <a:chExt cx="2209800" cy="2743200"/>
          </a:xfrm>
          <a:solidFill>
            <a:schemeClr val="bg1"/>
          </a:solidFill>
        </p:grpSpPr>
        <p:sp>
          <p:nvSpPr>
            <p:cNvPr id="209" name="Rectangle 208"/>
            <p:cNvSpPr/>
            <p:nvPr/>
          </p:nvSpPr>
          <p:spPr>
            <a:xfrm>
              <a:off x="304800" y="742950"/>
              <a:ext cx="2209800" cy="2743200"/>
            </a:xfrm>
            <a:prstGeom prst="rect">
              <a:avLst/>
            </a:prstGeom>
            <a:grpFill/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5D51"/>
                  </a:solidFill>
                </a:rPr>
                <a:t>Prod</a:t>
              </a:r>
              <a:endParaRPr lang="en-US" dirty="0">
                <a:solidFill>
                  <a:srgbClr val="665D51"/>
                </a:solidFill>
              </a:endParaRPr>
            </a:p>
          </p:txBody>
        </p:sp>
        <p:pic>
          <p:nvPicPr>
            <p:cNvPr id="210" name="Picture 209" descr="ebay_rg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19150"/>
              <a:ext cx="1589761" cy="59055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233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55" grpId="0" animBg="1"/>
      <p:bldP spid="156" grpId="0" animBg="1"/>
      <p:bldP spid="157" grpId="0" animBg="1"/>
      <p:bldP spid="1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6781" y="1227346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Simplify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86781" y="2058396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Automate Everything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86780" y="2882124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Any Application Anywhere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686780" y="3713174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Plan for Failure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686781" y="4544224"/>
            <a:ext cx="5952203" cy="6010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Proportional Security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51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4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geekpoke cloud process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46" y="228600"/>
            <a:ext cx="5593069" cy="2757460"/>
          </a:xfrm>
          <a:prstGeom prst="rect">
            <a:avLst/>
          </a:prstGeom>
        </p:spPr>
      </p:pic>
      <p:pic>
        <p:nvPicPr>
          <p:cNvPr id="5" name="Picture 4" descr="geekpoke cloud process-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39" y="3053616"/>
            <a:ext cx="5066485" cy="28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95375204"/>
              </p:ext>
            </p:extLst>
          </p:nvPr>
        </p:nvGraphicFramePr>
        <p:xfrm>
          <a:off x="1564663" y="14720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3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Bay_powerpoint_template-Primary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B710B3-2ED6-48DC-B7CD-93E10F8E4A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175AEC-05F3-44E9-8BD1-6E42B1FF9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9618F7-2629-455F-A37C-4A48A76F3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eBay_powerpoint_template-Primary.potx</Template>
  <TotalTime>12090</TotalTime>
  <Words>470</Words>
  <Application>Microsoft Macintosh PowerPoint</Application>
  <PresentationFormat>On-screen Show (4:3)</PresentationFormat>
  <Paragraphs>193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eBay_powerpoint_template-Primary</vt:lpstr>
      <vt:lpstr>Cloud@eBay For developers and business agility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SIMPLIFY</vt:lpstr>
      <vt:lpstr>Process</vt:lpstr>
      <vt:lpstr>Technology</vt:lpstr>
      <vt:lpstr>Organization</vt:lpstr>
      <vt:lpstr>Tickets are for …</vt:lpstr>
      <vt:lpstr>AUTOMATE everything</vt:lpstr>
      <vt:lpstr>PowerPoint Presentation</vt:lpstr>
      <vt:lpstr>PowerPoint Presentation</vt:lpstr>
      <vt:lpstr>Based on Openstack</vt:lpstr>
      <vt:lpstr>Any application anywhere</vt:lpstr>
      <vt:lpstr>PowerPoint Presentation</vt:lpstr>
      <vt:lpstr>Network Virtualization</vt:lpstr>
      <vt:lpstr>PowerPoint Presentation</vt:lpstr>
      <vt:lpstr>Plan for failure</vt:lpstr>
      <vt:lpstr>PowerPoint Presentation</vt:lpstr>
      <vt:lpstr>PowerPoint Presentation</vt:lpstr>
      <vt:lpstr>Proportional security</vt:lpstr>
      <vt:lpstr>Class of Service</vt:lpstr>
      <vt:lpstr>PowerPoint Presentation</vt:lpstr>
    </vt:vector>
  </TitlesOfParts>
  <Manager/>
  <Company>eBay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Cloud@eBay</dc:title>
  <dc:subject/>
  <dc:creator>JC Martin</dc:creator>
  <cp:keywords/>
  <dc:description/>
  <cp:lastModifiedBy>JC Martin</cp:lastModifiedBy>
  <cp:revision>79</cp:revision>
  <dcterms:created xsi:type="dcterms:W3CDTF">2012-08-30T16:43:47Z</dcterms:created>
  <dcterms:modified xsi:type="dcterms:W3CDTF">2013-01-28T10:59:34Z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