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8" r:id="rId7"/>
    <p:sldId id="261" r:id="rId8"/>
    <p:sldId id="259" r:id="rId9"/>
    <p:sldId id="260" r:id="rId10"/>
    <p:sldId id="262" r:id="rId11"/>
    <p:sldId id="263" r:id="rId12"/>
    <p:sldId id="264" r:id="rId13"/>
    <p:sldId id="26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095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8257" autoAdjust="0"/>
  </p:normalViewPr>
  <p:slideViewPr>
    <p:cSldViewPr snapToGrid="0">
      <p:cViewPr varScale="1">
        <p:scale>
          <a:sx n="106" d="100"/>
          <a:sy n="106" d="100"/>
        </p:scale>
        <p:origin x="-104" y="-480"/>
      </p:cViewPr>
      <p:guideLst>
        <p:guide orient="horz" pos="2894"/>
        <p:guide orient="horz" pos="734"/>
        <p:guide orient="horz" pos="3122"/>
        <p:guide pos="1012"/>
        <p:guide pos="5547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415" y="954153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3120390"/>
            <a:ext cx="5486400" cy="1714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3120390"/>
            <a:ext cx="2651760" cy="17145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968693"/>
            <a:ext cx="5486400" cy="1108504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2518472"/>
            <a:ext cx="2133600" cy="27384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170402"/>
            <a:ext cx="5492976" cy="33471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4749649"/>
            <a:ext cx="688485" cy="25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814387"/>
            <a:ext cx="6123178" cy="1071563"/>
          </a:xfrm>
        </p:spPr>
        <p:txBody>
          <a:bodyPr anchor="t">
            <a:noAutofit/>
          </a:bodyPr>
          <a:lstStyle>
            <a:lvl1pPr algn="l">
              <a:lnSpc>
                <a:spcPts val="4000"/>
              </a:lnSpc>
              <a:defRPr sz="4000" b="0" cap="all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237128"/>
            <a:ext cx="6123178" cy="59656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415" y="764366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2262773"/>
            <a:ext cx="5486400" cy="1108504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812552"/>
            <a:ext cx="2133600" cy="27384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3458656"/>
            <a:ext cx="5492976" cy="33397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165225"/>
            <a:ext cx="4148328" cy="342939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5225"/>
            <a:ext cx="4152900" cy="342939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342900"/>
            <a:ext cx="4147530" cy="6953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165225"/>
            <a:ext cx="4148328" cy="34245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9544" y="343785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71748" y="343785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9544" y="2445953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1748" y="2445953"/>
            <a:ext cx="2029352" cy="20299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165225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049376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2933527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3817677"/>
            <a:ext cx="5589966" cy="77724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1" y="1165225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1" y="2049376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1" y="2933527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1" y="3817677"/>
            <a:ext cx="2736249" cy="7765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814387"/>
            <a:ext cx="6123178" cy="1071563"/>
          </a:xfrm>
        </p:spPr>
        <p:txBody>
          <a:bodyPr anchor="t">
            <a:noAutofit/>
          </a:bodyPr>
          <a:lstStyle>
            <a:lvl1pPr algn="l">
              <a:lnSpc>
                <a:spcPts val="4000"/>
              </a:lnSpc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237128"/>
            <a:ext cx="6123178" cy="59656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4" y="4755180"/>
            <a:ext cx="673612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bay_logo_onl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4" y="4755180"/>
            <a:ext cx="673612" cy="250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342900"/>
            <a:ext cx="8453628" cy="695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165329"/>
            <a:ext cx="8453628" cy="3429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7472" y="462915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8613" y="4786045"/>
            <a:ext cx="272487" cy="187643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90791" y="4782141"/>
            <a:ext cx="3346704" cy="19154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8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22537" y="4881862"/>
            <a:ext cx="0" cy="92193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2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emf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Open Network Summit 2013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JC Martin – Cloud Architect (@</a:t>
            </a:r>
            <a:r>
              <a:rPr lang="en-US" dirty="0" err="1"/>
              <a:t>jchmartin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Placeholder 13" descr="ebay-topaz-room cropped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6968"/>
          <a:stretch>
            <a:fillRect/>
          </a:stretch>
        </p:blipFill>
        <p:spPr>
          <a:xfrm>
            <a:off x="314629" y="2693293"/>
            <a:ext cx="5486400" cy="2286000"/>
          </a:xfrm>
        </p:spPr>
      </p:pic>
      <p:pic>
        <p:nvPicPr>
          <p:cNvPr id="8" name="Picture Placeholder 4" descr="eBay Mercury aisle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r="5496"/>
          <a:stretch>
            <a:fillRect/>
          </a:stretch>
        </p:blipFill>
        <p:spPr>
          <a:xfrm>
            <a:off x="6118275" y="2693293"/>
            <a:ext cx="2651760" cy="2286000"/>
          </a:xfrm>
        </p:spPr>
      </p:pic>
    </p:spTree>
    <p:extLst>
      <p:ext uri="{BB962C8B-B14F-4D97-AF65-F5344CB8AC3E}">
        <p14:creationId xmlns:p14="http://schemas.microsoft.com/office/powerpoint/2010/main" val="227867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3689" y="1062096"/>
            <a:ext cx="2736904" cy="405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Integration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3769" y="1685322"/>
            <a:ext cx="2726823" cy="4051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Switch/Routers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03" y="2242853"/>
            <a:ext cx="2727690" cy="4051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LB/NAS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5929" y="1061204"/>
            <a:ext cx="2725092" cy="405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Operationalization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75929" y="1684430"/>
            <a:ext cx="2735173" cy="4051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overlay “</a:t>
            </a:r>
            <a:r>
              <a:rPr lang="en-US" sz="1600" dirty="0" err="1" smtClean="0">
                <a:solidFill>
                  <a:srgbClr val="000000"/>
                </a:solidFill>
              </a:rPr>
              <a:t>traceroute</a:t>
            </a:r>
            <a:r>
              <a:rPr lang="en-US" sz="1600" dirty="0" smtClean="0">
                <a:solidFill>
                  <a:srgbClr val="000000"/>
                </a:solidFill>
              </a:rPr>
              <a:t>”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5929" y="2241961"/>
            <a:ext cx="2734306" cy="4051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Port Counters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3861" y="1060315"/>
            <a:ext cx="2802591" cy="405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63861" y="1683541"/>
            <a:ext cx="2813538" cy="4051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Control Protocol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3861" y="2241072"/>
            <a:ext cx="2802591" cy="4051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Tunneling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Cloud@eBay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4686" y="2797793"/>
            <a:ext cx="7416800" cy="1371600"/>
            <a:chOff x="482600" y="2095500"/>
            <a:chExt cx="7416800" cy="1371600"/>
          </a:xfrm>
        </p:grpSpPr>
        <p:pic>
          <p:nvPicPr>
            <p:cNvPr id="5" name="Picture 4" descr="iStock_000002914890Small.jpg"/>
            <p:cNvPicPr>
              <a:picLocks noChangeAspect="1"/>
            </p:cNvPicPr>
            <p:nvPr/>
          </p:nvPicPr>
          <p:blipFill>
            <a:blip r:embed="rId2"/>
            <a:srcRect r="3685"/>
            <a:stretch>
              <a:fillRect/>
            </a:stretch>
          </p:blipFill>
          <p:spPr>
            <a:xfrm>
              <a:off x="482600" y="2095500"/>
              <a:ext cx="182245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794000" y="2095500"/>
              <a:ext cx="51054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spc="600" dirty="0" smtClean="0">
                  <a:latin typeface="Arial Black"/>
                  <a:cs typeface="Arial Black"/>
                </a:rPr>
                <a:t>Agility</a:t>
              </a:r>
              <a:endParaRPr lang="en-US" sz="2800" spc="600" dirty="0">
                <a:latin typeface="Arial Black"/>
                <a:cs typeface="Arial Blac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1986" y="727693"/>
            <a:ext cx="7416800" cy="1371600"/>
            <a:chOff x="482600" y="4216400"/>
            <a:chExt cx="7416800" cy="1371600"/>
          </a:xfrm>
        </p:grpSpPr>
        <p:pic>
          <p:nvPicPr>
            <p:cNvPr id="8" name="Picture 7" descr="iStock_000002967230Small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4216400"/>
              <a:ext cx="18288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2794000" y="4216400"/>
              <a:ext cx="51054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spc="600" dirty="0" smtClean="0">
                  <a:latin typeface="Arial Black"/>
                  <a:cs typeface="Arial Black"/>
                </a:rPr>
                <a:t>Efficiency</a:t>
              </a:r>
              <a:endParaRPr lang="en-US" sz="2800" spc="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6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416" y="751659"/>
            <a:ext cx="3707635" cy="3717875"/>
            <a:chOff x="1091377" y="2178698"/>
            <a:chExt cx="3707635" cy="3717875"/>
          </a:xfrm>
        </p:grpSpPr>
        <p:sp>
          <p:nvSpPr>
            <p:cNvPr id="5" name="Rectangle 4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8175" y="2178698"/>
              <a:ext cx="56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Exp</a:t>
              </a:r>
              <a:r>
                <a:rPr lang="en-US" dirty="0"/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27023" y="5496463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4128680" y="2101586"/>
            <a:ext cx="782503" cy="685800"/>
          </a:xfrm>
          <a:prstGeom prst="rightArrow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49323" y="57338"/>
            <a:ext cx="3760289" cy="4404830"/>
            <a:chOff x="5149323" y="823768"/>
            <a:chExt cx="3760289" cy="4404830"/>
          </a:xfrm>
        </p:grpSpPr>
        <p:grpSp>
          <p:nvGrpSpPr>
            <p:cNvPr id="26" name="Group 25"/>
            <p:cNvGrpSpPr/>
            <p:nvPr/>
          </p:nvGrpSpPr>
          <p:grpSpPr>
            <a:xfrm>
              <a:off x="5152883" y="1521672"/>
              <a:ext cx="3707635" cy="3706926"/>
              <a:chOff x="1091377" y="2178698"/>
              <a:chExt cx="3707635" cy="370692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175953" y="4573555"/>
                <a:ext cx="3543173" cy="51318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Shared Infrastructure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87034" y="3974841"/>
                <a:ext cx="3526448" cy="51318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Global resource pool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75953" y="2606351"/>
                <a:ext cx="947287" cy="12829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Application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42284" y="2606351"/>
                <a:ext cx="609368" cy="12829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73930" y="2606351"/>
                <a:ext cx="513184" cy="12829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43706" y="2606351"/>
                <a:ext cx="769776" cy="12829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91377" y="2178698"/>
                <a:ext cx="1825962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94190" y="2178698"/>
                <a:ext cx="600732" cy="31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Prod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002869" y="2178698"/>
                <a:ext cx="769776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02869" y="2178698"/>
                <a:ext cx="447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QA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58175" y="2178698"/>
                <a:ext cx="940837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58175" y="2178698"/>
                <a:ext cx="56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Exp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19228" y="5485514"/>
                <a:ext cx="3215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Virtualized infrastructure</a:t>
                </a:r>
              </a:p>
            </p:txBody>
          </p:sp>
        </p:grpSp>
        <p:sp>
          <p:nvSpPr>
            <p:cNvPr id="27" name="Left Brace 26"/>
            <p:cNvSpPr/>
            <p:nvPr/>
          </p:nvSpPr>
          <p:spPr>
            <a:xfrm rot="5400000">
              <a:off x="6852559" y="-614105"/>
              <a:ext cx="353818" cy="3760289"/>
            </a:xfrm>
            <a:prstGeom prst="leftBrace">
              <a:avLst>
                <a:gd name="adj1" fmla="val 40925"/>
                <a:gd name="adj2" fmla="val 50000"/>
              </a:avLst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1547" y="823768"/>
              <a:ext cx="1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 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04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1886" y="1016724"/>
            <a:ext cx="2207806" cy="3144914"/>
            <a:chOff x="6091886" y="1016724"/>
            <a:chExt cx="2207806" cy="3144914"/>
          </a:xfrm>
        </p:grpSpPr>
        <p:sp>
          <p:nvSpPr>
            <p:cNvPr id="4" name="Rectangle 3"/>
            <p:cNvSpPr/>
            <p:nvPr/>
          </p:nvSpPr>
          <p:spPr bwMode="auto">
            <a:xfrm>
              <a:off x="6096718" y="1588775"/>
              <a:ext cx="2145364" cy="369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Easier to automate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096718" y="2139524"/>
              <a:ext cx="2145364" cy="369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Fewer skill sets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96718" y="2690273"/>
              <a:ext cx="2145364" cy="369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Increased utilization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096718" y="3241022"/>
              <a:ext cx="2145364" cy="369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Bulk order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96718" y="3791769"/>
              <a:ext cx="2145364" cy="369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charset="0"/>
                </a:rPr>
                <a:t>Global Optimization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1886" y="1016724"/>
              <a:ext cx="220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Virtualized / Shared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02344" y="1015832"/>
            <a:ext cx="2145364" cy="3142969"/>
            <a:chOff x="1102344" y="1015832"/>
            <a:chExt cx="2145364" cy="3142969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02344" y="2136686"/>
              <a:ext cx="2145364" cy="369869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  <a:cs typeface="MS PGothic" pitchFamily="34" charset="-128"/>
                </a:rPr>
                <a:t>Specialized skills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102344" y="2687435"/>
              <a:ext cx="2145364" cy="369869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  <a:cs typeface="MS PGothic" pitchFamily="34" charset="-128"/>
                </a:rPr>
                <a:t>Low utilization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102344" y="3238183"/>
              <a:ext cx="2145364" cy="369869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  <a:cs typeface="MS PGothic" pitchFamily="34" charset="-128"/>
                </a:rPr>
                <a:t>Custom Order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02344" y="3788932"/>
              <a:ext cx="2145364" cy="369869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charset="0"/>
                </a:rPr>
                <a:t>Local Optimization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102344" y="1585938"/>
              <a:ext cx="2145364" cy="369869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  <a:cs typeface="MS PGothic" pitchFamily="34" charset="-128"/>
                </a:rPr>
                <a:t>Costly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  <a:cs typeface="MS PGothic" pitchFamily="34" charset="-128"/>
                </a:rPr>
                <a:t> to automate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3867" y="1015832"/>
              <a:ext cx="87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Silo’ed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183418" y="2408170"/>
            <a:ext cx="782503" cy="685800"/>
          </a:xfrm>
          <a:prstGeom prst="rightArrow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designed for scale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48" y="2618952"/>
            <a:ext cx="6223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52" y="2618952"/>
            <a:ext cx="62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52" y="2618952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2" y="1874580"/>
            <a:ext cx="6223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52" y="1874580"/>
            <a:ext cx="6223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52" y="1874580"/>
            <a:ext cx="6223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52" y="1874580"/>
            <a:ext cx="622300" cy="3175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4" idx="0"/>
            <a:endCxn id="7" idx="2"/>
          </p:cNvCxnSpPr>
          <p:nvPr/>
        </p:nvCxnSpPr>
        <p:spPr>
          <a:xfrm flipV="1">
            <a:off x="2795498" y="2192080"/>
            <a:ext cx="644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8" idx="2"/>
          </p:cNvCxnSpPr>
          <p:nvPr/>
        </p:nvCxnSpPr>
        <p:spPr>
          <a:xfrm flipV="1">
            <a:off x="2795498" y="2192080"/>
            <a:ext cx="11312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9" idx="2"/>
          </p:cNvCxnSpPr>
          <p:nvPr/>
        </p:nvCxnSpPr>
        <p:spPr>
          <a:xfrm flipV="1">
            <a:off x="2795498" y="2192080"/>
            <a:ext cx="27187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10" idx="2"/>
          </p:cNvCxnSpPr>
          <p:nvPr/>
        </p:nvCxnSpPr>
        <p:spPr>
          <a:xfrm flipV="1">
            <a:off x="2795498" y="2192081"/>
            <a:ext cx="3722004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7" idx="2"/>
          </p:cNvCxnSpPr>
          <p:nvPr/>
        </p:nvCxnSpPr>
        <p:spPr>
          <a:xfrm flipH="1" flipV="1">
            <a:off x="2859902" y="2192080"/>
            <a:ext cx="977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2"/>
          </p:cNvCxnSpPr>
          <p:nvPr/>
        </p:nvCxnSpPr>
        <p:spPr>
          <a:xfrm flipV="1">
            <a:off x="3837802" y="2192080"/>
            <a:ext cx="88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9" idx="2"/>
          </p:cNvCxnSpPr>
          <p:nvPr/>
        </p:nvCxnSpPr>
        <p:spPr>
          <a:xfrm flipV="1">
            <a:off x="3837802" y="2192080"/>
            <a:ext cx="16764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10" idx="2"/>
          </p:cNvCxnSpPr>
          <p:nvPr/>
        </p:nvCxnSpPr>
        <p:spPr>
          <a:xfrm flipV="1">
            <a:off x="3837802" y="2192081"/>
            <a:ext cx="26797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7" idx="2"/>
          </p:cNvCxnSpPr>
          <p:nvPr/>
        </p:nvCxnSpPr>
        <p:spPr>
          <a:xfrm flipH="1" flipV="1">
            <a:off x="2859902" y="2192080"/>
            <a:ext cx="36576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8" idx="2"/>
          </p:cNvCxnSpPr>
          <p:nvPr/>
        </p:nvCxnSpPr>
        <p:spPr>
          <a:xfrm flipH="1" flipV="1">
            <a:off x="3926702" y="2192080"/>
            <a:ext cx="25908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9" idx="2"/>
          </p:cNvCxnSpPr>
          <p:nvPr/>
        </p:nvCxnSpPr>
        <p:spPr>
          <a:xfrm flipH="1" flipV="1">
            <a:off x="5514202" y="2192080"/>
            <a:ext cx="10033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10" idx="2"/>
          </p:cNvCxnSpPr>
          <p:nvPr/>
        </p:nvCxnSpPr>
        <p:spPr>
          <a:xfrm flipV="1">
            <a:off x="6517502" y="2192081"/>
            <a:ext cx="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96952" y="1734879"/>
            <a:ext cx="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96956" y="2573079"/>
            <a:ext cx="8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77" y="1099879"/>
            <a:ext cx="482600" cy="330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52" y="1099879"/>
            <a:ext cx="482600" cy="330200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7" idx="0"/>
            <a:endCxn id="25" idx="2"/>
          </p:cNvCxnSpPr>
          <p:nvPr/>
        </p:nvCxnSpPr>
        <p:spPr>
          <a:xfrm flipV="1">
            <a:off x="2859902" y="1430079"/>
            <a:ext cx="82287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25" idx="2"/>
          </p:cNvCxnSpPr>
          <p:nvPr/>
        </p:nvCxnSpPr>
        <p:spPr>
          <a:xfrm flipH="1" flipV="1">
            <a:off x="3682777" y="1430079"/>
            <a:ext cx="2439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  <a:endCxn id="26" idx="2"/>
          </p:cNvCxnSpPr>
          <p:nvPr/>
        </p:nvCxnSpPr>
        <p:spPr>
          <a:xfrm flipV="1">
            <a:off x="2859902" y="1430079"/>
            <a:ext cx="29781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26" idx="2"/>
          </p:cNvCxnSpPr>
          <p:nvPr/>
        </p:nvCxnSpPr>
        <p:spPr>
          <a:xfrm flipV="1">
            <a:off x="3926702" y="1430079"/>
            <a:ext cx="19113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25" idx="2"/>
          </p:cNvCxnSpPr>
          <p:nvPr/>
        </p:nvCxnSpPr>
        <p:spPr>
          <a:xfrm flipH="1" flipV="1">
            <a:off x="3682777" y="1430079"/>
            <a:ext cx="18314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25" idx="2"/>
          </p:cNvCxnSpPr>
          <p:nvPr/>
        </p:nvCxnSpPr>
        <p:spPr>
          <a:xfrm flipH="1" flipV="1">
            <a:off x="3682785" y="1430080"/>
            <a:ext cx="283472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26" idx="2"/>
          </p:cNvCxnSpPr>
          <p:nvPr/>
        </p:nvCxnSpPr>
        <p:spPr>
          <a:xfrm flipH="1" flipV="1">
            <a:off x="5838052" y="1430080"/>
            <a:ext cx="679450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0"/>
            <a:endCxn id="26" idx="2"/>
          </p:cNvCxnSpPr>
          <p:nvPr/>
        </p:nvCxnSpPr>
        <p:spPr>
          <a:xfrm flipV="1">
            <a:off x="5514202" y="1430079"/>
            <a:ext cx="3238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6960" y="1049079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304400" y="3258883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04400" y="3838156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752" y="2618952"/>
            <a:ext cx="622300" cy="317500"/>
          </a:xfrm>
          <a:prstGeom prst="rect">
            <a:avLst/>
          </a:prstGeom>
        </p:spPr>
      </p:pic>
      <p:cxnSp>
        <p:nvCxnSpPr>
          <p:cNvPr id="43" name="Straight Connector 42"/>
          <p:cNvCxnSpPr>
            <a:stCxn id="42" idx="0"/>
            <a:endCxn id="10" idx="2"/>
          </p:cNvCxnSpPr>
          <p:nvPr/>
        </p:nvCxnSpPr>
        <p:spPr>
          <a:xfrm flipV="1">
            <a:off x="5526902" y="2192081"/>
            <a:ext cx="9906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0"/>
            <a:endCxn id="9" idx="2"/>
          </p:cNvCxnSpPr>
          <p:nvPr/>
        </p:nvCxnSpPr>
        <p:spPr>
          <a:xfrm flipH="1" flipV="1">
            <a:off x="5514202" y="2192080"/>
            <a:ext cx="127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8" idx="2"/>
          </p:cNvCxnSpPr>
          <p:nvPr/>
        </p:nvCxnSpPr>
        <p:spPr>
          <a:xfrm flipH="1" flipV="1">
            <a:off x="3926702" y="2192080"/>
            <a:ext cx="16002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  <a:endCxn id="7" idx="2"/>
          </p:cNvCxnSpPr>
          <p:nvPr/>
        </p:nvCxnSpPr>
        <p:spPr>
          <a:xfrm flipH="1" flipV="1">
            <a:off x="2859902" y="2192080"/>
            <a:ext cx="26670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13212" y="3335083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6" idx="2"/>
          </p:cNvCxnSpPr>
          <p:nvPr/>
        </p:nvCxnSpPr>
        <p:spPr>
          <a:xfrm flipV="1">
            <a:off x="6294891" y="2936452"/>
            <a:ext cx="222611" cy="38121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13212" y="3914356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endCxn id="6" idx="2"/>
          </p:cNvCxnSpPr>
          <p:nvPr/>
        </p:nvCxnSpPr>
        <p:spPr>
          <a:xfrm flipH="1" flipV="1">
            <a:off x="6517502" y="2936452"/>
            <a:ext cx="215294" cy="98343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>
            <a:off x="1939152" y="3193185"/>
            <a:ext cx="228600" cy="990600"/>
          </a:xfrm>
          <a:prstGeom prst="leftBrac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7552" y="343273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 servers</a:t>
            </a:r>
          </a:p>
          <a:p>
            <a:r>
              <a:rPr lang="en-US" sz="1200" dirty="0" smtClean="0"/>
              <a:t>(10Gb)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67552" y="2496879"/>
            <a:ext cx="71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leaves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67552" y="165867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spines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7552" y="2725479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(48x10Gb)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67551" y="1887280"/>
            <a:ext cx="997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(Nx10Gb)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767952" y="3639879"/>
            <a:ext cx="1676400" cy="0"/>
          </a:xfrm>
          <a:prstGeom prst="line">
            <a:avLst/>
          </a:prstGeom>
          <a:ln w="57150" cmpd="sng">
            <a:solidFill>
              <a:srgbClr val="0E578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96552" y="325887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48 -&gt; N “½ racks”</a:t>
            </a:r>
            <a:endParaRPr lang="en-US" sz="1200" dirty="0"/>
          </a:p>
        </p:txBody>
      </p:sp>
      <p:cxnSp>
        <p:nvCxnSpPr>
          <p:cNvPr id="61" name="Straight Connector 60"/>
          <p:cNvCxnSpPr>
            <a:endCxn id="4" idx="2"/>
          </p:cNvCxnSpPr>
          <p:nvPr/>
        </p:nvCxnSpPr>
        <p:spPr>
          <a:xfrm flipV="1">
            <a:off x="2594595" y="2936452"/>
            <a:ext cx="200903" cy="31552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" idx="2"/>
          </p:cNvCxnSpPr>
          <p:nvPr/>
        </p:nvCxnSpPr>
        <p:spPr>
          <a:xfrm flipH="1" flipV="1">
            <a:off x="2795498" y="2936452"/>
            <a:ext cx="127526" cy="92869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Isolation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7" y="1451112"/>
            <a:ext cx="3734345" cy="2956414"/>
            <a:chOff x="315690" y="1968500"/>
            <a:chExt cx="3734345" cy="29564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5" y="2439150"/>
              <a:ext cx="482600" cy="330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31" y="3088264"/>
              <a:ext cx="622300" cy="317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35" y="3088264"/>
              <a:ext cx="622300" cy="317500"/>
            </a:xfrm>
            <a:prstGeom prst="rect">
              <a:avLst/>
            </a:prstGeom>
          </p:spPr>
        </p:pic>
        <p:cxnSp>
          <p:nvCxnSpPr>
            <p:cNvPr id="9" name="Straight Connector 6"/>
            <p:cNvCxnSpPr>
              <a:stCxn id="7" idx="0"/>
              <a:endCxn id="6" idx="1"/>
            </p:cNvCxnSpPr>
            <p:nvPr/>
          </p:nvCxnSpPr>
          <p:spPr>
            <a:xfrm rot="5400000" flipH="1" flipV="1">
              <a:off x="597651" y="2645780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6"/>
            <p:cNvCxnSpPr>
              <a:stCxn id="8" idx="0"/>
              <a:endCxn id="6" idx="3"/>
            </p:cNvCxnSpPr>
            <p:nvPr/>
          </p:nvCxnSpPr>
          <p:spPr>
            <a:xfrm rot="16200000" flipV="1">
              <a:off x="1436303" y="2690682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85291" y="3694380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stCxn id="7" idx="2"/>
              <a:endCxn id="11" idx="1"/>
            </p:cNvCxnSpPr>
            <p:nvPr/>
          </p:nvCxnSpPr>
          <p:spPr>
            <a:xfrm rot="16200000" flipH="1">
              <a:off x="523031" y="3521914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2"/>
              <a:endCxn id="11" idx="3"/>
            </p:cNvCxnSpPr>
            <p:nvPr/>
          </p:nvCxnSpPr>
          <p:spPr>
            <a:xfrm rot="5400000">
              <a:off x="1588648" y="3538937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85291" y="4218783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2"/>
              <a:endCxn id="14" idx="0"/>
            </p:cNvCxnSpPr>
            <p:nvPr/>
          </p:nvCxnSpPr>
          <p:spPr>
            <a:xfrm>
              <a:off x="1253556" y="3873967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7" idx="2"/>
              <a:endCxn id="14" idx="1"/>
            </p:cNvCxnSpPr>
            <p:nvPr/>
          </p:nvCxnSpPr>
          <p:spPr>
            <a:xfrm rot="16200000" flipH="1">
              <a:off x="260830" y="3784115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14" idx="3"/>
            </p:cNvCxnSpPr>
            <p:nvPr/>
          </p:nvCxnSpPr>
          <p:spPr>
            <a:xfrm rot="5400000">
              <a:off x="1326447" y="3801138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5690" y="2356893"/>
              <a:ext cx="1828800" cy="2215107"/>
            </a:xfrm>
            <a:prstGeom prst="rect">
              <a:avLst/>
            </a:prstGeom>
            <a:noFill/>
            <a:ln>
              <a:solidFill>
                <a:srgbClr val="0F6095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756" y="4582162"/>
              <a:ext cx="1103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135" y="2443348"/>
              <a:ext cx="482600" cy="3302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31" y="3092462"/>
              <a:ext cx="622300" cy="3175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35" y="3092462"/>
              <a:ext cx="622300" cy="317500"/>
            </a:xfrm>
            <a:prstGeom prst="rect">
              <a:avLst/>
            </a:prstGeom>
          </p:spPr>
        </p:pic>
        <p:cxnSp>
          <p:nvCxnSpPr>
            <p:cNvPr id="23" name="Straight Connector 6"/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2502651" y="2649978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"/>
            <p:cNvCxnSpPr>
              <a:stCxn id="22" idx="0"/>
              <a:endCxn id="20" idx="3"/>
            </p:cNvCxnSpPr>
            <p:nvPr/>
          </p:nvCxnSpPr>
          <p:spPr>
            <a:xfrm rot="16200000" flipV="1">
              <a:off x="3341303" y="2694880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90291" y="3698578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21" idx="2"/>
              <a:endCxn id="25" idx="1"/>
            </p:cNvCxnSpPr>
            <p:nvPr/>
          </p:nvCxnSpPr>
          <p:spPr>
            <a:xfrm rot="16200000" flipH="1">
              <a:off x="2428031" y="3526112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2" idx="2"/>
              <a:endCxn id="25" idx="3"/>
            </p:cNvCxnSpPr>
            <p:nvPr/>
          </p:nvCxnSpPr>
          <p:spPr>
            <a:xfrm rot="5400000">
              <a:off x="3493648" y="3543135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90291" y="4222981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2"/>
              <a:endCxn id="28" idx="0"/>
            </p:cNvCxnSpPr>
            <p:nvPr/>
          </p:nvCxnSpPr>
          <p:spPr>
            <a:xfrm>
              <a:off x="3158556" y="3878165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2"/>
              <a:endCxn id="28" idx="1"/>
            </p:cNvCxnSpPr>
            <p:nvPr/>
          </p:nvCxnSpPr>
          <p:spPr>
            <a:xfrm rot="16200000" flipH="1">
              <a:off x="2165830" y="3788313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2"/>
              <a:endCxn id="28" idx="3"/>
            </p:cNvCxnSpPr>
            <p:nvPr/>
          </p:nvCxnSpPr>
          <p:spPr>
            <a:xfrm rot="5400000">
              <a:off x="3231447" y="3805336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220690" y="2367843"/>
              <a:ext cx="1828800" cy="2204157"/>
            </a:xfrm>
            <a:prstGeom prst="rect">
              <a:avLst/>
            </a:prstGeom>
            <a:noFill/>
            <a:ln>
              <a:solidFill>
                <a:srgbClr val="0F6095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2243" y="458636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890" y="1968500"/>
              <a:ext cx="469900" cy="317500"/>
            </a:xfrm>
            <a:prstGeom prst="rect">
              <a:avLst/>
            </a:prstGeom>
          </p:spPr>
        </p:pic>
        <p:cxnSp>
          <p:nvCxnSpPr>
            <p:cNvPr id="35" name="Straight Connector 6"/>
            <p:cNvCxnSpPr>
              <a:stCxn id="6" idx="0"/>
              <a:endCxn id="34" idx="1"/>
            </p:cNvCxnSpPr>
            <p:nvPr/>
          </p:nvCxnSpPr>
          <p:spPr>
            <a:xfrm rot="5400000" flipH="1" flipV="1">
              <a:off x="1442712" y="1965973"/>
              <a:ext cx="311900" cy="634455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"/>
            <p:cNvCxnSpPr>
              <a:stCxn id="34" idx="3"/>
              <a:endCxn id="20" idx="0"/>
            </p:cNvCxnSpPr>
            <p:nvPr/>
          </p:nvCxnSpPr>
          <p:spPr>
            <a:xfrm>
              <a:off x="2385790" y="2127250"/>
              <a:ext cx="800645" cy="316098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724400" y="1689435"/>
            <a:ext cx="4310508" cy="2365177"/>
            <a:chOff x="4861566" y="2209800"/>
            <a:chExt cx="4310508" cy="236517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670" y="2437614"/>
              <a:ext cx="482600" cy="3302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566" y="3086728"/>
              <a:ext cx="622300" cy="3175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0" y="3086728"/>
              <a:ext cx="622300" cy="317500"/>
            </a:xfrm>
            <a:prstGeom prst="rect">
              <a:avLst/>
            </a:prstGeom>
          </p:spPr>
        </p:pic>
        <p:cxnSp>
          <p:nvCxnSpPr>
            <p:cNvPr id="41" name="Straight Connector 6"/>
            <p:cNvCxnSpPr>
              <a:stCxn id="39" idx="0"/>
              <a:endCxn id="38" idx="1"/>
            </p:cNvCxnSpPr>
            <p:nvPr/>
          </p:nvCxnSpPr>
          <p:spPr>
            <a:xfrm rot="5400000" flipH="1" flipV="1">
              <a:off x="5131186" y="2644244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6"/>
            <p:cNvCxnSpPr>
              <a:stCxn id="40" idx="0"/>
              <a:endCxn id="38" idx="3"/>
            </p:cNvCxnSpPr>
            <p:nvPr/>
          </p:nvCxnSpPr>
          <p:spPr>
            <a:xfrm rot="16200000" flipV="1">
              <a:off x="5969838" y="2689146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318826" y="3692844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Elbow Connector 43"/>
            <p:cNvCxnSpPr>
              <a:stCxn id="39" idx="2"/>
              <a:endCxn id="43" idx="1"/>
            </p:cNvCxnSpPr>
            <p:nvPr/>
          </p:nvCxnSpPr>
          <p:spPr>
            <a:xfrm rot="16200000" flipH="1">
              <a:off x="5056566" y="3520378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0" idx="2"/>
              <a:endCxn id="43" idx="3"/>
            </p:cNvCxnSpPr>
            <p:nvPr/>
          </p:nvCxnSpPr>
          <p:spPr>
            <a:xfrm rot="5400000">
              <a:off x="6122183" y="3537401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318826" y="4217247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2"/>
              <a:endCxn id="46" idx="0"/>
            </p:cNvCxnSpPr>
            <p:nvPr/>
          </p:nvCxnSpPr>
          <p:spPr>
            <a:xfrm>
              <a:off x="5787091" y="3872431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2"/>
              <a:endCxn id="46" idx="1"/>
            </p:cNvCxnSpPr>
            <p:nvPr/>
          </p:nvCxnSpPr>
          <p:spPr>
            <a:xfrm rot="16200000" flipH="1">
              <a:off x="4794365" y="3782579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0" idx="2"/>
              <a:endCxn id="46" idx="3"/>
            </p:cNvCxnSpPr>
            <p:nvPr/>
          </p:nvCxnSpPr>
          <p:spPr>
            <a:xfrm rot="5400000">
              <a:off x="5859982" y="3799602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223628" y="2209800"/>
              <a:ext cx="101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VLAN trunk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61146" y="3578931"/>
              <a:ext cx="3466617" cy="383206"/>
            </a:xfrm>
            <a:prstGeom prst="rect">
              <a:avLst/>
            </a:prstGeom>
            <a:noFill/>
            <a:ln>
              <a:solidFill>
                <a:srgbClr val="0F6095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53207" y="34290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1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03744" y="4267200"/>
              <a:ext cx="622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n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61145" y="4094660"/>
              <a:ext cx="3466619" cy="383206"/>
            </a:xfrm>
            <a:prstGeom prst="rect">
              <a:avLst/>
            </a:prstGeom>
            <a:noFill/>
            <a:ln>
              <a:solidFill>
                <a:srgbClr val="0F6095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1638" y="2437613"/>
              <a:ext cx="482600" cy="3302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34" y="3086727"/>
              <a:ext cx="622300" cy="317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4238" y="3086727"/>
              <a:ext cx="622300" cy="317500"/>
            </a:xfrm>
            <a:prstGeom prst="rect">
              <a:avLst/>
            </a:prstGeom>
          </p:spPr>
        </p:pic>
        <p:cxnSp>
          <p:nvCxnSpPr>
            <p:cNvPr id="58" name="Straight Connector 6"/>
            <p:cNvCxnSpPr>
              <a:stCxn id="56" idx="0"/>
              <a:endCxn id="55" idx="1"/>
            </p:cNvCxnSpPr>
            <p:nvPr/>
          </p:nvCxnSpPr>
          <p:spPr>
            <a:xfrm rot="5400000" flipH="1" flipV="1">
              <a:off x="7089154" y="2644243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"/>
            <p:cNvCxnSpPr>
              <a:stCxn id="57" idx="0"/>
              <a:endCxn id="55" idx="3"/>
            </p:cNvCxnSpPr>
            <p:nvPr/>
          </p:nvCxnSpPr>
          <p:spPr>
            <a:xfrm rot="16200000" flipV="1">
              <a:off x="7927806" y="2689145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276794" y="3692843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Elbow Connector 60"/>
            <p:cNvCxnSpPr>
              <a:stCxn id="56" idx="2"/>
              <a:endCxn id="60" idx="1"/>
            </p:cNvCxnSpPr>
            <p:nvPr/>
          </p:nvCxnSpPr>
          <p:spPr>
            <a:xfrm rot="16200000" flipH="1">
              <a:off x="7014534" y="3520377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7" idx="2"/>
              <a:endCxn id="60" idx="3"/>
            </p:cNvCxnSpPr>
            <p:nvPr/>
          </p:nvCxnSpPr>
          <p:spPr>
            <a:xfrm rot="5400000">
              <a:off x="8080151" y="3537400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276794" y="4217246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0" idx="2"/>
              <a:endCxn id="63" idx="0"/>
            </p:cNvCxnSpPr>
            <p:nvPr/>
          </p:nvCxnSpPr>
          <p:spPr>
            <a:xfrm>
              <a:off x="7745059" y="3872430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6" idx="2"/>
              <a:endCxn id="63" idx="1"/>
            </p:cNvCxnSpPr>
            <p:nvPr/>
          </p:nvCxnSpPr>
          <p:spPr>
            <a:xfrm rot="16200000" flipH="1">
              <a:off x="6752333" y="3782578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2"/>
              <a:endCxn id="63" idx="3"/>
            </p:cNvCxnSpPr>
            <p:nvPr/>
          </p:nvCxnSpPr>
          <p:spPr>
            <a:xfrm rot="5400000">
              <a:off x="7817950" y="3799601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27172" y="415214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3027" y="3623583"/>
              <a:ext cx="578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9" name="Elbow Connector 68"/>
            <p:cNvCxnSpPr>
              <a:stCxn id="38" idx="0"/>
              <a:endCxn id="55" idx="0"/>
            </p:cNvCxnSpPr>
            <p:nvPr/>
          </p:nvCxnSpPr>
          <p:spPr>
            <a:xfrm rot="5400000" flipH="1" flipV="1">
              <a:off x="6793954" y="1458630"/>
              <a:ext cx="1" cy="1957968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900" y="3873500"/>
              <a:ext cx="469900" cy="317500"/>
            </a:xfrm>
            <a:prstGeom prst="rect">
              <a:avLst/>
            </a:prstGeom>
          </p:spPr>
        </p:pic>
        <p:cxnSp>
          <p:nvCxnSpPr>
            <p:cNvPr id="71" name="Straight Connector 6"/>
            <p:cNvCxnSpPr>
              <a:stCxn id="51" idx="3"/>
              <a:endCxn id="70" idx="0"/>
            </p:cNvCxnSpPr>
            <p:nvPr/>
          </p:nvCxnSpPr>
          <p:spPr>
            <a:xfrm>
              <a:off x="8427763" y="3770534"/>
              <a:ext cx="405087" cy="102966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"/>
            <p:cNvCxnSpPr>
              <a:stCxn id="54" idx="3"/>
              <a:endCxn id="70" idx="2"/>
            </p:cNvCxnSpPr>
            <p:nvPr/>
          </p:nvCxnSpPr>
          <p:spPr>
            <a:xfrm flipV="1">
              <a:off x="8427764" y="4191000"/>
              <a:ext cx="405086" cy="95263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106096" y="1159012"/>
            <a:ext cx="4536918" cy="258762"/>
          </a:xfrm>
          <a:prstGeom prst="rect">
            <a:avLst/>
          </a:prstGeom>
          <a:solidFill>
            <a:srgbClr val="0E57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Dedicated Network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4658262" y="1159012"/>
            <a:ext cx="4389907" cy="258762"/>
          </a:xfrm>
          <a:prstGeom prst="rect">
            <a:avLst/>
          </a:prstGeom>
          <a:solidFill>
            <a:srgbClr val="0E57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VLAN Based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652741" y="1401528"/>
            <a:ext cx="10948" cy="319723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Isolation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47" y="1907071"/>
            <a:ext cx="4826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3" y="2556183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47" y="2556183"/>
            <a:ext cx="622300" cy="317500"/>
          </a:xfrm>
          <a:prstGeom prst="rect">
            <a:avLst/>
          </a:prstGeom>
        </p:spPr>
      </p:pic>
      <p:cxnSp>
        <p:nvCxnSpPr>
          <p:cNvPr id="8" name="Straight Connector 6"/>
          <p:cNvCxnSpPr>
            <a:stCxn id="6" idx="0"/>
            <a:endCxn id="5" idx="1"/>
          </p:cNvCxnSpPr>
          <p:nvPr/>
        </p:nvCxnSpPr>
        <p:spPr>
          <a:xfrm rot="5400000" flipH="1" flipV="1">
            <a:off x="661663" y="2113699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7" idx="0"/>
            <a:endCxn id="5" idx="3"/>
          </p:cNvCxnSpPr>
          <p:nvPr/>
        </p:nvCxnSpPr>
        <p:spPr>
          <a:xfrm rot="16200000" flipV="1">
            <a:off x="1500315" y="2158601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9303" y="3162303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2"/>
            <a:endCxn id="10" idx="1"/>
          </p:cNvCxnSpPr>
          <p:nvPr/>
        </p:nvCxnSpPr>
        <p:spPr>
          <a:xfrm rot="16200000" flipH="1">
            <a:off x="587047" y="2989833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0" idx="3"/>
          </p:cNvCxnSpPr>
          <p:nvPr/>
        </p:nvCxnSpPr>
        <p:spPr>
          <a:xfrm rot="5400000">
            <a:off x="1652664" y="3006856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9303" y="3686706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>
          <a:xfrm>
            <a:off x="1317568" y="3341887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1"/>
          </p:cNvCxnSpPr>
          <p:nvPr/>
        </p:nvCxnSpPr>
        <p:spPr>
          <a:xfrm rot="16200000" flipH="1">
            <a:off x="324850" y="3252034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3" idx="3"/>
          </p:cNvCxnSpPr>
          <p:nvPr/>
        </p:nvCxnSpPr>
        <p:spPr>
          <a:xfrm rot="5400000">
            <a:off x="1390464" y="3269057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47" y="1911268"/>
            <a:ext cx="4826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43" y="2560383"/>
            <a:ext cx="6223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47" y="2560383"/>
            <a:ext cx="622300" cy="317500"/>
          </a:xfrm>
          <a:prstGeom prst="rect">
            <a:avLst/>
          </a:prstGeom>
        </p:spPr>
      </p:pic>
      <p:cxnSp>
        <p:nvCxnSpPr>
          <p:cNvPr id="20" name="Straight Connector 6"/>
          <p:cNvCxnSpPr>
            <a:stCxn id="18" idx="0"/>
            <a:endCxn id="17" idx="1"/>
          </p:cNvCxnSpPr>
          <p:nvPr/>
        </p:nvCxnSpPr>
        <p:spPr>
          <a:xfrm rot="5400000" flipH="1" flipV="1">
            <a:off x="2566663" y="2117897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>
            <a:stCxn id="19" idx="0"/>
            <a:endCxn id="17" idx="3"/>
          </p:cNvCxnSpPr>
          <p:nvPr/>
        </p:nvCxnSpPr>
        <p:spPr>
          <a:xfrm rot="16200000" flipV="1">
            <a:off x="3405315" y="2162799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54303" y="3166499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2"/>
            <a:endCxn id="22" idx="1"/>
          </p:cNvCxnSpPr>
          <p:nvPr/>
        </p:nvCxnSpPr>
        <p:spPr>
          <a:xfrm rot="16200000" flipH="1">
            <a:off x="2492044" y="2994031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22" idx="3"/>
          </p:cNvCxnSpPr>
          <p:nvPr/>
        </p:nvCxnSpPr>
        <p:spPr>
          <a:xfrm rot="5400000">
            <a:off x="3557664" y="3011054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54303" y="3665273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5" idx="0"/>
          </p:cNvCxnSpPr>
          <p:nvPr/>
        </p:nvCxnSpPr>
        <p:spPr>
          <a:xfrm>
            <a:off x="3222568" y="3346085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5" idx="1"/>
          </p:cNvCxnSpPr>
          <p:nvPr/>
        </p:nvCxnSpPr>
        <p:spPr>
          <a:xfrm rot="16200000" flipH="1">
            <a:off x="2242657" y="3243417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5" idx="3"/>
          </p:cNvCxnSpPr>
          <p:nvPr/>
        </p:nvCxnSpPr>
        <p:spPr>
          <a:xfrm rot="5400000">
            <a:off x="3308274" y="3260440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"/>
          <p:cNvCxnSpPr>
            <a:stCxn id="5" idx="0"/>
            <a:endCxn id="17" idx="0"/>
          </p:cNvCxnSpPr>
          <p:nvPr/>
        </p:nvCxnSpPr>
        <p:spPr>
          <a:xfrm rot="16200000" flipH="1">
            <a:off x="2295852" y="956668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 rot="5400000">
            <a:off x="571198" y="2741554"/>
            <a:ext cx="91432" cy="91432"/>
            <a:chOff x="7772400" y="1905000"/>
            <a:chExt cx="228600" cy="228600"/>
          </a:xfrm>
        </p:grpSpPr>
        <p:sp>
          <p:nvSpPr>
            <p:cNvPr id="31" name="Isosceles Triangle 30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 rot="5400000">
            <a:off x="1797331" y="2741554"/>
            <a:ext cx="91432" cy="91432"/>
            <a:chOff x="7772400" y="1905000"/>
            <a:chExt cx="228600" cy="228600"/>
          </a:xfrm>
        </p:grpSpPr>
        <p:sp>
          <p:nvSpPr>
            <p:cNvPr id="34" name="Isosceles Triangle 33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2487822" y="2741554"/>
            <a:ext cx="91432" cy="91432"/>
            <a:chOff x="7772400" y="1905000"/>
            <a:chExt cx="228600" cy="228600"/>
          </a:xfrm>
        </p:grpSpPr>
        <p:sp>
          <p:nvSpPr>
            <p:cNvPr id="37" name="Isosceles Triangle 36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282" y="1906179"/>
            <a:ext cx="482600" cy="330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78" y="2555291"/>
            <a:ext cx="622300" cy="3175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82" y="2555291"/>
            <a:ext cx="622300" cy="317500"/>
          </a:xfrm>
          <a:prstGeom prst="rect">
            <a:avLst/>
          </a:prstGeom>
        </p:spPr>
      </p:pic>
      <p:cxnSp>
        <p:nvCxnSpPr>
          <p:cNvPr id="46" name="Straight Connector 6"/>
          <p:cNvCxnSpPr>
            <a:stCxn id="44" idx="0"/>
            <a:endCxn id="43" idx="1"/>
          </p:cNvCxnSpPr>
          <p:nvPr/>
        </p:nvCxnSpPr>
        <p:spPr>
          <a:xfrm rot="5400000" flipH="1" flipV="1">
            <a:off x="5050798" y="2112807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6"/>
          <p:cNvCxnSpPr>
            <a:stCxn id="45" idx="0"/>
            <a:endCxn id="43" idx="3"/>
          </p:cNvCxnSpPr>
          <p:nvPr/>
        </p:nvCxnSpPr>
        <p:spPr>
          <a:xfrm rot="16200000" flipV="1">
            <a:off x="5889450" y="2157709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238438" y="3161411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44" idx="2"/>
            <a:endCxn id="48" idx="1"/>
          </p:cNvCxnSpPr>
          <p:nvPr/>
        </p:nvCxnSpPr>
        <p:spPr>
          <a:xfrm rot="16200000" flipH="1">
            <a:off x="4976182" y="2988941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5" idx="2"/>
            <a:endCxn id="48" idx="3"/>
          </p:cNvCxnSpPr>
          <p:nvPr/>
        </p:nvCxnSpPr>
        <p:spPr>
          <a:xfrm rot="5400000">
            <a:off x="6041799" y="3005964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38438" y="3685814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2"/>
            <a:endCxn id="51" idx="0"/>
          </p:cNvCxnSpPr>
          <p:nvPr/>
        </p:nvCxnSpPr>
        <p:spPr>
          <a:xfrm>
            <a:off x="5706703" y="3340995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4" idx="2"/>
            <a:endCxn id="51" idx="1"/>
          </p:cNvCxnSpPr>
          <p:nvPr/>
        </p:nvCxnSpPr>
        <p:spPr>
          <a:xfrm rot="16200000" flipH="1">
            <a:off x="4713985" y="3251142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2"/>
            <a:endCxn id="51" idx="3"/>
          </p:cNvCxnSpPr>
          <p:nvPr/>
        </p:nvCxnSpPr>
        <p:spPr>
          <a:xfrm rot="5400000">
            <a:off x="5779599" y="3268165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82" y="1910376"/>
            <a:ext cx="482600" cy="330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78" y="2559491"/>
            <a:ext cx="622300" cy="3175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882" y="2559491"/>
            <a:ext cx="622300" cy="317500"/>
          </a:xfrm>
          <a:prstGeom prst="rect">
            <a:avLst/>
          </a:prstGeom>
        </p:spPr>
      </p:pic>
      <p:cxnSp>
        <p:nvCxnSpPr>
          <p:cNvPr id="58" name="Straight Connector 6"/>
          <p:cNvCxnSpPr>
            <a:stCxn id="56" idx="0"/>
            <a:endCxn id="55" idx="1"/>
          </p:cNvCxnSpPr>
          <p:nvPr/>
        </p:nvCxnSpPr>
        <p:spPr>
          <a:xfrm rot="5400000" flipH="1" flipV="1">
            <a:off x="6955798" y="2117005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"/>
          <p:cNvCxnSpPr>
            <a:stCxn id="57" idx="0"/>
            <a:endCxn id="55" idx="3"/>
          </p:cNvCxnSpPr>
          <p:nvPr/>
        </p:nvCxnSpPr>
        <p:spPr>
          <a:xfrm rot="16200000" flipV="1">
            <a:off x="7794450" y="2161907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43438" y="3165607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/>
          <p:cNvCxnSpPr>
            <a:stCxn id="56" idx="2"/>
            <a:endCxn id="60" idx="1"/>
          </p:cNvCxnSpPr>
          <p:nvPr/>
        </p:nvCxnSpPr>
        <p:spPr>
          <a:xfrm rot="16200000" flipH="1">
            <a:off x="6881179" y="2993139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7" idx="2"/>
            <a:endCxn id="60" idx="3"/>
          </p:cNvCxnSpPr>
          <p:nvPr/>
        </p:nvCxnSpPr>
        <p:spPr>
          <a:xfrm rot="5400000">
            <a:off x="7946799" y="3010162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143438" y="3664381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0" idx="2"/>
            <a:endCxn id="63" idx="0"/>
          </p:cNvCxnSpPr>
          <p:nvPr/>
        </p:nvCxnSpPr>
        <p:spPr>
          <a:xfrm>
            <a:off x="7611703" y="3345193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6" idx="2"/>
            <a:endCxn id="63" idx="1"/>
          </p:cNvCxnSpPr>
          <p:nvPr/>
        </p:nvCxnSpPr>
        <p:spPr>
          <a:xfrm rot="16200000" flipH="1">
            <a:off x="6631792" y="3242525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7" idx="2"/>
            <a:endCxn id="63" idx="3"/>
          </p:cNvCxnSpPr>
          <p:nvPr/>
        </p:nvCxnSpPr>
        <p:spPr>
          <a:xfrm rot="5400000">
            <a:off x="7697409" y="3259548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"/>
          <p:cNvCxnSpPr>
            <a:stCxn id="43" idx="0"/>
            <a:endCxn id="55" idx="0"/>
          </p:cNvCxnSpPr>
          <p:nvPr/>
        </p:nvCxnSpPr>
        <p:spPr>
          <a:xfrm rot="16200000" flipH="1">
            <a:off x="6684987" y="955776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>
            <a:grpSpLocks noChangeAspect="1"/>
          </p:cNvGrpSpPr>
          <p:nvPr/>
        </p:nvGrpSpPr>
        <p:grpSpPr>
          <a:xfrm rot="5400000">
            <a:off x="5281421" y="3196340"/>
            <a:ext cx="109720" cy="109720"/>
            <a:chOff x="7772400" y="1905000"/>
            <a:chExt cx="228600" cy="228600"/>
          </a:xfrm>
        </p:grpSpPr>
        <p:sp>
          <p:nvSpPr>
            <p:cNvPr id="69" name="Isosceles Triangle 68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>
            <a:grpSpLocks noChangeAspect="1"/>
          </p:cNvGrpSpPr>
          <p:nvPr/>
        </p:nvGrpSpPr>
        <p:grpSpPr>
          <a:xfrm rot="5400000">
            <a:off x="5281421" y="3720744"/>
            <a:ext cx="109720" cy="109720"/>
            <a:chOff x="7772400" y="1905000"/>
            <a:chExt cx="228600" cy="228600"/>
          </a:xfrm>
        </p:grpSpPr>
        <p:sp>
          <p:nvSpPr>
            <p:cNvPr id="72" name="Isosceles Triangle 71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5400000">
            <a:off x="7219941" y="3699310"/>
            <a:ext cx="109720" cy="109720"/>
            <a:chOff x="7772400" y="1905000"/>
            <a:chExt cx="228600" cy="228600"/>
          </a:xfrm>
        </p:grpSpPr>
        <p:sp>
          <p:nvSpPr>
            <p:cNvPr id="75" name="Isosceles Triangle 74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 rot="5400000">
            <a:off x="7219941" y="3200538"/>
            <a:ext cx="109720" cy="109720"/>
            <a:chOff x="7772400" y="1905000"/>
            <a:chExt cx="228600" cy="228600"/>
          </a:xfrm>
        </p:grpSpPr>
        <p:sp>
          <p:nvSpPr>
            <p:cNvPr id="78" name="Isosceles Triangle 77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5400000">
            <a:off x="3703008" y="2741554"/>
            <a:ext cx="91432" cy="91432"/>
            <a:chOff x="7772400" y="1905000"/>
            <a:chExt cx="228600" cy="228600"/>
          </a:xfrm>
        </p:grpSpPr>
        <p:sp>
          <p:nvSpPr>
            <p:cNvPr id="81" name="Isosceles Triangle 80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106096" y="1159012"/>
            <a:ext cx="4536918" cy="258762"/>
          </a:xfrm>
          <a:prstGeom prst="rect">
            <a:avLst/>
          </a:prstGeom>
          <a:solidFill>
            <a:srgbClr val="0E57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ACL in network devices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4658262" y="1159012"/>
            <a:ext cx="4389907" cy="258762"/>
          </a:xfrm>
          <a:prstGeom prst="rect">
            <a:avLst/>
          </a:prstGeom>
          <a:solidFill>
            <a:srgbClr val="0E57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Security Groups/Virtual Firewall</a:t>
            </a:r>
            <a:endParaRPr lang="en-US" sz="14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652741" y="1401528"/>
            <a:ext cx="10948" cy="319723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5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65" y="2091156"/>
            <a:ext cx="4826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61" y="2619620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65" y="2619620"/>
            <a:ext cx="622300" cy="317500"/>
          </a:xfrm>
          <a:prstGeom prst="rect">
            <a:avLst/>
          </a:prstGeom>
        </p:spPr>
      </p:pic>
      <p:cxnSp>
        <p:nvCxnSpPr>
          <p:cNvPr id="8" name="Straight Connector 6"/>
          <p:cNvCxnSpPr>
            <a:stCxn id="6" idx="0"/>
            <a:endCxn id="5" idx="1"/>
          </p:cNvCxnSpPr>
          <p:nvPr/>
        </p:nvCxnSpPr>
        <p:spPr>
          <a:xfrm rot="5400000" flipH="1" flipV="1">
            <a:off x="2922514" y="2237461"/>
            <a:ext cx="363365" cy="400954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7" idx="0"/>
            <a:endCxn id="5" idx="3"/>
          </p:cNvCxnSpPr>
          <p:nvPr/>
        </p:nvCxnSpPr>
        <p:spPr>
          <a:xfrm rot="16200000" flipV="1">
            <a:off x="3761161" y="2282363"/>
            <a:ext cx="363365" cy="311150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9821" y="3225740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2"/>
            <a:endCxn id="10" idx="1"/>
          </p:cNvCxnSpPr>
          <p:nvPr/>
        </p:nvCxnSpPr>
        <p:spPr>
          <a:xfrm rot="16200000" flipH="1">
            <a:off x="2787565" y="3053270"/>
            <a:ext cx="378410" cy="146110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0" idx="3"/>
          </p:cNvCxnSpPr>
          <p:nvPr/>
        </p:nvCxnSpPr>
        <p:spPr>
          <a:xfrm rot="5400000">
            <a:off x="3853182" y="3070293"/>
            <a:ext cx="378410" cy="112064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9821" y="3750143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6" idx="2"/>
            <a:endCxn id="13" idx="1"/>
          </p:cNvCxnSpPr>
          <p:nvPr/>
        </p:nvCxnSpPr>
        <p:spPr>
          <a:xfrm rot="16200000" flipH="1">
            <a:off x="2525363" y="3315471"/>
            <a:ext cx="902813" cy="146110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3" idx="3"/>
          </p:cNvCxnSpPr>
          <p:nvPr/>
        </p:nvCxnSpPr>
        <p:spPr>
          <a:xfrm rot="5400000">
            <a:off x="3590985" y="3332494"/>
            <a:ext cx="902813" cy="112064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7" y="1662601"/>
            <a:ext cx="5867401" cy="2708207"/>
          </a:xfrm>
          <a:prstGeom prst="rect">
            <a:avLst/>
          </a:prstGeom>
          <a:noFill/>
          <a:ln>
            <a:solidFill>
              <a:srgbClr val="0F609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54" y="2091156"/>
            <a:ext cx="482600" cy="330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50" y="2619620"/>
            <a:ext cx="6223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54" y="2619620"/>
            <a:ext cx="622300" cy="317500"/>
          </a:xfrm>
          <a:prstGeom prst="rect">
            <a:avLst/>
          </a:prstGeom>
        </p:spPr>
      </p:pic>
      <p:cxnSp>
        <p:nvCxnSpPr>
          <p:cNvPr id="21" name="Straight Connector 6"/>
          <p:cNvCxnSpPr>
            <a:stCxn id="19" idx="0"/>
            <a:endCxn id="18" idx="1"/>
          </p:cNvCxnSpPr>
          <p:nvPr/>
        </p:nvCxnSpPr>
        <p:spPr>
          <a:xfrm rot="5400000" flipH="1" flipV="1">
            <a:off x="5896303" y="2237461"/>
            <a:ext cx="363365" cy="400954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>
            <a:stCxn id="20" idx="0"/>
            <a:endCxn id="18" idx="3"/>
          </p:cNvCxnSpPr>
          <p:nvPr/>
        </p:nvCxnSpPr>
        <p:spPr>
          <a:xfrm rot="16200000" flipV="1">
            <a:off x="6734953" y="2282363"/>
            <a:ext cx="363365" cy="311150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23610" y="3225740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9" idx="2"/>
            <a:endCxn id="23" idx="1"/>
          </p:cNvCxnSpPr>
          <p:nvPr/>
        </p:nvCxnSpPr>
        <p:spPr>
          <a:xfrm rot="16200000" flipH="1">
            <a:off x="5761354" y="3053270"/>
            <a:ext cx="378410" cy="146110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2"/>
            <a:endCxn id="23" idx="3"/>
          </p:cNvCxnSpPr>
          <p:nvPr/>
        </p:nvCxnSpPr>
        <p:spPr>
          <a:xfrm rot="5400000">
            <a:off x="6826967" y="3070293"/>
            <a:ext cx="378410" cy="112064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23610" y="3750143"/>
            <a:ext cx="936530" cy="179587"/>
          </a:xfrm>
          <a:prstGeom prst="rect">
            <a:avLst/>
          </a:prstGeom>
          <a:solidFill>
            <a:srgbClr val="0E5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9" idx="2"/>
            <a:endCxn id="26" idx="1"/>
          </p:cNvCxnSpPr>
          <p:nvPr/>
        </p:nvCxnSpPr>
        <p:spPr>
          <a:xfrm rot="16200000" flipH="1">
            <a:off x="5499155" y="3315471"/>
            <a:ext cx="902813" cy="146110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6" idx="3"/>
          </p:cNvCxnSpPr>
          <p:nvPr/>
        </p:nvCxnSpPr>
        <p:spPr>
          <a:xfrm rot="5400000">
            <a:off x="6564774" y="3332494"/>
            <a:ext cx="902813" cy="112064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"/>
          <p:cNvCxnSpPr>
            <a:stCxn id="18" idx="0"/>
            <a:endCxn id="5" idx="0"/>
          </p:cNvCxnSpPr>
          <p:nvPr/>
        </p:nvCxnSpPr>
        <p:spPr>
          <a:xfrm rot="16200000" flipV="1">
            <a:off x="5032864" y="604264"/>
            <a:ext cx="12700" cy="2973789"/>
          </a:xfrm>
          <a:prstGeom prst="bentConnector3">
            <a:avLst>
              <a:gd name="adj1" fmla="val 1800000"/>
            </a:avLst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78157" y="4066004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Cloud Fabric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39718" y="3094904"/>
            <a:ext cx="4651682" cy="383206"/>
          </a:xfrm>
          <a:prstGeom prst="rect">
            <a:avLst/>
          </a:prstGeom>
          <a:noFill/>
          <a:ln>
            <a:solidFill>
              <a:srgbClr val="E2751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39718" y="3610631"/>
            <a:ext cx="4651682" cy="38320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799" y="3388403"/>
            <a:ext cx="469900" cy="317500"/>
          </a:xfrm>
          <a:prstGeom prst="rect">
            <a:avLst/>
          </a:prstGeom>
        </p:spPr>
      </p:pic>
      <p:cxnSp>
        <p:nvCxnSpPr>
          <p:cNvPr id="35" name="Straight Connector 6"/>
          <p:cNvCxnSpPr>
            <a:stCxn id="32" idx="1"/>
            <a:endCxn id="34" idx="0"/>
          </p:cNvCxnSpPr>
          <p:nvPr/>
        </p:nvCxnSpPr>
        <p:spPr>
          <a:xfrm rot="10800000" flipV="1">
            <a:off x="2386758" y="3286505"/>
            <a:ext cx="352969" cy="101896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>
            <a:stCxn id="33" idx="1"/>
            <a:endCxn id="34" idx="2"/>
          </p:cNvCxnSpPr>
          <p:nvPr/>
        </p:nvCxnSpPr>
        <p:spPr>
          <a:xfrm rot="10800000">
            <a:off x="2386758" y="3705904"/>
            <a:ext cx="352969" cy="96333"/>
          </a:xfrm>
          <a:prstGeom prst="bentConnector2">
            <a:avLst/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44810" y="3668111"/>
            <a:ext cx="4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0665" y="3139554"/>
            <a:ext cx="57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Straight Connector 6"/>
          <p:cNvCxnSpPr>
            <a:stCxn id="40" idx="0"/>
            <a:endCxn id="34" idx="1"/>
          </p:cNvCxnSpPr>
          <p:nvPr/>
        </p:nvCxnSpPr>
        <p:spPr>
          <a:xfrm flipV="1">
            <a:off x="1331390" y="3547152"/>
            <a:ext cx="820411" cy="1916"/>
          </a:xfrm>
          <a:prstGeom prst="bentConnector3">
            <a:avLst>
              <a:gd name="adj1" fmla="val 50000"/>
            </a:avLst>
          </a:prstGeom>
          <a:ln>
            <a:solidFill>
              <a:srgbClr val="0F6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113636" y="3139351"/>
            <a:ext cx="1218773" cy="819439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Networks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684" y="1246604"/>
            <a:ext cx="8895558" cy="258762"/>
          </a:xfrm>
          <a:prstGeom prst="rect">
            <a:avLst/>
          </a:prstGeom>
          <a:solidFill>
            <a:srgbClr val="0E57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 Networks using Software Defined Networks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799" y="2968190"/>
            <a:ext cx="876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828807" y="3806390"/>
            <a:ext cx="87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n</a:t>
            </a:r>
            <a:endParaRPr lang="en-US" sz="1400" dirty="0"/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 rot="5400000">
            <a:off x="3090683" y="3260669"/>
            <a:ext cx="109720" cy="109720"/>
            <a:chOff x="7772400" y="1905000"/>
            <a:chExt cx="228600" cy="228600"/>
          </a:xfrm>
        </p:grpSpPr>
        <p:sp>
          <p:nvSpPr>
            <p:cNvPr id="45" name="Isosceles Triangle 44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80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5" name="Cloud 144"/>
          <p:cNvSpPr/>
          <p:nvPr/>
        </p:nvSpPr>
        <p:spPr>
          <a:xfrm>
            <a:off x="7746988" y="853671"/>
            <a:ext cx="1038981" cy="539218"/>
          </a:xfrm>
          <a:prstGeom prst="cloud">
            <a:avLst/>
          </a:prstGeom>
          <a:solidFill>
            <a:srgbClr val="FFFFFF"/>
          </a:solidFill>
          <a:ln>
            <a:solidFill>
              <a:srgbClr val="1666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15668F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440665" y="274821"/>
            <a:ext cx="5696341" cy="249238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accent2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852080" y="101490"/>
            <a:ext cx="490351" cy="261610"/>
          </a:xfrm>
          <a:prstGeom prst="rect">
            <a:avLst/>
          </a:prstGeom>
          <a:solidFill>
            <a:srgbClr val="16668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COS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1886045" y="364002"/>
            <a:ext cx="3410878" cy="1711386"/>
            <a:chOff x="1886045" y="629358"/>
            <a:chExt cx="3410878" cy="1711386"/>
          </a:xfrm>
        </p:grpSpPr>
        <p:sp>
          <p:nvSpPr>
            <p:cNvPr id="149" name="Rounded Rectangle 148"/>
            <p:cNvSpPr/>
            <p:nvPr/>
          </p:nvSpPr>
          <p:spPr>
            <a:xfrm>
              <a:off x="1886045" y="768859"/>
              <a:ext cx="3410878" cy="1571885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100347" y="629358"/>
              <a:ext cx="1493092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E5689"/>
                  </a:solidFill>
                </a:rPr>
                <a:t>User environment</a:t>
              </a:r>
              <a:endParaRPr lang="en-US" sz="1200" b="1" dirty="0">
                <a:solidFill>
                  <a:srgbClr val="0E5689"/>
                </a:solidFill>
              </a:endParaRPr>
            </a:p>
          </p:txBody>
        </p:sp>
      </p:grpSp>
      <p:cxnSp>
        <p:nvCxnSpPr>
          <p:cNvPr id="151" name="Straight Connector 150"/>
          <p:cNvCxnSpPr>
            <a:endCxn id="218" idx="2"/>
          </p:cNvCxnSpPr>
          <p:nvPr/>
        </p:nvCxnSpPr>
        <p:spPr>
          <a:xfrm>
            <a:off x="1980239" y="2499357"/>
            <a:ext cx="4098433" cy="1724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134262" y="2267371"/>
            <a:ext cx="1262712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Shared Virtual Network</a:t>
            </a:r>
            <a:endParaRPr lang="en-US" sz="800" i="1" dirty="0"/>
          </a:p>
        </p:txBody>
      </p:sp>
      <p:cxnSp>
        <p:nvCxnSpPr>
          <p:cNvPr id="153" name="Straight Connector 152"/>
          <p:cNvCxnSpPr>
            <a:stCxn id="167" idx="2"/>
          </p:cNvCxnSpPr>
          <p:nvPr/>
        </p:nvCxnSpPr>
        <p:spPr>
          <a:xfrm flipH="1">
            <a:off x="2682298" y="1957995"/>
            <a:ext cx="5429" cy="524903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011395" y="864567"/>
            <a:ext cx="1935759" cy="0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407340" y="605416"/>
            <a:ext cx="1251191" cy="2154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Private Virtual Network</a:t>
            </a:r>
            <a:endParaRPr lang="en-US" sz="800" i="1" dirty="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3791438" y="879381"/>
            <a:ext cx="0" cy="455145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33"/>
          <p:cNvCxnSpPr>
            <a:stCxn id="193" idx="2"/>
          </p:cNvCxnSpPr>
          <p:nvPr/>
        </p:nvCxnSpPr>
        <p:spPr>
          <a:xfrm rot="10800000">
            <a:off x="4847339" y="855969"/>
            <a:ext cx="254338" cy="399452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33"/>
          <p:cNvCxnSpPr>
            <a:stCxn id="177" idx="2"/>
            <a:endCxn id="221" idx="2"/>
          </p:cNvCxnSpPr>
          <p:nvPr/>
        </p:nvCxnSpPr>
        <p:spPr>
          <a:xfrm rot="10800000" flipV="1">
            <a:off x="6292179" y="1255045"/>
            <a:ext cx="640339" cy="1063740"/>
          </a:xfrm>
          <a:prstGeom prst="bentConnector2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33"/>
          <p:cNvCxnSpPr/>
          <p:nvPr/>
        </p:nvCxnSpPr>
        <p:spPr>
          <a:xfrm>
            <a:off x="5510972" y="1257394"/>
            <a:ext cx="782491" cy="3012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75581" y="1348024"/>
            <a:ext cx="409417" cy="609971"/>
            <a:chOff x="7720440" y="2088943"/>
            <a:chExt cx="409417" cy="609971"/>
          </a:xfrm>
        </p:grpSpPr>
        <p:sp>
          <p:nvSpPr>
            <p:cNvPr id="161" name="Rectangle 160"/>
            <p:cNvSpPr/>
            <p:nvPr/>
          </p:nvSpPr>
          <p:spPr>
            <a:xfrm>
              <a:off x="7720440" y="2088943"/>
              <a:ext cx="409417" cy="60997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05996" y="2149430"/>
              <a:ext cx="248661" cy="365658"/>
            </a:xfrm>
            <a:prstGeom prst="rect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904259" y="2565221"/>
              <a:ext cx="58491" cy="58491"/>
            </a:xfrm>
            <a:prstGeom prst="ellipse">
              <a:avLst/>
            </a:prstGeom>
            <a:solidFill>
              <a:srgbClr val="1666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7805996" y="2215275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7808006" y="2259047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2483018" y="1348024"/>
            <a:ext cx="409417" cy="609971"/>
            <a:chOff x="7720440" y="2088943"/>
            <a:chExt cx="409417" cy="609971"/>
          </a:xfrm>
        </p:grpSpPr>
        <p:sp>
          <p:nvSpPr>
            <p:cNvPr id="167" name="Rectangle 166"/>
            <p:cNvSpPr/>
            <p:nvPr/>
          </p:nvSpPr>
          <p:spPr>
            <a:xfrm>
              <a:off x="7720440" y="2088943"/>
              <a:ext cx="409417" cy="60997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05996" y="2149430"/>
              <a:ext cx="248661" cy="365658"/>
            </a:xfrm>
            <a:prstGeom prst="rect">
              <a:avLst/>
            </a:prstGeom>
            <a:solidFill>
              <a:srgbClr val="16668F"/>
            </a:solidFill>
            <a:ln>
              <a:solidFill>
                <a:srgbClr val="1666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904259" y="2565221"/>
              <a:ext cx="58491" cy="58491"/>
            </a:xfrm>
            <a:prstGeom prst="ellipse">
              <a:avLst/>
            </a:prstGeom>
            <a:solidFill>
              <a:srgbClr val="1666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805996" y="2215275"/>
              <a:ext cx="248661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808006" y="2259047"/>
              <a:ext cx="248661" cy="0"/>
            </a:xfrm>
            <a:prstGeom prst="line">
              <a:avLst/>
            </a:prstGeom>
            <a:ln w="6350" cmpd="sng">
              <a:solidFill>
                <a:srgbClr val="C3E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6932517" y="1045452"/>
            <a:ext cx="416024" cy="419185"/>
            <a:chOff x="6932517" y="1310808"/>
            <a:chExt cx="416024" cy="419185"/>
          </a:xfrm>
        </p:grpSpPr>
        <p:grpSp>
          <p:nvGrpSpPr>
            <p:cNvPr id="173" name="Group 172"/>
            <p:cNvGrpSpPr/>
            <p:nvPr/>
          </p:nvGrpSpPr>
          <p:grpSpPr>
            <a:xfrm>
              <a:off x="6932517" y="1310808"/>
              <a:ext cx="416024" cy="419185"/>
              <a:chOff x="6695017" y="2650733"/>
              <a:chExt cx="416024" cy="419185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own Arrow 177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own Arrow 178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own Arrow 179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own Arrow 180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81929" y="1431153"/>
              <a:ext cx="121305" cy="155963"/>
              <a:chOff x="7250140" y="2834107"/>
              <a:chExt cx="155964" cy="200525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2" name="Straight Connector 181"/>
          <p:cNvCxnSpPr/>
          <p:nvPr/>
        </p:nvCxnSpPr>
        <p:spPr>
          <a:xfrm>
            <a:off x="3789015" y="1942526"/>
            <a:ext cx="2221" cy="54984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Cloud 182"/>
          <p:cNvSpPr/>
          <p:nvPr/>
        </p:nvSpPr>
        <p:spPr>
          <a:xfrm>
            <a:off x="7727281" y="985573"/>
            <a:ext cx="1038981" cy="539218"/>
          </a:xfrm>
          <a:prstGeom prst="cloud">
            <a:avLst/>
          </a:prstGeom>
          <a:solidFill>
            <a:srgbClr val="FFFFFF"/>
          </a:solidFill>
          <a:ln>
            <a:solidFill>
              <a:srgbClr val="1666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15668F"/>
              </a:solidFill>
            </a:endParaRPr>
          </a:p>
        </p:txBody>
      </p:sp>
      <p:cxnSp>
        <p:nvCxnSpPr>
          <p:cNvPr id="184" name="Straight Connector 33"/>
          <p:cNvCxnSpPr>
            <a:stCxn id="177" idx="6"/>
            <a:endCxn id="183" idx="2"/>
          </p:cNvCxnSpPr>
          <p:nvPr/>
        </p:nvCxnSpPr>
        <p:spPr>
          <a:xfrm>
            <a:off x="7348541" y="1255045"/>
            <a:ext cx="381963" cy="137"/>
          </a:xfrm>
          <a:prstGeom prst="straightConnector1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278855" y="547194"/>
            <a:ext cx="61137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Tenant</a:t>
            </a:r>
          </a:p>
          <a:p>
            <a:pPr algn="ctr"/>
            <a:r>
              <a:rPr lang="en-US" sz="1050" dirty="0"/>
              <a:t>l</a:t>
            </a:r>
            <a:r>
              <a:rPr lang="en-US" sz="1050" dirty="0" smtClean="0"/>
              <a:t>ogical</a:t>
            </a:r>
          </a:p>
          <a:p>
            <a:pPr algn="ctr"/>
            <a:r>
              <a:rPr lang="en-US" sz="1050" dirty="0" smtClean="0"/>
              <a:t>router</a:t>
            </a:r>
            <a:endParaRPr lang="en-US" sz="1050" dirty="0"/>
          </a:p>
        </p:txBody>
      </p:sp>
      <p:sp>
        <p:nvSpPr>
          <p:cNvPr id="186" name="TextBox 185"/>
          <p:cNvSpPr txBox="1"/>
          <p:nvPr/>
        </p:nvSpPr>
        <p:spPr>
          <a:xfrm>
            <a:off x="7614728" y="1537975"/>
            <a:ext cx="1195948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Public Networks</a:t>
            </a:r>
            <a:endParaRPr lang="en-US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46881" y="1069244"/>
            <a:ext cx="73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compute</a:t>
            </a:r>
            <a:endParaRPr lang="en-US" sz="1050" i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101677" y="1045828"/>
            <a:ext cx="416024" cy="419185"/>
            <a:chOff x="5101677" y="1320661"/>
            <a:chExt cx="416024" cy="419185"/>
          </a:xfrm>
        </p:grpSpPr>
        <p:grpSp>
          <p:nvGrpSpPr>
            <p:cNvPr id="189" name="Group 188"/>
            <p:cNvGrpSpPr/>
            <p:nvPr/>
          </p:nvGrpSpPr>
          <p:grpSpPr>
            <a:xfrm>
              <a:off x="5101677" y="1320661"/>
              <a:ext cx="416024" cy="419185"/>
              <a:chOff x="6695017" y="2650733"/>
              <a:chExt cx="416024" cy="419185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own Arrow 193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own Arrow 194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own Arrow 195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Down Arrow 196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5253406" y="1441402"/>
              <a:ext cx="121305" cy="155963"/>
              <a:chOff x="7250140" y="2834107"/>
              <a:chExt cx="155964" cy="200525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Straight Connector 197"/>
          <p:cNvCxnSpPr/>
          <p:nvPr/>
        </p:nvCxnSpPr>
        <p:spPr>
          <a:xfrm flipV="1">
            <a:off x="445471" y="3923363"/>
            <a:ext cx="5317216" cy="9477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192002" y="3964479"/>
            <a:ext cx="1509163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Infrastructure Network</a:t>
            </a:r>
            <a:endParaRPr lang="en-US" sz="1050" dirty="0"/>
          </a:p>
        </p:txBody>
      </p:sp>
      <p:sp>
        <p:nvSpPr>
          <p:cNvPr id="200" name="Rectangle 199"/>
          <p:cNvSpPr/>
          <p:nvPr/>
        </p:nvSpPr>
        <p:spPr>
          <a:xfrm>
            <a:off x="2240640" y="314056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Hypervisor</a:t>
            </a:r>
            <a:endParaRPr lang="en-US" sz="900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2345275" y="3420417"/>
            <a:ext cx="680128" cy="322421"/>
            <a:chOff x="457200" y="4191000"/>
            <a:chExt cx="680128" cy="322420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4" name="Straight Connector 203"/>
          <p:cNvCxnSpPr/>
          <p:nvPr/>
        </p:nvCxnSpPr>
        <p:spPr>
          <a:xfrm flipH="1">
            <a:off x="2653864" y="3702487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3321895" y="314134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Hypervisor</a:t>
            </a:r>
            <a:endParaRPr lang="en-US" sz="900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3426530" y="3421189"/>
            <a:ext cx="680128" cy="322421"/>
            <a:chOff x="457200" y="4191000"/>
            <a:chExt cx="680128" cy="322420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208" name="TextBox 207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H="1">
            <a:off x="3725640" y="3684305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5057135" y="3151590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Gateway</a:t>
            </a:r>
            <a:endParaRPr lang="en-US" sz="900" dirty="0"/>
          </a:p>
        </p:txBody>
      </p:sp>
      <p:cxnSp>
        <p:nvCxnSpPr>
          <p:cNvPr id="211" name="Straight Connector 210"/>
          <p:cNvCxnSpPr>
            <a:stCxn id="210" idx="2"/>
          </p:cNvCxnSpPr>
          <p:nvPr/>
        </p:nvCxnSpPr>
        <p:spPr>
          <a:xfrm flipH="1">
            <a:off x="5516248" y="3331177"/>
            <a:ext cx="9152" cy="58270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452041" y="2177965"/>
            <a:ext cx="57915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Admin</a:t>
            </a:r>
          </a:p>
          <a:p>
            <a:pPr algn="ctr"/>
            <a:r>
              <a:rPr lang="en-US" sz="1050" dirty="0"/>
              <a:t>l</a:t>
            </a:r>
            <a:r>
              <a:rPr lang="en-US" sz="1050" dirty="0" smtClean="0"/>
              <a:t>ogical</a:t>
            </a:r>
          </a:p>
          <a:p>
            <a:pPr algn="ctr"/>
            <a:r>
              <a:rPr lang="en-US" sz="1050" dirty="0" smtClean="0"/>
              <a:t>router</a:t>
            </a:r>
            <a:endParaRPr lang="en-US" sz="105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6078672" y="2307006"/>
            <a:ext cx="416024" cy="419185"/>
            <a:chOff x="6078672" y="2572362"/>
            <a:chExt cx="416024" cy="419185"/>
          </a:xfrm>
        </p:grpSpPr>
        <p:grpSp>
          <p:nvGrpSpPr>
            <p:cNvPr id="214" name="Group 213"/>
            <p:cNvGrpSpPr/>
            <p:nvPr/>
          </p:nvGrpSpPr>
          <p:grpSpPr>
            <a:xfrm>
              <a:off x="6078672" y="2572362"/>
              <a:ext cx="416024" cy="419185"/>
              <a:chOff x="6695017" y="2650733"/>
              <a:chExt cx="416024" cy="41918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6695017" y="2650733"/>
                <a:ext cx="416024" cy="419185"/>
              </a:xfrm>
              <a:prstGeom prst="ellipse">
                <a:avLst/>
              </a:prstGeom>
              <a:solidFill>
                <a:srgbClr val="16668F"/>
              </a:solidFill>
              <a:ln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Down Arrow 218"/>
              <p:cNvSpPr/>
              <p:nvPr/>
            </p:nvSpPr>
            <p:spPr>
              <a:xfrm rot="5400000" flipV="1">
                <a:off x="6878797" y="2760547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Down Arrow 219"/>
              <p:cNvSpPr/>
              <p:nvPr/>
            </p:nvSpPr>
            <p:spPr>
              <a:xfrm rot="16200000" flipH="1" flipV="1">
                <a:off x="6712293" y="2761885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Down Arrow 220"/>
              <p:cNvSpPr/>
              <p:nvPr/>
            </p:nvSpPr>
            <p:spPr>
              <a:xfrm flipH="1" flipV="1">
                <a:off x="6797556" y="266251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Down Arrow 221"/>
              <p:cNvSpPr/>
              <p:nvPr/>
            </p:nvSpPr>
            <p:spPr>
              <a:xfrm flipH="1">
                <a:off x="6793301" y="2859672"/>
                <a:ext cx="221934" cy="184935"/>
              </a:xfrm>
              <a:prstGeom prst="downArrow">
                <a:avLst>
                  <a:gd name="adj1" fmla="val 50000"/>
                  <a:gd name="adj2" fmla="val 3487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230401" y="2702580"/>
              <a:ext cx="121305" cy="155963"/>
              <a:chOff x="7250140" y="2834107"/>
              <a:chExt cx="155964" cy="200525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250140" y="2905511"/>
                <a:ext cx="155964" cy="129121"/>
              </a:xfrm>
              <a:prstGeom prst="roundRect">
                <a:avLst/>
              </a:prstGeom>
              <a:solidFill>
                <a:srgbClr val="1666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7285788" y="2834107"/>
                <a:ext cx="84668" cy="138139"/>
              </a:xfrm>
              <a:prstGeom prst="roundRect">
                <a:avLst/>
              </a:prstGeom>
              <a:noFill/>
              <a:ln w="28575" cmpd="sng">
                <a:solidFill>
                  <a:srgbClr val="16668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95" y="3215824"/>
            <a:ext cx="469900" cy="317500"/>
          </a:xfrm>
          <a:prstGeom prst="rect">
            <a:avLst/>
          </a:prstGeom>
        </p:spPr>
      </p:pic>
      <p:cxnSp>
        <p:nvCxnSpPr>
          <p:cNvPr id="224" name="Straight Connector 223"/>
          <p:cNvCxnSpPr/>
          <p:nvPr/>
        </p:nvCxnSpPr>
        <p:spPr>
          <a:xfrm flipH="1">
            <a:off x="6370031" y="3051499"/>
            <a:ext cx="8728" cy="84420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0" idx="3"/>
          </p:cNvCxnSpPr>
          <p:nvPr/>
        </p:nvCxnSpPr>
        <p:spPr>
          <a:xfrm flipV="1">
            <a:off x="5993665" y="3231561"/>
            <a:ext cx="385098" cy="679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23" idx="1"/>
          </p:cNvCxnSpPr>
          <p:nvPr/>
        </p:nvCxnSpPr>
        <p:spPr>
          <a:xfrm flipH="1" flipV="1">
            <a:off x="6369280" y="3373712"/>
            <a:ext cx="516615" cy="86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793680" y="3869713"/>
            <a:ext cx="1157673" cy="41549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Shared Physical </a:t>
            </a:r>
          </a:p>
          <a:p>
            <a:pPr algn="ctr"/>
            <a:r>
              <a:rPr lang="en-US" sz="1050" dirty="0" smtClean="0"/>
              <a:t>Network</a:t>
            </a:r>
            <a:endParaRPr lang="en-US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6788302" y="2941765"/>
            <a:ext cx="648519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Firewall</a:t>
            </a:r>
            <a:endParaRPr lang="en-US" sz="1050" dirty="0"/>
          </a:p>
        </p:txBody>
      </p:sp>
      <p:sp>
        <p:nvSpPr>
          <p:cNvPr id="229" name="Rectangle 228"/>
          <p:cNvSpPr/>
          <p:nvPr/>
        </p:nvSpPr>
        <p:spPr>
          <a:xfrm>
            <a:off x="1171866" y="313340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 agent</a:t>
            </a:r>
            <a:endParaRPr lang="en-US" sz="900" dirty="0"/>
          </a:p>
        </p:txBody>
      </p:sp>
      <p:grpSp>
        <p:nvGrpSpPr>
          <p:cNvPr id="230" name="Group 229"/>
          <p:cNvGrpSpPr/>
          <p:nvPr/>
        </p:nvGrpSpPr>
        <p:grpSpPr>
          <a:xfrm>
            <a:off x="1208654" y="3411714"/>
            <a:ext cx="680128" cy="322421"/>
            <a:chOff x="457200" y="4191000"/>
            <a:chExt cx="680128" cy="322420"/>
          </a:xfrm>
        </p:grpSpPr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33" name="Straight Connector 232"/>
          <p:cNvCxnSpPr/>
          <p:nvPr/>
        </p:nvCxnSpPr>
        <p:spPr>
          <a:xfrm flipH="1">
            <a:off x="1517243" y="3693784"/>
            <a:ext cx="6180" cy="230352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892951" y="2195984"/>
            <a:ext cx="561877" cy="1637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</a:t>
            </a:r>
            <a:endParaRPr lang="en-US" sz="900" dirty="0"/>
          </a:p>
        </p:txBody>
      </p:sp>
      <p:cxnSp>
        <p:nvCxnSpPr>
          <p:cNvPr id="235" name="Straight Connector 234"/>
          <p:cNvCxnSpPr>
            <a:stCxn id="234" idx="2"/>
          </p:cNvCxnSpPr>
          <p:nvPr/>
        </p:nvCxnSpPr>
        <p:spPr>
          <a:xfrm>
            <a:off x="2173890" y="2359701"/>
            <a:ext cx="0" cy="123197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012118" y="974257"/>
            <a:ext cx="561877" cy="1637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DHCP</a:t>
            </a:r>
            <a:endParaRPr lang="en-US" sz="900" dirty="0"/>
          </a:p>
        </p:txBody>
      </p:sp>
      <p:cxnSp>
        <p:nvCxnSpPr>
          <p:cNvPr id="237" name="Straight Connector 236"/>
          <p:cNvCxnSpPr>
            <a:stCxn id="236" idx="0"/>
          </p:cNvCxnSpPr>
          <p:nvPr/>
        </p:nvCxnSpPr>
        <p:spPr>
          <a:xfrm flipH="1" flipV="1">
            <a:off x="3288903" y="862376"/>
            <a:ext cx="4154" cy="111881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67938" y="313418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Quantum</a:t>
            </a:r>
            <a:endParaRPr lang="en-US" sz="900" dirty="0"/>
          </a:p>
        </p:txBody>
      </p:sp>
      <p:cxnSp>
        <p:nvCxnSpPr>
          <p:cNvPr id="239" name="Straight Connector 238"/>
          <p:cNvCxnSpPr>
            <a:stCxn id="238" idx="2"/>
          </p:cNvCxnSpPr>
          <p:nvPr/>
        </p:nvCxnSpPr>
        <p:spPr>
          <a:xfrm flipH="1">
            <a:off x="635033" y="3313768"/>
            <a:ext cx="1170" cy="600118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04681" y="4291115"/>
            <a:ext cx="1110856" cy="181906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Controller</a:t>
            </a:r>
            <a:endParaRPr lang="en-US" sz="900" dirty="0"/>
          </a:p>
        </p:txBody>
      </p:sp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1160109" y="3932847"/>
            <a:ext cx="5698" cy="358268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4274624" y="3459011"/>
            <a:ext cx="824595" cy="31273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NVP Service </a:t>
            </a:r>
          </a:p>
          <a:p>
            <a:pPr algn="ctr"/>
            <a:r>
              <a:rPr lang="en-US" sz="900" dirty="0" smtClean="0"/>
              <a:t>Node</a:t>
            </a:r>
            <a:endParaRPr lang="en-US" sz="900" dirty="0"/>
          </a:p>
        </p:txBody>
      </p:sp>
      <p:cxnSp>
        <p:nvCxnSpPr>
          <p:cNvPr id="243" name="Straight Connector 242"/>
          <p:cNvCxnSpPr>
            <a:stCxn id="242" idx="2"/>
          </p:cNvCxnSpPr>
          <p:nvPr/>
        </p:nvCxnSpPr>
        <p:spPr>
          <a:xfrm>
            <a:off x="4686922" y="3771743"/>
            <a:ext cx="0" cy="151627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68688" y="2395767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Nova</a:t>
            </a:r>
          </a:p>
        </p:txBody>
      </p:sp>
      <p:cxnSp>
        <p:nvCxnSpPr>
          <p:cNvPr id="245" name="Straight Arrow Connector 244"/>
          <p:cNvCxnSpPr>
            <a:stCxn id="244" idx="2"/>
            <a:endCxn id="238" idx="0"/>
          </p:cNvCxnSpPr>
          <p:nvPr/>
        </p:nvCxnSpPr>
        <p:spPr>
          <a:xfrm flipH="1">
            <a:off x="636203" y="2575354"/>
            <a:ext cx="750" cy="5588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146"/>
          <p:cNvCxnSpPr>
            <a:stCxn id="238" idx="0"/>
            <a:endCxn id="229" idx="0"/>
          </p:cNvCxnSpPr>
          <p:nvPr/>
        </p:nvCxnSpPr>
        <p:spPr>
          <a:xfrm rot="5400000" flipH="1" flipV="1">
            <a:off x="1247509" y="2741560"/>
            <a:ext cx="772" cy="784470"/>
          </a:xfrm>
          <a:prstGeom prst="bentConnector3">
            <a:avLst>
              <a:gd name="adj1" fmla="val 21118523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146"/>
          <p:cNvCxnSpPr>
            <a:endCxn id="240" idx="1"/>
          </p:cNvCxnSpPr>
          <p:nvPr/>
        </p:nvCxnSpPr>
        <p:spPr>
          <a:xfrm rot="16200000" flipH="1">
            <a:off x="-97569" y="3679817"/>
            <a:ext cx="1074685" cy="32981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146"/>
          <p:cNvCxnSpPr/>
          <p:nvPr/>
        </p:nvCxnSpPr>
        <p:spPr>
          <a:xfrm flipV="1">
            <a:off x="1715537" y="3627326"/>
            <a:ext cx="173245" cy="756738"/>
          </a:xfrm>
          <a:prstGeom prst="bentConnector3">
            <a:avLst>
              <a:gd name="adj1" fmla="val 210068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146"/>
          <p:cNvCxnSpPr>
            <a:stCxn id="240" idx="3"/>
            <a:endCxn id="203" idx="1"/>
          </p:cNvCxnSpPr>
          <p:nvPr/>
        </p:nvCxnSpPr>
        <p:spPr>
          <a:xfrm flipV="1">
            <a:off x="1715537" y="3619728"/>
            <a:ext cx="629738" cy="762340"/>
          </a:xfrm>
          <a:prstGeom prst="bentConnector3">
            <a:avLst>
              <a:gd name="adj1" fmla="val 71071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146"/>
          <p:cNvCxnSpPr>
            <a:stCxn id="240" idx="3"/>
            <a:endCxn id="208" idx="1"/>
          </p:cNvCxnSpPr>
          <p:nvPr/>
        </p:nvCxnSpPr>
        <p:spPr>
          <a:xfrm flipV="1">
            <a:off x="1715537" y="3620500"/>
            <a:ext cx="1710993" cy="761568"/>
          </a:xfrm>
          <a:prstGeom prst="bentConnector3">
            <a:avLst>
              <a:gd name="adj1" fmla="val 92100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146"/>
          <p:cNvCxnSpPr>
            <a:stCxn id="240" idx="3"/>
          </p:cNvCxnSpPr>
          <p:nvPr/>
        </p:nvCxnSpPr>
        <p:spPr>
          <a:xfrm flipV="1">
            <a:off x="1715537" y="3326335"/>
            <a:ext cx="3582723" cy="1055733"/>
          </a:xfrm>
          <a:prstGeom prst="bentConnector3">
            <a:avLst>
              <a:gd name="adj1" fmla="val 100265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146"/>
          <p:cNvCxnSpPr>
            <a:stCxn id="240" idx="3"/>
          </p:cNvCxnSpPr>
          <p:nvPr/>
        </p:nvCxnSpPr>
        <p:spPr>
          <a:xfrm flipV="1">
            <a:off x="1715537" y="3771743"/>
            <a:ext cx="3213077" cy="610325"/>
          </a:xfrm>
          <a:prstGeom prst="bentConnector3">
            <a:avLst>
              <a:gd name="adj1" fmla="val 100147"/>
            </a:avLst>
          </a:prstGeom>
          <a:ln w="127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7915712" y="3156516"/>
            <a:ext cx="8728" cy="844202"/>
          </a:xfrm>
          <a:prstGeom prst="line">
            <a:avLst/>
          </a:prstGeom>
          <a:ln>
            <a:solidFill>
              <a:srgbClr val="1666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7355795" y="3364246"/>
            <a:ext cx="558421" cy="0"/>
          </a:xfrm>
          <a:prstGeom prst="line">
            <a:avLst/>
          </a:prstGeom>
          <a:ln>
            <a:solidFill>
              <a:srgbClr val="16668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526416" y="4041067"/>
            <a:ext cx="783566" cy="2539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Backbone</a:t>
            </a:r>
            <a:endParaRPr lang="en-US" sz="1050" dirty="0"/>
          </a:p>
        </p:txBody>
      </p:sp>
      <p:sp>
        <p:nvSpPr>
          <p:cNvPr id="256" name="TextBox 255"/>
          <p:cNvSpPr txBox="1"/>
          <p:nvPr/>
        </p:nvSpPr>
        <p:spPr>
          <a:xfrm>
            <a:off x="6168983" y="2942537"/>
            <a:ext cx="429030" cy="200055"/>
          </a:xfrm>
          <a:prstGeom prst="rect">
            <a:avLst/>
          </a:prstGeom>
          <a:solidFill>
            <a:srgbClr val="0F609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VLAN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528293" y="1055122"/>
            <a:ext cx="13557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Shared Physical Network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48299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53688B-C2B6-417E-AF14-C3D9152200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36A8FD-BB1D-4589-9E6E-424BAB822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95FEF1-3041-4CB0-A620-7F2E68122E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eBay_template-Primary_WS.potx</Template>
  <TotalTime>2080</TotalTime>
  <Words>255</Words>
  <Application>Microsoft Macintosh PowerPoint</Application>
  <PresentationFormat>On-screen Show (16:9)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Cloud@eBay Open Network Summit 2013</vt:lpstr>
      <vt:lpstr>PowerPoint Presentation</vt:lpstr>
      <vt:lpstr>PowerPoint Presentation</vt:lpstr>
      <vt:lpstr>PowerPoint Presentation</vt:lpstr>
      <vt:lpstr>Infrastructure designed for scale</vt:lpstr>
      <vt:lpstr>L2 Isolation</vt:lpstr>
      <vt:lpstr>L3 Isolation</vt:lpstr>
      <vt:lpstr>Overlay Networks</vt:lpstr>
      <vt:lpstr>PowerPoint Presentation</vt:lpstr>
      <vt:lpstr>PowerPoint Presentation</vt:lpstr>
    </vt:vector>
  </TitlesOfParts>
  <Company>Lippincott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Lippincott Staff</dc:creator>
  <cp:lastModifiedBy>JC Martin</cp:lastModifiedBy>
  <cp:revision>88</cp:revision>
  <dcterms:created xsi:type="dcterms:W3CDTF">2012-08-30T16:43:47Z</dcterms:created>
  <dcterms:modified xsi:type="dcterms:W3CDTF">2013-04-17T00:13:31Z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