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5689"/>
    <a:srgbClr val="0F6095"/>
    <a:srgbClr val="009F81"/>
    <a:srgbClr val="FF8200"/>
    <a:srgbClr val="573B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98257" autoAdjust="0"/>
  </p:normalViewPr>
  <p:slideViewPr>
    <p:cSldViewPr snapToGrid="0">
      <p:cViewPr varScale="1">
        <p:scale>
          <a:sx n="116" d="100"/>
          <a:sy n="116" d="100"/>
        </p:scale>
        <p:origin x="-120" y="-240"/>
      </p:cViewPr>
      <p:guideLst>
        <p:guide orient="horz" pos="2894"/>
        <p:guide orient="horz" pos="734"/>
        <p:guide orient="horz" pos="3122"/>
        <p:guide pos="1012"/>
        <p:guide pos="5547"/>
        <p:guide pos="2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3EA3-A088-7E44-A2BB-930BA8175330}" type="datetimeFigureOut">
              <a:rPr lang="en-US" smtClean="0"/>
              <a:t>4/10/13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A78AE-D2E6-3F4D-8B45-F8FAD603D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044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A9188-15AB-8647-BEF6-341F17197394}" type="datetimeFigureOut">
              <a:rPr lang="en-US" smtClean="0"/>
              <a:t>4/10/13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AF087-0345-054C-ADFA-0C5B5DF75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545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415" y="954153"/>
            <a:ext cx="2441448" cy="907919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47472" y="3120390"/>
            <a:ext cx="5486400" cy="17145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151118" y="3120390"/>
            <a:ext cx="2651760" cy="17145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47472" y="968693"/>
            <a:ext cx="5486400" cy="1108504"/>
          </a:xfrm>
        </p:spPr>
        <p:txBody>
          <a:bodyPr>
            <a:noAutofit/>
          </a:bodyPr>
          <a:lstStyle>
            <a:lvl1pPr>
              <a:lnSpc>
                <a:spcPts val="3600"/>
              </a:lnSpc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347472" y="2518472"/>
            <a:ext cx="2133600" cy="273844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>
                <a:solidFill>
                  <a:srgbClr val="796E65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44263" y="2170402"/>
            <a:ext cx="5492976" cy="33471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8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bay_logo_ond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328" y="4749649"/>
            <a:ext cx="688485" cy="2560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72" y="814387"/>
            <a:ext cx="6123178" cy="1071563"/>
          </a:xfrm>
        </p:spPr>
        <p:txBody>
          <a:bodyPr anchor="t">
            <a:noAutofit/>
          </a:bodyPr>
          <a:lstStyle>
            <a:lvl1pPr algn="l">
              <a:lnSpc>
                <a:spcPts val="4000"/>
              </a:lnSpc>
              <a:defRPr sz="4000" b="0" cap="all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2237128"/>
            <a:ext cx="6123178" cy="596560"/>
          </a:xfrm>
        </p:spPr>
        <p:txBody>
          <a:bodyPr anchor="t" anchorCtr="0">
            <a:noAutofit/>
          </a:bodyPr>
          <a:lstStyle>
            <a:lvl1pPr marL="0" indent="0">
              <a:buNone/>
              <a:defRPr sz="1200">
                <a:solidFill>
                  <a:schemeClr val="accent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9763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415" y="764366"/>
            <a:ext cx="2441448" cy="907919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47472" y="2262773"/>
            <a:ext cx="5486400" cy="1108504"/>
          </a:xfrm>
        </p:spPr>
        <p:txBody>
          <a:bodyPr>
            <a:noAutofit/>
          </a:bodyPr>
          <a:lstStyle>
            <a:lvl1pPr>
              <a:lnSpc>
                <a:spcPts val="3600"/>
              </a:lnSpc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347472" y="3812552"/>
            <a:ext cx="2133600" cy="273844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>
                <a:solidFill>
                  <a:srgbClr val="796E65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44263" y="3458656"/>
            <a:ext cx="5492976" cy="333974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908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788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7472" y="1165225"/>
            <a:ext cx="4148328" cy="3429397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5225"/>
            <a:ext cx="4152900" cy="3429397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06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7472" y="342900"/>
            <a:ext cx="4147530" cy="6953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7472" y="1165225"/>
            <a:ext cx="4148328" cy="3424538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649544" y="343785"/>
            <a:ext cx="2029352" cy="2029968"/>
          </a:xfrm>
          <a:solidFill>
            <a:srgbClr val="E9E9E8"/>
          </a:solidFill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6771748" y="343785"/>
            <a:ext cx="2029352" cy="2029968"/>
          </a:xfrm>
          <a:solidFill>
            <a:srgbClr val="E9E9E8"/>
          </a:solidFill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49544" y="2445953"/>
            <a:ext cx="2029352" cy="2029968"/>
          </a:xfrm>
          <a:solidFill>
            <a:srgbClr val="E9E9E8"/>
          </a:solidFill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6771748" y="2445953"/>
            <a:ext cx="2029352" cy="2029968"/>
          </a:xfrm>
          <a:solidFill>
            <a:srgbClr val="E9E9E8"/>
          </a:solidFill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140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1134" y="1165225"/>
            <a:ext cx="5589966" cy="777240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>
              <a:defRPr sz="12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3211134" y="2049376"/>
            <a:ext cx="5589966" cy="777240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>
              <a:defRPr sz="12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3211134" y="2933527"/>
            <a:ext cx="5589966" cy="777240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>
              <a:defRPr sz="12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3211134" y="3817677"/>
            <a:ext cx="5589966" cy="777240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>
              <a:defRPr sz="12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348751" y="1165225"/>
            <a:ext cx="2736249" cy="77654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48751" y="2049376"/>
            <a:ext cx="2736249" cy="77654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348751" y="2933527"/>
            <a:ext cx="2736249" cy="77654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9" hasCustomPrompt="1"/>
          </p:nvPr>
        </p:nvSpPr>
        <p:spPr>
          <a:xfrm>
            <a:off x="348751" y="3817677"/>
            <a:ext cx="2736249" cy="77654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63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72" y="814387"/>
            <a:ext cx="6123178" cy="1071563"/>
          </a:xfrm>
        </p:spPr>
        <p:txBody>
          <a:bodyPr anchor="t">
            <a:noAutofit/>
          </a:bodyPr>
          <a:lstStyle>
            <a:lvl1pPr algn="l">
              <a:lnSpc>
                <a:spcPts val="4000"/>
              </a:lnSpc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2237128"/>
            <a:ext cx="6123178" cy="596560"/>
          </a:xfrm>
        </p:spPr>
        <p:txBody>
          <a:bodyPr anchor="t" anchorCtr="0">
            <a:noAutofit/>
          </a:bodyPr>
          <a:lstStyle>
            <a:lvl1pPr marL="0" indent="0">
              <a:buNone/>
              <a:defRPr sz="1200">
                <a:solidFill>
                  <a:srgbClr val="796E6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5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324" y="4755180"/>
            <a:ext cx="673612" cy="25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50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32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1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ebay_logo_onl.png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324" y="4755180"/>
            <a:ext cx="673612" cy="2505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7472" y="342900"/>
            <a:ext cx="8453628" cy="6953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1165329"/>
            <a:ext cx="8453628" cy="34292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47472" y="4629150"/>
            <a:ext cx="8453628" cy="0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28613" y="4786045"/>
            <a:ext cx="272487" cy="187643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8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90791" y="4782141"/>
            <a:ext cx="3346704" cy="191548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800" dirty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PRESENTATION TITLE GOES HERE</a:t>
            </a: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522537" y="4881862"/>
            <a:ext cx="0" cy="92193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18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2" r:id="rId4"/>
    <p:sldLayoutId id="2147483657" r:id="rId5"/>
    <p:sldLayoutId id="2147483658" r:id="rId6"/>
    <p:sldLayoutId id="2147483651" r:id="rId7"/>
    <p:sldLayoutId id="2147483654" r:id="rId8"/>
    <p:sldLayoutId id="2147483655" r:id="rId9"/>
    <p:sldLayoutId id="2147483656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114300" indent="-114300" algn="l" defTabSz="457200" rtl="0" eaLnBrk="1" latinLnBrk="0" hangingPunct="1">
        <a:spcBef>
          <a:spcPct val="20000"/>
        </a:spcBef>
        <a:buFont typeface="Arial"/>
        <a:buChar char="•"/>
        <a:defRPr sz="1200" kern="1200">
          <a:solidFill>
            <a:srgbClr val="796E65"/>
          </a:solidFill>
          <a:latin typeface="Arial"/>
          <a:ea typeface="+mn-ea"/>
          <a:cs typeface="Arial"/>
        </a:defRPr>
      </a:lvl1pPr>
      <a:lvl2pPr marL="342900" indent="-17145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rgbClr val="796E65"/>
          </a:solidFill>
          <a:latin typeface="Arial"/>
          <a:ea typeface="+mn-ea"/>
          <a:cs typeface="Arial"/>
        </a:defRPr>
      </a:lvl2pPr>
      <a:lvl3pPr marL="457200" indent="-114300" algn="l" defTabSz="457200" rtl="0" eaLnBrk="1" latinLnBrk="0" hangingPunct="1">
        <a:spcBef>
          <a:spcPct val="20000"/>
        </a:spcBef>
        <a:buFont typeface="Arial"/>
        <a:buChar char="•"/>
        <a:defRPr sz="1200" kern="1200">
          <a:solidFill>
            <a:srgbClr val="796E65"/>
          </a:solidFill>
          <a:latin typeface="Arial"/>
          <a:ea typeface="+mn-ea"/>
          <a:cs typeface="Arial"/>
        </a:defRPr>
      </a:lvl3pPr>
      <a:lvl4pPr marL="685800" indent="-171450" algn="l" defTabSz="457200" rtl="0" eaLnBrk="1" latinLnBrk="0" hangingPunct="1">
        <a:spcBef>
          <a:spcPct val="20000"/>
        </a:spcBef>
        <a:buFont typeface="Arial"/>
        <a:buChar char="–"/>
        <a:tabLst/>
        <a:defRPr sz="1200" kern="1200">
          <a:solidFill>
            <a:srgbClr val="796E65"/>
          </a:solidFill>
          <a:latin typeface="Arial"/>
          <a:ea typeface="+mn-ea"/>
          <a:cs typeface="Arial"/>
        </a:defRPr>
      </a:lvl4pPr>
      <a:lvl5pPr marL="857250" indent="-17145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rgbClr val="796E65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loud 114"/>
          <p:cNvSpPr/>
          <p:nvPr/>
        </p:nvSpPr>
        <p:spPr>
          <a:xfrm>
            <a:off x="7746988" y="853671"/>
            <a:ext cx="1038981" cy="539218"/>
          </a:xfrm>
          <a:prstGeom prst="cloud">
            <a:avLst/>
          </a:prstGeom>
          <a:solidFill>
            <a:srgbClr val="FFFFFF"/>
          </a:solidFill>
          <a:ln>
            <a:solidFill>
              <a:srgbClr val="16668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15668F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440665" y="274821"/>
            <a:ext cx="5696341" cy="2492387"/>
          </a:xfrm>
          <a:prstGeom prst="roundRect">
            <a:avLst/>
          </a:prstGeom>
          <a:solidFill>
            <a:srgbClr val="FFFFFF"/>
          </a:solidFill>
          <a:ln w="12700" cmpd="sng">
            <a:solidFill>
              <a:schemeClr val="accent2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52080" y="101490"/>
            <a:ext cx="490351" cy="261610"/>
          </a:xfrm>
          <a:prstGeom prst="rect">
            <a:avLst/>
          </a:prstGeom>
          <a:solidFill>
            <a:srgbClr val="16668F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COS</a:t>
            </a:r>
            <a:endParaRPr lang="en-US" sz="1100" dirty="0">
              <a:solidFill>
                <a:schemeClr val="bg1"/>
              </a:solidFill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1886045" y="364002"/>
            <a:ext cx="3410878" cy="1711386"/>
            <a:chOff x="1886045" y="629358"/>
            <a:chExt cx="3410878" cy="1711386"/>
          </a:xfrm>
        </p:grpSpPr>
        <p:sp>
          <p:nvSpPr>
            <p:cNvPr id="8" name="Rounded Rectangle 7"/>
            <p:cNvSpPr/>
            <p:nvPr/>
          </p:nvSpPr>
          <p:spPr>
            <a:xfrm>
              <a:off x="1886045" y="768859"/>
              <a:ext cx="3410878" cy="1571885"/>
            </a:xfrm>
            <a:prstGeom prst="roundRect">
              <a:avLst/>
            </a:prstGeom>
            <a:solidFill>
              <a:srgbClr val="FFFFFF"/>
            </a:solidFill>
            <a:ln w="12700" cmpd="sng">
              <a:solidFill>
                <a:srgbClr val="16668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00347" y="629358"/>
              <a:ext cx="1493092" cy="276999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0E5689"/>
                  </a:solidFill>
                </a:rPr>
                <a:t>User environment</a:t>
              </a:r>
              <a:endParaRPr lang="en-US" sz="1200" b="1" dirty="0">
                <a:solidFill>
                  <a:srgbClr val="0E5689"/>
                </a:solidFill>
              </a:endParaRPr>
            </a:p>
          </p:txBody>
        </p:sp>
      </p:grpSp>
      <p:cxnSp>
        <p:nvCxnSpPr>
          <p:cNvPr id="10" name="Straight Connector 9"/>
          <p:cNvCxnSpPr>
            <a:endCxn id="64" idx="2"/>
          </p:cNvCxnSpPr>
          <p:nvPr/>
        </p:nvCxnSpPr>
        <p:spPr>
          <a:xfrm>
            <a:off x="1980239" y="2499357"/>
            <a:ext cx="4098433" cy="17242"/>
          </a:xfrm>
          <a:prstGeom prst="line">
            <a:avLst/>
          </a:prstGeom>
          <a:ln>
            <a:solidFill>
              <a:srgbClr val="16668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34262" y="2267371"/>
            <a:ext cx="1262712" cy="21544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Shared Virtual Network</a:t>
            </a:r>
            <a:endParaRPr lang="en-US" sz="800" i="1" dirty="0"/>
          </a:p>
        </p:txBody>
      </p:sp>
      <p:cxnSp>
        <p:nvCxnSpPr>
          <p:cNvPr id="12" name="Straight Connector 11"/>
          <p:cNvCxnSpPr>
            <a:stCxn id="38" idx="2"/>
          </p:cNvCxnSpPr>
          <p:nvPr/>
        </p:nvCxnSpPr>
        <p:spPr>
          <a:xfrm flipH="1">
            <a:off x="2682298" y="1957995"/>
            <a:ext cx="5429" cy="524903"/>
          </a:xfrm>
          <a:prstGeom prst="line">
            <a:avLst/>
          </a:prstGeom>
          <a:ln>
            <a:solidFill>
              <a:srgbClr val="16668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011395" y="864567"/>
            <a:ext cx="1935759" cy="0"/>
          </a:xfrm>
          <a:prstGeom prst="line">
            <a:avLst/>
          </a:prstGeom>
          <a:ln>
            <a:solidFill>
              <a:srgbClr val="16668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07340" y="605416"/>
            <a:ext cx="1251191" cy="21544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Private Virtual Network</a:t>
            </a:r>
            <a:endParaRPr lang="en-US" sz="800" i="1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3791438" y="879381"/>
            <a:ext cx="0" cy="455145"/>
          </a:xfrm>
          <a:prstGeom prst="line">
            <a:avLst/>
          </a:prstGeom>
          <a:ln>
            <a:solidFill>
              <a:srgbClr val="16668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3"/>
          <p:cNvCxnSpPr>
            <a:stCxn id="20" idx="2"/>
          </p:cNvCxnSpPr>
          <p:nvPr/>
        </p:nvCxnSpPr>
        <p:spPr>
          <a:xfrm rot="10800000">
            <a:off x="4847339" y="855969"/>
            <a:ext cx="254338" cy="399452"/>
          </a:xfrm>
          <a:prstGeom prst="bentConnector2">
            <a:avLst/>
          </a:prstGeom>
          <a:ln>
            <a:solidFill>
              <a:srgbClr val="16668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3"/>
          <p:cNvCxnSpPr>
            <a:stCxn id="26" idx="2"/>
            <a:endCxn id="67" idx="2"/>
          </p:cNvCxnSpPr>
          <p:nvPr/>
        </p:nvCxnSpPr>
        <p:spPr>
          <a:xfrm rot="10800000" flipV="1">
            <a:off x="6292179" y="1255045"/>
            <a:ext cx="640339" cy="1063740"/>
          </a:xfrm>
          <a:prstGeom prst="bentConnector2">
            <a:avLst/>
          </a:prstGeom>
          <a:ln>
            <a:solidFill>
              <a:srgbClr val="16668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3"/>
          <p:cNvCxnSpPr/>
          <p:nvPr/>
        </p:nvCxnSpPr>
        <p:spPr>
          <a:xfrm>
            <a:off x="5510972" y="1257394"/>
            <a:ext cx="782491" cy="3012"/>
          </a:xfrm>
          <a:prstGeom prst="straightConnector1">
            <a:avLst/>
          </a:prstGeom>
          <a:ln>
            <a:solidFill>
              <a:srgbClr val="16668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575581" y="1348024"/>
            <a:ext cx="409417" cy="609971"/>
            <a:chOff x="7720440" y="2088943"/>
            <a:chExt cx="409417" cy="609971"/>
          </a:xfrm>
        </p:grpSpPr>
        <p:sp>
          <p:nvSpPr>
            <p:cNvPr id="32" name="Rectangle 31"/>
            <p:cNvSpPr/>
            <p:nvPr/>
          </p:nvSpPr>
          <p:spPr>
            <a:xfrm>
              <a:off x="7720440" y="2088943"/>
              <a:ext cx="409417" cy="609971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16668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805996" y="2149430"/>
              <a:ext cx="248661" cy="365658"/>
            </a:xfrm>
            <a:prstGeom prst="rect">
              <a:avLst/>
            </a:prstGeom>
            <a:solidFill>
              <a:srgbClr val="16668F"/>
            </a:solidFill>
            <a:ln>
              <a:solidFill>
                <a:srgbClr val="16668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904259" y="2565221"/>
              <a:ext cx="58491" cy="58491"/>
            </a:xfrm>
            <a:prstGeom prst="ellipse">
              <a:avLst/>
            </a:prstGeom>
            <a:solidFill>
              <a:srgbClr val="16668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7805996" y="2215275"/>
              <a:ext cx="248661" cy="0"/>
            </a:xfrm>
            <a:prstGeom prst="line">
              <a:avLst/>
            </a:prstGeom>
            <a:ln w="635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7808006" y="2259047"/>
              <a:ext cx="248661" cy="0"/>
            </a:xfrm>
            <a:prstGeom prst="line">
              <a:avLst/>
            </a:prstGeom>
            <a:ln w="635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2483018" y="1348024"/>
            <a:ext cx="409417" cy="609971"/>
            <a:chOff x="7720440" y="2088943"/>
            <a:chExt cx="409417" cy="609971"/>
          </a:xfrm>
        </p:grpSpPr>
        <p:sp>
          <p:nvSpPr>
            <p:cNvPr id="38" name="Rectangle 37"/>
            <p:cNvSpPr/>
            <p:nvPr/>
          </p:nvSpPr>
          <p:spPr>
            <a:xfrm>
              <a:off x="7720440" y="2088943"/>
              <a:ext cx="409417" cy="609971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16668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805996" y="2149430"/>
              <a:ext cx="248661" cy="365658"/>
            </a:xfrm>
            <a:prstGeom prst="rect">
              <a:avLst/>
            </a:prstGeom>
            <a:solidFill>
              <a:srgbClr val="16668F"/>
            </a:solidFill>
            <a:ln>
              <a:solidFill>
                <a:srgbClr val="16668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904259" y="2565221"/>
              <a:ext cx="58491" cy="58491"/>
            </a:xfrm>
            <a:prstGeom prst="ellipse">
              <a:avLst/>
            </a:prstGeom>
            <a:solidFill>
              <a:srgbClr val="16668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7805996" y="2215275"/>
              <a:ext cx="248661" cy="0"/>
            </a:xfrm>
            <a:prstGeom prst="line">
              <a:avLst/>
            </a:prstGeom>
            <a:ln w="635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808006" y="2259047"/>
              <a:ext cx="248661" cy="0"/>
            </a:xfrm>
            <a:prstGeom prst="line">
              <a:avLst/>
            </a:prstGeom>
            <a:ln w="6350" cmpd="sng">
              <a:solidFill>
                <a:srgbClr val="C3E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>
            <a:off x="6932517" y="1045452"/>
            <a:ext cx="416024" cy="419185"/>
            <a:chOff x="6932517" y="1310808"/>
            <a:chExt cx="416024" cy="419185"/>
          </a:xfrm>
        </p:grpSpPr>
        <p:grpSp>
          <p:nvGrpSpPr>
            <p:cNvPr id="25" name="Group 24"/>
            <p:cNvGrpSpPr/>
            <p:nvPr/>
          </p:nvGrpSpPr>
          <p:grpSpPr>
            <a:xfrm>
              <a:off x="6932517" y="1310808"/>
              <a:ext cx="416024" cy="419185"/>
              <a:chOff x="6695017" y="2650733"/>
              <a:chExt cx="416024" cy="419185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6695017" y="2650733"/>
                <a:ext cx="416024" cy="419185"/>
              </a:xfrm>
              <a:prstGeom prst="ellipse">
                <a:avLst/>
              </a:prstGeom>
              <a:solidFill>
                <a:srgbClr val="16668F"/>
              </a:solidFill>
              <a:ln>
                <a:solidFill>
                  <a:srgbClr val="16668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Down Arrow 26"/>
              <p:cNvSpPr/>
              <p:nvPr/>
            </p:nvSpPr>
            <p:spPr>
              <a:xfrm rot="5400000" flipV="1">
                <a:off x="6878797" y="2760547"/>
                <a:ext cx="221934" cy="184935"/>
              </a:xfrm>
              <a:prstGeom prst="downArrow">
                <a:avLst>
                  <a:gd name="adj1" fmla="val 50000"/>
                  <a:gd name="adj2" fmla="val 34873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Down Arrow 27"/>
              <p:cNvSpPr/>
              <p:nvPr/>
            </p:nvSpPr>
            <p:spPr>
              <a:xfrm rot="16200000" flipH="1" flipV="1">
                <a:off x="6712293" y="2761885"/>
                <a:ext cx="221934" cy="184935"/>
              </a:xfrm>
              <a:prstGeom prst="downArrow">
                <a:avLst>
                  <a:gd name="adj1" fmla="val 50000"/>
                  <a:gd name="adj2" fmla="val 34873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Down Arrow 28"/>
              <p:cNvSpPr/>
              <p:nvPr/>
            </p:nvSpPr>
            <p:spPr>
              <a:xfrm flipH="1" flipV="1">
                <a:off x="6797556" y="2662512"/>
                <a:ext cx="221934" cy="184935"/>
              </a:xfrm>
              <a:prstGeom prst="downArrow">
                <a:avLst>
                  <a:gd name="adj1" fmla="val 50000"/>
                  <a:gd name="adj2" fmla="val 34873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Down Arrow 29"/>
              <p:cNvSpPr/>
              <p:nvPr/>
            </p:nvSpPr>
            <p:spPr>
              <a:xfrm flipH="1">
                <a:off x="6793301" y="2859672"/>
                <a:ext cx="221934" cy="184935"/>
              </a:xfrm>
              <a:prstGeom prst="downArrow">
                <a:avLst>
                  <a:gd name="adj1" fmla="val 50000"/>
                  <a:gd name="adj2" fmla="val 34873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7081929" y="1431153"/>
              <a:ext cx="121305" cy="155963"/>
              <a:chOff x="7250140" y="2834107"/>
              <a:chExt cx="155964" cy="200525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7250140" y="2905511"/>
                <a:ext cx="155964" cy="129121"/>
              </a:xfrm>
              <a:prstGeom prst="roundRect">
                <a:avLst/>
              </a:prstGeom>
              <a:solidFill>
                <a:srgbClr val="16668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7285788" y="2834107"/>
                <a:ext cx="84668" cy="138139"/>
              </a:xfrm>
              <a:prstGeom prst="roundRect">
                <a:avLst/>
              </a:prstGeom>
              <a:noFill/>
              <a:ln w="28575" cmpd="sng">
                <a:solidFill>
                  <a:srgbClr val="16668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46" name="Straight Connector 45"/>
          <p:cNvCxnSpPr/>
          <p:nvPr/>
        </p:nvCxnSpPr>
        <p:spPr>
          <a:xfrm>
            <a:off x="3789015" y="1942526"/>
            <a:ext cx="2221" cy="549849"/>
          </a:xfrm>
          <a:prstGeom prst="line">
            <a:avLst/>
          </a:prstGeom>
          <a:ln>
            <a:solidFill>
              <a:srgbClr val="16668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Cloud 46"/>
          <p:cNvSpPr/>
          <p:nvPr/>
        </p:nvSpPr>
        <p:spPr>
          <a:xfrm>
            <a:off x="7727281" y="985573"/>
            <a:ext cx="1038981" cy="539218"/>
          </a:xfrm>
          <a:prstGeom prst="cloud">
            <a:avLst/>
          </a:prstGeom>
          <a:solidFill>
            <a:srgbClr val="FFFFFF"/>
          </a:solidFill>
          <a:ln>
            <a:solidFill>
              <a:srgbClr val="16668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15668F"/>
              </a:solidFill>
            </a:endParaRPr>
          </a:p>
        </p:txBody>
      </p:sp>
      <p:cxnSp>
        <p:nvCxnSpPr>
          <p:cNvPr id="48" name="Straight Connector 33"/>
          <p:cNvCxnSpPr>
            <a:stCxn id="26" idx="6"/>
            <a:endCxn id="47" idx="2"/>
          </p:cNvCxnSpPr>
          <p:nvPr/>
        </p:nvCxnSpPr>
        <p:spPr>
          <a:xfrm>
            <a:off x="7348541" y="1255045"/>
            <a:ext cx="381963" cy="137"/>
          </a:xfrm>
          <a:prstGeom prst="straightConnector1">
            <a:avLst/>
          </a:prstGeom>
          <a:ln>
            <a:solidFill>
              <a:srgbClr val="16668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278855" y="547194"/>
            <a:ext cx="61137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Tenant</a:t>
            </a:r>
          </a:p>
          <a:p>
            <a:pPr algn="ctr"/>
            <a:r>
              <a:rPr lang="en-US" sz="1050" dirty="0"/>
              <a:t>l</a:t>
            </a:r>
            <a:r>
              <a:rPr lang="en-US" sz="1050" dirty="0" smtClean="0"/>
              <a:t>ogical</a:t>
            </a:r>
          </a:p>
          <a:p>
            <a:pPr algn="ctr"/>
            <a:r>
              <a:rPr lang="en-US" sz="1050" dirty="0" smtClean="0"/>
              <a:t>router</a:t>
            </a:r>
            <a:endParaRPr lang="en-US" sz="1050" dirty="0"/>
          </a:p>
        </p:txBody>
      </p:sp>
      <p:sp>
        <p:nvSpPr>
          <p:cNvPr id="53" name="TextBox 52"/>
          <p:cNvSpPr txBox="1"/>
          <p:nvPr/>
        </p:nvSpPr>
        <p:spPr>
          <a:xfrm>
            <a:off x="7614728" y="1537975"/>
            <a:ext cx="1195948" cy="2616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Public Networks</a:t>
            </a:r>
            <a:endParaRPr 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2346881" y="1069244"/>
            <a:ext cx="7364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 smtClean="0"/>
              <a:t>compute</a:t>
            </a:r>
            <a:endParaRPr lang="en-US" sz="1050" i="1" dirty="0"/>
          </a:p>
        </p:txBody>
      </p:sp>
      <p:grpSp>
        <p:nvGrpSpPr>
          <p:cNvPr id="134" name="Group 133"/>
          <p:cNvGrpSpPr/>
          <p:nvPr/>
        </p:nvGrpSpPr>
        <p:grpSpPr>
          <a:xfrm>
            <a:off x="5101677" y="1045828"/>
            <a:ext cx="416024" cy="419185"/>
            <a:chOff x="5101677" y="1320661"/>
            <a:chExt cx="416024" cy="419185"/>
          </a:xfrm>
        </p:grpSpPr>
        <p:grpSp>
          <p:nvGrpSpPr>
            <p:cNvPr id="19" name="Group 18"/>
            <p:cNvGrpSpPr/>
            <p:nvPr/>
          </p:nvGrpSpPr>
          <p:grpSpPr>
            <a:xfrm>
              <a:off x="5101677" y="1320661"/>
              <a:ext cx="416024" cy="419185"/>
              <a:chOff x="6695017" y="2650733"/>
              <a:chExt cx="416024" cy="419185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6695017" y="2650733"/>
                <a:ext cx="416024" cy="419185"/>
              </a:xfrm>
              <a:prstGeom prst="ellipse">
                <a:avLst/>
              </a:prstGeom>
              <a:solidFill>
                <a:srgbClr val="16668F"/>
              </a:solidFill>
              <a:ln>
                <a:solidFill>
                  <a:srgbClr val="16668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Down Arrow 20"/>
              <p:cNvSpPr/>
              <p:nvPr/>
            </p:nvSpPr>
            <p:spPr>
              <a:xfrm rot="5400000" flipV="1">
                <a:off x="6878797" y="2760547"/>
                <a:ext cx="221934" cy="184935"/>
              </a:xfrm>
              <a:prstGeom prst="downArrow">
                <a:avLst>
                  <a:gd name="adj1" fmla="val 50000"/>
                  <a:gd name="adj2" fmla="val 34873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Down Arrow 21"/>
              <p:cNvSpPr/>
              <p:nvPr/>
            </p:nvSpPr>
            <p:spPr>
              <a:xfrm rot="16200000" flipH="1" flipV="1">
                <a:off x="6712293" y="2761885"/>
                <a:ext cx="221934" cy="184935"/>
              </a:xfrm>
              <a:prstGeom prst="downArrow">
                <a:avLst>
                  <a:gd name="adj1" fmla="val 50000"/>
                  <a:gd name="adj2" fmla="val 34873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Down Arrow 22"/>
              <p:cNvSpPr/>
              <p:nvPr/>
            </p:nvSpPr>
            <p:spPr>
              <a:xfrm flipH="1" flipV="1">
                <a:off x="6797556" y="2662512"/>
                <a:ext cx="221934" cy="184935"/>
              </a:xfrm>
              <a:prstGeom prst="downArrow">
                <a:avLst>
                  <a:gd name="adj1" fmla="val 50000"/>
                  <a:gd name="adj2" fmla="val 34873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Down Arrow 23"/>
              <p:cNvSpPr/>
              <p:nvPr/>
            </p:nvSpPr>
            <p:spPr>
              <a:xfrm flipH="1">
                <a:off x="6793301" y="2859672"/>
                <a:ext cx="221934" cy="184935"/>
              </a:xfrm>
              <a:prstGeom prst="downArrow">
                <a:avLst>
                  <a:gd name="adj1" fmla="val 50000"/>
                  <a:gd name="adj2" fmla="val 34873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5253406" y="1441402"/>
              <a:ext cx="121305" cy="155963"/>
              <a:chOff x="7250140" y="2834107"/>
              <a:chExt cx="155964" cy="200525"/>
            </a:xfrm>
          </p:grpSpPr>
          <p:sp>
            <p:nvSpPr>
              <p:cNvPr id="56" name="Rounded Rectangle 55"/>
              <p:cNvSpPr/>
              <p:nvPr/>
            </p:nvSpPr>
            <p:spPr>
              <a:xfrm>
                <a:off x="7250140" y="2905511"/>
                <a:ext cx="155964" cy="129121"/>
              </a:xfrm>
              <a:prstGeom prst="roundRect">
                <a:avLst/>
              </a:prstGeom>
              <a:solidFill>
                <a:srgbClr val="16668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7285788" y="2834107"/>
                <a:ext cx="84668" cy="138139"/>
              </a:xfrm>
              <a:prstGeom prst="roundRect">
                <a:avLst/>
              </a:prstGeom>
              <a:noFill/>
              <a:ln w="28575" cmpd="sng">
                <a:solidFill>
                  <a:srgbClr val="16668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73" name="Straight Connector 72"/>
          <p:cNvCxnSpPr/>
          <p:nvPr/>
        </p:nvCxnSpPr>
        <p:spPr>
          <a:xfrm flipV="1">
            <a:off x="445471" y="3923363"/>
            <a:ext cx="5317216" cy="9477"/>
          </a:xfrm>
          <a:prstGeom prst="line">
            <a:avLst/>
          </a:prstGeom>
          <a:ln>
            <a:solidFill>
              <a:srgbClr val="16668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192002" y="3964479"/>
            <a:ext cx="1509163" cy="253916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050" dirty="0" smtClean="0"/>
              <a:t>Infrastructure Network</a:t>
            </a:r>
            <a:endParaRPr lang="en-US" sz="1050" dirty="0"/>
          </a:p>
        </p:txBody>
      </p:sp>
      <p:sp>
        <p:nvSpPr>
          <p:cNvPr id="75" name="Rectangle 74"/>
          <p:cNvSpPr/>
          <p:nvPr/>
        </p:nvSpPr>
        <p:spPr>
          <a:xfrm>
            <a:off x="2240640" y="3140569"/>
            <a:ext cx="936530" cy="179587"/>
          </a:xfrm>
          <a:prstGeom prst="rect">
            <a:avLst/>
          </a:prstGeom>
          <a:solidFill>
            <a:srgbClr val="0E5789"/>
          </a:solidFill>
          <a:ln>
            <a:solidFill>
              <a:srgbClr val="0D54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Hypervisor</a:t>
            </a:r>
            <a:endParaRPr lang="en-US" sz="900" dirty="0"/>
          </a:p>
        </p:txBody>
      </p:sp>
      <p:grpSp>
        <p:nvGrpSpPr>
          <p:cNvPr id="76" name="Group 75"/>
          <p:cNvGrpSpPr/>
          <p:nvPr/>
        </p:nvGrpSpPr>
        <p:grpSpPr>
          <a:xfrm>
            <a:off x="2345275" y="3420417"/>
            <a:ext cx="680128" cy="322421"/>
            <a:chOff x="457200" y="4191000"/>
            <a:chExt cx="680128" cy="322420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5028" y="4191000"/>
              <a:ext cx="622300" cy="317500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457200" y="4267200"/>
              <a:ext cx="591228" cy="246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solidFill>
                    <a:srgbClr val="FFFFFF"/>
                  </a:solidFill>
                </a:rPr>
                <a:t>vswitch</a:t>
              </a:r>
              <a:endParaRPr lang="en-US" sz="10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79" name="Straight Connector 78"/>
          <p:cNvCxnSpPr/>
          <p:nvPr/>
        </p:nvCxnSpPr>
        <p:spPr>
          <a:xfrm flipH="1">
            <a:off x="2653864" y="3702487"/>
            <a:ext cx="6180" cy="230352"/>
          </a:xfrm>
          <a:prstGeom prst="line">
            <a:avLst/>
          </a:prstGeom>
          <a:ln>
            <a:solidFill>
              <a:srgbClr val="16668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3321895" y="3141341"/>
            <a:ext cx="936530" cy="179587"/>
          </a:xfrm>
          <a:prstGeom prst="rect">
            <a:avLst/>
          </a:prstGeom>
          <a:solidFill>
            <a:srgbClr val="0E5789"/>
          </a:solidFill>
          <a:ln>
            <a:solidFill>
              <a:srgbClr val="0D54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Hypervisor</a:t>
            </a:r>
            <a:endParaRPr lang="en-US" sz="900" dirty="0"/>
          </a:p>
        </p:txBody>
      </p:sp>
      <p:grpSp>
        <p:nvGrpSpPr>
          <p:cNvPr id="82" name="Group 81"/>
          <p:cNvGrpSpPr/>
          <p:nvPr/>
        </p:nvGrpSpPr>
        <p:grpSpPr>
          <a:xfrm>
            <a:off x="3426530" y="3421189"/>
            <a:ext cx="680128" cy="322421"/>
            <a:chOff x="457200" y="4191000"/>
            <a:chExt cx="680128" cy="322420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5028" y="4191000"/>
              <a:ext cx="622300" cy="317500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457200" y="4267200"/>
              <a:ext cx="591228" cy="246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solidFill>
                    <a:srgbClr val="FFFFFF"/>
                  </a:solidFill>
                </a:rPr>
                <a:t>vswitch</a:t>
              </a:r>
              <a:endParaRPr lang="en-US" sz="10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85" name="Straight Connector 84"/>
          <p:cNvCxnSpPr/>
          <p:nvPr/>
        </p:nvCxnSpPr>
        <p:spPr>
          <a:xfrm flipH="1">
            <a:off x="3725640" y="3684305"/>
            <a:ext cx="6180" cy="230352"/>
          </a:xfrm>
          <a:prstGeom prst="line">
            <a:avLst/>
          </a:prstGeom>
          <a:ln>
            <a:solidFill>
              <a:srgbClr val="16668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5057135" y="3151590"/>
            <a:ext cx="936530" cy="179587"/>
          </a:xfrm>
          <a:prstGeom prst="rect">
            <a:avLst/>
          </a:prstGeom>
          <a:solidFill>
            <a:srgbClr val="0E5789"/>
          </a:solidFill>
          <a:ln>
            <a:solidFill>
              <a:srgbClr val="0D54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NVP Gateway</a:t>
            </a:r>
            <a:endParaRPr lang="en-US" sz="900" dirty="0"/>
          </a:p>
        </p:txBody>
      </p:sp>
      <p:cxnSp>
        <p:nvCxnSpPr>
          <p:cNvPr id="87" name="Straight Connector 86"/>
          <p:cNvCxnSpPr>
            <a:stCxn id="86" idx="2"/>
          </p:cNvCxnSpPr>
          <p:nvPr/>
        </p:nvCxnSpPr>
        <p:spPr>
          <a:xfrm flipH="1">
            <a:off x="5516248" y="3331177"/>
            <a:ext cx="9152" cy="582709"/>
          </a:xfrm>
          <a:prstGeom prst="line">
            <a:avLst/>
          </a:prstGeom>
          <a:ln>
            <a:solidFill>
              <a:srgbClr val="16668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452041" y="2177965"/>
            <a:ext cx="57915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Admin</a:t>
            </a:r>
          </a:p>
          <a:p>
            <a:pPr algn="ctr"/>
            <a:r>
              <a:rPr lang="en-US" sz="1050" dirty="0"/>
              <a:t>l</a:t>
            </a:r>
            <a:r>
              <a:rPr lang="en-US" sz="1050" dirty="0" smtClean="0"/>
              <a:t>ogical</a:t>
            </a:r>
          </a:p>
          <a:p>
            <a:pPr algn="ctr"/>
            <a:r>
              <a:rPr lang="en-US" sz="1050" dirty="0" smtClean="0"/>
              <a:t>router</a:t>
            </a:r>
            <a:endParaRPr lang="en-US" sz="1050" dirty="0"/>
          </a:p>
        </p:txBody>
      </p:sp>
      <p:grpSp>
        <p:nvGrpSpPr>
          <p:cNvPr id="136" name="Group 135"/>
          <p:cNvGrpSpPr/>
          <p:nvPr/>
        </p:nvGrpSpPr>
        <p:grpSpPr>
          <a:xfrm>
            <a:off x="6078672" y="2307006"/>
            <a:ext cx="416024" cy="419185"/>
            <a:chOff x="6078672" y="2572362"/>
            <a:chExt cx="416024" cy="419185"/>
          </a:xfrm>
        </p:grpSpPr>
        <p:grpSp>
          <p:nvGrpSpPr>
            <p:cNvPr id="63" name="Group 62"/>
            <p:cNvGrpSpPr/>
            <p:nvPr/>
          </p:nvGrpSpPr>
          <p:grpSpPr>
            <a:xfrm>
              <a:off x="6078672" y="2572362"/>
              <a:ext cx="416024" cy="419185"/>
              <a:chOff x="6695017" y="2650733"/>
              <a:chExt cx="416024" cy="419185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6695017" y="2650733"/>
                <a:ext cx="416024" cy="419185"/>
              </a:xfrm>
              <a:prstGeom prst="ellipse">
                <a:avLst/>
              </a:prstGeom>
              <a:solidFill>
                <a:srgbClr val="16668F"/>
              </a:solidFill>
              <a:ln>
                <a:solidFill>
                  <a:srgbClr val="16668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Down Arrow 64"/>
              <p:cNvSpPr/>
              <p:nvPr/>
            </p:nvSpPr>
            <p:spPr>
              <a:xfrm rot="5400000" flipV="1">
                <a:off x="6878797" y="2760547"/>
                <a:ext cx="221934" cy="184935"/>
              </a:xfrm>
              <a:prstGeom prst="downArrow">
                <a:avLst>
                  <a:gd name="adj1" fmla="val 50000"/>
                  <a:gd name="adj2" fmla="val 34873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Down Arrow 65"/>
              <p:cNvSpPr/>
              <p:nvPr/>
            </p:nvSpPr>
            <p:spPr>
              <a:xfrm rot="16200000" flipH="1" flipV="1">
                <a:off x="6712293" y="2761885"/>
                <a:ext cx="221934" cy="184935"/>
              </a:xfrm>
              <a:prstGeom prst="downArrow">
                <a:avLst>
                  <a:gd name="adj1" fmla="val 50000"/>
                  <a:gd name="adj2" fmla="val 34873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Down Arrow 66"/>
              <p:cNvSpPr/>
              <p:nvPr/>
            </p:nvSpPr>
            <p:spPr>
              <a:xfrm flipH="1" flipV="1">
                <a:off x="6797556" y="2662512"/>
                <a:ext cx="221934" cy="184935"/>
              </a:xfrm>
              <a:prstGeom prst="downArrow">
                <a:avLst>
                  <a:gd name="adj1" fmla="val 50000"/>
                  <a:gd name="adj2" fmla="val 34873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Down Arrow 67"/>
              <p:cNvSpPr/>
              <p:nvPr/>
            </p:nvSpPr>
            <p:spPr>
              <a:xfrm flipH="1">
                <a:off x="6793301" y="2859672"/>
                <a:ext cx="221934" cy="184935"/>
              </a:xfrm>
              <a:prstGeom prst="downArrow">
                <a:avLst>
                  <a:gd name="adj1" fmla="val 50000"/>
                  <a:gd name="adj2" fmla="val 34873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6230401" y="2702580"/>
              <a:ext cx="121305" cy="155963"/>
              <a:chOff x="7250140" y="2834107"/>
              <a:chExt cx="155964" cy="200525"/>
            </a:xfrm>
          </p:grpSpPr>
          <p:sp>
            <p:nvSpPr>
              <p:cNvPr id="92" name="Rounded Rectangle 91"/>
              <p:cNvSpPr/>
              <p:nvPr/>
            </p:nvSpPr>
            <p:spPr>
              <a:xfrm>
                <a:off x="7250140" y="2905511"/>
                <a:ext cx="155964" cy="129121"/>
              </a:xfrm>
              <a:prstGeom prst="roundRect">
                <a:avLst/>
              </a:prstGeom>
              <a:solidFill>
                <a:srgbClr val="16668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7285788" y="2834107"/>
                <a:ext cx="84668" cy="138139"/>
              </a:xfrm>
              <a:prstGeom prst="roundRect">
                <a:avLst/>
              </a:prstGeom>
              <a:noFill/>
              <a:ln w="28575" cmpd="sng">
                <a:solidFill>
                  <a:srgbClr val="16668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94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895" y="3215824"/>
            <a:ext cx="469900" cy="317500"/>
          </a:xfrm>
          <a:prstGeom prst="rect">
            <a:avLst/>
          </a:prstGeom>
        </p:spPr>
      </p:pic>
      <p:cxnSp>
        <p:nvCxnSpPr>
          <p:cNvPr id="96" name="Straight Connector 95"/>
          <p:cNvCxnSpPr/>
          <p:nvPr/>
        </p:nvCxnSpPr>
        <p:spPr>
          <a:xfrm flipH="1">
            <a:off x="6370031" y="3051499"/>
            <a:ext cx="8728" cy="844202"/>
          </a:xfrm>
          <a:prstGeom prst="line">
            <a:avLst/>
          </a:prstGeom>
          <a:ln>
            <a:solidFill>
              <a:srgbClr val="16668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6" idx="3"/>
          </p:cNvCxnSpPr>
          <p:nvPr/>
        </p:nvCxnSpPr>
        <p:spPr>
          <a:xfrm flipV="1">
            <a:off x="5993665" y="3231561"/>
            <a:ext cx="385098" cy="679"/>
          </a:xfrm>
          <a:prstGeom prst="line">
            <a:avLst/>
          </a:prstGeom>
          <a:ln>
            <a:solidFill>
              <a:srgbClr val="16668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94" idx="1"/>
          </p:cNvCxnSpPr>
          <p:nvPr/>
        </p:nvCxnSpPr>
        <p:spPr>
          <a:xfrm flipH="1" flipV="1">
            <a:off x="6369280" y="3373712"/>
            <a:ext cx="516615" cy="862"/>
          </a:xfrm>
          <a:prstGeom prst="line">
            <a:avLst/>
          </a:prstGeom>
          <a:ln>
            <a:solidFill>
              <a:srgbClr val="16668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793680" y="3869713"/>
            <a:ext cx="1157673" cy="415498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Shared Physical </a:t>
            </a:r>
          </a:p>
          <a:p>
            <a:pPr algn="ctr"/>
            <a:r>
              <a:rPr lang="en-US" sz="1050" dirty="0" smtClean="0"/>
              <a:t>Network</a:t>
            </a:r>
            <a:endParaRPr lang="en-US" sz="1050" dirty="0"/>
          </a:p>
        </p:txBody>
      </p:sp>
      <p:sp>
        <p:nvSpPr>
          <p:cNvPr id="107" name="TextBox 106"/>
          <p:cNvSpPr txBox="1"/>
          <p:nvPr/>
        </p:nvSpPr>
        <p:spPr>
          <a:xfrm>
            <a:off x="6788302" y="2941765"/>
            <a:ext cx="648519" cy="253916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Firewall</a:t>
            </a:r>
            <a:endParaRPr lang="en-US" sz="1050" dirty="0"/>
          </a:p>
        </p:txBody>
      </p:sp>
      <p:sp>
        <p:nvSpPr>
          <p:cNvPr id="108" name="Rectangle 107"/>
          <p:cNvSpPr/>
          <p:nvPr/>
        </p:nvSpPr>
        <p:spPr>
          <a:xfrm>
            <a:off x="1171866" y="3133409"/>
            <a:ext cx="936530" cy="179587"/>
          </a:xfrm>
          <a:prstGeom prst="rect">
            <a:avLst/>
          </a:prstGeom>
          <a:solidFill>
            <a:srgbClr val="0E5789"/>
          </a:solidFill>
          <a:ln>
            <a:solidFill>
              <a:srgbClr val="0D54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DHCP agent</a:t>
            </a:r>
            <a:endParaRPr lang="en-US" sz="90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1208654" y="3411714"/>
            <a:ext cx="680128" cy="322421"/>
            <a:chOff x="457200" y="4191000"/>
            <a:chExt cx="680128" cy="322420"/>
          </a:xfrm>
        </p:grpSpPr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5028" y="4191000"/>
              <a:ext cx="622300" cy="317500"/>
            </a:xfrm>
            <a:prstGeom prst="rect">
              <a:avLst/>
            </a:prstGeom>
          </p:spPr>
        </p:pic>
        <p:sp>
          <p:nvSpPr>
            <p:cNvPr id="112" name="TextBox 111"/>
            <p:cNvSpPr txBox="1"/>
            <p:nvPr/>
          </p:nvSpPr>
          <p:spPr>
            <a:xfrm>
              <a:off x="457200" y="4267200"/>
              <a:ext cx="591228" cy="246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solidFill>
                    <a:srgbClr val="FFFFFF"/>
                  </a:solidFill>
                </a:rPr>
                <a:t>vswitch</a:t>
              </a:r>
              <a:endParaRPr lang="en-US" sz="10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113" name="Straight Connector 112"/>
          <p:cNvCxnSpPr/>
          <p:nvPr/>
        </p:nvCxnSpPr>
        <p:spPr>
          <a:xfrm flipH="1">
            <a:off x="1517243" y="3693784"/>
            <a:ext cx="6180" cy="230352"/>
          </a:xfrm>
          <a:prstGeom prst="line">
            <a:avLst/>
          </a:prstGeom>
          <a:ln>
            <a:solidFill>
              <a:srgbClr val="16668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1892951" y="2195984"/>
            <a:ext cx="561877" cy="163717"/>
          </a:xfrm>
          <a:prstGeom prst="rect">
            <a:avLst/>
          </a:prstGeom>
          <a:solidFill>
            <a:srgbClr val="0E5789"/>
          </a:solidFill>
          <a:ln>
            <a:solidFill>
              <a:srgbClr val="0D54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DHCP</a:t>
            </a:r>
            <a:endParaRPr lang="en-US" sz="900" dirty="0"/>
          </a:p>
        </p:txBody>
      </p:sp>
      <p:cxnSp>
        <p:nvCxnSpPr>
          <p:cNvPr id="117" name="Straight Connector 116"/>
          <p:cNvCxnSpPr>
            <a:stCxn id="116" idx="2"/>
          </p:cNvCxnSpPr>
          <p:nvPr/>
        </p:nvCxnSpPr>
        <p:spPr>
          <a:xfrm>
            <a:off x="2173890" y="2359701"/>
            <a:ext cx="0" cy="123197"/>
          </a:xfrm>
          <a:prstGeom prst="line">
            <a:avLst/>
          </a:prstGeom>
          <a:ln>
            <a:solidFill>
              <a:srgbClr val="16668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3012118" y="974257"/>
            <a:ext cx="561877" cy="163717"/>
          </a:xfrm>
          <a:prstGeom prst="rect">
            <a:avLst/>
          </a:prstGeom>
          <a:solidFill>
            <a:srgbClr val="0E5789"/>
          </a:solidFill>
          <a:ln>
            <a:solidFill>
              <a:srgbClr val="0D54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DHCP</a:t>
            </a:r>
            <a:endParaRPr lang="en-US" sz="900" dirty="0"/>
          </a:p>
        </p:txBody>
      </p:sp>
      <p:cxnSp>
        <p:nvCxnSpPr>
          <p:cNvPr id="122" name="Straight Connector 121"/>
          <p:cNvCxnSpPr>
            <a:stCxn id="121" idx="0"/>
          </p:cNvCxnSpPr>
          <p:nvPr/>
        </p:nvCxnSpPr>
        <p:spPr>
          <a:xfrm flipH="1" flipV="1">
            <a:off x="3288903" y="862376"/>
            <a:ext cx="4154" cy="111881"/>
          </a:xfrm>
          <a:prstGeom prst="line">
            <a:avLst/>
          </a:prstGeom>
          <a:ln>
            <a:solidFill>
              <a:srgbClr val="16668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167938" y="3134181"/>
            <a:ext cx="936530" cy="179587"/>
          </a:xfrm>
          <a:prstGeom prst="rect">
            <a:avLst/>
          </a:prstGeom>
          <a:solidFill>
            <a:srgbClr val="0E5789"/>
          </a:solidFill>
          <a:ln>
            <a:solidFill>
              <a:srgbClr val="0D54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Quantum</a:t>
            </a:r>
            <a:endParaRPr lang="en-US" sz="900" dirty="0"/>
          </a:p>
        </p:txBody>
      </p:sp>
      <p:cxnSp>
        <p:nvCxnSpPr>
          <p:cNvPr id="127" name="Straight Connector 126"/>
          <p:cNvCxnSpPr>
            <a:stCxn id="126" idx="2"/>
          </p:cNvCxnSpPr>
          <p:nvPr/>
        </p:nvCxnSpPr>
        <p:spPr>
          <a:xfrm flipH="1">
            <a:off x="635033" y="3313768"/>
            <a:ext cx="1170" cy="600118"/>
          </a:xfrm>
          <a:prstGeom prst="line">
            <a:avLst/>
          </a:prstGeom>
          <a:ln>
            <a:solidFill>
              <a:srgbClr val="16668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604681" y="4291115"/>
            <a:ext cx="1110856" cy="181906"/>
          </a:xfrm>
          <a:prstGeom prst="rect">
            <a:avLst/>
          </a:prstGeom>
          <a:solidFill>
            <a:srgbClr val="0E5789"/>
          </a:solidFill>
          <a:ln>
            <a:solidFill>
              <a:srgbClr val="0D54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NVP Controller</a:t>
            </a:r>
            <a:endParaRPr lang="en-US" sz="900" dirty="0"/>
          </a:p>
        </p:txBody>
      </p:sp>
      <p:cxnSp>
        <p:nvCxnSpPr>
          <p:cNvPr id="137" name="Straight Connector 136"/>
          <p:cNvCxnSpPr>
            <a:stCxn id="132" idx="0"/>
          </p:cNvCxnSpPr>
          <p:nvPr/>
        </p:nvCxnSpPr>
        <p:spPr>
          <a:xfrm flipV="1">
            <a:off x="1160109" y="3932847"/>
            <a:ext cx="5698" cy="358268"/>
          </a:xfrm>
          <a:prstGeom prst="line">
            <a:avLst/>
          </a:prstGeom>
          <a:ln>
            <a:solidFill>
              <a:srgbClr val="16668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4274624" y="3459011"/>
            <a:ext cx="824595" cy="312732"/>
          </a:xfrm>
          <a:prstGeom prst="rect">
            <a:avLst/>
          </a:prstGeom>
          <a:solidFill>
            <a:srgbClr val="0E5789"/>
          </a:solidFill>
          <a:ln>
            <a:solidFill>
              <a:srgbClr val="0D54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NVP Service </a:t>
            </a:r>
          </a:p>
          <a:p>
            <a:pPr algn="ctr"/>
            <a:r>
              <a:rPr lang="en-US" sz="900" dirty="0" smtClean="0"/>
              <a:t>Node</a:t>
            </a:r>
            <a:endParaRPr lang="en-US" sz="900" dirty="0"/>
          </a:p>
        </p:txBody>
      </p:sp>
      <p:cxnSp>
        <p:nvCxnSpPr>
          <p:cNvPr id="141" name="Straight Connector 140"/>
          <p:cNvCxnSpPr>
            <a:stCxn id="140" idx="2"/>
          </p:cNvCxnSpPr>
          <p:nvPr/>
        </p:nvCxnSpPr>
        <p:spPr>
          <a:xfrm>
            <a:off x="4686922" y="3771743"/>
            <a:ext cx="0" cy="151627"/>
          </a:xfrm>
          <a:prstGeom prst="line">
            <a:avLst/>
          </a:prstGeom>
          <a:ln>
            <a:solidFill>
              <a:srgbClr val="16668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168688" y="2395767"/>
            <a:ext cx="936530" cy="179587"/>
          </a:xfrm>
          <a:prstGeom prst="rect">
            <a:avLst/>
          </a:prstGeom>
          <a:solidFill>
            <a:srgbClr val="0E5789"/>
          </a:solidFill>
          <a:ln>
            <a:solidFill>
              <a:srgbClr val="0D54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Nova</a:t>
            </a:r>
          </a:p>
        </p:txBody>
      </p:sp>
      <p:cxnSp>
        <p:nvCxnSpPr>
          <p:cNvPr id="146" name="Straight Arrow Connector 145"/>
          <p:cNvCxnSpPr>
            <a:stCxn id="144" idx="2"/>
            <a:endCxn id="126" idx="0"/>
          </p:cNvCxnSpPr>
          <p:nvPr/>
        </p:nvCxnSpPr>
        <p:spPr>
          <a:xfrm flipH="1">
            <a:off x="636203" y="2575354"/>
            <a:ext cx="750" cy="558827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prstDash val="dash"/>
            <a:headEnd type="none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26" idx="0"/>
            <a:endCxn id="108" idx="0"/>
          </p:cNvCxnSpPr>
          <p:nvPr/>
        </p:nvCxnSpPr>
        <p:spPr>
          <a:xfrm rot="5400000" flipH="1" flipV="1">
            <a:off x="1247509" y="2741560"/>
            <a:ext cx="772" cy="784470"/>
          </a:xfrm>
          <a:prstGeom prst="bentConnector3">
            <a:avLst>
              <a:gd name="adj1" fmla="val 21118523"/>
            </a:avLst>
          </a:prstGeom>
          <a:ln w="12700" cmpd="sng">
            <a:solidFill>
              <a:schemeClr val="bg1">
                <a:lumMod val="50000"/>
              </a:schemeClr>
            </a:solidFill>
            <a:prstDash val="dash"/>
            <a:headEnd type="none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46"/>
          <p:cNvCxnSpPr>
            <a:endCxn id="132" idx="1"/>
          </p:cNvCxnSpPr>
          <p:nvPr/>
        </p:nvCxnSpPr>
        <p:spPr>
          <a:xfrm rot="16200000" flipH="1">
            <a:off x="-97569" y="3679817"/>
            <a:ext cx="1074685" cy="329816"/>
          </a:xfrm>
          <a:prstGeom prst="bentConnector2">
            <a:avLst/>
          </a:prstGeom>
          <a:ln w="12700" cmpd="sng">
            <a:solidFill>
              <a:schemeClr val="bg1">
                <a:lumMod val="50000"/>
              </a:schemeClr>
            </a:solidFill>
            <a:prstDash val="dash"/>
            <a:headEnd type="none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46"/>
          <p:cNvCxnSpPr/>
          <p:nvPr/>
        </p:nvCxnSpPr>
        <p:spPr>
          <a:xfrm flipV="1">
            <a:off x="1715537" y="3627326"/>
            <a:ext cx="173245" cy="756738"/>
          </a:xfrm>
          <a:prstGeom prst="bentConnector3">
            <a:avLst>
              <a:gd name="adj1" fmla="val 210068"/>
            </a:avLst>
          </a:prstGeom>
          <a:ln w="12700" cmpd="sng">
            <a:solidFill>
              <a:schemeClr val="bg1">
                <a:lumMod val="50000"/>
              </a:schemeClr>
            </a:solidFill>
            <a:prstDash val="dash"/>
            <a:headEnd type="none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46"/>
          <p:cNvCxnSpPr>
            <a:stCxn id="132" idx="3"/>
            <a:endCxn id="78" idx="1"/>
          </p:cNvCxnSpPr>
          <p:nvPr/>
        </p:nvCxnSpPr>
        <p:spPr>
          <a:xfrm flipV="1">
            <a:off x="1715537" y="3619728"/>
            <a:ext cx="629738" cy="762340"/>
          </a:xfrm>
          <a:prstGeom prst="bentConnector3">
            <a:avLst>
              <a:gd name="adj1" fmla="val 71071"/>
            </a:avLst>
          </a:prstGeom>
          <a:ln w="12700" cmpd="sng">
            <a:solidFill>
              <a:schemeClr val="bg1">
                <a:lumMod val="50000"/>
              </a:schemeClr>
            </a:solidFill>
            <a:prstDash val="dash"/>
            <a:headEnd type="none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46"/>
          <p:cNvCxnSpPr>
            <a:stCxn id="132" idx="3"/>
            <a:endCxn id="84" idx="1"/>
          </p:cNvCxnSpPr>
          <p:nvPr/>
        </p:nvCxnSpPr>
        <p:spPr>
          <a:xfrm flipV="1">
            <a:off x="1715537" y="3620500"/>
            <a:ext cx="1710993" cy="761568"/>
          </a:xfrm>
          <a:prstGeom prst="bentConnector3">
            <a:avLst>
              <a:gd name="adj1" fmla="val 92100"/>
            </a:avLst>
          </a:prstGeom>
          <a:ln w="12700" cmpd="sng">
            <a:solidFill>
              <a:schemeClr val="bg1">
                <a:lumMod val="50000"/>
              </a:schemeClr>
            </a:solidFill>
            <a:prstDash val="dash"/>
            <a:headEnd type="none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46"/>
          <p:cNvCxnSpPr>
            <a:stCxn id="132" idx="3"/>
          </p:cNvCxnSpPr>
          <p:nvPr/>
        </p:nvCxnSpPr>
        <p:spPr>
          <a:xfrm flipV="1">
            <a:off x="1715537" y="3326335"/>
            <a:ext cx="3582723" cy="1055733"/>
          </a:xfrm>
          <a:prstGeom prst="bentConnector3">
            <a:avLst>
              <a:gd name="adj1" fmla="val 100265"/>
            </a:avLst>
          </a:prstGeom>
          <a:ln w="12700" cmpd="sng">
            <a:solidFill>
              <a:schemeClr val="bg1">
                <a:lumMod val="50000"/>
              </a:schemeClr>
            </a:solidFill>
            <a:prstDash val="dash"/>
            <a:headEnd type="none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46"/>
          <p:cNvCxnSpPr>
            <a:stCxn id="132" idx="3"/>
          </p:cNvCxnSpPr>
          <p:nvPr/>
        </p:nvCxnSpPr>
        <p:spPr>
          <a:xfrm flipV="1">
            <a:off x="1715537" y="3771743"/>
            <a:ext cx="3213077" cy="610325"/>
          </a:xfrm>
          <a:prstGeom prst="bentConnector3">
            <a:avLst>
              <a:gd name="adj1" fmla="val 100147"/>
            </a:avLst>
          </a:prstGeom>
          <a:ln w="12700" cmpd="sng">
            <a:solidFill>
              <a:schemeClr val="bg1">
                <a:lumMod val="50000"/>
              </a:schemeClr>
            </a:solidFill>
            <a:prstDash val="dash"/>
            <a:headEnd type="none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H="1">
            <a:off x="7915712" y="3156516"/>
            <a:ext cx="8728" cy="844202"/>
          </a:xfrm>
          <a:prstGeom prst="line">
            <a:avLst/>
          </a:prstGeom>
          <a:ln>
            <a:solidFill>
              <a:srgbClr val="16668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V="1">
            <a:off x="7355795" y="3364246"/>
            <a:ext cx="558421" cy="0"/>
          </a:xfrm>
          <a:prstGeom prst="line">
            <a:avLst/>
          </a:prstGeom>
          <a:ln>
            <a:solidFill>
              <a:srgbClr val="16668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7526416" y="4041067"/>
            <a:ext cx="783566" cy="253916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Backbone</a:t>
            </a:r>
            <a:endParaRPr lang="en-US" sz="1050" dirty="0"/>
          </a:p>
        </p:txBody>
      </p:sp>
      <p:sp>
        <p:nvSpPr>
          <p:cNvPr id="197" name="TextBox 196"/>
          <p:cNvSpPr txBox="1"/>
          <p:nvPr/>
        </p:nvSpPr>
        <p:spPr>
          <a:xfrm>
            <a:off x="6168983" y="2942537"/>
            <a:ext cx="429030" cy="200055"/>
          </a:xfrm>
          <a:prstGeom prst="rect">
            <a:avLst/>
          </a:prstGeom>
          <a:solidFill>
            <a:srgbClr val="0F6095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700" b="1" dirty="0" smtClean="0">
                <a:solidFill>
                  <a:schemeClr val="bg1"/>
                </a:solidFill>
              </a:rPr>
              <a:t>VLAN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5528293" y="1055122"/>
            <a:ext cx="13557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Shared Physical Network</a:t>
            </a:r>
            <a:endParaRPr lang="en-US" sz="800" i="1" dirty="0"/>
          </a:p>
        </p:txBody>
      </p:sp>
    </p:spTree>
    <p:extLst>
      <p:ext uri="{BB962C8B-B14F-4D97-AF65-F5344CB8AC3E}">
        <p14:creationId xmlns:p14="http://schemas.microsoft.com/office/powerpoint/2010/main" val="2486504209"/>
      </p:ext>
    </p:extLst>
  </p:cSld>
  <p:clrMapOvr>
    <a:masterClrMapping/>
  </p:clrMapOvr>
</p:sld>
</file>

<file path=ppt/theme/theme1.xml><?xml version="1.0" encoding="utf-8"?>
<a:theme xmlns:a="http://schemas.openxmlformats.org/drawingml/2006/main" name="Quantum panel">
  <a:themeElements>
    <a:clrScheme name="Ebay_palette">
      <a:dk1>
        <a:srgbClr val="000000"/>
      </a:dk1>
      <a:lt1>
        <a:sysClr val="window" lastClr="FFFFFF"/>
      </a:lt1>
      <a:dk2>
        <a:srgbClr val="796E65"/>
      </a:dk2>
      <a:lt2>
        <a:srgbClr val="E9E9E8"/>
      </a:lt2>
      <a:accent1>
        <a:srgbClr val="E53238"/>
      </a:accent1>
      <a:accent2>
        <a:srgbClr val="0064D2"/>
      </a:accent2>
      <a:accent3>
        <a:srgbClr val="F5AF02"/>
      </a:accent3>
      <a:accent4>
        <a:srgbClr val="86B817"/>
      </a:accent4>
      <a:accent5>
        <a:srgbClr val="BFB8AF"/>
      </a:accent5>
      <a:accent6>
        <a:srgbClr val="3D3935"/>
      </a:accent6>
      <a:hlink>
        <a:srgbClr val="573B94"/>
      </a:hlink>
      <a:folHlink>
        <a:srgbClr val="FF8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6A7D5ED05E214BA4929CC42337F995" ma:contentTypeVersion="0" ma:contentTypeDescription="Create a new document." ma:contentTypeScope="" ma:versionID="9c31d28f3ff537e240e21a4b7df8cf5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53688B-C2B6-417E-AF14-C3D91522004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436A8FD-BB1D-4589-9E6E-424BAB822D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295FEF1-3041-4CB0-A620-7F2E68122EE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Quantum panel.potx</Template>
  <TotalTime>1108</TotalTime>
  <Words>47</Words>
  <Application>Microsoft Macintosh PowerPoint</Application>
  <PresentationFormat>On-screen Show (16:9)</PresentationFormat>
  <Paragraphs>33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Quantum panel</vt:lpstr>
      <vt:lpstr>PowerPoint Presentation</vt:lpstr>
    </vt:vector>
  </TitlesOfParts>
  <Company>Lippincott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Lippincott Staff</dc:creator>
  <cp:lastModifiedBy>JC Martin</cp:lastModifiedBy>
  <cp:revision>77</cp:revision>
  <dcterms:created xsi:type="dcterms:W3CDTF">2012-08-30T16:43:47Z</dcterms:created>
  <dcterms:modified xsi:type="dcterms:W3CDTF">2013-04-10T16:32:17Z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0x0101004B6A7D5ED05E214BA4929CC42337F995</vt:lpwstr>
  </property>
</Properties>
</file>