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789"/>
    <a:srgbClr val="E6E6E6"/>
    <a:srgbClr val="E4F8FF"/>
    <a:srgbClr val="BCEBFF"/>
    <a:srgbClr val="9E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88" autoAdjust="0"/>
  </p:normalViewPr>
  <p:slideViewPr>
    <p:cSldViewPr>
      <p:cViewPr>
        <p:scale>
          <a:sx n="125" d="100"/>
          <a:sy n="125" d="100"/>
        </p:scale>
        <p:origin x="-336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Bay%20Macintosh:Users:jemartin:Desktop:devclou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val>
            <c:numRef>
              <c:f>Sheet2!$C$2:$C$105</c:f>
              <c:numCache>
                <c:formatCode>General</c:formatCode>
                <c:ptCount val="104"/>
                <c:pt idx="0">
                  <c:v>0.0</c:v>
                </c:pt>
                <c:pt idx="1">
                  <c:v>6.0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2.0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4.0</c:v>
                </c:pt>
                <c:pt idx="19">
                  <c:v>19.0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6.0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1.0</c:v>
                </c:pt>
                <c:pt idx="73">
                  <c:v>2.0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chemeClr val="bg2">
                <a:lumMod val="85000"/>
              </a:schemeClr>
            </a:solidFill>
          </c:spPr>
          <c:val>
            <c:numRef>
              <c:f>Sheet2!$D$2:$D$105</c:f>
              <c:numCache>
                <c:formatCode>General</c:formatCode>
                <c:ptCount val="104"/>
                <c:pt idx="0">
                  <c:v>153.0</c:v>
                </c:pt>
                <c:pt idx="1">
                  <c:v>58.0</c:v>
                </c:pt>
                <c:pt idx="2">
                  <c:v>85.0</c:v>
                </c:pt>
                <c:pt idx="3">
                  <c:v>235.0</c:v>
                </c:pt>
                <c:pt idx="4">
                  <c:v>207.0</c:v>
                </c:pt>
                <c:pt idx="5">
                  <c:v>183.0</c:v>
                </c:pt>
                <c:pt idx="6">
                  <c:v>188.0</c:v>
                </c:pt>
                <c:pt idx="7">
                  <c:v>223.0</c:v>
                </c:pt>
                <c:pt idx="8">
                  <c:v>175.0</c:v>
                </c:pt>
                <c:pt idx="9">
                  <c:v>213.0</c:v>
                </c:pt>
                <c:pt idx="10">
                  <c:v>108.0</c:v>
                </c:pt>
                <c:pt idx="11">
                  <c:v>14.0</c:v>
                </c:pt>
                <c:pt idx="12">
                  <c:v>48.0</c:v>
                </c:pt>
                <c:pt idx="13">
                  <c:v>52.0</c:v>
                </c:pt>
                <c:pt idx="14">
                  <c:v>60.0</c:v>
                </c:pt>
                <c:pt idx="15">
                  <c:v>113.0</c:v>
                </c:pt>
                <c:pt idx="16">
                  <c:v>33.0</c:v>
                </c:pt>
                <c:pt idx="17">
                  <c:v>60.0</c:v>
                </c:pt>
                <c:pt idx="18">
                  <c:v>47.0</c:v>
                </c:pt>
                <c:pt idx="19">
                  <c:v>38.0</c:v>
                </c:pt>
                <c:pt idx="20">
                  <c:v>63.0</c:v>
                </c:pt>
                <c:pt idx="21">
                  <c:v>55.0</c:v>
                </c:pt>
                <c:pt idx="22">
                  <c:v>49.0</c:v>
                </c:pt>
                <c:pt idx="23">
                  <c:v>52.0</c:v>
                </c:pt>
                <c:pt idx="24">
                  <c:v>55.0</c:v>
                </c:pt>
                <c:pt idx="25">
                  <c:v>46.0</c:v>
                </c:pt>
                <c:pt idx="26">
                  <c:v>48.0</c:v>
                </c:pt>
                <c:pt idx="27">
                  <c:v>52.0</c:v>
                </c:pt>
                <c:pt idx="28">
                  <c:v>59.0</c:v>
                </c:pt>
                <c:pt idx="29">
                  <c:v>71.0</c:v>
                </c:pt>
                <c:pt idx="30">
                  <c:v>47.0</c:v>
                </c:pt>
                <c:pt idx="31">
                  <c:v>63.0</c:v>
                </c:pt>
                <c:pt idx="32">
                  <c:v>45.0</c:v>
                </c:pt>
                <c:pt idx="33">
                  <c:v>43.0</c:v>
                </c:pt>
                <c:pt idx="34">
                  <c:v>62.0</c:v>
                </c:pt>
                <c:pt idx="35">
                  <c:v>46.0</c:v>
                </c:pt>
                <c:pt idx="36">
                  <c:v>40.0</c:v>
                </c:pt>
                <c:pt idx="37">
                  <c:v>55.0</c:v>
                </c:pt>
                <c:pt idx="38">
                  <c:v>50.0</c:v>
                </c:pt>
                <c:pt idx="39">
                  <c:v>47.0</c:v>
                </c:pt>
                <c:pt idx="40">
                  <c:v>45.0</c:v>
                </c:pt>
                <c:pt idx="41">
                  <c:v>54.0</c:v>
                </c:pt>
                <c:pt idx="42">
                  <c:v>65.0</c:v>
                </c:pt>
                <c:pt idx="43">
                  <c:v>50.0</c:v>
                </c:pt>
                <c:pt idx="44">
                  <c:v>48.0</c:v>
                </c:pt>
                <c:pt idx="45">
                  <c:v>10.0</c:v>
                </c:pt>
                <c:pt idx="46">
                  <c:v>5.0</c:v>
                </c:pt>
                <c:pt idx="47">
                  <c:v>2.0</c:v>
                </c:pt>
                <c:pt idx="48">
                  <c:v>5.0</c:v>
                </c:pt>
                <c:pt idx="49">
                  <c:v>9.0</c:v>
                </c:pt>
                <c:pt idx="50">
                  <c:v>1.0</c:v>
                </c:pt>
                <c:pt idx="51">
                  <c:v>13.0</c:v>
                </c:pt>
                <c:pt idx="52">
                  <c:v>2.0</c:v>
                </c:pt>
                <c:pt idx="53">
                  <c:v>9.0</c:v>
                </c:pt>
                <c:pt idx="54">
                  <c:v>5.0</c:v>
                </c:pt>
                <c:pt idx="55">
                  <c:v>3.0</c:v>
                </c:pt>
                <c:pt idx="56">
                  <c:v>4.0</c:v>
                </c:pt>
                <c:pt idx="57">
                  <c:v>1.0</c:v>
                </c:pt>
                <c:pt idx="58">
                  <c:v>8.0</c:v>
                </c:pt>
                <c:pt idx="59">
                  <c:v>6.0</c:v>
                </c:pt>
                <c:pt idx="60">
                  <c:v>29.0</c:v>
                </c:pt>
                <c:pt idx="61">
                  <c:v>30.0</c:v>
                </c:pt>
                <c:pt idx="62">
                  <c:v>29.0</c:v>
                </c:pt>
                <c:pt idx="63">
                  <c:v>2.0</c:v>
                </c:pt>
                <c:pt idx="64">
                  <c:v>4.0</c:v>
                </c:pt>
                <c:pt idx="65">
                  <c:v>35.0</c:v>
                </c:pt>
                <c:pt idx="66">
                  <c:v>29.0</c:v>
                </c:pt>
                <c:pt idx="67">
                  <c:v>26.0</c:v>
                </c:pt>
                <c:pt idx="68">
                  <c:v>10.0</c:v>
                </c:pt>
                <c:pt idx="69">
                  <c:v>8.0</c:v>
                </c:pt>
                <c:pt idx="70">
                  <c:v>18.0</c:v>
                </c:pt>
                <c:pt idx="71">
                  <c:v>12.0</c:v>
                </c:pt>
                <c:pt idx="72">
                  <c:v>20.0</c:v>
                </c:pt>
                <c:pt idx="73">
                  <c:v>251.0</c:v>
                </c:pt>
                <c:pt idx="74">
                  <c:v>36.0</c:v>
                </c:pt>
                <c:pt idx="75">
                  <c:v>45.0</c:v>
                </c:pt>
                <c:pt idx="76">
                  <c:v>41.0</c:v>
                </c:pt>
                <c:pt idx="77">
                  <c:v>1.0</c:v>
                </c:pt>
                <c:pt idx="78">
                  <c:v>168.0</c:v>
                </c:pt>
                <c:pt idx="79">
                  <c:v>33.0</c:v>
                </c:pt>
                <c:pt idx="80">
                  <c:v>22.0</c:v>
                </c:pt>
                <c:pt idx="81">
                  <c:v>7.0</c:v>
                </c:pt>
                <c:pt idx="82">
                  <c:v>2.0</c:v>
                </c:pt>
                <c:pt idx="83">
                  <c:v>3.0</c:v>
                </c:pt>
                <c:pt idx="84">
                  <c:v>13.0</c:v>
                </c:pt>
                <c:pt idx="85">
                  <c:v>13.0</c:v>
                </c:pt>
                <c:pt idx="86">
                  <c:v>15.0</c:v>
                </c:pt>
                <c:pt idx="87">
                  <c:v>38.0</c:v>
                </c:pt>
                <c:pt idx="88">
                  <c:v>15.0</c:v>
                </c:pt>
                <c:pt idx="89">
                  <c:v>3.0</c:v>
                </c:pt>
                <c:pt idx="90">
                  <c:v>9.0</c:v>
                </c:pt>
                <c:pt idx="91">
                  <c:v>8.0</c:v>
                </c:pt>
                <c:pt idx="92">
                  <c:v>20.0</c:v>
                </c:pt>
                <c:pt idx="93">
                  <c:v>22.0</c:v>
                </c:pt>
                <c:pt idx="94">
                  <c:v>29.0</c:v>
                </c:pt>
                <c:pt idx="95">
                  <c:v>2.0</c:v>
                </c:pt>
                <c:pt idx="96">
                  <c:v>4.0</c:v>
                </c:pt>
                <c:pt idx="97">
                  <c:v>30.0</c:v>
                </c:pt>
                <c:pt idx="98">
                  <c:v>38.0</c:v>
                </c:pt>
                <c:pt idx="99">
                  <c:v>41.0</c:v>
                </c:pt>
                <c:pt idx="100">
                  <c:v>24.0</c:v>
                </c:pt>
                <c:pt idx="101">
                  <c:v>15.0</c:v>
                </c:pt>
                <c:pt idx="102">
                  <c:v>1.0</c:v>
                </c:pt>
                <c:pt idx="103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775816"/>
        <c:axId val="763709128"/>
      </c:areaChart>
      <c:lineChart>
        <c:grouping val="standard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rate</c:v>
                </c:pt>
              </c:strCache>
            </c:strRef>
          </c:tx>
          <c:spPr>
            <a:ln w="19050" cmpd="sng"/>
          </c:spPr>
          <c:marker>
            <c:symbol val="none"/>
          </c:marker>
          <c:val>
            <c:numRef>
              <c:f>Sheet2!$E$2:$E$105</c:f>
              <c:numCache>
                <c:formatCode>General</c:formatCode>
                <c:ptCount val="104"/>
                <c:pt idx="0">
                  <c:v>100.0</c:v>
                </c:pt>
                <c:pt idx="1">
                  <c:v>90.62499999999998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98.18181818181818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92.15686274509804</c:v>
                </c:pt>
                <c:pt idx="19">
                  <c:v>66.66666666666667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50.0</c:v>
                </c:pt>
                <c:pt idx="60">
                  <c:v>100.0</c:v>
                </c:pt>
                <c:pt idx="61">
                  <c:v>100.0</c:v>
                </c:pt>
                <c:pt idx="62">
                  <c:v>100.0</c:v>
                </c:pt>
                <c:pt idx="63">
                  <c:v>100.0</c:v>
                </c:pt>
                <c:pt idx="64">
                  <c:v>100.0</c:v>
                </c:pt>
                <c:pt idx="65">
                  <c:v>100.0</c:v>
                </c:pt>
                <c:pt idx="66">
                  <c:v>100.0</c:v>
                </c:pt>
                <c:pt idx="67">
                  <c:v>100.0</c:v>
                </c:pt>
                <c:pt idx="68">
                  <c:v>100.0</c:v>
                </c:pt>
                <c:pt idx="69">
                  <c:v>100.0</c:v>
                </c:pt>
                <c:pt idx="70">
                  <c:v>100.0</c:v>
                </c:pt>
                <c:pt idx="71">
                  <c:v>100.0</c:v>
                </c:pt>
                <c:pt idx="72">
                  <c:v>95.23809523809524</c:v>
                </c:pt>
                <c:pt idx="73">
                  <c:v>99.20948616600791</c:v>
                </c:pt>
                <c:pt idx="74">
                  <c:v>100.0</c:v>
                </c:pt>
                <c:pt idx="75">
                  <c:v>100.0</c:v>
                </c:pt>
                <c:pt idx="76">
                  <c:v>100.0</c:v>
                </c:pt>
                <c:pt idx="77">
                  <c:v>100.0</c:v>
                </c:pt>
                <c:pt idx="78">
                  <c:v>100.0</c:v>
                </c:pt>
                <c:pt idx="79">
                  <c:v>100.0</c:v>
                </c:pt>
                <c:pt idx="80">
                  <c:v>100.0</c:v>
                </c:pt>
                <c:pt idx="81">
                  <c:v>100.0</c:v>
                </c:pt>
                <c:pt idx="82">
                  <c:v>100.0</c:v>
                </c:pt>
                <c:pt idx="83">
                  <c:v>100.0</c:v>
                </c:pt>
                <c:pt idx="84">
                  <c:v>100.0</c:v>
                </c:pt>
                <c:pt idx="85">
                  <c:v>100.0</c:v>
                </c:pt>
                <c:pt idx="86">
                  <c:v>100.0</c:v>
                </c:pt>
                <c:pt idx="87">
                  <c:v>100.0</c:v>
                </c:pt>
                <c:pt idx="88">
                  <c:v>100.0</c:v>
                </c:pt>
                <c:pt idx="89">
                  <c:v>100.0</c:v>
                </c:pt>
                <c:pt idx="90">
                  <c:v>100.0</c:v>
                </c:pt>
                <c:pt idx="91">
                  <c:v>100.0</c:v>
                </c:pt>
                <c:pt idx="92">
                  <c:v>100.0</c:v>
                </c:pt>
                <c:pt idx="93">
                  <c:v>100.0</c:v>
                </c:pt>
                <c:pt idx="94">
                  <c:v>100.0</c:v>
                </c:pt>
                <c:pt idx="95">
                  <c:v>100.0</c:v>
                </c:pt>
                <c:pt idx="96">
                  <c:v>100.0</c:v>
                </c:pt>
                <c:pt idx="97">
                  <c:v>100.0</c:v>
                </c:pt>
                <c:pt idx="98">
                  <c:v>100.0</c:v>
                </c:pt>
                <c:pt idx="99">
                  <c:v>100.0</c:v>
                </c:pt>
                <c:pt idx="100">
                  <c:v>100.0</c:v>
                </c:pt>
                <c:pt idx="101">
                  <c:v>100.0</c:v>
                </c:pt>
                <c:pt idx="102">
                  <c:v>100.0</c:v>
                </c:pt>
                <c:pt idx="103">
                  <c:v>100.0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1017896"/>
        <c:axId val="779969208"/>
      </c:lineChart>
      <c:catAx>
        <c:axId val="568775816"/>
        <c:scaling>
          <c:orientation val="minMax"/>
        </c:scaling>
        <c:delete val="0"/>
        <c:axPos val="b"/>
        <c:majorTickMark val="out"/>
        <c:minorTickMark val="none"/>
        <c:tickLblPos val="none"/>
        <c:crossAx val="763709128"/>
        <c:crosses val="autoZero"/>
        <c:auto val="1"/>
        <c:lblAlgn val="ctr"/>
        <c:lblOffset val="100"/>
        <c:noMultiLvlLbl val="0"/>
      </c:catAx>
      <c:valAx>
        <c:axId val="763709128"/>
        <c:scaling>
          <c:orientation val="minMax"/>
          <c:max val="25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568775816"/>
        <c:crosses val="autoZero"/>
        <c:crossBetween val="between"/>
      </c:valAx>
      <c:valAx>
        <c:axId val="779969208"/>
        <c:scaling>
          <c:orientation val="minMax"/>
          <c:max val="100.0"/>
        </c:scaling>
        <c:delete val="0"/>
        <c:axPos val="r"/>
        <c:numFmt formatCode="General" sourceLinked="1"/>
        <c:majorTickMark val="out"/>
        <c:minorTickMark val="none"/>
        <c:tickLblPos val="nextTo"/>
        <c:crossAx val="861017896"/>
        <c:crosses val="max"/>
        <c:crossBetween val="between"/>
      </c:valAx>
      <c:catAx>
        <c:axId val="861017896"/>
        <c:scaling>
          <c:orientation val="minMax"/>
        </c:scaling>
        <c:delete val="1"/>
        <c:axPos val="b"/>
        <c:majorTickMark val="out"/>
        <c:minorTickMark val="none"/>
        <c:tickLblPos val="nextTo"/>
        <c:crossAx val="77996920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A4D1E-30ED-47A9-BBBC-3E303EC79AE6}" type="datetimeFigureOut">
              <a:rPr lang="en-US" smtClean="0"/>
              <a:pPr/>
              <a:t>10/19/12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26CB-1EB1-4D7A-91B0-A8D7B7F4C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EF93B-8556-4098-8CB4-16EDA0E638EB}" type="datetimeFigureOut">
              <a:rPr lang="en-US" smtClean="0"/>
              <a:pPr/>
              <a:t>10/19/12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CBD34-CFCD-43A4-A6B4-3D2971B90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8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a title to all presentations. A subtitle is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or-ppt_2.jpg"/>
          <p:cNvPicPr>
            <a:picLocks noChangeAspect="1"/>
          </p:cNvPicPr>
          <p:nvPr userDrawn="1"/>
        </p:nvPicPr>
        <p:blipFill rotWithShape="1">
          <a:blip r:embed="rId2" cstate="print"/>
          <a:srcRect t="-141" b="25140"/>
          <a:stretch/>
        </p:blipFill>
        <p:spPr>
          <a:xfrm>
            <a:off x="0" y="0"/>
            <a:ext cx="9186074" cy="5143500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3352800" y="3086100"/>
            <a:ext cx="6096000" cy="1314450"/>
          </a:xfrm>
          <a:prstGeom prst="roundRect">
            <a:avLst>
              <a:gd name="adj" fmla="val 7778"/>
            </a:avLst>
          </a:prstGeom>
          <a:gradFill>
            <a:gsLst>
              <a:gs pos="0">
                <a:srgbClr val="9EE4FF">
                  <a:alpha val="46000"/>
                </a:srgbClr>
              </a:gs>
              <a:gs pos="35000">
                <a:srgbClr val="BCEBFF">
                  <a:alpha val="62745"/>
                </a:srgbClr>
              </a:gs>
              <a:gs pos="100000">
                <a:srgbClr val="E4F8FF">
                  <a:alpha val="64706"/>
                </a:srgbClr>
              </a:gs>
            </a:gsLst>
          </a:gradFill>
          <a:ln>
            <a:solidFill>
              <a:srgbClr val="7EDAE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3538794"/>
            <a:ext cx="5181600" cy="459581"/>
          </a:xfr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/>
                <a:ea typeface="+mj-ea"/>
                <a:cs typeface="Myriad Pro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3971925"/>
            <a:ext cx="4267200" cy="3429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StratusLogo_LightBg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3"/>
          <a:stretch/>
        </p:blipFill>
        <p:spPr>
          <a:xfrm>
            <a:off x="3505200" y="3080570"/>
            <a:ext cx="1219200" cy="4812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F3E-21E8-0448-BA43-835473BD228F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eBay Inc.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7760" y="4943477"/>
            <a:ext cx="335280" cy="219075"/>
          </a:xfrm>
        </p:spPr>
        <p:txBody>
          <a:bodyPr/>
          <a:lstStyle/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ebay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3350"/>
            <a:ext cx="3200400" cy="1188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687-DCA5-8B4E-BDC6-3E81A51408C3}" type="datetime1">
              <a:rPr lang="en-US" smtClean="0"/>
              <a:t>10/19/12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0551-B254-5944-B625-843C85BD82DF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C02F-0110-3949-B102-34C24FAA29C7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315200" y="285750"/>
            <a:ext cx="0" cy="434340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or-ppt_2.jpg"/>
          <p:cNvPicPr>
            <a:picLocks noChangeAspect="1"/>
          </p:cNvPicPr>
          <p:nvPr userDrawn="1"/>
        </p:nvPicPr>
        <p:blipFill rotWithShape="1">
          <a:blip r:embed="rId2" cstate="print"/>
          <a:srcRect t="-141" b="25140"/>
          <a:stretch/>
        </p:blipFill>
        <p:spPr>
          <a:xfrm>
            <a:off x="0" y="0"/>
            <a:ext cx="918607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9200" y="3592106"/>
            <a:ext cx="3886200" cy="459581"/>
          </a:xfr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/>
                <a:ea typeface="+mj-ea"/>
                <a:cs typeface="Myriad Pro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9215" y="4000500"/>
            <a:ext cx="3818021" cy="3429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50A-219B-3948-A797-15AB176CBF2B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eBay Inc.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7760" y="4943477"/>
            <a:ext cx="335280" cy="219075"/>
          </a:xfrm>
        </p:spPr>
        <p:txBody>
          <a:bodyPr/>
          <a:lstStyle/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ratusLogo_LightBg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3"/>
          <a:stretch/>
        </p:blipFill>
        <p:spPr>
          <a:xfrm>
            <a:off x="5057458" y="3209925"/>
            <a:ext cx="962342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88707"/>
            <a:ext cx="2133600" cy="273844"/>
          </a:xfrm>
        </p:spPr>
        <p:txBody>
          <a:bodyPr/>
          <a:lstStyle/>
          <a:p>
            <a:fld id="{C30EB797-4B5B-494C-AB4F-DB08036C5B2D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88707"/>
            <a:ext cx="2895600" cy="273844"/>
          </a:xfrm>
        </p:spPr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0996" y="4897471"/>
            <a:ext cx="368808" cy="265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rgbClr val="7EDAE6">
                <a:alpha val="76000"/>
              </a:srgbClr>
            </a:gs>
            <a:gs pos="78000">
              <a:srgbClr val="4BACC6"/>
            </a:gs>
            <a:gs pos="100000">
              <a:srgbClr val="31859C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623-6679-BC4E-B2DC-C6A830D33F34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14550"/>
            <a:ext cx="8686800" cy="971550"/>
          </a:xfrm>
          <a:prstGeom prst="roundRect">
            <a:avLst>
              <a:gd name="adj" fmla="val 7778"/>
            </a:avLst>
          </a:prstGeom>
          <a:gradFill>
            <a:gsLst>
              <a:gs pos="0">
                <a:srgbClr val="9EE4FF">
                  <a:alpha val="46000"/>
                </a:srgbClr>
              </a:gs>
              <a:gs pos="35000">
                <a:srgbClr val="BCEBFF">
                  <a:alpha val="62745"/>
                </a:srgbClr>
              </a:gs>
              <a:gs pos="100000">
                <a:srgbClr val="E4F8FF">
                  <a:alpha val="64706"/>
                </a:srgbClr>
              </a:gs>
            </a:gsLst>
          </a:gradFill>
          <a:ln>
            <a:solidFill>
              <a:srgbClr val="7EDAE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66443"/>
            <a:ext cx="7772400" cy="523875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698658"/>
            <a:ext cx="7772400" cy="277415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kern="12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1"/>
            <a:ext cx="4343400" cy="3908822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1"/>
            <a:ext cx="4343400" cy="3908822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06E7-43AF-6042-8505-1ACF80A1D8FE}" type="datetime1">
              <a:rPr lang="en-US" smtClean="0"/>
              <a:t>10/19/12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6028"/>
            <a:ext cx="42672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143000"/>
            <a:ext cx="4267200" cy="3394472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606028"/>
            <a:ext cx="42672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143000"/>
            <a:ext cx="4267200" cy="3394472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2273-918F-FF4D-B9C1-012A7CDBC2BC}" type="datetime1">
              <a:rPr lang="en-US" smtClean="0"/>
              <a:t>10/19/12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0D0-2326-1B49-8A23-47DA9D3637D4}" type="datetime1">
              <a:rPr lang="en-US" smtClean="0"/>
              <a:t>10/19/12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C91-A32F-B74A-907D-AF7ECDB9A641}" type="datetime1">
              <a:rPr lang="en-US" smtClean="0"/>
              <a:t>10/19/12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0996" y="4943477"/>
            <a:ext cx="36880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DF70-463B-124D-AC98-C777A162CADA}" type="datetime1">
              <a:rPr lang="en-US" smtClean="0"/>
              <a:t>10/19/12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14301"/>
            <a:ext cx="8839200" cy="47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839200" cy="394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4892038"/>
            <a:ext cx="9144000" cy="2514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gradFill flip="none" rotWithShape="1">
            <a:gsLst>
              <a:gs pos="0">
                <a:srgbClr val="7EDAE6">
                  <a:alpha val="76000"/>
                </a:srgbClr>
              </a:gs>
              <a:gs pos="78000">
                <a:srgbClr val="4BACC6"/>
              </a:gs>
              <a:gs pos="100000">
                <a:srgbClr val="31859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8870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8A6C-A0CB-594A-9FCC-F65A6FB40811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8870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eBay Inc.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7575" indent="-180975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92200" indent="-17780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gif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Openstack@eBay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3971925"/>
            <a:ext cx="5372100" cy="342900"/>
          </a:xfrm>
        </p:spPr>
        <p:txBody>
          <a:bodyPr/>
          <a:lstStyle/>
          <a:p>
            <a:r>
              <a:rPr lang="en-US" dirty="0" smtClean="0"/>
              <a:t>Practical SDN Deployment using Quantum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SDN ‘levels’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8" y="4171950"/>
            <a:ext cx="75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Nerdy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895350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3193" y="2571750"/>
            <a:ext cx="67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Ninja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108" y="4019554"/>
            <a:ext cx="190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Switches</a:t>
            </a:r>
          </a:p>
          <a:p>
            <a:pPr algn="ctr"/>
            <a:r>
              <a:rPr lang="en-US" i="1" dirty="0" smtClean="0"/>
              <a:t>Overlay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2006" y="857254"/>
            <a:ext cx="199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Switches</a:t>
            </a:r>
          </a:p>
          <a:p>
            <a:r>
              <a:rPr lang="en-US" i="1" dirty="0" smtClean="0"/>
              <a:t>Traffic Engineering</a:t>
            </a:r>
            <a:endParaRPr lang="en-US" i="1" dirty="0"/>
          </a:p>
        </p:txBody>
      </p:sp>
      <p:sp>
        <p:nvSpPr>
          <p:cNvPr id="9" name="Oval 8"/>
          <p:cNvSpPr/>
          <p:nvPr/>
        </p:nvSpPr>
        <p:spPr>
          <a:xfrm>
            <a:off x="3200400" y="3943350"/>
            <a:ext cx="2743200" cy="838200"/>
          </a:xfrm>
          <a:prstGeom prst="ellipse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057400" y="819150"/>
            <a:ext cx="990600" cy="3733800"/>
          </a:xfrm>
          <a:prstGeom prst="upArrow">
            <a:avLst/>
          </a:prstGeom>
          <a:gradFill>
            <a:gsLst>
              <a:gs pos="0">
                <a:srgbClr val="0E5789"/>
              </a:gs>
              <a:gs pos="81000">
                <a:schemeClr val="bg1"/>
              </a:gs>
            </a:gsLst>
          </a:gra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86607" y="4095750"/>
            <a:ext cx="193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+ L2 protocols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7778" y="857250"/>
            <a:ext cx="154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OSPF/ECMP,…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2343154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+ Physical switches</a:t>
            </a:r>
          </a:p>
          <a:p>
            <a:pPr algn="ctr"/>
            <a:r>
              <a:rPr lang="en-US" i="1" dirty="0" smtClean="0"/>
              <a:t>Overlay Networks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Cos : aka </a:t>
            </a:r>
            <a:r>
              <a:rPr lang="en-US" dirty="0" err="1" smtClean="0"/>
              <a:t>Dev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environment defined as a class of service on top of shared infrastructure</a:t>
            </a:r>
          </a:p>
          <a:p>
            <a:pPr lvl="1"/>
            <a:r>
              <a:rPr lang="en-US" dirty="0" smtClean="0"/>
              <a:t>Self Service VM for developers.</a:t>
            </a:r>
          </a:p>
          <a:p>
            <a:pPr lvl="1"/>
            <a:r>
              <a:rPr lang="en-US" dirty="0" smtClean="0"/>
              <a:t>Access must be similar to their desktops (access to QA, Corp, …)</a:t>
            </a:r>
          </a:p>
          <a:p>
            <a:pPr lvl="1"/>
            <a:r>
              <a:rPr lang="en-US" dirty="0" smtClean="0"/>
              <a:t>Should allow collaboration</a:t>
            </a:r>
          </a:p>
          <a:p>
            <a:r>
              <a:rPr lang="en-US" dirty="0" smtClean="0"/>
              <a:t>Implemented as a set of L2 networks (/24) with in a given L3 (/20)</a:t>
            </a:r>
          </a:p>
          <a:p>
            <a:pPr lvl="1"/>
            <a:r>
              <a:rPr lang="en-US" dirty="0" smtClean="0"/>
              <a:t>No private networks : all developers on same shared networks</a:t>
            </a:r>
          </a:p>
          <a:p>
            <a:pPr lvl="1"/>
            <a:r>
              <a:rPr lang="en-US" dirty="0" smtClean="0"/>
              <a:t>No private IP space: traffic is routed within core, no need for floating </a:t>
            </a:r>
            <a:r>
              <a:rPr lang="en-US" dirty="0" err="1" smtClean="0"/>
              <a:t>Ips</a:t>
            </a:r>
            <a:endParaRPr lang="en-US" dirty="0" smtClean="0"/>
          </a:p>
          <a:p>
            <a:r>
              <a:rPr lang="en-US" dirty="0" smtClean="0"/>
              <a:t>Isolated from infrastructure</a:t>
            </a:r>
          </a:p>
          <a:p>
            <a:pPr lvl="1"/>
            <a:r>
              <a:rPr lang="en-US" dirty="0" smtClean="0"/>
              <a:t>Overlay network using </a:t>
            </a:r>
            <a:r>
              <a:rPr lang="en-US" dirty="0" err="1" smtClean="0"/>
              <a:t>OpenVswitch</a:t>
            </a:r>
            <a:r>
              <a:rPr lang="en-US" dirty="0" smtClean="0"/>
              <a:t> / STT tunneling</a:t>
            </a:r>
          </a:p>
          <a:p>
            <a:pPr lvl="1"/>
            <a:r>
              <a:rPr lang="en-US" dirty="0" err="1" smtClean="0"/>
              <a:t>Nicira</a:t>
            </a:r>
            <a:r>
              <a:rPr lang="en-US" dirty="0" smtClean="0"/>
              <a:t> NVP controllers integrated with Quantum (Essex)</a:t>
            </a:r>
          </a:p>
          <a:p>
            <a:pPr lvl="1"/>
            <a:r>
              <a:rPr lang="en-US" dirty="0" smtClean="0"/>
              <a:t>Routed out through perimeter firewall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93147" y="3321050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3547" y="3321050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73947" y="3321050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347" y="2406650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8347" y="2495550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3947" y="2495550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12" name="Straight Connector 11"/>
          <p:cNvCxnSpPr>
            <a:stCxn id="75" idx="0"/>
          </p:cNvCxnSpPr>
          <p:nvPr/>
        </p:nvCxnSpPr>
        <p:spPr>
          <a:xfrm flipH="1" flipV="1">
            <a:off x="4755159" y="958853"/>
            <a:ext cx="689381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535947" y="882650"/>
            <a:ext cx="1219200" cy="1447800"/>
            <a:chOff x="3886200" y="1905000"/>
            <a:chExt cx="1219200" cy="1447800"/>
          </a:xfrm>
        </p:grpSpPr>
        <p:sp>
          <p:nvSpPr>
            <p:cNvPr id="14" name="Rectangle 13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482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3147" y="2482850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3147" y="1492250"/>
            <a:ext cx="3276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47" y="730251"/>
            <a:ext cx="469900" cy="317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47" y="2025651"/>
            <a:ext cx="469900" cy="317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247" y="730251"/>
            <a:ext cx="622300" cy="317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247" y="2025651"/>
            <a:ext cx="622300" cy="317500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25" idx="3"/>
            <a:endCxn id="23" idx="1"/>
          </p:cNvCxnSpPr>
          <p:nvPr/>
        </p:nvCxnSpPr>
        <p:spPr>
          <a:xfrm>
            <a:off x="6431547" y="889000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3"/>
            <a:endCxn id="24" idx="1"/>
          </p:cNvCxnSpPr>
          <p:nvPr/>
        </p:nvCxnSpPr>
        <p:spPr>
          <a:xfrm>
            <a:off x="6431547" y="2184400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6" idx="0"/>
          </p:cNvCxnSpPr>
          <p:nvPr/>
        </p:nvCxnSpPr>
        <p:spPr>
          <a:xfrm>
            <a:off x="6120397" y="1047751"/>
            <a:ext cx="0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35947" y="2711453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Active Gateway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3147" y="1937782"/>
            <a:ext cx="3276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5547" y="2711453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1" idx="1"/>
            <a:endCxn id="21" idx="3"/>
          </p:cNvCxnSpPr>
          <p:nvPr/>
        </p:nvCxnSpPr>
        <p:spPr>
          <a:xfrm>
            <a:off x="183147" y="3282950"/>
            <a:ext cx="1295400" cy="0"/>
          </a:xfrm>
          <a:prstGeom prst="line">
            <a:avLst/>
          </a:prstGeom>
          <a:ln w="19050" cmpd="sng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11747" y="3702055"/>
            <a:ext cx="680128" cy="322421"/>
            <a:chOff x="457200" y="4191000"/>
            <a:chExt cx="680128" cy="32242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792747" y="2863851"/>
            <a:ext cx="0" cy="850385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8553" y="347345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Hypervisor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1097547" y="33972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C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8953" y="194945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47" y="3257551"/>
            <a:ext cx="482600" cy="3302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7947" y="32448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vif</a:t>
            </a:r>
            <a:endParaRPr lang="en-US" dirty="0"/>
          </a:p>
        </p:txBody>
      </p:sp>
      <p:cxnSp>
        <p:nvCxnSpPr>
          <p:cNvPr id="43" name="Straight Connector 42"/>
          <p:cNvCxnSpPr>
            <a:stCxn id="32" idx="0"/>
          </p:cNvCxnSpPr>
          <p:nvPr/>
        </p:nvCxnSpPr>
        <p:spPr>
          <a:xfrm flipH="1" flipV="1">
            <a:off x="792747" y="1949450"/>
            <a:ext cx="0" cy="7620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7" y="4464051"/>
            <a:ext cx="622300" cy="31750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703847" y="4006850"/>
            <a:ext cx="0" cy="4572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56106" y="222124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cxnSp>
        <p:nvCxnSpPr>
          <p:cNvPr id="47" name="Straight Connector 46"/>
          <p:cNvCxnSpPr>
            <a:stCxn id="41" idx="0"/>
          </p:cNvCxnSpPr>
          <p:nvPr/>
        </p:nvCxnSpPr>
        <p:spPr>
          <a:xfrm flipV="1">
            <a:off x="6063247" y="2190754"/>
            <a:ext cx="0" cy="1066799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77"/>
          <p:cNvCxnSpPr>
            <a:stCxn id="41" idx="2"/>
            <a:endCxn id="44" idx="3"/>
          </p:cNvCxnSpPr>
          <p:nvPr/>
        </p:nvCxnSpPr>
        <p:spPr>
          <a:xfrm rot="5400000">
            <a:off x="3024775" y="1584325"/>
            <a:ext cx="1035050" cy="504190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97747" y="3397250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12047" y="34734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S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07347" y="3397250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2926347" y="4311650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5947" y="4311650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916947" y="3397250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31247" y="34734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Q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145547" y="4311650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55147" y="958850"/>
            <a:ext cx="106934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1353" y="73025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cxnSp>
        <p:nvCxnSpPr>
          <p:cNvPr id="59" name="Straight Connector 67"/>
          <p:cNvCxnSpPr/>
          <p:nvPr/>
        </p:nvCxnSpPr>
        <p:spPr>
          <a:xfrm flipV="1">
            <a:off x="4755147" y="1035053"/>
            <a:ext cx="1164336" cy="259081"/>
          </a:xfrm>
          <a:prstGeom prst="bentConnector3">
            <a:avLst>
              <a:gd name="adj1" fmla="val 100439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32306" y="107824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3383547" y="1263650"/>
            <a:ext cx="1219200" cy="1447800"/>
            <a:chOff x="3886200" y="1905000"/>
            <a:chExt cx="1219200" cy="1447800"/>
          </a:xfrm>
        </p:grpSpPr>
        <p:sp>
          <p:nvSpPr>
            <p:cNvPr id="62" name="Rectangle 61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886200" y="19050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7244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cxnSp>
        <p:nvCxnSpPr>
          <p:cNvPr id="70" name="Straight Connector 67"/>
          <p:cNvCxnSpPr/>
          <p:nvPr/>
        </p:nvCxnSpPr>
        <p:spPr>
          <a:xfrm flipV="1">
            <a:off x="4602747" y="2330450"/>
            <a:ext cx="1286002" cy="152400"/>
          </a:xfrm>
          <a:prstGeom prst="bentConnector3">
            <a:avLst>
              <a:gd name="adj1" fmla="val 100937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35947" y="577853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Standby Gateway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507747" y="1416053"/>
            <a:ext cx="691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>
            <a:stCxn id="72" idx="0"/>
            <a:endCxn id="23" idx="2"/>
          </p:cNvCxnSpPr>
          <p:nvPr/>
        </p:nvCxnSpPr>
        <p:spPr>
          <a:xfrm flipV="1">
            <a:off x="6853342" y="1047751"/>
            <a:ext cx="333855" cy="3683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  <a:endCxn id="24" idx="0"/>
          </p:cNvCxnSpPr>
          <p:nvPr/>
        </p:nvCxnSpPr>
        <p:spPr>
          <a:xfrm>
            <a:off x="6853342" y="1693052"/>
            <a:ext cx="333855" cy="3325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59947" y="1416053"/>
            <a:ext cx="769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10.9.0.10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6" name="Straight Connector 75"/>
          <p:cNvCxnSpPr>
            <a:stCxn id="75" idx="2"/>
          </p:cNvCxnSpPr>
          <p:nvPr/>
        </p:nvCxnSpPr>
        <p:spPr>
          <a:xfrm flipH="1">
            <a:off x="4602759" y="1693052"/>
            <a:ext cx="841781" cy="485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26" idx="1"/>
          </p:cNvCxnSpPr>
          <p:nvPr/>
        </p:nvCxnSpPr>
        <p:spPr>
          <a:xfrm>
            <a:off x="4602747" y="2178050"/>
            <a:ext cx="120650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297947" y="2482852"/>
            <a:ext cx="228600" cy="635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29" y="1200153"/>
            <a:ext cx="90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10.9.1.0/24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4729" y="1644653"/>
            <a:ext cx="90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10.9.2.0/24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4759" y="1230640"/>
            <a:ext cx="648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10.9.1.1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50151" y="1720850"/>
            <a:ext cx="648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10.9.2.1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507747" y="2571750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22147" y="2571750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85" name="Straight Connector 84"/>
          <p:cNvCxnSpPr>
            <a:endCxn id="41" idx="3"/>
          </p:cNvCxnSpPr>
          <p:nvPr/>
        </p:nvCxnSpPr>
        <p:spPr>
          <a:xfrm flipH="1" flipV="1">
            <a:off x="6304547" y="3422651"/>
            <a:ext cx="18796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64947" y="3257552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03147" y="3257552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loud 87"/>
          <p:cNvSpPr/>
          <p:nvPr/>
        </p:nvSpPr>
        <p:spPr>
          <a:xfrm>
            <a:off x="7422147" y="958850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Corp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89" name="Cloud 88"/>
          <p:cNvSpPr/>
          <p:nvPr/>
        </p:nvSpPr>
        <p:spPr>
          <a:xfrm>
            <a:off x="7422147" y="1339850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Internet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90" name="Cloud 89"/>
          <p:cNvSpPr/>
          <p:nvPr/>
        </p:nvSpPr>
        <p:spPr>
          <a:xfrm>
            <a:off x="7543800" y="1720850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QA</a:t>
            </a:r>
            <a:endParaRPr lang="en-US" sz="1200" dirty="0">
              <a:solidFill>
                <a:srgbClr val="0E5789"/>
              </a:solidFill>
            </a:endParaRPr>
          </a:p>
        </p:txBody>
      </p:sp>
      <p:cxnSp>
        <p:nvCxnSpPr>
          <p:cNvPr id="91" name="Straight Connector 90"/>
          <p:cNvCxnSpPr>
            <a:stCxn id="23" idx="3"/>
          </p:cNvCxnSpPr>
          <p:nvPr/>
        </p:nvCxnSpPr>
        <p:spPr>
          <a:xfrm>
            <a:off x="7422147" y="889002"/>
            <a:ext cx="304800" cy="222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4" idx="3"/>
          </p:cNvCxnSpPr>
          <p:nvPr/>
        </p:nvCxnSpPr>
        <p:spPr>
          <a:xfrm flipV="1">
            <a:off x="7422147" y="2178052"/>
            <a:ext cx="228600" cy="6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3" idx="3"/>
          </p:cNvCxnSpPr>
          <p:nvPr/>
        </p:nvCxnSpPr>
        <p:spPr>
          <a:xfrm>
            <a:off x="7422147" y="889002"/>
            <a:ext cx="228600" cy="603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3" idx="3"/>
          </p:cNvCxnSpPr>
          <p:nvPr/>
        </p:nvCxnSpPr>
        <p:spPr>
          <a:xfrm>
            <a:off x="7422147" y="889002"/>
            <a:ext cx="533400" cy="9080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3"/>
          </p:cNvCxnSpPr>
          <p:nvPr/>
        </p:nvCxnSpPr>
        <p:spPr>
          <a:xfrm flipV="1">
            <a:off x="7422147" y="1416052"/>
            <a:ext cx="76200" cy="768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4" idx="3"/>
          </p:cNvCxnSpPr>
          <p:nvPr/>
        </p:nvCxnSpPr>
        <p:spPr>
          <a:xfrm flipV="1">
            <a:off x="7422147" y="1797052"/>
            <a:ext cx="152400" cy="387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747" y="1111250"/>
            <a:ext cx="4114800" cy="1066800"/>
          </a:xfrm>
          <a:prstGeom prst="rect">
            <a:avLst/>
          </a:prstGeom>
          <a:noFill/>
          <a:ln w="12700" cmpd="sng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73747" y="806453"/>
            <a:ext cx="1653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</a:rPr>
              <a:t>Dev</a:t>
            </a:r>
            <a:r>
              <a:rPr lang="en-US" sz="1200" dirty="0" smtClean="0">
                <a:solidFill>
                  <a:srgbClr val="008000"/>
                </a:solidFill>
              </a:rPr>
              <a:t> Cloud : 10.9.0.0/20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5400000">
            <a:off x="6004486" y="1385914"/>
            <a:ext cx="52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trunk</a:t>
            </a:r>
            <a:endParaRPr lang="en-US" sz="1200" dirty="0"/>
          </a:p>
        </p:txBody>
      </p:sp>
      <p:sp>
        <p:nvSpPr>
          <p:cNvPr id="100" name="Line Callout 1 99"/>
          <p:cNvSpPr/>
          <p:nvPr/>
        </p:nvSpPr>
        <p:spPr>
          <a:xfrm flipH="1">
            <a:off x="5440947" y="196850"/>
            <a:ext cx="1295400" cy="304800"/>
          </a:xfrm>
          <a:prstGeom prst="borderCallout1">
            <a:avLst>
              <a:gd name="adj1" fmla="val 45066"/>
              <a:gd name="adj2" fmla="val -2141"/>
              <a:gd name="adj3" fmla="val 169518"/>
              <a:gd name="adj4" fmla="val -32657"/>
            </a:avLst>
          </a:prstGeom>
          <a:solidFill>
            <a:srgbClr val="FFFFFF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10.9.0.0/20 -&gt;10.9.0.10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1" name="Line Callout 1 100"/>
          <p:cNvSpPr/>
          <p:nvPr/>
        </p:nvSpPr>
        <p:spPr>
          <a:xfrm flipH="1">
            <a:off x="1021347" y="273050"/>
            <a:ext cx="1828800" cy="381000"/>
          </a:xfrm>
          <a:prstGeom prst="borderCallout1">
            <a:avLst>
              <a:gd name="adj1" fmla="val 45066"/>
              <a:gd name="adj2" fmla="val -2141"/>
              <a:gd name="adj3" fmla="val 220396"/>
              <a:gd name="adj4" fmla="val -32313"/>
            </a:avLst>
          </a:prstGeom>
          <a:solidFill>
            <a:srgbClr val="FFFFF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From 10.9.1.0/24 default-&gt;10.9.0.1</a:t>
            </a:r>
            <a:br>
              <a:rPr lang="en-US" sz="900" dirty="0" smtClean="0">
                <a:solidFill>
                  <a:srgbClr val="0E5789"/>
                </a:solidFill>
              </a:rPr>
            </a:br>
            <a:r>
              <a:rPr lang="en-US" sz="900" dirty="0">
                <a:solidFill>
                  <a:srgbClr val="0E5789"/>
                </a:solidFill>
              </a:rPr>
              <a:t>From </a:t>
            </a:r>
            <a:r>
              <a:rPr lang="en-US" sz="900" dirty="0" smtClean="0">
                <a:solidFill>
                  <a:srgbClr val="0E5789"/>
                </a:solidFill>
              </a:rPr>
              <a:t>10.9.2.0</a:t>
            </a:r>
            <a:r>
              <a:rPr lang="en-US" sz="900" dirty="0">
                <a:solidFill>
                  <a:srgbClr val="0E5789"/>
                </a:solidFill>
              </a:rPr>
              <a:t>/24 default-&gt;</a:t>
            </a:r>
            <a:r>
              <a:rPr lang="en-US" sz="900" dirty="0" smtClean="0">
                <a:solidFill>
                  <a:srgbClr val="0E5789"/>
                </a:solidFill>
              </a:rPr>
              <a:t>10.9.0.1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2" name="Line Callout 1 101"/>
          <p:cNvSpPr/>
          <p:nvPr/>
        </p:nvSpPr>
        <p:spPr>
          <a:xfrm flipH="1">
            <a:off x="1859547" y="2635250"/>
            <a:ext cx="1295400" cy="304800"/>
          </a:xfrm>
          <a:prstGeom prst="borderCallout1">
            <a:avLst>
              <a:gd name="adj1" fmla="val 40680"/>
              <a:gd name="adj2" fmla="val 102090"/>
              <a:gd name="adj3" fmla="val 55484"/>
              <a:gd name="adj4" fmla="val 147941"/>
            </a:avLst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default-&gt;10.9.2.1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59347" y="33972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K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421647" y="34734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A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4600" y="3638550"/>
            <a:ext cx="157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N:Nova-network+dnsmasq</a:t>
            </a:r>
            <a:endParaRPr lang="en-US" sz="1000" dirty="0" smtClean="0"/>
          </a:p>
          <a:p>
            <a:r>
              <a:rPr lang="en-US" sz="1000" dirty="0" err="1" smtClean="0"/>
              <a:t>C:Nova-compute</a:t>
            </a:r>
            <a:endParaRPr lang="en-US" sz="1000" dirty="0" smtClean="0"/>
          </a:p>
          <a:p>
            <a:r>
              <a:rPr lang="en-US" sz="1000" dirty="0" err="1" smtClean="0"/>
              <a:t>S:Nova-scheduler</a:t>
            </a:r>
            <a:endParaRPr lang="en-US" sz="1000" dirty="0" smtClean="0"/>
          </a:p>
          <a:p>
            <a:r>
              <a:rPr lang="en-US" sz="1000" dirty="0" err="1" smtClean="0"/>
              <a:t>M:Metadata</a:t>
            </a:r>
            <a:endParaRPr lang="en-US" sz="10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7848606" y="3638550"/>
            <a:ext cx="1051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K:Ubuntu</a:t>
            </a:r>
            <a:r>
              <a:rPr lang="en-US" sz="1000" dirty="0" smtClean="0"/>
              <a:t> + KVM</a:t>
            </a:r>
          </a:p>
          <a:p>
            <a:r>
              <a:rPr lang="en-US" sz="1000" dirty="0" err="1" smtClean="0"/>
              <a:t>A:Nova-api</a:t>
            </a:r>
            <a:endParaRPr lang="en-US" sz="1000" dirty="0" smtClean="0"/>
          </a:p>
          <a:p>
            <a:r>
              <a:rPr lang="en-US" sz="1000" dirty="0" err="1" smtClean="0"/>
              <a:t>Q:Quantum</a:t>
            </a:r>
            <a:endParaRPr lang="en-US" sz="10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6477000" y="4550718"/>
            <a:ext cx="7620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218540" y="432211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Infrastructure/Internal</a:t>
            </a:r>
            <a:endParaRPr lang="en-US" sz="9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162800" y="4781550"/>
            <a:ext cx="7620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888172" y="4550718"/>
            <a:ext cx="1265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Infrastructure/External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2400" y="4552950"/>
            <a:ext cx="8382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72400" y="4324350"/>
            <a:ext cx="9168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Virtual network</a:t>
            </a:r>
            <a:endParaRPr lang="en-US" sz="900" dirty="0"/>
          </a:p>
        </p:txBody>
      </p:sp>
      <p:sp>
        <p:nvSpPr>
          <p:cNvPr id="117" name="Footer Placeholder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8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0996" y="4045034"/>
            <a:ext cx="368808" cy="219075"/>
          </a:xfrm>
        </p:spPr>
        <p:txBody>
          <a:bodyPr/>
          <a:lstStyle/>
          <a:p>
            <a:fld id="{AD4D0BA7-269C-481C-B052-147B0B07B2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33550"/>
            <a:ext cx="2057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eBay </a:t>
            </a:r>
            <a:r>
              <a:rPr lang="en-US" sz="1400" dirty="0" err="1" smtClean="0"/>
              <a:t>IaaS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85800" y="628650"/>
            <a:ext cx="2057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eBay Cloud Portal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1714500" y="1085850"/>
            <a:ext cx="0" cy="6477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52600" y="1157585"/>
            <a:ext cx="133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instance </a:t>
            </a:r>
          </a:p>
          <a:p>
            <a:r>
              <a:rPr lang="en-US" sz="1000" dirty="0" smtClean="0">
                <a:latin typeface="Courier"/>
                <a:cs typeface="Courier"/>
              </a:rPr>
              <a:t>(COS,OS, size)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028950"/>
            <a:ext cx="1447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DNS</a:t>
            </a:r>
          </a:p>
          <a:p>
            <a:pPr algn="ctr"/>
            <a:r>
              <a:rPr lang="en-US" sz="1400" dirty="0" smtClean="0"/>
              <a:t>Management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 rot="5400000">
            <a:off x="857257" y="2249424"/>
            <a:ext cx="789431" cy="751332"/>
          </a:xfrm>
          <a:prstGeom prst="bentConnector3">
            <a:avLst>
              <a:gd name="adj1" fmla="val 67873"/>
            </a:avLst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6" y="2266950"/>
            <a:ext cx="95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DNS </a:t>
            </a:r>
          </a:p>
          <a:p>
            <a:r>
              <a:rPr lang="en-US" sz="1000" dirty="0" smtClean="0">
                <a:latin typeface="Courier"/>
                <a:cs typeface="Courier"/>
              </a:rPr>
              <a:t>(A,PTR)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30289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 API</a:t>
            </a:r>
            <a:endParaRPr lang="en-US" sz="1400" dirty="0"/>
          </a:p>
        </p:txBody>
      </p:sp>
      <p:cxnSp>
        <p:nvCxnSpPr>
          <p:cNvPr id="11" name="Elbow Connector 10"/>
          <p:cNvCxnSpPr>
            <a:endCxn id="10" idx="0"/>
          </p:cNvCxnSpPr>
          <p:nvPr/>
        </p:nvCxnSpPr>
        <p:spPr>
          <a:xfrm rot="16200000" flipH="1">
            <a:off x="2049025" y="2144268"/>
            <a:ext cx="789431" cy="979932"/>
          </a:xfrm>
          <a:prstGeom prst="bentConnector3">
            <a:avLst>
              <a:gd name="adj1" fmla="val 64623"/>
            </a:avLst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6" y="2266950"/>
            <a:ext cx="187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Boot Instance</a:t>
            </a:r>
          </a:p>
          <a:p>
            <a:r>
              <a:rPr lang="en-US" sz="1000" dirty="0" smtClean="0">
                <a:latin typeface="Courier"/>
                <a:cs typeface="Courier"/>
              </a:rPr>
              <a:t>(Image </a:t>
            </a:r>
            <a:r>
              <a:rPr lang="en-US" sz="1000" dirty="0" err="1" smtClean="0">
                <a:latin typeface="Courier"/>
                <a:cs typeface="Courier"/>
              </a:rPr>
              <a:t>ID,Flavor</a:t>
            </a:r>
            <a:r>
              <a:rPr lang="en-US" sz="1000" dirty="0" smtClean="0">
                <a:latin typeface="Courier"/>
                <a:cs typeface="Courier"/>
              </a:rPr>
              <a:t>, NIC)</a:t>
            </a:r>
            <a:endParaRPr lang="en-US" sz="1000" dirty="0">
              <a:latin typeface="Courier"/>
              <a:cs typeface="Courier"/>
            </a:endParaRPr>
          </a:p>
        </p:txBody>
      </p:sp>
      <p:cxnSp>
        <p:nvCxnSpPr>
          <p:cNvPr id="13" name="Elbow Connector 12"/>
          <p:cNvCxnSpPr>
            <a:stCxn id="23" idx="1"/>
            <a:endCxn id="3" idx="3"/>
          </p:cNvCxnSpPr>
          <p:nvPr/>
        </p:nvCxnSpPr>
        <p:spPr>
          <a:xfrm rot="16200000" flipV="1">
            <a:off x="3105150" y="1600200"/>
            <a:ext cx="990600" cy="1714500"/>
          </a:xfrm>
          <a:prstGeom prst="bentConnector2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2471" y="1639729"/>
            <a:ext cx="149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Get Free Networks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447806" y="1314452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1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404619" y="1709169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0E5789"/>
                </a:solidFill>
              </a:rPr>
              <a:t>2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023625" y="2724152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3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09606" y="2724152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0E5789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21907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 Network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410200" y="13525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Nova-manage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20" idx="2"/>
            <a:endCxn id="19" idx="0"/>
          </p:cNvCxnSpPr>
          <p:nvPr/>
        </p:nvCxnSpPr>
        <p:spPr>
          <a:xfrm>
            <a:off x="6438900" y="1809750"/>
            <a:ext cx="0" cy="381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493752"/>
            <a:ext cx="1492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network</a:t>
            </a:r>
          </a:p>
          <a:p>
            <a:r>
              <a:rPr lang="en-US" sz="1000" dirty="0" smtClean="0">
                <a:latin typeface="Courier"/>
                <a:cs typeface="Courier"/>
              </a:rPr>
              <a:t>(project = admin,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Cidr</a:t>
            </a:r>
            <a:r>
              <a:rPr lang="en-US" sz="1000" dirty="0" smtClean="0">
                <a:latin typeface="Courier"/>
                <a:cs typeface="Courier"/>
              </a:rPr>
              <a:t>=10.9.x.0/24)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23" name="Can 22"/>
          <p:cNvSpPr/>
          <p:nvPr/>
        </p:nvSpPr>
        <p:spPr>
          <a:xfrm>
            <a:off x="4038600" y="2952750"/>
            <a:ext cx="838200" cy="762000"/>
          </a:xfrm>
          <a:prstGeom prst="can">
            <a:avLst/>
          </a:prstGeom>
          <a:solidFill>
            <a:srgbClr val="0E5789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dirty="0" smtClean="0"/>
              <a:t>ova</a:t>
            </a:r>
          </a:p>
          <a:p>
            <a:pPr algn="ctr"/>
            <a:r>
              <a:rPr lang="en-US" sz="1400" dirty="0" err="1" smtClean="0"/>
              <a:t>db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410200" y="29527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Quantum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19" idx="2"/>
            <a:endCxn id="24" idx="0"/>
          </p:cNvCxnSpPr>
          <p:nvPr/>
        </p:nvCxnSpPr>
        <p:spPr>
          <a:xfrm>
            <a:off x="6438900" y="2647950"/>
            <a:ext cx="0" cy="3048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10200" y="4171950"/>
            <a:ext cx="2057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E5789"/>
                </a:solidFill>
              </a:rPr>
              <a:t>Nicira</a:t>
            </a:r>
            <a:r>
              <a:rPr lang="en-US" sz="1400" dirty="0" smtClean="0">
                <a:solidFill>
                  <a:srgbClr val="0E5789"/>
                </a:solidFill>
              </a:rPr>
              <a:t> Controller</a:t>
            </a:r>
            <a:endParaRPr lang="en-US" sz="1400" dirty="0">
              <a:solidFill>
                <a:srgbClr val="0E5789"/>
              </a:solidFill>
            </a:endParaRPr>
          </a:p>
        </p:txBody>
      </p:sp>
      <p:cxnSp>
        <p:nvCxnSpPr>
          <p:cNvPr id="27" name="Straight Arrow Connector 26"/>
          <p:cNvCxnSpPr>
            <a:stCxn id="24" idx="2"/>
            <a:endCxn id="26" idx="0"/>
          </p:cNvCxnSpPr>
          <p:nvPr/>
        </p:nvCxnSpPr>
        <p:spPr>
          <a:xfrm>
            <a:off x="6438900" y="3409950"/>
            <a:ext cx="0" cy="762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7006" y="3638550"/>
            <a:ext cx="723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</a:t>
            </a:r>
            <a:br>
              <a:rPr lang="en-US" sz="1000" b="1" dirty="0" smtClean="0">
                <a:latin typeface="Courier"/>
                <a:cs typeface="Courier"/>
              </a:rPr>
            </a:br>
            <a:r>
              <a:rPr lang="en-US" sz="1000" b="1" dirty="0" err="1" smtClean="0">
                <a:latin typeface="Courier"/>
                <a:cs typeface="Courier"/>
              </a:rPr>
              <a:t>lswitch</a:t>
            </a:r>
            <a:endParaRPr lang="en-US" sz="1000" b="1" dirty="0" smtClean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63855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</a:t>
            </a:r>
            <a:br>
              <a:rPr lang="en-US" sz="1000" b="1" dirty="0" smtClean="0">
                <a:latin typeface="Courier"/>
                <a:cs typeface="Courier"/>
              </a:rPr>
            </a:br>
            <a:r>
              <a:rPr lang="en-US" sz="1000" b="1" dirty="0" smtClean="0">
                <a:latin typeface="Courier"/>
                <a:cs typeface="Courier"/>
              </a:rPr>
              <a:t>port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05000" y="43243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 Compute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905000" y="37147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 Scheduler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10" idx="2"/>
            <a:endCxn id="31" idx="0"/>
          </p:cNvCxnSpPr>
          <p:nvPr/>
        </p:nvCxnSpPr>
        <p:spPr>
          <a:xfrm>
            <a:off x="2933700" y="3486150"/>
            <a:ext cx="0" cy="2286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30" idx="0"/>
          </p:cNvCxnSpPr>
          <p:nvPr/>
        </p:nvCxnSpPr>
        <p:spPr>
          <a:xfrm>
            <a:off x="2933700" y="4171950"/>
            <a:ext cx="0" cy="1524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0" idx="3"/>
            <a:endCxn id="24" idx="1"/>
          </p:cNvCxnSpPr>
          <p:nvPr/>
        </p:nvCxnSpPr>
        <p:spPr>
          <a:xfrm flipV="1">
            <a:off x="3962400" y="3181350"/>
            <a:ext cx="1447800" cy="1371600"/>
          </a:xfrm>
          <a:prstGeom prst="bentConnector3">
            <a:avLst>
              <a:gd name="adj1" fmla="val 83672"/>
            </a:avLst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00800" y="971550"/>
            <a:ext cx="0" cy="381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43806" y="646155"/>
            <a:ext cx="118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routes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43800" y="1352550"/>
            <a:ext cx="1447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Gateway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229600" y="934978"/>
            <a:ext cx="0" cy="417575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3"/>
            <a:endCxn id="37" idx="2"/>
          </p:cNvCxnSpPr>
          <p:nvPr/>
        </p:nvCxnSpPr>
        <p:spPr>
          <a:xfrm flipV="1">
            <a:off x="7467600" y="1809750"/>
            <a:ext cx="800100" cy="609600"/>
          </a:xfrm>
          <a:prstGeom prst="bentConnector2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48606" y="249555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</a:t>
            </a:r>
            <a:br>
              <a:rPr lang="en-US" sz="1000" b="1" dirty="0" smtClean="0">
                <a:latin typeface="Courier"/>
                <a:cs typeface="Courier"/>
              </a:rPr>
            </a:br>
            <a:r>
              <a:rPr lang="en-US" sz="1000" b="1" dirty="0" err="1" smtClean="0">
                <a:latin typeface="Courier"/>
                <a:cs typeface="Courier"/>
              </a:rPr>
              <a:t>gtw-xxxx</a:t>
            </a:r>
            <a:endParaRPr lang="en-US" sz="1000" b="1" dirty="0" smtClean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7150"/>
            <a:ext cx="81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Admin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6006" y="57150"/>
            <a:ext cx="117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Developer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14805" y="4095750"/>
            <a:ext cx="1031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Get IP</a:t>
            </a:r>
            <a:br>
              <a:rPr lang="en-US" sz="1000" b="1" dirty="0" smtClean="0">
                <a:latin typeface="Courier"/>
                <a:cs typeface="Courier"/>
              </a:rPr>
            </a:br>
            <a:r>
              <a:rPr lang="en-US" sz="1000" b="1" dirty="0" smtClean="0">
                <a:latin typeface="Courier"/>
                <a:cs typeface="Courier"/>
              </a:rPr>
              <a:t>Create port</a:t>
            </a:r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490332"/>
              </p:ext>
            </p:extLst>
          </p:nvPr>
        </p:nvGraphicFramePr>
        <p:xfrm>
          <a:off x="152400" y="742950"/>
          <a:ext cx="4343400" cy="1981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047750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Instance </a:t>
            </a:r>
          </a:p>
          <a:p>
            <a:r>
              <a:rPr lang="en-US" sz="900" dirty="0" smtClean="0"/>
              <a:t>Requests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952750"/>
            <a:ext cx="5178083" cy="1560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76350"/>
            <a:ext cx="4419600" cy="13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works/What doesn’t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Perimeter firewalls configured once, not dependent on the instance creation/deletion/movement</a:t>
            </a:r>
          </a:p>
          <a:p>
            <a:r>
              <a:rPr lang="en-US" dirty="0" smtClean="0"/>
              <a:t>Network are pre-created using nova-manage, good for provider networks</a:t>
            </a:r>
          </a:p>
          <a:p>
            <a:r>
              <a:rPr lang="en-US" dirty="0" smtClean="0"/>
              <a:t>Can be extended with other COS using same pattern</a:t>
            </a:r>
          </a:p>
          <a:p>
            <a:r>
              <a:rPr lang="en-US" dirty="0" smtClean="0"/>
              <a:t>Stability of both </a:t>
            </a:r>
            <a:r>
              <a:rPr lang="en-US" dirty="0" err="1" smtClean="0"/>
              <a:t>Nicira</a:t>
            </a:r>
            <a:r>
              <a:rPr lang="en-US" dirty="0" smtClean="0"/>
              <a:t> NVP and </a:t>
            </a:r>
            <a:r>
              <a:rPr lang="en-US" dirty="0" err="1" smtClean="0"/>
              <a:t>Openstack</a:t>
            </a:r>
            <a:r>
              <a:rPr lang="en-US" dirty="0" smtClean="0"/>
              <a:t> + Ubuntu + KVM</a:t>
            </a:r>
          </a:p>
          <a:p>
            <a:r>
              <a:rPr lang="en-US" dirty="0" smtClean="0"/>
              <a:t>Looking forward to new features in Folsom – Quantum v2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capacity/policy based assignment of networks – had to be implemented outside. Moving it to nova scheduler.</a:t>
            </a:r>
          </a:p>
          <a:p>
            <a:r>
              <a:rPr lang="en-US" dirty="0" smtClean="0"/>
              <a:t>One network flavor supported in Essex. Cannot have, e.g., one gateway per network, with different behavior (</a:t>
            </a:r>
            <a:r>
              <a:rPr lang="en-US" dirty="0" err="1" smtClean="0"/>
              <a:t>dhcp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Scale out requires bigger links out of the gateway, or more gateways</a:t>
            </a:r>
          </a:p>
          <a:p>
            <a:r>
              <a:rPr lang="en-US" dirty="0" smtClean="0"/>
              <a:t>Upset the separation of concern requirement: </a:t>
            </a:r>
            <a:r>
              <a:rPr lang="en-US" dirty="0" err="1" smtClean="0"/>
              <a:t>Netsec</a:t>
            </a:r>
            <a:r>
              <a:rPr lang="en-US" dirty="0" smtClean="0"/>
              <a:t> + Networking + Sys Admins in same box =  ‘interesting’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New classes of service</a:t>
            </a:r>
          </a:p>
          <a:p>
            <a:pPr lvl="1"/>
            <a:r>
              <a:rPr lang="en-US" dirty="0" smtClean="0"/>
              <a:t>External : private networks + VIP and Floating IP on the Internet</a:t>
            </a:r>
          </a:p>
          <a:p>
            <a:pPr lvl="1"/>
            <a:r>
              <a:rPr lang="en-US" dirty="0" smtClean="0"/>
              <a:t>Production : Bridged network</a:t>
            </a:r>
          </a:p>
          <a:p>
            <a:r>
              <a:rPr lang="en-US" dirty="0" smtClean="0"/>
              <a:t>Scale out</a:t>
            </a:r>
          </a:p>
          <a:p>
            <a:pPr lvl="1"/>
            <a:r>
              <a:rPr lang="en-US" dirty="0" smtClean="0"/>
              <a:t>80 today, going to a lot more</a:t>
            </a:r>
          </a:p>
          <a:p>
            <a:pPr lvl="1"/>
            <a:r>
              <a:rPr lang="en-US" dirty="0" smtClean="0"/>
              <a:t>More gateways/10Gb</a:t>
            </a:r>
          </a:p>
          <a:p>
            <a:r>
              <a:rPr lang="en-US" dirty="0" smtClean="0"/>
              <a:t>Folsom upgrade</a:t>
            </a:r>
          </a:p>
          <a:p>
            <a:pPr lvl="1"/>
            <a:r>
              <a:rPr lang="en-US" dirty="0" smtClean="0"/>
              <a:t>L3 Routers</a:t>
            </a:r>
          </a:p>
          <a:p>
            <a:pPr lvl="1"/>
            <a:r>
              <a:rPr lang="en-US" dirty="0" smtClean="0"/>
              <a:t>Load Balancers</a:t>
            </a:r>
          </a:p>
          <a:p>
            <a:r>
              <a:rPr lang="en-US" dirty="0" smtClean="0"/>
              <a:t>Cleaner </a:t>
            </a:r>
            <a:r>
              <a:rPr lang="en-US" dirty="0" err="1" smtClean="0"/>
              <a:t>Openstack</a:t>
            </a:r>
            <a:r>
              <a:rPr lang="en-US" dirty="0" smtClean="0"/>
              <a:t> integration </a:t>
            </a:r>
          </a:p>
          <a:p>
            <a:pPr lvl="1"/>
            <a:r>
              <a:rPr lang="en-US" dirty="0" smtClean="0"/>
              <a:t>Network Allocation</a:t>
            </a:r>
          </a:p>
          <a:p>
            <a:pPr lvl="1"/>
            <a:r>
              <a:rPr lang="en-US" dirty="0" smtClean="0"/>
              <a:t>DNS configuration</a:t>
            </a:r>
          </a:p>
          <a:p>
            <a:pPr lvl="1"/>
            <a:r>
              <a:rPr lang="en-US" dirty="0" err="1" smtClean="0"/>
              <a:t>AuthN</a:t>
            </a:r>
            <a:r>
              <a:rPr lang="en-US" dirty="0" smtClean="0"/>
              <a:t>/</a:t>
            </a:r>
            <a:r>
              <a:rPr lang="en-US" dirty="0" err="1" smtClean="0"/>
              <a:t>AuthZ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62200" y="1962150"/>
            <a:ext cx="1066800" cy="189738"/>
          </a:xfrm>
          <a:prstGeom prst="rect">
            <a:avLst/>
          </a:prstGeom>
          <a:solidFill>
            <a:srgbClr val="1B1B1B">
              <a:alpha val="9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1809750"/>
            <a:ext cx="46602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We are Hiring !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err="1"/>
              <a:t>www.ebaycareers.com</a:t>
            </a:r>
            <a:r>
              <a:rPr lang="en-US" sz="2800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89577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304800" y="742950"/>
            <a:ext cx="2209800" cy="3962400"/>
            <a:chOff x="304800" y="742950"/>
            <a:chExt cx="2209800" cy="3962400"/>
          </a:xfrm>
        </p:grpSpPr>
        <p:sp>
          <p:nvSpPr>
            <p:cNvPr id="21" name="Rectangle 20"/>
            <p:cNvSpPr/>
            <p:nvPr/>
          </p:nvSpPr>
          <p:spPr>
            <a:xfrm>
              <a:off x="304800" y="742950"/>
              <a:ext cx="2209800" cy="3962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 descr="ebay_rg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19150"/>
              <a:ext cx="1589761" cy="590550"/>
            </a:xfrm>
            <a:prstGeom prst="rect">
              <a:avLst/>
            </a:prstGeom>
          </p:spPr>
        </p:pic>
      </p:grpSp>
      <p:sp>
        <p:nvSpPr>
          <p:cNvPr id="125" name="Title 1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a public cloud, but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lang="en-US" smtClean="0"/>
              <a:t>Copyright eBay Inc.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AD4D0BA7-269C-481C-B052-147B0B07B24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6553200" y="3257550"/>
            <a:ext cx="1981200" cy="762000"/>
            <a:chOff x="6553200" y="3105150"/>
            <a:chExt cx="1981200" cy="762000"/>
          </a:xfrm>
          <a:effectLst/>
        </p:grpSpPr>
        <p:sp>
          <p:nvSpPr>
            <p:cNvPr id="28" name="Rectangle 27"/>
            <p:cNvSpPr/>
            <p:nvPr/>
          </p:nvSpPr>
          <p:spPr>
            <a:xfrm>
              <a:off x="6553200" y="3105150"/>
              <a:ext cx="1981200" cy="7620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2" descr="logo_shopping_com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00" y="3409950"/>
              <a:ext cx="1283485" cy="29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5" name="Group 84"/>
          <p:cNvGrpSpPr/>
          <p:nvPr/>
        </p:nvGrpSpPr>
        <p:grpSpPr>
          <a:xfrm>
            <a:off x="4724400" y="742950"/>
            <a:ext cx="1828800" cy="2819400"/>
            <a:chOff x="4724400" y="590550"/>
            <a:chExt cx="1828800" cy="2819400"/>
          </a:xfrm>
          <a:effectLst/>
        </p:grpSpPr>
        <p:sp>
          <p:nvSpPr>
            <p:cNvPr id="23" name="Rectangle 22"/>
            <p:cNvSpPr/>
            <p:nvPr/>
          </p:nvSpPr>
          <p:spPr>
            <a:xfrm>
              <a:off x="4724400" y="590550"/>
              <a:ext cx="1828800" cy="2819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Heather\Desktop\ebay-classifieds-logo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05400" y="895350"/>
              <a:ext cx="1037617" cy="518808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83" name="Group 82"/>
          <p:cNvGrpSpPr/>
          <p:nvPr/>
        </p:nvGrpSpPr>
        <p:grpSpPr>
          <a:xfrm>
            <a:off x="7620000" y="4019550"/>
            <a:ext cx="914400" cy="685800"/>
            <a:chOff x="7620000" y="3867150"/>
            <a:chExt cx="914400" cy="685800"/>
          </a:xfrm>
          <a:effectLst/>
        </p:grpSpPr>
        <p:sp>
          <p:nvSpPr>
            <p:cNvPr id="30" name="Rectangle 29"/>
            <p:cNvSpPr/>
            <p:nvPr/>
          </p:nvSpPr>
          <p:spPr>
            <a:xfrm>
              <a:off x="7620000" y="3867150"/>
              <a:ext cx="914400" cy="6858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4" descr="http://www.logotypes101.com/files/696/be6ed2ae88ffcbd6c4fa8090dd265bfa/lrg_Half_com.gif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738" b="33670"/>
            <a:stretch>
              <a:fillRect/>
            </a:stretch>
          </p:blipFill>
          <p:spPr bwMode="auto">
            <a:xfrm>
              <a:off x="7696200" y="4095750"/>
              <a:ext cx="762000" cy="30480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80" name="Group 79"/>
          <p:cNvGrpSpPr/>
          <p:nvPr/>
        </p:nvGrpSpPr>
        <p:grpSpPr>
          <a:xfrm>
            <a:off x="6553200" y="1885950"/>
            <a:ext cx="1981200" cy="1371600"/>
            <a:chOff x="6553200" y="1733550"/>
            <a:chExt cx="1981200" cy="1371600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6553200" y="1733550"/>
              <a:ext cx="1981200" cy="13716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GSICommerceLogo.pn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190750"/>
              <a:ext cx="1797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6553200" y="742950"/>
            <a:ext cx="1981200" cy="1143000"/>
            <a:chOff x="6553200" y="590550"/>
            <a:chExt cx="1981200" cy="1143000"/>
          </a:xfrm>
          <a:effectLst/>
        </p:grpSpPr>
        <p:sp>
          <p:nvSpPr>
            <p:cNvPr id="25" name="Rectangle 24"/>
            <p:cNvSpPr/>
            <p:nvPr/>
          </p:nvSpPr>
          <p:spPr>
            <a:xfrm>
              <a:off x="6553200" y="590550"/>
              <a:ext cx="1981200" cy="11430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X_logo_horiz_bw_cmyk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742950"/>
              <a:ext cx="1600200" cy="379916"/>
            </a:xfrm>
            <a:prstGeom prst="rect">
              <a:avLst/>
            </a:prstGeom>
            <a:effectLst/>
          </p:spPr>
        </p:pic>
      </p:grpSp>
      <p:grpSp>
        <p:nvGrpSpPr>
          <p:cNvPr id="82" name="Group 81"/>
          <p:cNvGrpSpPr/>
          <p:nvPr/>
        </p:nvGrpSpPr>
        <p:grpSpPr>
          <a:xfrm>
            <a:off x="6553200" y="4019550"/>
            <a:ext cx="1066800" cy="685800"/>
            <a:chOff x="6553200" y="3867150"/>
            <a:chExt cx="1066800" cy="685800"/>
          </a:xfrm>
          <a:effectLst/>
        </p:grpSpPr>
        <p:sp>
          <p:nvSpPr>
            <p:cNvPr id="29" name="Rectangle 28"/>
            <p:cNvSpPr/>
            <p:nvPr/>
          </p:nvSpPr>
          <p:spPr>
            <a:xfrm>
              <a:off x="6553200" y="3867150"/>
              <a:ext cx="1066800" cy="6858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5600" y="3975100"/>
              <a:ext cx="818173" cy="425450"/>
            </a:xfrm>
            <a:prstGeom prst="rect">
              <a:avLst/>
            </a:prstGeom>
            <a:effectLst/>
          </p:spPr>
        </p:pic>
      </p:grpSp>
      <p:grpSp>
        <p:nvGrpSpPr>
          <p:cNvPr id="84" name="Group 83"/>
          <p:cNvGrpSpPr/>
          <p:nvPr/>
        </p:nvGrpSpPr>
        <p:grpSpPr>
          <a:xfrm>
            <a:off x="2514600" y="742950"/>
            <a:ext cx="2209800" cy="3962400"/>
            <a:chOff x="2514600" y="590550"/>
            <a:chExt cx="2209800" cy="3962400"/>
          </a:xfrm>
          <a:effectLst/>
        </p:grpSpPr>
        <p:sp>
          <p:nvSpPr>
            <p:cNvPr id="22" name="Rectangle 21"/>
            <p:cNvSpPr/>
            <p:nvPr/>
          </p:nvSpPr>
          <p:spPr>
            <a:xfrm>
              <a:off x="2514600" y="590550"/>
              <a:ext cx="2209800" cy="3962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http://www.underconsideration.com/brandnew/archives/paypal_logo.gif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051" t="33087" b="33359"/>
            <a:stretch>
              <a:fillRect/>
            </a:stretch>
          </p:blipFill>
          <p:spPr bwMode="auto">
            <a:xfrm>
              <a:off x="2667000" y="742950"/>
              <a:ext cx="1981921" cy="590162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24" name="Group 123"/>
          <p:cNvGrpSpPr/>
          <p:nvPr/>
        </p:nvGrpSpPr>
        <p:grpSpPr>
          <a:xfrm>
            <a:off x="4724400" y="3562350"/>
            <a:ext cx="1828800" cy="1143000"/>
            <a:chOff x="4724400" y="3409950"/>
            <a:chExt cx="1828800" cy="1143000"/>
          </a:xfrm>
        </p:grpSpPr>
        <p:sp>
          <p:nvSpPr>
            <p:cNvPr id="24" name="Rectangle 23"/>
            <p:cNvSpPr/>
            <p:nvPr/>
          </p:nvSpPr>
          <p:spPr>
            <a:xfrm>
              <a:off x="4724400" y="3409950"/>
              <a:ext cx="1828800" cy="11430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33" descr="stubhub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76800" y="3638550"/>
              <a:ext cx="1562080" cy="659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4" name="Group 43"/>
          <p:cNvGrpSpPr/>
          <p:nvPr/>
        </p:nvGrpSpPr>
        <p:grpSpPr>
          <a:xfrm>
            <a:off x="1676400" y="4248150"/>
            <a:ext cx="838200" cy="457200"/>
            <a:chOff x="1676400" y="4095750"/>
            <a:chExt cx="838200" cy="457200"/>
          </a:xfrm>
          <a:effectLst/>
        </p:grpSpPr>
        <p:sp>
          <p:nvSpPr>
            <p:cNvPr id="27" name="Rectangle 26"/>
            <p:cNvSpPr/>
            <p:nvPr/>
          </p:nvSpPr>
          <p:spPr>
            <a:xfrm>
              <a:off x="1676400" y="4095750"/>
              <a:ext cx="838200" cy="4572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28557" y="4133130"/>
              <a:ext cx="609843" cy="299169"/>
            </a:xfrm>
            <a:prstGeom prst="rect">
              <a:avLst/>
            </a:prstGeom>
            <a:effectLst/>
          </p:spPr>
        </p:pic>
      </p:grpSp>
      <p:grpSp>
        <p:nvGrpSpPr>
          <p:cNvPr id="78" name="Group 77"/>
          <p:cNvGrpSpPr/>
          <p:nvPr/>
        </p:nvGrpSpPr>
        <p:grpSpPr>
          <a:xfrm>
            <a:off x="5715000" y="3028950"/>
            <a:ext cx="838200" cy="533400"/>
            <a:chOff x="5715000" y="2876550"/>
            <a:chExt cx="838200" cy="533400"/>
          </a:xfrm>
          <a:effectLst/>
        </p:grpSpPr>
        <p:sp>
          <p:nvSpPr>
            <p:cNvPr id="32" name="Rectangle 31"/>
            <p:cNvSpPr/>
            <p:nvPr/>
          </p:nvSpPr>
          <p:spPr>
            <a:xfrm>
              <a:off x="5715000" y="2876550"/>
              <a:ext cx="838200" cy="533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6" descr="home_logoNoBar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3028950"/>
              <a:ext cx="681437" cy="310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" name="Group 85"/>
          <p:cNvGrpSpPr/>
          <p:nvPr/>
        </p:nvGrpSpPr>
        <p:grpSpPr>
          <a:xfrm>
            <a:off x="4724400" y="3028950"/>
            <a:ext cx="990600" cy="533400"/>
            <a:chOff x="4724400" y="2876550"/>
            <a:chExt cx="990600" cy="533400"/>
          </a:xfrm>
          <a:effectLst/>
        </p:grpSpPr>
        <p:sp>
          <p:nvSpPr>
            <p:cNvPr id="35" name="Rectangle 34"/>
            <p:cNvSpPr/>
            <p:nvPr/>
          </p:nvSpPr>
          <p:spPr>
            <a:xfrm>
              <a:off x="4724400" y="2876550"/>
              <a:ext cx="990600" cy="533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53000" y="2952750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304800" y="3790950"/>
            <a:ext cx="1371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QA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76400" y="3790950"/>
            <a:ext cx="8382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76400" y="4248150"/>
            <a:ext cx="838200" cy="457200"/>
            <a:chOff x="1676400" y="4095750"/>
            <a:chExt cx="838200" cy="457200"/>
          </a:xfrm>
          <a:effectLst/>
        </p:grpSpPr>
        <p:grpSp>
          <p:nvGrpSpPr>
            <p:cNvPr id="49" name="Group 48"/>
            <p:cNvGrpSpPr/>
            <p:nvPr/>
          </p:nvGrpSpPr>
          <p:grpSpPr>
            <a:xfrm>
              <a:off x="1676400" y="4095750"/>
              <a:ext cx="838200" cy="457200"/>
              <a:chOff x="1676400" y="4095750"/>
              <a:chExt cx="8382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76400" y="4095750"/>
                <a:ext cx="5334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09800" y="4095750"/>
                <a:ext cx="295656" cy="304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49721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209800" y="4400551"/>
                <a:ext cx="304800" cy="15239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2600" y="4095750"/>
              <a:ext cx="609843" cy="299169"/>
            </a:xfrm>
            <a:prstGeom prst="rect">
              <a:avLst/>
            </a:prstGeom>
            <a:effectLst/>
          </p:spPr>
        </p:pic>
      </p:grpSp>
      <p:grpSp>
        <p:nvGrpSpPr>
          <p:cNvPr id="55" name="Group 54"/>
          <p:cNvGrpSpPr/>
          <p:nvPr/>
        </p:nvGrpSpPr>
        <p:grpSpPr>
          <a:xfrm>
            <a:off x="2514600" y="742950"/>
            <a:ext cx="2209800" cy="2133600"/>
            <a:chOff x="3352800" y="3028950"/>
            <a:chExt cx="2209800" cy="2133600"/>
          </a:xfrm>
          <a:effectLst/>
        </p:grpSpPr>
        <p:sp>
          <p:nvSpPr>
            <p:cNvPr id="52" name="Rectangle 51"/>
            <p:cNvSpPr/>
            <p:nvPr/>
          </p:nvSpPr>
          <p:spPr>
            <a:xfrm>
              <a:off x="3352800" y="3028950"/>
              <a:ext cx="2209800" cy="2133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Prod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pic>
          <p:nvPicPr>
            <p:cNvPr id="54" name="Picture 2" descr="http://www.underconsideration.com/brandnew/archives/paypal_logo.gif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051" t="33087" b="33359"/>
            <a:stretch>
              <a:fillRect/>
            </a:stretch>
          </p:blipFill>
          <p:spPr bwMode="auto">
            <a:xfrm>
              <a:off x="3505200" y="3181350"/>
              <a:ext cx="1981921" cy="590162"/>
            </a:xfrm>
            <a:prstGeom prst="rect">
              <a:avLst/>
            </a:prstGeom>
            <a:noFill/>
            <a:effectLst/>
          </p:spPr>
        </p:pic>
      </p:grpSp>
      <p:sp>
        <p:nvSpPr>
          <p:cNvPr id="56" name="Rectangle 55"/>
          <p:cNvSpPr/>
          <p:nvPr/>
        </p:nvSpPr>
        <p:spPr>
          <a:xfrm>
            <a:off x="2514600" y="2876550"/>
            <a:ext cx="2209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PCI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14600" y="3790950"/>
            <a:ext cx="15240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QA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38600" y="3790950"/>
            <a:ext cx="685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4724400" y="742950"/>
            <a:ext cx="1828800" cy="2286000"/>
            <a:chOff x="4724400" y="590550"/>
            <a:chExt cx="1828800" cy="2286000"/>
          </a:xfrm>
        </p:grpSpPr>
        <p:grpSp>
          <p:nvGrpSpPr>
            <p:cNvPr id="61" name="Group 60"/>
            <p:cNvGrpSpPr/>
            <p:nvPr/>
          </p:nvGrpSpPr>
          <p:grpSpPr>
            <a:xfrm>
              <a:off x="4724400" y="590550"/>
              <a:ext cx="1828800" cy="1600200"/>
              <a:chOff x="4724400" y="590550"/>
              <a:chExt cx="1828800" cy="1600200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59" name="Rectangle 58"/>
              <p:cNvSpPr/>
              <p:nvPr/>
            </p:nvSpPr>
            <p:spPr>
              <a:xfrm>
                <a:off x="4724400" y="590550"/>
                <a:ext cx="1828800" cy="16002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2" descr="C:\Users\Heather\Desktop\ebay-classifieds-logo.jp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05400" y="895350"/>
                <a:ext cx="1037617" cy="518808"/>
              </a:xfrm>
              <a:prstGeom prst="rect">
                <a:avLst/>
              </a:prstGeom>
              <a:noFill/>
              <a:effectLst/>
            </p:spPr>
          </p:pic>
        </p:grpSp>
        <p:sp>
          <p:nvSpPr>
            <p:cNvPr id="62" name="Rectangle 61"/>
            <p:cNvSpPr/>
            <p:nvPr/>
          </p:nvSpPr>
          <p:spPr>
            <a:xfrm>
              <a:off x="5943600" y="2190750"/>
              <a:ext cx="609600" cy="685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24400" y="2190750"/>
              <a:ext cx="1219200" cy="685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QA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4800" y="3486150"/>
            <a:ext cx="2209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Secure</a:t>
            </a:r>
            <a:endParaRPr lang="en-US" dirty="0">
              <a:solidFill>
                <a:srgbClr val="0E5789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724400" y="3028950"/>
            <a:ext cx="990600" cy="533400"/>
            <a:chOff x="4724400" y="2876550"/>
            <a:chExt cx="990600" cy="533400"/>
          </a:xfrm>
          <a:effectLst/>
        </p:grpSpPr>
        <p:grpSp>
          <p:nvGrpSpPr>
            <p:cNvPr id="67" name="Group 66"/>
            <p:cNvGrpSpPr/>
            <p:nvPr/>
          </p:nvGrpSpPr>
          <p:grpSpPr>
            <a:xfrm>
              <a:off x="4724400" y="2876550"/>
              <a:ext cx="685800" cy="533400"/>
              <a:chOff x="4724400" y="2876550"/>
              <a:chExt cx="685800" cy="5334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724400" y="2876550"/>
                <a:ext cx="685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53000" y="2952750"/>
                <a:ext cx="381000" cy="381000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</p:pic>
        </p:grpSp>
        <p:sp>
          <p:nvSpPr>
            <p:cNvPr id="68" name="Rectangle 67"/>
            <p:cNvSpPr/>
            <p:nvPr/>
          </p:nvSpPr>
          <p:spPr>
            <a:xfrm>
              <a:off x="5410200" y="2876550"/>
              <a:ext cx="3048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10200" y="3257550"/>
              <a:ext cx="30480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724400" y="3562350"/>
            <a:ext cx="1828800" cy="1143000"/>
            <a:chOff x="4724400" y="3409950"/>
            <a:chExt cx="1828800" cy="1143000"/>
          </a:xfrm>
        </p:grpSpPr>
        <p:sp>
          <p:nvSpPr>
            <p:cNvPr id="70" name="Rectangle 69"/>
            <p:cNvSpPr/>
            <p:nvPr/>
          </p:nvSpPr>
          <p:spPr>
            <a:xfrm>
              <a:off x="4724400" y="3409950"/>
              <a:ext cx="1295400" cy="1143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876800" y="3409950"/>
              <a:ext cx="1676400" cy="1143000"/>
              <a:chOff x="4876800" y="3409950"/>
              <a:chExt cx="1676400" cy="1143000"/>
            </a:xfrm>
            <a:effectLst/>
          </p:grpSpPr>
          <p:sp>
            <p:nvSpPr>
              <p:cNvPr id="72" name="Rectangle 71"/>
              <p:cNvSpPr/>
              <p:nvPr/>
            </p:nvSpPr>
            <p:spPr>
              <a:xfrm>
                <a:off x="6019800" y="4248150"/>
                <a:ext cx="533400" cy="3048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19800" y="3409950"/>
                <a:ext cx="533400" cy="838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1" name="Picture 33" descr="stubhub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876800" y="3638550"/>
                <a:ext cx="1562080" cy="659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91" name="Group 90"/>
          <p:cNvGrpSpPr/>
          <p:nvPr/>
        </p:nvGrpSpPr>
        <p:grpSpPr>
          <a:xfrm>
            <a:off x="5715000" y="3028950"/>
            <a:ext cx="838200" cy="533400"/>
            <a:chOff x="5715000" y="2876550"/>
            <a:chExt cx="838200" cy="533400"/>
          </a:xfrm>
          <a:effectLst/>
        </p:grpSpPr>
        <p:grpSp>
          <p:nvGrpSpPr>
            <p:cNvPr id="90" name="Group 89"/>
            <p:cNvGrpSpPr/>
            <p:nvPr/>
          </p:nvGrpSpPr>
          <p:grpSpPr>
            <a:xfrm>
              <a:off x="5715000" y="2876550"/>
              <a:ext cx="838200" cy="533400"/>
              <a:chOff x="5715000" y="2876550"/>
              <a:chExt cx="838200" cy="5334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15000" y="2876550"/>
                <a:ext cx="838200" cy="4000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715000" y="3257550"/>
                <a:ext cx="307848" cy="1524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019800" y="3257552"/>
                <a:ext cx="530349" cy="1523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7" name="Picture 36" descr="home_logoNoBar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3028950"/>
              <a:ext cx="681437" cy="310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6" name="Group 95"/>
          <p:cNvGrpSpPr/>
          <p:nvPr/>
        </p:nvGrpSpPr>
        <p:grpSpPr>
          <a:xfrm>
            <a:off x="6553200" y="742950"/>
            <a:ext cx="1981200" cy="1143000"/>
            <a:chOff x="6553200" y="590550"/>
            <a:chExt cx="1981200" cy="1143000"/>
          </a:xfrm>
        </p:grpSpPr>
        <p:sp>
          <p:nvSpPr>
            <p:cNvPr id="92" name="Rectangle 91"/>
            <p:cNvSpPr/>
            <p:nvPr/>
          </p:nvSpPr>
          <p:spPr>
            <a:xfrm>
              <a:off x="6553200" y="590550"/>
              <a:ext cx="1295400" cy="1143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848600" y="590550"/>
              <a:ext cx="685800" cy="685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848600" y="1276350"/>
              <a:ext cx="685800" cy="457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3" name="Picture 92" descr="X_logo_horiz_bw_cmyk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742950"/>
              <a:ext cx="1600200" cy="379916"/>
            </a:xfrm>
            <a:prstGeom prst="rect">
              <a:avLst/>
            </a:prstGeom>
            <a:effectLst/>
          </p:spPr>
        </p:pic>
      </p:grpSp>
      <p:grpSp>
        <p:nvGrpSpPr>
          <p:cNvPr id="101" name="Group 100"/>
          <p:cNvGrpSpPr/>
          <p:nvPr/>
        </p:nvGrpSpPr>
        <p:grpSpPr>
          <a:xfrm>
            <a:off x="6553200" y="1885950"/>
            <a:ext cx="1981200" cy="1371600"/>
            <a:chOff x="6553200" y="1733550"/>
            <a:chExt cx="1981200" cy="1371600"/>
          </a:xfrm>
        </p:grpSpPr>
        <p:sp>
          <p:nvSpPr>
            <p:cNvPr id="97" name="Rectangle 96"/>
            <p:cNvSpPr/>
            <p:nvPr/>
          </p:nvSpPr>
          <p:spPr>
            <a:xfrm>
              <a:off x="6553200" y="1733550"/>
              <a:ext cx="1981200" cy="99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 descr="GSICommerceLogo.pn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190750"/>
              <a:ext cx="1797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98"/>
            <p:cNvSpPr/>
            <p:nvPr/>
          </p:nvSpPr>
          <p:spPr>
            <a:xfrm>
              <a:off x="6553200" y="2724150"/>
              <a:ext cx="685800" cy="381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39000" y="2724150"/>
              <a:ext cx="12954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553200" y="3257550"/>
            <a:ext cx="1981200" cy="762000"/>
            <a:chOff x="6553200" y="3105150"/>
            <a:chExt cx="1981200" cy="762000"/>
          </a:xfrm>
        </p:grpSpPr>
        <p:sp>
          <p:nvSpPr>
            <p:cNvPr id="102" name="Rectangle 101"/>
            <p:cNvSpPr/>
            <p:nvPr/>
          </p:nvSpPr>
          <p:spPr>
            <a:xfrm>
              <a:off x="7086600" y="3105150"/>
              <a:ext cx="1447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553200" y="3105150"/>
              <a:ext cx="5334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553200" y="3638550"/>
              <a:ext cx="533400" cy="228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" name="Picture 32" descr="logo_shopping_com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00" y="3409950"/>
              <a:ext cx="1283485" cy="29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1" name="Group 120"/>
          <p:cNvGrpSpPr/>
          <p:nvPr/>
        </p:nvGrpSpPr>
        <p:grpSpPr>
          <a:xfrm>
            <a:off x="6553200" y="4019550"/>
            <a:ext cx="1066800" cy="685800"/>
            <a:chOff x="6553200" y="3867150"/>
            <a:chExt cx="1066800" cy="685800"/>
          </a:xfrm>
        </p:grpSpPr>
        <p:sp>
          <p:nvSpPr>
            <p:cNvPr id="107" name="Rectangle 106"/>
            <p:cNvSpPr/>
            <p:nvPr/>
          </p:nvSpPr>
          <p:spPr>
            <a:xfrm>
              <a:off x="6553200" y="3867150"/>
              <a:ext cx="1066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5600" y="3975100"/>
              <a:ext cx="818173" cy="425450"/>
            </a:xfrm>
            <a:prstGeom prst="rect">
              <a:avLst/>
            </a:prstGeom>
            <a:effectLst/>
          </p:spPr>
        </p:pic>
        <p:sp>
          <p:nvSpPr>
            <p:cNvPr id="109" name="Rectangle 108"/>
            <p:cNvSpPr/>
            <p:nvPr/>
          </p:nvSpPr>
          <p:spPr>
            <a:xfrm>
              <a:off x="6553200" y="4400550"/>
              <a:ext cx="30480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58000" y="4400550"/>
              <a:ext cx="7620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620000" y="4019550"/>
            <a:ext cx="914400" cy="685800"/>
            <a:chOff x="7620000" y="3867150"/>
            <a:chExt cx="914400" cy="685800"/>
          </a:xfrm>
        </p:grpSpPr>
        <p:sp>
          <p:nvSpPr>
            <p:cNvPr id="116" name="Rectangle 115"/>
            <p:cNvSpPr/>
            <p:nvPr/>
          </p:nvSpPr>
          <p:spPr>
            <a:xfrm>
              <a:off x="7772400" y="3867150"/>
              <a:ext cx="7620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620000" y="3867150"/>
              <a:ext cx="1524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pic>
          <p:nvPicPr>
            <p:cNvPr id="117" name="Picture 4" descr="http://www.logotypes101.com/files/696/be6ed2ae88ffcbd6c4fa8090dd265bfa/lrg_Half_com.gif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738" b="33670"/>
            <a:stretch>
              <a:fillRect/>
            </a:stretch>
          </p:blipFill>
          <p:spPr bwMode="auto">
            <a:xfrm>
              <a:off x="7696200" y="4095750"/>
              <a:ext cx="762000" cy="304800"/>
            </a:xfrm>
            <a:prstGeom prst="rect">
              <a:avLst/>
            </a:prstGeom>
            <a:noFill/>
            <a:effectLst/>
          </p:spPr>
        </p:pic>
        <p:sp>
          <p:nvSpPr>
            <p:cNvPr id="119" name="Rectangle 118"/>
            <p:cNvSpPr/>
            <p:nvPr/>
          </p:nvSpPr>
          <p:spPr>
            <a:xfrm>
              <a:off x="7620000" y="4400550"/>
              <a:ext cx="15240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04800" y="742950"/>
            <a:ext cx="2209800" cy="2743200"/>
            <a:chOff x="304800" y="742950"/>
            <a:chExt cx="2209800" cy="2743200"/>
          </a:xfrm>
        </p:grpSpPr>
        <p:sp>
          <p:nvSpPr>
            <p:cNvPr id="38" name="Rectangle 37"/>
            <p:cNvSpPr/>
            <p:nvPr/>
          </p:nvSpPr>
          <p:spPr>
            <a:xfrm>
              <a:off x="304800" y="742950"/>
              <a:ext cx="22098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Prod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pic>
          <p:nvPicPr>
            <p:cNvPr id="126" name="Picture 125" descr="ebay_rg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19150"/>
              <a:ext cx="1589761" cy="59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5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6" grpId="0" animBg="1"/>
      <p:bldP spid="57" grpId="0" animBg="1"/>
      <p:bldP spid="58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Application Anywhere</a:t>
            </a:r>
          </a:p>
          <a:p>
            <a:pPr lvl="1"/>
            <a:r>
              <a:rPr lang="en-US" dirty="0" smtClean="0"/>
              <a:t>Dedicated physical environments cause fragmentation</a:t>
            </a:r>
          </a:p>
          <a:p>
            <a:r>
              <a:rPr lang="en-US" dirty="0" smtClean="0"/>
              <a:t>Soft Cabling</a:t>
            </a:r>
          </a:p>
          <a:p>
            <a:pPr lvl="1"/>
            <a:r>
              <a:rPr lang="en-US" dirty="0" smtClean="0"/>
              <a:t>Datacenter reconfiguration is costly and cannot be automated</a:t>
            </a:r>
          </a:p>
          <a:p>
            <a:r>
              <a:rPr lang="en-US" dirty="0" smtClean="0"/>
              <a:t>Shared Standardized Infrastructure</a:t>
            </a:r>
          </a:p>
          <a:p>
            <a:pPr lvl="1"/>
            <a:r>
              <a:rPr lang="en-US" dirty="0" smtClean="0"/>
              <a:t>Simplifies automation and improves supply chain efficiency</a:t>
            </a:r>
          </a:p>
          <a:p>
            <a:r>
              <a:rPr lang="en-US" dirty="0" smtClean="0"/>
              <a:t>Virtualize everything</a:t>
            </a:r>
          </a:p>
          <a:p>
            <a:pPr lvl="1"/>
            <a:r>
              <a:rPr lang="en-US" dirty="0" smtClean="0"/>
              <a:t>White space between applications and infrastructure helps agility</a:t>
            </a:r>
          </a:p>
          <a:p>
            <a:r>
              <a:rPr lang="en-US" dirty="0" smtClean="0"/>
              <a:t>Automate everything</a:t>
            </a:r>
          </a:p>
          <a:p>
            <a:pPr lvl="1"/>
            <a:r>
              <a:rPr lang="en-US" dirty="0" smtClean="0"/>
              <a:t>Automation helps agility and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3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of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1" y="742950"/>
            <a:ext cx="7455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Translation of physical environment properties into configurations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Assigned to projects  (logical environments), drives scheduling and policies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example, network selection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57525"/>
              </p:ext>
            </p:extLst>
          </p:nvPr>
        </p:nvGraphicFramePr>
        <p:xfrm>
          <a:off x="152400" y="2114550"/>
          <a:ext cx="3276600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041400"/>
                <a:gridCol w="1092200"/>
              </a:tblGrid>
              <a:tr h="2902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7421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QA Approved</a:t>
                      </a:r>
                      <a:r>
                        <a:rPr lang="en-US" sz="900" baseline="0" dirty="0" smtClean="0"/>
                        <a:t> Builds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Login</a:t>
                      </a:r>
                      <a:r>
                        <a:rPr lang="en-US" sz="900" baseline="0" dirty="0" smtClean="0"/>
                        <a:t>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Core DB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74218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Prod OS version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24/7</a:t>
                      </a:r>
                      <a:r>
                        <a:rPr lang="en-US" sz="900" baseline="0" dirty="0" smtClean="0"/>
                        <a:t>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280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Monitoring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Site traffic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1809750"/>
            <a:ext cx="873481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Production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52976"/>
              </p:ext>
            </p:extLst>
          </p:nvPr>
        </p:nvGraphicFramePr>
        <p:xfrm>
          <a:off x="5638800" y="2114551"/>
          <a:ext cx="3200400" cy="11881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990600"/>
                <a:gridCol w="1066800"/>
              </a:tblGrid>
              <a:tr h="3301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Obligations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Restrictions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Capabilities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</a:tr>
              <a:tr h="294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Certified</a:t>
                      </a:r>
                      <a:r>
                        <a:rPr lang="en-US" sz="900" baseline="0" dirty="0" smtClean="0"/>
                        <a:t> OS versions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 root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  <a:tr h="2594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 QA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</a:tr>
              <a:tr h="2594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site</a:t>
                      </a:r>
                      <a:r>
                        <a:rPr lang="en-US" sz="900" baseline="0" dirty="0" smtClean="0"/>
                        <a:t> Traffic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Filtered Internet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34200" y="1809750"/>
            <a:ext cx="453970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31174"/>
              </p:ext>
            </p:extLst>
          </p:nvPr>
        </p:nvGraphicFramePr>
        <p:xfrm>
          <a:off x="2819400" y="3562350"/>
          <a:ext cx="3124200" cy="9646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939800"/>
                <a:gridCol w="1041400"/>
              </a:tblGrid>
              <a:tr h="2530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55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Private DB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55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/>
                        <a:t>Certified OS Versions</a:t>
                      </a: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24/7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198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Monitoring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Site traffic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038600" y="3257550"/>
            <a:ext cx="698103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External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1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Infrastructure designed for scale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96" y="2389023"/>
            <a:ext cx="622300" cy="3175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389023"/>
            <a:ext cx="622300" cy="3175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89023"/>
            <a:ext cx="622300" cy="3175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44651"/>
            <a:ext cx="622300" cy="3175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44651"/>
            <a:ext cx="622300" cy="3175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1644651"/>
            <a:ext cx="622300" cy="3175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644651"/>
            <a:ext cx="622300" cy="317500"/>
          </a:xfrm>
          <a:prstGeom prst="rect">
            <a:avLst/>
          </a:prstGeom>
        </p:spPr>
      </p:pic>
      <p:cxnSp>
        <p:nvCxnSpPr>
          <p:cNvPr id="129" name="Straight Connector 128"/>
          <p:cNvCxnSpPr>
            <a:stCxn id="122" idx="0"/>
            <a:endCxn id="125" idx="2"/>
          </p:cNvCxnSpPr>
          <p:nvPr/>
        </p:nvCxnSpPr>
        <p:spPr>
          <a:xfrm flipV="1">
            <a:off x="2532746" y="1962151"/>
            <a:ext cx="644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2" idx="0"/>
            <a:endCxn id="126" idx="2"/>
          </p:cNvCxnSpPr>
          <p:nvPr/>
        </p:nvCxnSpPr>
        <p:spPr>
          <a:xfrm flipV="1">
            <a:off x="2532746" y="1962151"/>
            <a:ext cx="11312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2" idx="0"/>
            <a:endCxn id="127" idx="2"/>
          </p:cNvCxnSpPr>
          <p:nvPr/>
        </p:nvCxnSpPr>
        <p:spPr>
          <a:xfrm flipV="1">
            <a:off x="2532746" y="1962151"/>
            <a:ext cx="27187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2" idx="0"/>
            <a:endCxn id="128" idx="2"/>
          </p:cNvCxnSpPr>
          <p:nvPr/>
        </p:nvCxnSpPr>
        <p:spPr>
          <a:xfrm flipV="1">
            <a:off x="2532746" y="1962152"/>
            <a:ext cx="3722004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" idx="0"/>
            <a:endCxn id="125" idx="2"/>
          </p:cNvCxnSpPr>
          <p:nvPr/>
        </p:nvCxnSpPr>
        <p:spPr>
          <a:xfrm flipH="1" flipV="1">
            <a:off x="2597150" y="1962151"/>
            <a:ext cx="977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" idx="0"/>
            <a:endCxn id="126" idx="2"/>
          </p:cNvCxnSpPr>
          <p:nvPr/>
        </p:nvCxnSpPr>
        <p:spPr>
          <a:xfrm flipV="1">
            <a:off x="3575050" y="1962151"/>
            <a:ext cx="88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3" idx="0"/>
            <a:endCxn id="127" idx="2"/>
          </p:cNvCxnSpPr>
          <p:nvPr/>
        </p:nvCxnSpPr>
        <p:spPr>
          <a:xfrm flipV="1">
            <a:off x="3575050" y="1962151"/>
            <a:ext cx="16764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3" idx="0"/>
            <a:endCxn id="128" idx="2"/>
          </p:cNvCxnSpPr>
          <p:nvPr/>
        </p:nvCxnSpPr>
        <p:spPr>
          <a:xfrm flipV="1">
            <a:off x="3575050" y="1962152"/>
            <a:ext cx="26797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4" idx="0"/>
            <a:endCxn id="125" idx="2"/>
          </p:cNvCxnSpPr>
          <p:nvPr/>
        </p:nvCxnSpPr>
        <p:spPr>
          <a:xfrm flipH="1" flipV="1">
            <a:off x="2597150" y="1962151"/>
            <a:ext cx="36576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4" idx="0"/>
            <a:endCxn id="126" idx="2"/>
          </p:cNvCxnSpPr>
          <p:nvPr/>
        </p:nvCxnSpPr>
        <p:spPr>
          <a:xfrm flipH="1" flipV="1">
            <a:off x="3663950" y="1962151"/>
            <a:ext cx="25908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4" idx="0"/>
            <a:endCxn id="127" idx="2"/>
          </p:cNvCxnSpPr>
          <p:nvPr/>
        </p:nvCxnSpPr>
        <p:spPr>
          <a:xfrm flipH="1" flipV="1">
            <a:off x="5251450" y="1962151"/>
            <a:ext cx="10033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0"/>
            <a:endCxn id="128" idx="2"/>
          </p:cNvCxnSpPr>
          <p:nvPr/>
        </p:nvCxnSpPr>
        <p:spPr>
          <a:xfrm flipV="1">
            <a:off x="6254750" y="1962152"/>
            <a:ext cx="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934200" y="1504950"/>
            <a:ext cx="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Spine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934204" y="2343150"/>
            <a:ext cx="81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Leaves</a:t>
            </a:r>
            <a:endParaRPr lang="en-US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25" y="869950"/>
            <a:ext cx="482600" cy="3302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869950"/>
            <a:ext cx="482600" cy="330200"/>
          </a:xfrm>
          <a:prstGeom prst="rect">
            <a:avLst/>
          </a:prstGeom>
        </p:spPr>
      </p:pic>
      <p:cxnSp>
        <p:nvCxnSpPr>
          <p:cNvPr id="145" name="Straight Connector 144"/>
          <p:cNvCxnSpPr>
            <a:stCxn id="125" idx="0"/>
            <a:endCxn id="143" idx="2"/>
          </p:cNvCxnSpPr>
          <p:nvPr/>
        </p:nvCxnSpPr>
        <p:spPr>
          <a:xfrm flipV="1">
            <a:off x="2597150" y="1200150"/>
            <a:ext cx="82287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6" idx="0"/>
            <a:endCxn id="143" idx="2"/>
          </p:cNvCxnSpPr>
          <p:nvPr/>
        </p:nvCxnSpPr>
        <p:spPr>
          <a:xfrm flipH="1" flipV="1">
            <a:off x="3420025" y="1200150"/>
            <a:ext cx="2439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5" idx="0"/>
            <a:endCxn id="144" idx="2"/>
          </p:cNvCxnSpPr>
          <p:nvPr/>
        </p:nvCxnSpPr>
        <p:spPr>
          <a:xfrm flipV="1">
            <a:off x="2597150" y="1200150"/>
            <a:ext cx="29781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26" idx="0"/>
            <a:endCxn id="144" idx="2"/>
          </p:cNvCxnSpPr>
          <p:nvPr/>
        </p:nvCxnSpPr>
        <p:spPr>
          <a:xfrm flipV="1">
            <a:off x="3663950" y="1200150"/>
            <a:ext cx="19113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7" idx="0"/>
            <a:endCxn id="143" idx="2"/>
          </p:cNvCxnSpPr>
          <p:nvPr/>
        </p:nvCxnSpPr>
        <p:spPr>
          <a:xfrm flipH="1" flipV="1">
            <a:off x="3420025" y="1200150"/>
            <a:ext cx="18314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8" idx="0"/>
            <a:endCxn id="143" idx="2"/>
          </p:cNvCxnSpPr>
          <p:nvPr/>
        </p:nvCxnSpPr>
        <p:spPr>
          <a:xfrm flipH="1" flipV="1">
            <a:off x="3420033" y="1200151"/>
            <a:ext cx="2834725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28" idx="0"/>
            <a:endCxn id="144" idx="2"/>
          </p:cNvCxnSpPr>
          <p:nvPr/>
        </p:nvCxnSpPr>
        <p:spPr>
          <a:xfrm flipH="1" flipV="1">
            <a:off x="5575300" y="1200151"/>
            <a:ext cx="679450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7" idx="0"/>
            <a:endCxn id="144" idx="2"/>
          </p:cNvCxnSpPr>
          <p:nvPr/>
        </p:nvCxnSpPr>
        <p:spPr>
          <a:xfrm flipV="1">
            <a:off x="5251450" y="1200150"/>
            <a:ext cx="3238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934208" y="819150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2578100" y="3028954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4" idx="0"/>
            <a:endCxn id="122" idx="2"/>
          </p:cNvCxnSpPr>
          <p:nvPr/>
        </p:nvCxnSpPr>
        <p:spPr>
          <a:xfrm flipH="1" flipV="1">
            <a:off x="2532746" y="2706523"/>
            <a:ext cx="513619" cy="32243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54" idx="0"/>
            <a:endCxn id="123" idx="2"/>
          </p:cNvCxnSpPr>
          <p:nvPr/>
        </p:nvCxnSpPr>
        <p:spPr>
          <a:xfrm flipV="1">
            <a:off x="3046365" y="2706523"/>
            <a:ext cx="528685" cy="32243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578100" y="3608227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7" idx="0"/>
            <a:endCxn id="122" idx="2"/>
          </p:cNvCxnSpPr>
          <p:nvPr/>
        </p:nvCxnSpPr>
        <p:spPr>
          <a:xfrm flipH="1" flipV="1">
            <a:off x="2532746" y="2706523"/>
            <a:ext cx="513619" cy="901704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7" idx="0"/>
            <a:endCxn id="123" idx="2"/>
          </p:cNvCxnSpPr>
          <p:nvPr/>
        </p:nvCxnSpPr>
        <p:spPr>
          <a:xfrm flipV="1">
            <a:off x="3046365" y="2706523"/>
            <a:ext cx="528685" cy="901704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389023"/>
            <a:ext cx="622300" cy="317500"/>
          </a:xfrm>
          <a:prstGeom prst="rect">
            <a:avLst/>
          </a:prstGeom>
        </p:spPr>
      </p:pic>
      <p:cxnSp>
        <p:nvCxnSpPr>
          <p:cNvPr id="161" name="Straight Connector 160"/>
          <p:cNvCxnSpPr>
            <a:stCxn id="160" idx="0"/>
            <a:endCxn id="128" idx="2"/>
          </p:cNvCxnSpPr>
          <p:nvPr/>
        </p:nvCxnSpPr>
        <p:spPr>
          <a:xfrm flipV="1">
            <a:off x="5264150" y="1962152"/>
            <a:ext cx="9906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0" idx="0"/>
            <a:endCxn id="127" idx="2"/>
          </p:cNvCxnSpPr>
          <p:nvPr/>
        </p:nvCxnSpPr>
        <p:spPr>
          <a:xfrm flipH="1" flipV="1">
            <a:off x="5251450" y="1962151"/>
            <a:ext cx="127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0" idx="0"/>
            <a:endCxn id="126" idx="2"/>
          </p:cNvCxnSpPr>
          <p:nvPr/>
        </p:nvCxnSpPr>
        <p:spPr>
          <a:xfrm flipH="1" flipV="1">
            <a:off x="3663950" y="1962151"/>
            <a:ext cx="16002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0" idx="0"/>
            <a:endCxn id="125" idx="2"/>
          </p:cNvCxnSpPr>
          <p:nvPr/>
        </p:nvCxnSpPr>
        <p:spPr>
          <a:xfrm flipH="1" flipV="1">
            <a:off x="2597150" y="1962151"/>
            <a:ext cx="26670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257800" y="3105154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>
            <a:stCxn id="165" idx="0"/>
            <a:endCxn id="160" idx="2"/>
          </p:cNvCxnSpPr>
          <p:nvPr/>
        </p:nvCxnSpPr>
        <p:spPr>
          <a:xfrm flipH="1" flipV="1">
            <a:off x="5264158" y="2706527"/>
            <a:ext cx="461915" cy="39862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5" idx="0"/>
            <a:endCxn id="124" idx="2"/>
          </p:cNvCxnSpPr>
          <p:nvPr/>
        </p:nvCxnSpPr>
        <p:spPr>
          <a:xfrm flipV="1">
            <a:off x="5726073" y="2706527"/>
            <a:ext cx="528685" cy="39862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257800" y="3684427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stCxn id="168" idx="0"/>
            <a:endCxn id="160" idx="2"/>
          </p:cNvCxnSpPr>
          <p:nvPr/>
        </p:nvCxnSpPr>
        <p:spPr>
          <a:xfrm flipH="1" flipV="1">
            <a:off x="5264158" y="2706523"/>
            <a:ext cx="461915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8" idx="0"/>
            <a:endCxn id="124" idx="2"/>
          </p:cNvCxnSpPr>
          <p:nvPr/>
        </p:nvCxnSpPr>
        <p:spPr>
          <a:xfrm flipV="1">
            <a:off x="5726073" y="2706523"/>
            <a:ext cx="528685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Left Brace 170"/>
          <p:cNvSpPr/>
          <p:nvPr/>
        </p:nvSpPr>
        <p:spPr>
          <a:xfrm>
            <a:off x="1676400" y="3028950"/>
            <a:ext cx="228600" cy="990600"/>
          </a:xfrm>
          <a:prstGeom prst="leftBrac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304800" y="3257550"/>
            <a:ext cx="8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 servers</a:t>
            </a:r>
          </a:p>
          <a:p>
            <a:r>
              <a:rPr lang="en-US" sz="1200" dirty="0" smtClean="0"/>
              <a:t>2x1Gb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04800" y="2266950"/>
            <a:ext cx="71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leaves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04800" y="142875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spines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8400" y="3943354"/>
            <a:ext cx="566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Flat L3 (all switches are routers too)</a:t>
            </a:r>
          </a:p>
          <a:p>
            <a:r>
              <a:rPr lang="en-US" sz="1600" dirty="0" smtClean="0"/>
              <a:t>Line rate from any server to any server (oversubscription = 48/40)</a:t>
            </a:r>
          </a:p>
          <a:p>
            <a:r>
              <a:rPr lang="en-US" sz="1600" dirty="0" smtClean="0"/>
              <a:t>OSPF/ECMP to advertise routes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04800" y="2495550"/>
            <a:ext cx="914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(48x1Gb)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04800" y="16573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(Nx10Gb)</a:t>
            </a:r>
            <a:endParaRPr lang="en-US" sz="12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3505200" y="3409950"/>
            <a:ext cx="1676400" cy="0"/>
          </a:xfrm>
          <a:prstGeom prst="line">
            <a:avLst/>
          </a:prstGeom>
          <a:ln w="57150" cmpd="sng">
            <a:solidFill>
              <a:srgbClr val="0E5789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Footer Placeholder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3733800" y="302895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48 -&gt; N “½ racks”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67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Isolation options: L2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33407" y="1035050"/>
            <a:ext cx="3734345" cy="2956414"/>
            <a:chOff x="315690" y="1968500"/>
            <a:chExt cx="3734345" cy="295641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135" y="2439150"/>
              <a:ext cx="482600" cy="3302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31" y="3088264"/>
              <a:ext cx="622300" cy="3175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735" y="3088264"/>
              <a:ext cx="622300" cy="317500"/>
            </a:xfrm>
            <a:prstGeom prst="rect">
              <a:avLst/>
            </a:prstGeom>
          </p:spPr>
        </p:pic>
        <p:cxnSp>
          <p:nvCxnSpPr>
            <p:cNvPr id="38" name="Straight Connector 6"/>
            <p:cNvCxnSpPr>
              <a:stCxn id="36" idx="0"/>
              <a:endCxn id="35" idx="1"/>
            </p:cNvCxnSpPr>
            <p:nvPr/>
          </p:nvCxnSpPr>
          <p:spPr>
            <a:xfrm rot="5400000" flipH="1" flipV="1">
              <a:off x="597651" y="2645780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6"/>
            <p:cNvCxnSpPr>
              <a:stCxn id="37" idx="0"/>
              <a:endCxn id="35" idx="3"/>
            </p:cNvCxnSpPr>
            <p:nvPr/>
          </p:nvCxnSpPr>
          <p:spPr>
            <a:xfrm rot="16200000" flipV="1">
              <a:off x="1436303" y="2690682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85291" y="3694380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Elbow Connector 40"/>
            <p:cNvCxnSpPr>
              <a:stCxn id="36" idx="2"/>
              <a:endCxn id="40" idx="1"/>
            </p:cNvCxnSpPr>
            <p:nvPr/>
          </p:nvCxnSpPr>
          <p:spPr>
            <a:xfrm rot="16200000" flipH="1">
              <a:off x="523031" y="3521914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7" idx="2"/>
              <a:endCxn id="40" idx="3"/>
            </p:cNvCxnSpPr>
            <p:nvPr/>
          </p:nvCxnSpPr>
          <p:spPr>
            <a:xfrm rot="5400000">
              <a:off x="1588648" y="3538937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85291" y="4218783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0" idx="2"/>
              <a:endCxn id="43" idx="0"/>
            </p:cNvCxnSpPr>
            <p:nvPr/>
          </p:nvCxnSpPr>
          <p:spPr>
            <a:xfrm>
              <a:off x="1253556" y="3873967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6" idx="2"/>
              <a:endCxn id="43" idx="1"/>
            </p:cNvCxnSpPr>
            <p:nvPr/>
          </p:nvCxnSpPr>
          <p:spPr>
            <a:xfrm rot="16200000" flipH="1">
              <a:off x="260830" y="3784115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7" idx="2"/>
              <a:endCxn id="43" idx="3"/>
            </p:cNvCxnSpPr>
            <p:nvPr/>
          </p:nvCxnSpPr>
          <p:spPr>
            <a:xfrm rot="5400000">
              <a:off x="1326447" y="3801138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15690" y="2286001"/>
              <a:ext cx="1828800" cy="2286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756" y="4582162"/>
              <a:ext cx="1103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Production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135" y="2443348"/>
              <a:ext cx="482600" cy="3302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031" y="3092462"/>
              <a:ext cx="622300" cy="3175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735" y="3092462"/>
              <a:ext cx="622300" cy="317500"/>
            </a:xfrm>
            <a:prstGeom prst="rect">
              <a:avLst/>
            </a:prstGeom>
          </p:spPr>
        </p:pic>
        <p:cxnSp>
          <p:nvCxnSpPr>
            <p:cNvPr id="52" name="Straight Connector 6"/>
            <p:cNvCxnSpPr>
              <a:stCxn id="50" idx="0"/>
              <a:endCxn id="49" idx="1"/>
            </p:cNvCxnSpPr>
            <p:nvPr/>
          </p:nvCxnSpPr>
          <p:spPr>
            <a:xfrm rot="5400000" flipH="1" flipV="1">
              <a:off x="2502651" y="2649978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"/>
            <p:cNvCxnSpPr>
              <a:stCxn id="51" idx="0"/>
              <a:endCxn id="49" idx="3"/>
            </p:cNvCxnSpPr>
            <p:nvPr/>
          </p:nvCxnSpPr>
          <p:spPr>
            <a:xfrm rot="16200000" flipV="1">
              <a:off x="3341303" y="2694880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690291" y="3698578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Elbow Connector 54"/>
            <p:cNvCxnSpPr>
              <a:stCxn id="50" idx="2"/>
              <a:endCxn id="54" idx="1"/>
            </p:cNvCxnSpPr>
            <p:nvPr/>
          </p:nvCxnSpPr>
          <p:spPr>
            <a:xfrm rot="16200000" flipH="1">
              <a:off x="2428031" y="3526112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51" idx="2"/>
              <a:endCxn id="54" idx="3"/>
            </p:cNvCxnSpPr>
            <p:nvPr/>
          </p:nvCxnSpPr>
          <p:spPr>
            <a:xfrm rot="5400000">
              <a:off x="3493648" y="3543135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690291" y="4222981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4" idx="2"/>
              <a:endCxn id="57" idx="0"/>
            </p:cNvCxnSpPr>
            <p:nvPr/>
          </p:nvCxnSpPr>
          <p:spPr>
            <a:xfrm>
              <a:off x="3158556" y="3878165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0" idx="2"/>
              <a:endCxn id="57" idx="1"/>
            </p:cNvCxnSpPr>
            <p:nvPr/>
          </p:nvCxnSpPr>
          <p:spPr>
            <a:xfrm rot="16200000" flipH="1">
              <a:off x="2165830" y="3788313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1" idx="2"/>
              <a:endCxn id="57" idx="3"/>
            </p:cNvCxnSpPr>
            <p:nvPr/>
          </p:nvCxnSpPr>
          <p:spPr>
            <a:xfrm rot="5400000">
              <a:off x="3231447" y="3805336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220690" y="2286001"/>
              <a:ext cx="1828800" cy="2286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2243" y="458636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890" y="1968500"/>
              <a:ext cx="469900" cy="317500"/>
            </a:xfrm>
            <a:prstGeom prst="rect">
              <a:avLst/>
            </a:prstGeom>
          </p:spPr>
        </p:pic>
        <p:cxnSp>
          <p:nvCxnSpPr>
            <p:cNvPr id="64" name="Straight Connector 6"/>
            <p:cNvCxnSpPr>
              <a:stCxn id="35" idx="0"/>
              <a:endCxn id="63" idx="1"/>
            </p:cNvCxnSpPr>
            <p:nvPr/>
          </p:nvCxnSpPr>
          <p:spPr>
            <a:xfrm rot="5400000" flipH="1" flipV="1">
              <a:off x="1442712" y="1965973"/>
              <a:ext cx="311900" cy="634455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"/>
            <p:cNvCxnSpPr>
              <a:stCxn id="63" idx="3"/>
              <a:endCxn id="49" idx="0"/>
            </p:cNvCxnSpPr>
            <p:nvPr/>
          </p:nvCxnSpPr>
          <p:spPr>
            <a:xfrm>
              <a:off x="2385790" y="2127250"/>
              <a:ext cx="800645" cy="316098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724400" y="1273373"/>
            <a:ext cx="4310508" cy="2365177"/>
            <a:chOff x="4861566" y="2209800"/>
            <a:chExt cx="4310508" cy="2365177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670" y="2437614"/>
              <a:ext cx="482600" cy="3302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1566" y="3086728"/>
              <a:ext cx="622300" cy="3175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0" y="3086728"/>
              <a:ext cx="622300" cy="317500"/>
            </a:xfrm>
            <a:prstGeom prst="rect">
              <a:avLst/>
            </a:prstGeom>
          </p:spPr>
        </p:pic>
        <p:cxnSp>
          <p:nvCxnSpPr>
            <p:cNvPr id="70" name="Straight Connector 6"/>
            <p:cNvCxnSpPr>
              <a:stCxn id="68" idx="0"/>
              <a:endCxn id="67" idx="1"/>
            </p:cNvCxnSpPr>
            <p:nvPr/>
          </p:nvCxnSpPr>
          <p:spPr>
            <a:xfrm rot="5400000" flipH="1" flipV="1">
              <a:off x="5131186" y="2644244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"/>
            <p:cNvCxnSpPr>
              <a:stCxn id="69" idx="0"/>
              <a:endCxn id="67" idx="3"/>
            </p:cNvCxnSpPr>
            <p:nvPr/>
          </p:nvCxnSpPr>
          <p:spPr>
            <a:xfrm rot="16200000" flipV="1">
              <a:off x="5969838" y="2689146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318826" y="3692844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>
              <a:stCxn id="68" idx="2"/>
              <a:endCxn id="72" idx="1"/>
            </p:cNvCxnSpPr>
            <p:nvPr/>
          </p:nvCxnSpPr>
          <p:spPr>
            <a:xfrm rot="16200000" flipH="1">
              <a:off x="5056566" y="3520378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9" idx="2"/>
              <a:endCxn id="72" idx="3"/>
            </p:cNvCxnSpPr>
            <p:nvPr/>
          </p:nvCxnSpPr>
          <p:spPr>
            <a:xfrm rot="5400000">
              <a:off x="6122183" y="3537401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318826" y="4217247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2" idx="2"/>
              <a:endCxn id="75" idx="0"/>
            </p:cNvCxnSpPr>
            <p:nvPr/>
          </p:nvCxnSpPr>
          <p:spPr>
            <a:xfrm>
              <a:off x="5787091" y="3872431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68" idx="2"/>
              <a:endCxn id="75" idx="1"/>
            </p:cNvCxnSpPr>
            <p:nvPr/>
          </p:nvCxnSpPr>
          <p:spPr>
            <a:xfrm rot="16200000" flipH="1">
              <a:off x="4794365" y="3782579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69" idx="2"/>
              <a:endCxn id="75" idx="3"/>
            </p:cNvCxnSpPr>
            <p:nvPr/>
          </p:nvCxnSpPr>
          <p:spPr>
            <a:xfrm rot="5400000">
              <a:off x="5859982" y="3799602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223628" y="2209800"/>
              <a:ext cx="1015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VLAN trunk</a:t>
              </a:r>
              <a:endParaRPr lang="en-US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61146" y="3578931"/>
              <a:ext cx="3466617" cy="3832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53207" y="3429000"/>
              <a:ext cx="618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1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503744" y="4267200"/>
              <a:ext cx="622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n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961145" y="4094660"/>
              <a:ext cx="3466619" cy="3832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1638" y="2437613"/>
              <a:ext cx="482600" cy="3302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9534" y="3086727"/>
              <a:ext cx="622300" cy="3175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4238" y="3086727"/>
              <a:ext cx="622300" cy="317500"/>
            </a:xfrm>
            <a:prstGeom prst="rect">
              <a:avLst/>
            </a:prstGeom>
          </p:spPr>
        </p:pic>
        <p:cxnSp>
          <p:nvCxnSpPr>
            <p:cNvPr id="87" name="Straight Connector 6"/>
            <p:cNvCxnSpPr>
              <a:stCxn id="85" idx="0"/>
              <a:endCxn id="84" idx="1"/>
            </p:cNvCxnSpPr>
            <p:nvPr/>
          </p:nvCxnSpPr>
          <p:spPr>
            <a:xfrm rot="5400000" flipH="1" flipV="1">
              <a:off x="7089154" y="2644243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6"/>
            <p:cNvCxnSpPr>
              <a:stCxn id="86" idx="0"/>
              <a:endCxn id="84" idx="3"/>
            </p:cNvCxnSpPr>
            <p:nvPr/>
          </p:nvCxnSpPr>
          <p:spPr>
            <a:xfrm rot="16200000" flipV="1">
              <a:off x="7927806" y="2689145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276794" y="3692843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Elbow Connector 89"/>
            <p:cNvCxnSpPr>
              <a:stCxn id="85" idx="2"/>
              <a:endCxn id="89" idx="1"/>
            </p:cNvCxnSpPr>
            <p:nvPr/>
          </p:nvCxnSpPr>
          <p:spPr>
            <a:xfrm rot="16200000" flipH="1">
              <a:off x="7014534" y="3520377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6" idx="2"/>
              <a:endCxn id="89" idx="3"/>
            </p:cNvCxnSpPr>
            <p:nvPr/>
          </p:nvCxnSpPr>
          <p:spPr>
            <a:xfrm rot="5400000">
              <a:off x="8080151" y="3537400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276794" y="4217246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89" idx="2"/>
              <a:endCxn id="92" idx="0"/>
            </p:cNvCxnSpPr>
            <p:nvPr/>
          </p:nvCxnSpPr>
          <p:spPr>
            <a:xfrm>
              <a:off x="7745059" y="3872430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85" idx="2"/>
              <a:endCxn id="92" idx="1"/>
            </p:cNvCxnSpPr>
            <p:nvPr/>
          </p:nvCxnSpPr>
          <p:spPr>
            <a:xfrm rot="16200000" flipH="1">
              <a:off x="6752333" y="3782578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6" idx="2"/>
              <a:endCxn id="92" idx="3"/>
            </p:cNvCxnSpPr>
            <p:nvPr/>
          </p:nvCxnSpPr>
          <p:spPr>
            <a:xfrm rot="5400000">
              <a:off x="7817950" y="3799601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6527172" y="415214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63027" y="3623583"/>
              <a:ext cx="578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98" name="Elbow Connector 97"/>
            <p:cNvCxnSpPr>
              <a:stCxn id="67" idx="0"/>
              <a:endCxn id="84" idx="0"/>
            </p:cNvCxnSpPr>
            <p:nvPr/>
          </p:nvCxnSpPr>
          <p:spPr>
            <a:xfrm rot="5400000" flipH="1" flipV="1">
              <a:off x="6793954" y="1458630"/>
              <a:ext cx="1" cy="1957968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7900" y="3873500"/>
              <a:ext cx="469900" cy="317500"/>
            </a:xfrm>
            <a:prstGeom prst="rect">
              <a:avLst/>
            </a:prstGeom>
          </p:spPr>
        </p:pic>
        <p:cxnSp>
          <p:nvCxnSpPr>
            <p:cNvPr id="100" name="Straight Connector 6"/>
            <p:cNvCxnSpPr>
              <a:stCxn id="80" idx="3"/>
              <a:endCxn id="99" idx="0"/>
            </p:cNvCxnSpPr>
            <p:nvPr/>
          </p:nvCxnSpPr>
          <p:spPr>
            <a:xfrm>
              <a:off x="8427763" y="3770534"/>
              <a:ext cx="405087" cy="102966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"/>
            <p:cNvCxnSpPr>
              <a:stCxn id="83" idx="3"/>
              <a:endCxn id="99" idx="2"/>
            </p:cNvCxnSpPr>
            <p:nvPr/>
          </p:nvCxnSpPr>
          <p:spPr>
            <a:xfrm flipV="1">
              <a:off x="8427764" y="4191000"/>
              <a:ext cx="405086" cy="95263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7564" y="742950"/>
            <a:ext cx="453691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Dedicated Network</a:t>
            </a:r>
            <a:endParaRPr lang="en-US" sz="1600" dirty="0"/>
          </a:p>
        </p:txBody>
      </p:sp>
      <p:sp>
        <p:nvSpPr>
          <p:cNvPr id="103" name="Rectangle 102"/>
          <p:cNvSpPr/>
          <p:nvPr/>
        </p:nvSpPr>
        <p:spPr>
          <a:xfrm>
            <a:off x="4559730" y="742950"/>
            <a:ext cx="4389907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VLAN Based</a:t>
            </a:r>
            <a:endParaRPr lang="en-US" sz="16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559722" y="1077912"/>
            <a:ext cx="12278" cy="3779838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04800" y="405902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physical network build out</a:t>
            </a:r>
          </a:p>
          <a:p>
            <a:r>
              <a:rPr lang="en-US" sz="1200" dirty="0" smtClean="0"/>
              <a:t>- Fragmentation</a:t>
            </a:r>
          </a:p>
          <a:p>
            <a:r>
              <a:rPr lang="en-US" sz="1200" dirty="0" smtClean="0"/>
              <a:t>- coarse grained isolation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00600" y="4059023"/>
            <a:ext cx="179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Limited scale (n = 4096) </a:t>
            </a:r>
            <a:br>
              <a:rPr lang="en-US" sz="1200" dirty="0" smtClean="0"/>
            </a:br>
            <a:r>
              <a:rPr lang="en-US" sz="1200" dirty="0" smtClean="0"/>
              <a:t>- Large fault domain (STP)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90800" y="405902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Physical isolation</a:t>
            </a:r>
          </a:p>
          <a:p>
            <a:r>
              <a:rPr lang="en-US" sz="1200" dirty="0" smtClean="0"/>
              <a:t>+ fool proof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858000" y="4059023"/>
            <a:ext cx="171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 L2 isolation</a:t>
            </a:r>
          </a:p>
          <a:p>
            <a:r>
              <a:rPr lang="en-US" sz="1200" dirty="0" smtClean="0"/>
              <a:t>+ somewhat soft Cabling</a:t>
            </a:r>
          </a:p>
        </p:txBody>
      </p:sp>
      <p:sp>
        <p:nvSpPr>
          <p:cNvPr id="110" name="Footer Placeholder 1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Isolation options: </a:t>
            </a:r>
            <a:r>
              <a:rPr lang="en-US" dirty="0" smtClean="0"/>
              <a:t>L3 </a:t>
            </a:r>
            <a:r>
              <a:rPr lang="en-US" dirty="0"/>
              <a:t>with Security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677140"/>
            <a:ext cx="4826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196" y="2326252"/>
            <a:ext cx="622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00" y="2326252"/>
            <a:ext cx="622300" cy="317500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0"/>
            <a:endCxn id="4" idx="1"/>
          </p:cNvCxnSpPr>
          <p:nvPr/>
        </p:nvCxnSpPr>
        <p:spPr>
          <a:xfrm rot="5400000" flipH="1" flipV="1">
            <a:off x="2719816" y="1883768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>
            <a:stCxn id="6" idx="0"/>
            <a:endCxn id="4" idx="3"/>
          </p:cNvCxnSpPr>
          <p:nvPr/>
        </p:nvCxnSpPr>
        <p:spPr>
          <a:xfrm rot="16200000" flipV="1">
            <a:off x="3558468" y="1928670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7456" y="2932372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" idx="2"/>
            <a:endCxn id="9" idx="1"/>
          </p:cNvCxnSpPr>
          <p:nvPr/>
        </p:nvCxnSpPr>
        <p:spPr>
          <a:xfrm rot="16200000" flipH="1">
            <a:off x="2645200" y="2759902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  <a:endCxn id="9" idx="3"/>
          </p:cNvCxnSpPr>
          <p:nvPr/>
        </p:nvCxnSpPr>
        <p:spPr>
          <a:xfrm rot="5400000">
            <a:off x="3710817" y="2776925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07456" y="3456775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2"/>
            <a:endCxn id="12" idx="0"/>
          </p:cNvCxnSpPr>
          <p:nvPr/>
        </p:nvCxnSpPr>
        <p:spPr>
          <a:xfrm>
            <a:off x="3375721" y="3111956"/>
            <a:ext cx="0" cy="344816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12" idx="1"/>
          </p:cNvCxnSpPr>
          <p:nvPr/>
        </p:nvCxnSpPr>
        <p:spPr>
          <a:xfrm rot="16200000" flipH="1">
            <a:off x="2383003" y="3022103"/>
            <a:ext cx="902813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2" idx="3"/>
          </p:cNvCxnSpPr>
          <p:nvPr/>
        </p:nvCxnSpPr>
        <p:spPr>
          <a:xfrm rot="5400000">
            <a:off x="3448617" y="3039126"/>
            <a:ext cx="902813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681337"/>
            <a:ext cx="482600" cy="330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196" y="2330452"/>
            <a:ext cx="622300" cy="317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0" y="2330452"/>
            <a:ext cx="622300" cy="317500"/>
          </a:xfrm>
          <a:prstGeom prst="rect">
            <a:avLst/>
          </a:prstGeom>
        </p:spPr>
      </p:pic>
      <p:cxnSp>
        <p:nvCxnSpPr>
          <p:cNvPr id="19" name="Straight Connector 6"/>
          <p:cNvCxnSpPr>
            <a:stCxn id="17" idx="0"/>
            <a:endCxn id="16" idx="1"/>
          </p:cNvCxnSpPr>
          <p:nvPr/>
        </p:nvCxnSpPr>
        <p:spPr>
          <a:xfrm rot="5400000" flipH="1" flipV="1">
            <a:off x="4624816" y="1887966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>
            <a:stCxn id="18" idx="0"/>
            <a:endCxn id="16" idx="3"/>
          </p:cNvCxnSpPr>
          <p:nvPr/>
        </p:nvCxnSpPr>
        <p:spPr>
          <a:xfrm rot="16200000" flipV="1">
            <a:off x="5463468" y="1932868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12456" y="2936568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17" idx="2"/>
            <a:endCxn id="21" idx="1"/>
          </p:cNvCxnSpPr>
          <p:nvPr/>
        </p:nvCxnSpPr>
        <p:spPr>
          <a:xfrm rot="16200000" flipH="1">
            <a:off x="4550197" y="2764100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2"/>
            <a:endCxn id="21" idx="3"/>
          </p:cNvCxnSpPr>
          <p:nvPr/>
        </p:nvCxnSpPr>
        <p:spPr>
          <a:xfrm rot="5400000">
            <a:off x="5615817" y="2781123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12456" y="3435342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1" idx="2"/>
            <a:endCxn id="24" idx="0"/>
          </p:cNvCxnSpPr>
          <p:nvPr/>
        </p:nvCxnSpPr>
        <p:spPr>
          <a:xfrm>
            <a:off x="5280721" y="3116154"/>
            <a:ext cx="0" cy="319185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24" idx="1"/>
          </p:cNvCxnSpPr>
          <p:nvPr/>
        </p:nvCxnSpPr>
        <p:spPr>
          <a:xfrm rot="16200000" flipH="1">
            <a:off x="4300810" y="3013486"/>
            <a:ext cx="877182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4" idx="3"/>
          </p:cNvCxnSpPr>
          <p:nvPr/>
        </p:nvCxnSpPr>
        <p:spPr>
          <a:xfrm rot="5400000">
            <a:off x="5366427" y="3030509"/>
            <a:ext cx="877182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"/>
          <p:cNvCxnSpPr>
            <a:stCxn id="4" idx="0"/>
            <a:endCxn id="16" idx="0"/>
          </p:cNvCxnSpPr>
          <p:nvPr/>
        </p:nvCxnSpPr>
        <p:spPr>
          <a:xfrm rot="16200000" flipH="1">
            <a:off x="4354005" y="726737"/>
            <a:ext cx="4198" cy="1905000"/>
          </a:xfrm>
          <a:prstGeom prst="bentConnector3">
            <a:avLst>
              <a:gd name="adj1" fmla="val -5445450"/>
            </a:avLst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 rot="5400000">
            <a:off x="2950439" y="2967301"/>
            <a:ext cx="109720" cy="109720"/>
            <a:chOff x="7772400" y="1905000"/>
            <a:chExt cx="228600" cy="228600"/>
          </a:xfrm>
        </p:grpSpPr>
        <p:sp>
          <p:nvSpPr>
            <p:cNvPr id="30" name="Isosceles Triangle 29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 rot="5400000">
            <a:off x="2950439" y="3491705"/>
            <a:ext cx="109720" cy="109720"/>
            <a:chOff x="7772400" y="1905000"/>
            <a:chExt cx="228600" cy="228600"/>
          </a:xfrm>
        </p:grpSpPr>
        <p:sp>
          <p:nvSpPr>
            <p:cNvPr id="33" name="Isosceles Triangle 32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 rot="5400000">
            <a:off x="4888959" y="3470271"/>
            <a:ext cx="109720" cy="109720"/>
            <a:chOff x="7772400" y="1905000"/>
            <a:chExt cx="228600" cy="228600"/>
          </a:xfrm>
        </p:grpSpPr>
        <p:sp>
          <p:nvSpPr>
            <p:cNvPr id="36" name="Isosceles Triangle 35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 rot="5400000">
            <a:off x="4888959" y="2971499"/>
            <a:ext cx="109720" cy="109720"/>
            <a:chOff x="7772400" y="1905000"/>
            <a:chExt cx="228600" cy="228600"/>
          </a:xfrm>
        </p:grpSpPr>
        <p:sp>
          <p:nvSpPr>
            <p:cNvPr id="39" name="Isosceles Triangle 38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52400" y="895350"/>
            <a:ext cx="889555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 Groups or Virtual Firewall</a:t>
            </a:r>
            <a:endParaRPr lang="en-US" sz="1600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43400" y="401955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Difficult to combine provider policies and user policies</a:t>
            </a:r>
          </a:p>
          <a:p>
            <a:r>
              <a:rPr lang="en-US" sz="1200" dirty="0" smtClean="0"/>
              <a:t>- Management of rules</a:t>
            </a:r>
          </a:p>
          <a:p>
            <a:r>
              <a:rPr lang="en-US" sz="1200" dirty="0" smtClean="0"/>
              <a:t>- Impact of group membership modification</a:t>
            </a:r>
          </a:p>
          <a:p>
            <a:r>
              <a:rPr lang="en-US" sz="1200" dirty="0" smtClean="0"/>
              <a:t>- Aggregation/summarization difficult/impossible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9200" y="4059023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no/minimal infrastructure requirement</a:t>
            </a:r>
          </a:p>
          <a:p>
            <a:r>
              <a:rPr lang="en-US" sz="1200" dirty="0" smtClean="0"/>
              <a:t>+ good for user policies (</a:t>
            </a:r>
            <a:r>
              <a:rPr lang="en-US" sz="1200" dirty="0" err="1" smtClean="0"/>
              <a:t>ip</a:t>
            </a:r>
            <a:r>
              <a:rPr lang="en-US" sz="1200" dirty="0" smtClean="0"/>
              <a:t> tables)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544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Isolation Options: Virtual L2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65" y="1587502"/>
            <a:ext cx="4826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61" y="2115966"/>
            <a:ext cx="622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65" y="2115966"/>
            <a:ext cx="622300" cy="317500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0"/>
            <a:endCxn id="4" idx="1"/>
          </p:cNvCxnSpPr>
          <p:nvPr/>
        </p:nvCxnSpPr>
        <p:spPr>
          <a:xfrm rot="5400000" flipH="1" flipV="1">
            <a:off x="2922514" y="1733807"/>
            <a:ext cx="363365" cy="4009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>
            <a:stCxn id="6" idx="0"/>
            <a:endCxn id="4" idx="3"/>
          </p:cNvCxnSpPr>
          <p:nvPr/>
        </p:nvCxnSpPr>
        <p:spPr>
          <a:xfrm rot="16200000" flipV="1">
            <a:off x="3761161" y="1778709"/>
            <a:ext cx="363365" cy="3111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9821" y="2722086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" idx="2"/>
            <a:endCxn id="9" idx="1"/>
          </p:cNvCxnSpPr>
          <p:nvPr/>
        </p:nvCxnSpPr>
        <p:spPr>
          <a:xfrm rot="16200000" flipH="1">
            <a:off x="2787565" y="2549616"/>
            <a:ext cx="378410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  <a:endCxn id="9" idx="3"/>
          </p:cNvCxnSpPr>
          <p:nvPr/>
        </p:nvCxnSpPr>
        <p:spPr>
          <a:xfrm rot="5400000">
            <a:off x="3853182" y="2566639"/>
            <a:ext cx="378410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49821" y="3246489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2"/>
            <a:endCxn id="12" idx="0"/>
          </p:cNvCxnSpPr>
          <p:nvPr/>
        </p:nvCxnSpPr>
        <p:spPr>
          <a:xfrm>
            <a:off x="3518086" y="2901670"/>
            <a:ext cx="0" cy="3448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12" idx="1"/>
          </p:cNvCxnSpPr>
          <p:nvPr/>
        </p:nvCxnSpPr>
        <p:spPr>
          <a:xfrm rot="16200000" flipH="1">
            <a:off x="2525363" y="2811817"/>
            <a:ext cx="902813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2" idx="3"/>
          </p:cNvCxnSpPr>
          <p:nvPr/>
        </p:nvCxnSpPr>
        <p:spPr>
          <a:xfrm rot="5400000">
            <a:off x="3590985" y="2828840"/>
            <a:ext cx="902813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00207" y="1158947"/>
            <a:ext cx="5867401" cy="270820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54" y="1587502"/>
            <a:ext cx="482600" cy="33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50" y="2115966"/>
            <a:ext cx="622300" cy="31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54" y="2115966"/>
            <a:ext cx="622300" cy="317500"/>
          </a:xfrm>
          <a:prstGeom prst="rect">
            <a:avLst/>
          </a:prstGeom>
        </p:spPr>
      </p:pic>
      <p:cxnSp>
        <p:nvCxnSpPr>
          <p:cNvPr id="20" name="Straight Connector 6"/>
          <p:cNvCxnSpPr>
            <a:stCxn id="18" idx="0"/>
            <a:endCxn id="17" idx="1"/>
          </p:cNvCxnSpPr>
          <p:nvPr/>
        </p:nvCxnSpPr>
        <p:spPr>
          <a:xfrm rot="5400000" flipH="1" flipV="1">
            <a:off x="5896303" y="1733807"/>
            <a:ext cx="363365" cy="4009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/>
          <p:cNvCxnSpPr>
            <a:stCxn id="19" idx="0"/>
            <a:endCxn id="17" idx="3"/>
          </p:cNvCxnSpPr>
          <p:nvPr/>
        </p:nvCxnSpPr>
        <p:spPr>
          <a:xfrm rot="16200000" flipV="1">
            <a:off x="6734953" y="1778709"/>
            <a:ext cx="363365" cy="3111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23610" y="2722086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2"/>
            <a:endCxn id="22" idx="1"/>
          </p:cNvCxnSpPr>
          <p:nvPr/>
        </p:nvCxnSpPr>
        <p:spPr>
          <a:xfrm rot="16200000" flipH="1">
            <a:off x="5761354" y="2549616"/>
            <a:ext cx="378410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2"/>
            <a:endCxn id="22" idx="3"/>
          </p:cNvCxnSpPr>
          <p:nvPr/>
        </p:nvCxnSpPr>
        <p:spPr>
          <a:xfrm rot="5400000">
            <a:off x="6826967" y="2566639"/>
            <a:ext cx="378410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23610" y="3246489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25" idx="0"/>
          </p:cNvCxnSpPr>
          <p:nvPr/>
        </p:nvCxnSpPr>
        <p:spPr>
          <a:xfrm>
            <a:off x="6491875" y="2901670"/>
            <a:ext cx="0" cy="3448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5" idx="1"/>
          </p:cNvCxnSpPr>
          <p:nvPr/>
        </p:nvCxnSpPr>
        <p:spPr>
          <a:xfrm rot="16200000" flipH="1">
            <a:off x="5499155" y="2811817"/>
            <a:ext cx="902813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25" idx="3"/>
          </p:cNvCxnSpPr>
          <p:nvPr/>
        </p:nvCxnSpPr>
        <p:spPr>
          <a:xfrm rot="5400000">
            <a:off x="6564774" y="2828840"/>
            <a:ext cx="902813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"/>
          <p:cNvCxnSpPr>
            <a:stCxn id="17" idx="0"/>
            <a:endCxn id="4" idx="0"/>
          </p:cNvCxnSpPr>
          <p:nvPr/>
        </p:nvCxnSpPr>
        <p:spPr>
          <a:xfrm rot="16200000" flipV="1">
            <a:off x="5032864" y="100610"/>
            <a:ext cx="12700" cy="2973789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78157" y="3562350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Cloud Fabric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39718" y="2591250"/>
            <a:ext cx="4651682" cy="383206"/>
          </a:xfrm>
          <a:prstGeom prst="rect">
            <a:avLst/>
          </a:prstGeom>
          <a:noFill/>
          <a:ln>
            <a:solidFill>
              <a:srgbClr val="E2751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39718" y="3106977"/>
            <a:ext cx="4651682" cy="38320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799" y="2884749"/>
            <a:ext cx="469900" cy="317500"/>
          </a:xfrm>
          <a:prstGeom prst="rect">
            <a:avLst/>
          </a:prstGeom>
        </p:spPr>
      </p:pic>
      <p:cxnSp>
        <p:nvCxnSpPr>
          <p:cNvPr id="34" name="Straight Connector 6"/>
          <p:cNvCxnSpPr>
            <a:stCxn id="31" idx="1"/>
            <a:endCxn id="33" idx="0"/>
          </p:cNvCxnSpPr>
          <p:nvPr/>
        </p:nvCxnSpPr>
        <p:spPr>
          <a:xfrm rot="10800000" flipV="1">
            <a:off x="2386758" y="2782851"/>
            <a:ext cx="352969" cy="1018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>
            <a:stCxn id="32" idx="1"/>
            <a:endCxn id="33" idx="2"/>
          </p:cNvCxnSpPr>
          <p:nvPr/>
        </p:nvCxnSpPr>
        <p:spPr>
          <a:xfrm rot="10800000">
            <a:off x="2386758" y="3202250"/>
            <a:ext cx="352969" cy="963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44810" y="3164457"/>
            <a:ext cx="4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QA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665" y="2635900"/>
            <a:ext cx="57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Prod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8" name="Straight Connector 6"/>
          <p:cNvCxnSpPr>
            <a:stCxn id="39" idx="0"/>
            <a:endCxn id="33" idx="1"/>
          </p:cNvCxnSpPr>
          <p:nvPr/>
        </p:nvCxnSpPr>
        <p:spPr>
          <a:xfrm flipV="1">
            <a:off x="1331390" y="3043498"/>
            <a:ext cx="820411" cy="19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113636" y="2635697"/>
            <a:ext cx="1218773" cy="819439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84B5B"/>
                </a:solidFill>
              </a:rPr>
              <a:t>Other</a:t>
            </a:r>
          </a:p>
          <a:p>
            <a:pPr algn="ctr"/>
            <a:r>
              <a:rPr lang="en-US" sz="1200" dirty="0" smtClean="0">
                <a:solidFill>
                  <a:srgbClr val="184B5B"/>
                </a:solidFill>
              </a:rPr>
              <a:t>Networks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65450" y="3943355"/>
            <a:ext cx="24185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+ L2 isolation</a:t>
            </a:r>
          </a:p>
          <a:p>
            <a:r>
              <a:rPr lang="en-US" sz="1100" dirty="0" smtClean="0"/>
              <a:t>+ compatible with large scale networks</a:t>
            </a:r>
          </a:p>
          <a:p>
            <a:r>
              <a:rPr lang="en-US" sz="1100" dirty="0" smtClean="0"/>
              <a:t>+ can be fully automated</a:t>
            </a:r>
          </a:p>
          <a:p>
            <a:r>
              <a:rPr lang="en-US" sz="1100" dirty="0" smtClean="0"/>
              <a:t>+ firewall can be interposed between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virtual networks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684" y="742950"/>
            <a:ext cx="889555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Virtual Networks using Software Defined Networks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965842" y="3943355"/>
            <a:ext cx="279249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+ Can complement L3 isolation</a:t>
            </a:r>
          </a:p>
          <a:p>
            <a:r>
              <a:rPr lang="en-US" sz="1100" dirty="0" smtClean="0"/>
              <a:t>+ large number of networks (n&gt;4096)</a:t>
            </a:r>
          </a:p>
          <a:p>
            <a:r>
              <a:rPr lang="en-US" sz="1100" dirty="0" smtClean="0"/>
              <a:t>- Tunnel overhead</a:t>
            </a:r>
          </a:p>
          <a:p>
            <a:r>
              <a:rPr lang="en-US" sz="1100" dirty="0" smtClean="0"/>
              <a:t>- L2 size limited by # of tunnels  and their </a:t>
            </a:r>
            <a:r>
              <a:rPr lang="en-US" sz="1100" dirty="0" err="1" smtClean="0"/>
              <a:t>mgt</a:t>
            </a:r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828799" y="2464536"/>
            <a:ext cx="876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828807" y="3302736"/>
            <a:ext cx="87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n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 rot="5400000">
            <a:off x="3090683" y="2757015"/>
            <a:ext cx="109720" cy="109720"/>
            <a:chOff x="7772400" y="1905000"/>
            <a:chExt cx="228600" cy="228600"/>
          </a:xfrm>
        </p:grpSpPr>
        <p:sp>
          <p:nvSpPr>
            <p:cNvPr id="46" name="Isosceles Triangle 45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7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105400" y="3752850"/>
            <a:ext cx="2590800" cy="9525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Controller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609850"/>
            <a:ext cx="2590800" cy="20955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The Switch/Router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you need to know about SDN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97155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914400" y="1123950"/>
            <a:ext cx="1981200" cy="1143000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The Network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10" name="Straight Connector 9"/>
          <p:cNvCxnSpPr>
            <a:stCxn id="7" idx="1"/>
            <a:endCxn id="11" idx="0"/>
          </p:cNvCxnSpPr>
          <p:nvPr/>
        </p:nvCxnSpPr>
        <p:spPr>
          <a:xfrm flipH="1">
            <a:off x="1866900" y="2265733"/>
            <a:ext cx="0" cy="49651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800" y="2762250"/>
            <a:ext cx="2362200" cy="304800"/>
          </a:xfrm>
          <a:prstGeom prst="rect">
            <a:avLst/>
          </a:prstGeom>
          <a:solidFill>
            <a:srgbClr val="0E5789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Routing/switching engine</a:t>
            </a:r>
            <a:endParaRPr lang="en-US" sz="1400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914400" y="3600450"/>
            <a:ext cx="1905000" cy="533400"/>
          </a:xfrm>
          <a:prstGeom prst="round2Diag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Logic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1" idx="2"/>
          </p:cNvCxnSpPr>
          <p:nvPr/>
        </p:nvCxnSpPr>
        <p:spPr>
          <a:xfrm flipV="1">
            <a:off x="1866900" y="3067050"/>
            <a:ext cx="0" cy="5334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5000" y="3143250"/>
            <a:ext cx="778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controls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7" idx="0"/>
            <a:endCxn id="16" idx="0"/>
          </p:cNvCxnSpPr>
          <p:nvPr/>
        </p:nvCxnSpPr>
        <p:spPr>
          <a:xfrm flipH="1">
            <a:off x="2819400" y="1695450"/>
            <a:ext cx="74549" cy="2171700"/>
          </a:xfrm>
          <a:prstGeom prst="bentConnector3">
            <a:avLst>
              <a:gd name="adj1" fmla="val -1134892"/>
            </a:avLst>
          </a:prstGeom>
          <a:ln>
            <a:solidFill>
              <a:srgbClr val="0E578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2950818" y="2516532"/>
            <a:ext cx="193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protocols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64" y="742950"/>
            <a:ext cx="453691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Traditional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559730" y="742950"/>
            <a:ext cx="4389907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SDN</a:t>
            </a:r>
            <a:endParaRPr lang="en-US" sz="1600" dirty="0"/>
          </a:p>
        </p:txBody>
      </p:sp>
      <p:sp>
        <p:nvSpPr>
          <p:cNvPr id="27" name="Cloud 26"/>
          <p:cNvSpPr/>
          <p:nvPr/>
        </p:nvSpPr>
        <p:spPr>
          <a:xfrm>
            <a:off x="5410200" y="1085850"/>
            <a:ext cx="1981200" cy="1143000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The Network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05400" y="2571750"/>
            <a:ext cx="2590800" cy="8763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The Switch/Router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29" name="Straight Connector 28"/>
          <p:cNvCxnSpPr>
            <a:stCxn id="27" idx="1"/>
            <a:endCxn id="30" idx="0"/>
          </p:cNvCxnSpPr>
          <p:nvPr/>
        </p:nvCxnSpPr>
        <p:spPr>
          <a:xfrm flipH="1">
            <a:off x="6362700" y="2227633"/>
            <a:ext cx="0" cy="53461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81600" y="2762250"/>
            <a:ext cx="2362200" cy="304800"/>
          </a:xfrm>
          <a:prstGeom prst="rect">
            <a:avLst/>
          </a:prstGeom>
          <a:solidFill>
            <a:srgbClr val="0E5789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Routing/switching engine</a:t>
            </a:r>
            <a:endParaRPr lang="en-US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5410200" y="3829050"/>
            <a:ext cx="1905000" cy="533400"/>
          </a:xfrm>
          <a:prstGeom prst="round2Diag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Logic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30" idx="2"/>
          </p:cNvCxnSpPr>
          <p:nvPr/>
        </p:nvCxnSpPr>
        <p:spPr>
          <a:xfrm flipV="1">
            <a:off x="6362700" y="3067050"/>
            <a:ext cx="0" cy="762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3445073"/>
            <a:ext cx="778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controls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7" idx="0"/>
            <a:endCxn id="31" idx="0"/>
          </p:cNvCxnSpPr>
          <p:nvPr/>
        </p:nvCxnSpPr>
        <p:spPr>
          <a:xfrm flipH="1">
            <a:off x="7315200" y="1657350"/>
            <a:ext cx="74549" cy="2282952"/>
          </a:xfrm>
          <a:prstGeom prst="bentConnector3">
            <a:avLst>
              <a:gd name="adj1" fmla="val -1083267"/>
            </a:avLst>
          </a:prstGeom>
          <a:ln>
            <a:solidFill>
              <a:srgbClr val="0E578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5400000">
            <a:off x="7446618" y="2478432"/>
            <a:ext cx="193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protocols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7315200" y="4171950"/>
            <a:ext cx="914400" cy="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29600" y="4019550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1B1B1B"/>
      </a:dk1>
      <a:lt1>
        <a:srgbClr val="FFFFFF"/>
      </a:lt1>
      <a:dk2>
        <a:srgbClr val="484848"/>
      </a:dk2>
      <a:lt2>
        <a:srgbClr val="FFFFFF"/>
      </a:lt2>
      <a:accent1>
        <a:srgbClr val="44C6D8"/>
      </a:accent1>
      <a:accent2>
        <a:srgbClr val="0070C0"/>
      </a:accent2>
      <a:accent3>
        <a:srgbClr val="FF6F24"/>
      </a:accent3>
      <a:accent4>
        <a:srgbClr val="FFC000"/>
      </a:accent4>
      <a:accent5>
        <a:srgbClr val="389C88"/>
      </a:accent5>
      <a:accent6>
        <a:srgbClr val="92D050"/>
      </a:accent6>
      <a:hlink>
        <a:srgbClr val="3BA0BB"/>
      </a:hlink>
      <a:folHlink>
        <a:srgbClr val="FF9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32236</TotalTime>
  <Words>1105</Words>
  <Application>Microsoft Macintosh PowerPoint</Application>
  <PresentationFormat>On-screen Show (16:9)</PresentationFormat>
  <Paragraphs>321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Openstack@eBay</vt:lpstr>
      <vt:lpstr>Not a public cloud, but …</vt:lpstr>
      <vt:lpstr>Principles</vt:lpstr>
      <vt:lpstr>Class of Service</vt:lpstr>
      <vt:lpstr>Infrastructure designed for scale</vt:lpstr>
      <vt:lpstr>Isolation options: L2</vt:lpstr>
      <vt:lpstr>Isolation options: L3 with Security Groups</vt:lpstr>
      <vt:lpstr>Isolation Options: Virtual L2 Networks</vt:lpstr>
      <vt:lpstr>All you need to know about SDN</vt:lpstr>
      <vt:lpstr>SDN ‘levels’</vt:lpstr>
      <vt:lpstr>Dev Cos : aka Dev Cloud</vt:lpstr>
      <vt:lpstr>PowerPoint Presentation</vt:lpstr>
      <vt:lpstr>PowerPoint Presentation</vt:lpstr>
      <vt:lpstr>PowerPoint Presentation</vt:lpstr>
      <vt:lpstr>What works/What doesn’t</vt:lpstr>
      <vt:lpstr>What’s Next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224769</dc:creator>
  <cp:lastModifiedBy>JC Martin</cp:lastModifiedBy>
  <cp:revision>427</cp:revision>
  <dcterms:created xsi:type="dcterms:W3CDTF">2011-11-22T08:21:02Z</dcterms:created>
  <dcterms:modified xsi:type="dcterms:W3CDTF">2012-10-19T17:37:17Z</dcterms:modified>
</cp:coreProperties>
</file>