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0" r:id="rId4"/>
    <p:sldId id="269" r:id="rId5"/>
    <p:sldId id="258" r:id="rId6"/>
    <p:sldId id="261" r:id="rId7"/>
    <p:sldId id="259" r:id="rId8"/>
    <p:sldId id="260" r:id="rId9"/>
    <p:sldId id="263" r:id="rId10"/>
    <p:sldId id="262" r:id="rId11"/>
    <p:sldId id="265" r:id="rId12"/>
    <p:sldId id="267" r:id="rId13"/>
    <p:sldId id="268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789"/>
    <a:srgbClr val="E6E6E6"/>
    <a:srgbClr val="E4F8FF"/>
    <a:srgbClr val="BCEBFF"/>
    <a:srgbClr val="9E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88" autoAdjust="0"/>
  </p:normalViewPr>
  <p:slideViewPr>
    <p:cSldViewPr>
      <p:cViewPr>
        <p:scale>
          <a:sx n="99" d="100"/>
          <a:sy n="99" d="100"/>
        </p:scale>
        <p:origin x="-1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Bay%20Macintosh:Users:jemartin:Desktop:devclou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val>
            <c:numRef>
              <c:f>Sheet2!$C$2:$C$105</c:f>
              <c:numCache>
                <c:formatCode>General</c:formatCode>
                <c:ptCount val="104"/>
                <c:pt idx="0">
                  <c:v>0.0</c:v>
                </c:pt>
                <c:pt idx="1">
                  <c:v>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2.0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4.0</c:v>
                </c:pt>
                <c:pt idx="19">
                  <c:v>19.0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6.0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1.0</c:v>
                </c:pt>
                <c:pt idx="73">
                  <c:v>2.0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bg2">
                <a:lumMod val="85000"/>
              </a:schemeClr>
            </a:solidFill>
          </c:spPr>
          <c:val>
            <c:numRef>
              <c:f>Sheet2!$D$2:$D$105</c:f>
              <c:numCache>
                <c:formatCode>General</c:formatCode>
                <c:ptCount val="104"/>
                <c:pt idx="0">
                  <c:v>153.0</c:v>
                </c:pt>
                <c:pt idx="1">
                  <c:v>58.0</c:v>
                </c:pt>
                <c:pt idx="2">
                  <c:v>85.0</c:v>
                </c:pt>
                <c:pt idx="3">
                  <c:v>235.0</c:v>
                </c:pt>
                <c:pt idx="4">
                  <c:v>207.0</c:v>
                </c:pt>
                <c:pt idx="5">
                  <c:v>183.0</c:v>
                </c:pt>
                <c:pt idx="6">
                  <c:v>188.0</c:v>
                </c:pt>
                <c:pt idx="7">
                  <c:v>223.0</c:v>
                </c:pt>
                <c:pt idx="8">
                  <c:v>175.0</c:v>
                </c:pt>
                <c:pt idx="9">
                  <c:v>213.0</c:v>
                </c:pt>
                <c:pt idx="10">
                  <c:v>108.0</c:v>
                </c:pt>
                <c:pt idx="11">
                  <c:v>14.0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113.0</c:v>
                </c:pt>
                <c:pt idx="16">
                  <c:v>33.0</c:v>
                </c:pt>
                <c:pt idx="17">
                  <c:v>60.0</c:v>
                </c:pt>
                <c:pt idx="18">
                  <c:v>47.0</c:v>
                </c:pt>
                <c:pt idx="19">
                  <c:v>38.0</c:v>
                </c:pt>
                <c:pt idx="20">
                  <c:v>63.0</c:v>
                </c:pt>
                <c:pt idx="21">
                  <c:v>55.0</c:v>
                </c:pt>
                <c:pt idx="22">
                  <c:v>49.0</c:v>
                </c:pt>
                <c:pt idx="23">
                  <c:v>52.0</c:v>
                </c:pt>
                <c:pt idx="24">
                  <c:v>55.0</c:v>
                </c:pt>
                <c:pt idx="25">
                  <c:v>46.0</c:v>
                </c:pt>
                <c:pt idx="26">
                  <c:v>48.0</c:v>
                </c:pt>
                <c:pt idx="27">
                  <c:v>52.0</c:v>
                </c:pt>
                <c:pt idx="28">
                  <c:v>59.0</c:v>
                </c:pt>
                <c:pt idx="29">
                  <c:v>71.0</c:v>
                </c:pt>
                <c:pt idx="30">
                  <c:v>47.0</c:v>
                </c:pt>
                <c:pt idx="31">
                  <c:v>63.0</c:v>
                </c:pt>
                <c:pt idx="32">
                  <c:v>45.0</c:v>
                </c:pt>
                <c:pt idx="33">
                  <c:v>43.0</c:v>
                </c:pt>
                <c:pt idx="34">
                  <c:v>62.0</c:v>
                </c:pt>
                <c:pt idx="35">
                  <c:v>46.0</c:v>
                </c:pt>
                <c:pt idx="36">
                  <c:v>40.0</c:v>
                </c:pt>
                <c:pt idx="37">
                  <c:v>55.0</c:v>
                </c:pt>
                <c:pt idx="38">
                  <c:v>50.0</c:v>
                </c:pt>
                <c:pt idx="39">
                  <c:v>47.0</c:v>
                </c:pt>
                <c:pt idx="40">
                  <c:v>45.0</c:v>
                </c:pt>
                <c:pt idx="41">
                  <c:v>54.0</c:v>
                </c:pt>
                <c:pt idx="42">
                  <c:v>65.0</c:v>
                </c:pt>
                <c:pt idx="43">
                  <c:v>50.0</c:v>
                </c:pt>
                <c:pt idx="44">
                  <c:v>48.0</c:v>
                </c:pt>
                <c:pt idx="45">
                  <c:v>10.0</c:v>
                </c:pt>
                <c:pt idx="46">
                  <c:v>5.0</c:v>
                </c:pt>
                <c:pt idx="47">
                  <c:v>2.0</c:v>
                </c:pt>
                <c:pt idx="48">
                  <c:v>5.0</c:v>
                </c:pt>
                <c:pt idx="49">
                  <c:v>9.0</c:v>
                </c:pt>
                <c:pt idx="50">
                  <c:v>1.0</c:v>
                </c:pt>
                <c:pt idx="51">
                  <c:v>13.0</c:v>
                </c:pt>
                <c:pt idx="52">
                  <c:v>2.0</c:v>
                </c:pt>
                <c:pt idx="53">
                  <c:v>9.0</c:v>
                </c:pt>
                <c:pt idx="54">
                  <c:v>5.0</c:v>
                </c:pt>
                <c:pt idx="55">
                  <c:v>3.0</c:v>
                </c:pt>
                <c:pt idx="56">
                  <c:v>4.0</c:v>
                </c:pt>
                <c:pt idx="57">
                  <c:v>1.0</c:v>
                </c:pt>
                <c:pt idx="58">
                  <c:v>8.0</c:v>
                </c:pt>
                <c:pt idx="59">
                  <c:v>6.0</c:v>
                </c:pt>
                <c:pt idx="60">
                  <c:v>29.0</c:v>
                </c:pt>
                <c:pt idx="61">
                  <c:v>30.0</c:v>
                </c:pt>
                <c:pt idx="62">
                  <c:v>29.0</c:v>
                </c:pt>
                <c:pt idx="63">
                  <c:v>2.0</c:v>
                </c:pt>
                <c:pt idx="64">
                  <c:v>4.0</c:v>
                </c:pt>
                <c:pt idx="65">
                  <c:v>35.0</c:v>
                </c:pt>
                <c:pt idx="66">
                  <c:v>29.0</c:v>
                </c:pt>
                <c:pt idx="67">
                  <c:v>26.0</c:v>
                </c:pt>
                <c:pt idx="68">
                  <c:v>10.0</c:v>
                </c:pt>
                <c:pt idx="69">
                  <c:v>8.0</c:v>
                </c:pt>
                <c:pt idx="70">
                  <c:v>18.0</c:v>
                </c:pt>
                <c:pt idx="71">
                  <c:v>12.0</c:v>
                </c:pt>
                <c:pt idx="72">
                  <c:v>20.0</c:v>
                </c:pt>
                <c:pt idx="73">
                  <c:v>251.0</c:v>
                </c:pt>
                <c:pt idx="74">
                  <c:v>36.0</c:v>
                </c:pt>
                <c:pt idx="75">
                  <c:v>45.0</c:v>
                </c:pt>
                <c:pt idx="76">
                  <c:v>41.0</c:v>
                </c:pt>
                <c:pt idx="77">
                  <c:v>1.0</c:v>
                </c:pt>
                <c:pt idx="78">
                  <c:v>168.0</c:v>
                </c:pt>
                <c:pt idx="79">
                  <c:v>33.0</c:v>
                </c:pt>
                <c:pt idx="80">
                  <c:v>22.0</c:v>
                </c:pt>
                <c:pt idx="81">
                  <c:v>7.0</c:v>
                </c:pt>
                <c:pt idx="82">
                  <c:v>2.0</c:v>
                </c:pt>
                <c:pt idx="83">
                  <c:v>3.0</c:v>
                </c:pt>
                <c:pt idx="84">
                  <c:v>13.0</c:v>
                </c:pt>
                <c:pt idx="85">
                  <c:v>13.0</c:v>
                </c:pt>
                <c:pt idx="86">
                  <c:v>15.0</c:v>
                </c:pt>
                <c:pt idx="87">
                  <c:v>38.0</c:v>
                </c:pt>
                <c:pt idx="88">
                  <c:v>15.0</c:v>
                </c:pt>
                <c:pt idx="89">
                  <c:v>3.0</c:v>
                </c:pt>
                <c:pt idx="90">
                  <c:v>9.0</c:v>
                </c:pt>
                <c:pt idx="91">
                  <c:v>8.0</c:v>
                </c:pt>
                <c:pt idx="92">
                  <c:v>20.0</c:v>
                </c:pt>
                <c:pt idx="93">
                  <c:v>22.0</c:v>
                </c:pt>
                <c:pt idx="94">
                  <c:v>29.0</c:v>
                </c:pt>
                <c:pt idx="95">
                  <c:v>2.0</c:v>
                </c:pt>
                <c:pt idx="96">
                  <c:v>4.0</c:v>
                </c:pt>
                <c:pt idx="97">
                  <c:v>30.0</c:v>
                </c:pt>
                <c:pt idx="98">
                  <c:v>38.0</c:v>
                </c:pt>
                <c:pt idx="99">
                  <c:v>41.0</c:v>
                </c:pt>
                <c:pt idx="100">
                  <c:v>24.0</c:v>
                </c:pt>
                <c:pt idx="101">
                  <c:v>15.0</c:v>
                </c:pt>
                <c:pt idx="102">
                  <c:v>1.0</c:v>
                </c:pt>
                <c:pt idx="103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506616"/>
        <c:axId val="582450312"/>
      </c:areaChart>
      <c:lineChart>
        <c:grouping val="standard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rate</c:v>
                </c:pt>
              </c:strCache>
            </c:strRef>
          </c:tx>
          <c:spPr>
            <a:ln w="19050" cmpd="sng"/>
          </c:spPr>
          <c:marker>
            <c:symbol val="none"/>
          </c:marker>
          <c:val>
            <c:numRef>
              <c:f>Sheet2!$E$2:$E$105</c:f>
              <c:numCache>
                <c:formatCode>General</c:formatCode>
                <c:ptCount val="104"/>
                <c:pt idx="0">
                  <c:v>100.0</c:v>
                </c:pt>
                <c:pt idx="1">
                  <c:v>90.62499999999998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98.18181818181818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92.15686274509804</c:v>
                </c:pt>
                <c:pt idx="19">
                  <c:v>66.66666666666667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50.0</c:v>
                </c:pt>
                <c:pt idx="60">
                  <c:v>100.0</c:v>
                </c:pt>
                <c:pt idx="61">
                  <c:v>100.0</c:v>
                </c:pt>
                <c:pt idx="62">
                  <c:v>100.0</c:v>
                </c:pt>
                <c:pt idx="63">
                  <c:v>100.0</c:v>
                </c:pt>
                <c:pt idx="64">
                  <c:v>100.0</c:v>
                </c:pt>
                <c:pt idx="65">
                  <c:v>100.0</c:v>
                </c:pt>
                <c:pt idx="66">
                  <c:v>100.0</c:v>
                </c:pt>
                <c:pt idx="67">
                  <c:v>100.0</c:v>
                </c:pt>
                <c:pt idx="68">
                  <c:v>100.0</c:v>
                </c:pt>
                <c:pt idx="69">
                  <c:v>100.0</c:v>
                </c:pt>
                <c:pt idx="70">
                  <c:v>100.0</c:v>
                </c:pt>
                <c:pt idx="71">
                  <c:v>100.0</c:v>
                </c:pt>
                <c:pt idx="72">
                  <c:v>95.23809523809524</c:v>
                </c:pt>
                <c:pt idx="73">
                  <c:v>99.20948616600791</c:v>
                </c:pt>
                <c:pt idx="74">
                  <c:v>100.0</c:v>
                </c:pt>
                <c:pt idx="75">
                  <c:v>100.0</c:v>
                </c:pt>
                <c:pt idx="76">
                  <c:v>100.0</c:v>
                </c:pt>
                <c:pt idx="77">
                  <c:v>100.0</c:v>
                </c:pt>
                <c:pt idx="78">
                  <c:v>100.0</c:v>
                </c:pt>
                <c:pt idx="79">
                  <c:v>100.0</c:v>
                </c:pt>
                <c:pt idx="80">
                  <c:v>100.0</c:v>
                </c:pt>
                <c:pt idx="81">
                  <c:v>100.0</c:v>
                </c:pt>
                <c:pt idx="82">
                  <c:v>100.0</c:v>
                </c:pt>
                <c:pt idx="83">
                  <c:v>100.0</c:v>
                </c:pt>
                <c:pt idx="84">
                  <c:v>100.0</c:v>
                </c:pt>
                <c:pt idx="85">
                  <c:v>100.0</c:v>
                </c:pt>
                <c:pt idx="86">
                  <c:v>100.0</c:v>
                </c:pt>
                <c:pt idx="87">
                  <c:v>100.0</c:v>
                </c:pt>
                <c:pt idx="88">
                  <c:v>100.0</c:v>
                </c:pt>
                <c:pt idx="89">
                  <c:v>100.0</c:v>
                </c:pt>
                <c:pt idx="90">
                  <c:v>100.0</c:v>
                </c:pt>
                <c:pt idx="91">
                  <c:v>100.0</c:v>
                </c:pt>
                <c:pt idx="92">
                  <c:v>100.0</c:v>
                </c:pt>
                <c:pt idx="93">
                  <c:v>100.0</c:v>
                </c:pt>
                <c:pt idx="94">
                  <c:v>100.0</c:v>
                </c:pt>
                <c:pt idx="95">
                  <c:v>100.0</c:v>
                </c:pt>
                <c:pt idx="96">
                  <c:v>100.0</c:v>
                </c:pt>
                <c:pt idx="97">
                  <c:v>100.0</c:v>
                </c:pt>
                <c:pt idx="98">
                  <c:v>100.0</c:v>
                </c:pt>
                <c:pt idx="99">
                  <c:v>100.0</c:v>
                </c:pt>
                <c:pt idx="100">
                  <c:v>100.0</c:v>
                </c:pt>
                <c:pt idx="101">
                  <c:v>100.0</c:v>
                </c:pt>
                <c:pt idx="102">
                  <c:v>100.0</c:v>
                </c:pt>
                <c:pt idx="103">
                  <c:v>100.0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3982792"/>
        <c:axId val="763656088"/>
      </c:lineChart>
      <c:catAx>
        <c:axId val="714506616"/>
        <c:scaling>
          <c:orientation val="minMax"/>
        </c:scaling>
        <c:delete val="0"/>
        <c:axPos val="b"/>
        <c:majorTickMark val="out"/>
        <c:minorTickMark val="none"/>
        <c:tickLblPos val="none"/>
        <c:crossAx val="582450312"/>
        <c:crosses val="autoZero"/>
        <c:auto val="1"/>
        <c:lblAlgn val="ctr"/>
        <c:lblOffset val="100"/>
        <c:noMultiLvlLbl val="0"/>
      </c:catAx>
      <c:valAx>
        <c:axId val="582450312"/>
        <c:scaling>
          <c:orientation val="minMax"/>
          <c:max val="25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714506616"/>
        <c:crosses val="autoZero"/>
        <c:crossBetween val="between"/>
      </c:valAx>
      <c:valAx>
        <c:axId val="7636560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763982792"/>
        <c:crosses val="max"/>
        <c:crossBetween val="between"/>
      </c:valAx>
      <c:catAx>
        <c:axId val="763982792"/>
        <c:scaling>
          <c:orientation val="minMax"/>
        </c:scaling>
        <c:delete val="1"/>
        <c:axPos val="b"/>
        <c:majorTickMark val="out"/>
        <c:minorTickMark val="none"/>
        <c:tickLblPos val="nextTo"/>
        <c:crossAx val="76365608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A4D1E-30ED-47A9-BBBC-3E303EC79AE6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26CB-1EB1-4D7A-91B0-A8D7B7F4C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EF93B-8556-4098-8CB4-16EDA0E638EB}" type="datetimeFigureOut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BD34-CFCD-43A4-A6B4-3D2971B90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 title to all presentations. A subtitle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groups (e.g. in </a:t>
            </a:r>
            <a:r>
              <a:rPr lang="en-US" dirty="0" err="1" smtClean="0"/>
              <a:t>iptables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Large number of rules per hypervisors, depending on the size of the group</a:t>
            </a:r>
          </a:p>
          <a:p>
            <a:pPr lvl="1"/>
            <a:r>
              <a:rPr lang="en-US" dirty="0" smtClean="0"/>
              <a:t>Can be reduced (e.g. by only supporting inbound rules)</a:t>
            </a:r>
          </a:p>
          <a:p>
            <a:r>
              <a:rPr lang="en-US" dirty="0" smtClean="0"/>
              <a:t>firewall on each hypervisor</a:t>
            </a:r>
          </a:p>
          <a:p>
            <a:pPr lvl="1"/>
            <a:r>
              <a:rPr lang="en-US" dirty="0" smtClean="0"/>
              <a:t>Same issue as above, with the additional VM to manage, and associated management infrastructure (e.g. </a:t>
            </a:r>
            <a:r>
              <a:rPr lang="en-US" dirty="0" err="1" smtClean="0"/>
              <a:t>Vcenter</a:t>
            </a:r>
            <a:r>
              <a:rPr lang="en-US" dirty="0" smtClean="0"/>
              <a:t> + Firewall manager)</a:t>
            </a:r>
          </a:p>
          <a:p>
            <a:pPr lvl="1"/>
            <a:r>
              <a:rPr lang="en-US" dirty="0" smtClean="0"/>
              <a:t>Management do not scale</a:t>
            </a:r>
          </a:p>
          <a:p>
            <a:r>
              <a:rPr lang="en-US" dirty="0" smtClean="0"/>
              <a:t>Rule like </a:t>
            </a:r>
            <a:r>
              <a:rPr lang="en-US" dirty="0" err="1" smtClean="0"/>
              <a:t>dev</a:t>
            </a:r>
            <a:r>
              <a:rPr lang="en-US" dirty="0" smtClean="0"/>
              <a:t> cannot talk to Prod without summarization results in table explosion.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D34-CFCD-43A4-A6B4-3D2971B908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r-ppt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86074" cy="6858000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3352800" y="4114800"/>
            <a:ext cx="6096000" cy="175260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4718382"/>
            <a:ext cx="5181600" cy="612775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5295900"/>
            <a:ext cx="4267200" cy="4572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657E-A5B2-4F14-BDA9-6F0D20737BD7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3505200" y="4107424"/>
            <a:ext cx="1371600" cy="641684"/>
          </a:xfrm>
          <a:prstGeom prst="rect">
            <a:avLst/>
          </a:prstGeom>
        </p:spPr>
      </p:pic>
      <p:pic>
        <p:nvPicPr>
          <p:cNvPr id="10" name="Picture 9" descr="logoUS_R_eBay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9880"/>
            <a:ext cx="1524000" cy="636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B42-A388-487A-8F37-853824252BAF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5CE-C4D7-43E7-8B89-624253D37E4A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7620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53F4-6F2E-41FA-89FD-C7F55367CC89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315200" y="381000"/>
            <a:ext cx="0" cy="579120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r-ppt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860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4789465"/>
            <a:ext cx="3886200" cy="612775"/>
          </a:xfr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/>
                <a:ea typeface="+mj-ea"/>
                <a:cs typeface="Myriad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200" y="5334000"/>
            <a:ext cx="3818021" cy="4572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657E-A5B2-4F14-BDA9-6F0D20737BD7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ratusLogo_LightBg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5057458" y="4279900"/>
            <a:ext cx="1140142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9C3A-60E4-41BC-9FA7-CEBAB24A3C88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7620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6124707"/>
            <a:ext cx="368808" cy="35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7EDAE6">
                <a:alpha val="76000"/>
              </a:srgbClr>
            </a:gs>
            <a:gs pos="78000">
              <a:srgbClr val="4BACC6"/>
            </a:gs>
            <a:gs pos="100000">
              <a:srgbClr val="31859C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9EDD-BE0A-422E-A95B-E28D1A2DD383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819400"/>
            <a:ext cx="8686800" cy="1295400"/>
          </a:xfrm>
          <a:prstGeom prst="roundRect">
            <a:avLst>
              <a:gd name="adj" fmla="val 7778"/>
            </a:avLst>
          </a:prstGeom>
          <a:gradFill>
            <a:gsLst>
              <a:gs pos="0">
                <a:srgbClr val="9EE4FF">
                  <a:alpha val="46000"/>
                </a:srgbClr>
              </a:gs>
              <a:gs pos="35000">
                <a:srgbClr val="BCEBFF">
                  <a:alpha val="62745"/>
                </a:srgbClr>
              </a:gs>
              <a:gs pos="100000">
                <a:srgbClr val="E4F8FF">
                  <a:alpha val="64706"/>
                </a:srgbClr>
              </a:gs>
            </a:gsLst>
          </a:gradFill>
          <a:ln>
            <a:solidFill>
              <a:srgbClr val="7EDAE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88588"/>
            <a:ext cx="7772400" cy="69850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98201"/>
            <a:ext cx="7772400" cy="36988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kern="12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117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117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5538-B79B-4DCC-A823-CB99BE93D7F5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7620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08038"/>
            <a:ext cx="42672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2672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808038"/>
            <a:ext cx="42672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524000"/>
            <a:ext cx="42672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/>
            </a:lvl1pPr>
            <a:lvl2pPr>
              <a:spcBef>
                <a:spcPts val="1200"/>
              </a:spcBef>
              <a:spcAft>
                <a:spcPts val="1200"/>
              </a:spcAft>
              <a:defRPr sz="1600"/>
            </a:lvl2pPr>
            <a:lvl3pPr>
              <a:spcBef>
                <a:spcPts val="1200"/>
              </a:spcBef>
              <a:spcAft>
                <a:spcPts val="1200"/>
              </a:spcAft>
              <a:defRPr sz="1400"/>
            </a:lvl3pPr>
            <a:lvl4pPr>
              <a:spcBef>
                <a:spcPts val="1200"/>
              </a:spcBef>
              <a:spcAft>
                <a:spcPts val="1200"/>
              </a:spcAft>
              <a:defRPr sz="1200"/>
            </a:lvl4pPr>
            <a:lvl5pPr>
              <a:spcBef>
                <a:spcPts val="1200"/>
              </a:spcBef>
              <a:spcAft>
                <a:spcPts val="1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F51B-C5FC-48BE-B5A9-A2AA5F844D99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7620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1F6A-0AD1-49C7-B4B3-39D9BF855DD0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762000"/>
            <a:ext cx="868680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C778-F8F9-4FFB-BB75-3021F064D811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996" y="6155377"/>
            <a:ext cx="36880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AC67-22AA-4D13-972E-2EA7FF8D11CA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66EA-1F69-413B-A21F-BA0D966F78D1}" type="datetime1">
              <a:rPr lang="en-US" smtClean="0"/>
              <a:pPr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760" y="6155377"/>
            <a:ext cx="3352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0BA7-269C-481C-B052-147B0B07B2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522718"/>
            <a:ext cx="9144000" cy="335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7EDAE6">
                  <a:alpha val="76000"/>
                </a:srgbClr>
              </a:gs>
              <a:gs pos="78000">
                <a:srgbClr val="4BACC6"/>
              </a:gs>
              <a:gs pos="100000">
                <a:srgbClr val="31859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7575" indent="-180975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2200" indent="-17780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Openstack@eBay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5295900"/>
            <a:ext cx="5067300" cy="457200"/>
          </a:xfrm>
        </p:spPr>
        <p:txBody>
          <a:bodyPr/>
          <a:lstStyle/>
          <a:p>
            <a:r>
              <a:rPr lang="en-US" dirty="0" smtClean="0"/>
              <a:t>Practical SDN Deployment using Quantum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4038600" y="396240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429000" y="396240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19400" y="3962400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04800" y="304800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8001000" y="327660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086600" y="3276600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flipH="1" flipV="1">
            <a:off x="5257800" y="1600200"/>
            <a:ext cx="689393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038600" y="1524000"/>
            <a:ext cx="1219200" cy="1447800"/>
            <a:chOff x="3886200" y="1905000"/>
            <a:chExt cx="1219200" cy="1447800"/>
          </a:xfrm>
        </p:grpSpPr>
        <p:sp>
          <p:nvSpPr>
            <p:cNvPr id="97" name="Rectangle 96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6482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104" name="TextBox 103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6482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28600" y="3124200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Cloud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2133600"/>
            <a:ext cx="3657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0" y="1371600"/>
            <a:ext cx="4699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0" y="2667000"/>
            <a:ext cx="4699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371600"/>
            <a:ext cx="622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667000"/>
            <a:ext cx="622300" cy="31750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>
            <a:off x="6934200" y="153035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7" idx="1"/>
          </p:cNvCxnSpPr>
          <p:nvPr/>
        </p:nvCxnSpPr>
        <p:spPr>
          <a:xfrm>
            <a:off x="6934200" y="2825750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>
            <a:off x="6623050" y="1689100"/>
            <a:ext cx="0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335280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Active Gateway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" y="2579132"/>
            <a:ext cx="3657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335280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1"/>
            <a:endCxn id="32" idx="3"/>
          </p:cNvCxnSpPr>
          <p:nvPr/>
        </p:nvCxnSpPr>
        <p:spPr>
          <a:xfrm>
            <a:off x="228600" y="3924300"/>
            <a:ext cx="1295400" cy="0"/>
          </a:xfrm>
          <a:prstGeom prst="line">
            <a:avLst/>
          </a:prstGeom>
          <a:ln w="1905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57200" y="4343400"/>
            <a:ext cx="680128" cy="322421"/>
            <a:chOff x="457200" y="4191000"/>
            <a:chExt cx="680128" cy="32242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57200" y="4267200"/>
              <a:ext cx="59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838200" y="3505198"/>
            <a:ext cx="0" cy="850385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0" y="411480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Hypervisor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1143000" y="403860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1600" y="259080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038600"/>
            <a:ext cx="482600" cy="330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33400" y="38862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vif</a:t>
            </a:r>
            <a:endParaRPr lang="en-US" dirty="0"/>
          </a:p>
        </p:txBody>
      </p:sp>
      <p:cxnSp>
        <p:nvCxnSpPr>
          <p:cNvPr id="63" name="Straight Connector 62"/>
          <p:cNvCxnSpPr>
            <a:stCxn id="28" idx="0"/>
          </p:cNvCxnSpPr>
          <p:nvPr/>
        </p:nvCxnSpPr>
        <p:spPr>
          <a:xfrm flipH="1" flipV="1">
            <a:off x="838200" y="2590800"/>
            <a:ext cx="0" cy="7620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05400"/>
            <a:ext cx="622300" cy="317500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762000" y="4648200"/>
            <a:ext cx="0" cy="4572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58753" y="286259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cxnSp>
        <p:nvCxnSpPr>
          <p:cNvPr id="76" name="Straight Connector 75"/>
          <p:cNvCxnSpPr>
            <a:stCxn id="57" idx="0"/>
          </p:cNvCxnSpPr>
          <p:nvPr/>
        </p:nvCxnSpPr>
        <p:spPr>
          <a:xfrm flipV="1">
            <a:off x="6565900" y="2971801"/>
            <a:ext cx="0" cy="106679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7" idx="2"/>
          </p:cNvCxnSpPr>
          <p:nvPr/>
        </p:nvCxnSpPr>
        <p:spPr>
          <a:xfrm rot="5400000">
            <a:off x="3371850" y="2063750"/>
            <a:ext cx="889000" cy="549910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43200" y="403860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857500" y="411480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52800" y="403860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009900" y="495300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619500" y="495300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962400" y="4038600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076700" y="411480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229100" y="4953000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39000" y="5105400"/>
            <a:ext cx="1855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N:Nova-network+dnsmasq</a:t>
            </a:r>
            <a:endParaRPr lang="en-US" sz="1200" dirty="0" smtClean="0"/>
          </a:p>
          <a:p>
            <a:r>
              <a:rPr lang="en-US" sz="1200" dirty="0" err="1" smtClean="0"/>
              <a:t>C:Nova-compute</a:t>
            </a:r>
            <a:endParaRPr lang="en-US" sz="1200" dirty="0" smtClean="0"/>
          </a:p>
          <a:p>
            <a:r>
              <a:rPr lang="en-US" sz="1200" dirty="0" err="1" smtClean="0"/>
              <a:t>S:Nova-scheduler</a:t>
            </a:r>
            <a:endParaRPr lang="en-US" sz="1200" dirty="0" smtClean="0"/>
          </a:p>
          <a:p>
            <a:r>
              <a:rPr lang="en-US" sz="1200" dirty="0" err="1" smtClean="0"/>
              <a:t>M:Metadata</a:t>
            </a:r>
            <a:endParaRPr lang="en-US" sz="1200" dirty="0" smtClean="0"/>
          </a:p>
          <a:p>
            <a:r>
              <a:rPr lang="en-US" sz="1200" dirty="0" err="1" smtClean="0"/>
              <a:t>K:Ubuntu</a:t>
            </a:r>
            <a:r>
              <a:rPr lang="en-US" sz="1200" dirty="0" smtClean="0"/>
              <a:t> + KVM</a:t>
            </a:r>
          </a:p>
          <a:p>
            <a:r>
              <a:rPr lang="en-US" sz="1200" dirty="0" err="1" smtClean="0"/>
              <a:t>A:Nova-api</a:t>
            </a:r>
            <a:endParaRPr lang="en-US" sz="1200" dirty="0" smtClean="0"/>
          </a:p>
          <a:p>
            <a:r>
              <a:rPr lang="en-US" sz="1200" dirty="0" err="1" smtClean="0"/>
              <a:t>Q:Quantum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5257800" y="1600200"/>
            <a:ext cx="106934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34000" y="137160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cxnSp>
        <p:nvCxnSpPr>
          <p:cNvPr id="107" name="Straight Connector 67"/>
          <p:cNvCxnSpPr/>
          <p:nvPr/>
        </p:nvCxnSpPr>
        <p:spPr>
          <a:xfrm flipV="1">
            <a:off x="5257800" y="1676400"/>
            <a:ext cx="1164336" cy="259081"/>
          </a:xfrm>
          <a:prstGeom prst="bentConnector3">
            <a:avLst>
              <a:gd name="adj1" fmla="val 100439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34953" y="1719590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3886200" y="1905000"/>
            <a:ext cx="1219200" cy="1447800"/>
            <a:chOff x="3886200" y="1905000"/>
            <a:chExt cx="1219200" cy="1447800"/>
          </a:xfrm>
        </p:grpSpPr>
        <p:sp>
          <p:nvSpPr>
            <p:cNvPr id="20" name="Rectangle 19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244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886200" y="19050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V="1">
            <a:off x="5105400" y="2971800"/>
            <a:ext cx="1286002" cy="152400"/>
          </a:xfrm>
          <a:prstGeom prst="bentConnector3">
            <a:avLst>
              <a:gd name="adj1" fmla="val 100937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038600" y="1219200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Standby Gateway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010400" y="2057400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2" name="Straight Connector 111"/>
          <p:cNvCxnSpPr>
            <a:stCxn id="110" idx="0"/>
            <a:endCxn id="6" idx="2"/>
          </p:cNvCxnSpPr>
          <p:nvPr/>
        </p:nvCxnSpPr>
        <p:spPr>
          <a:xfrm flipV="1">
            <a:off x="7355995" y="1689100"/>
            <a:ext cx="333855" cy="368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0" idx="2"/>
            <a:endCxn id="7" idx="0"/>
          </p:cNvCxnSpPr>
          <p:nvPr/>
        </p:nvCxnSpPr>
        <p:spPr>
          <a:xfrm>
            <a:off x="7355995" y="2334399"/>
            <a:ext cx="333855" cy="332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62600" y="2057400"/>
            <a:ext cx="76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10.9.0.10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0" name="Straight Connector 119"/>
          <p:cNvCxnSpPr>
            <a:stCxn id="116" idx="2"/>
          </p:cNvCxnSpPr>
          <p:nvPr/>
        </p:nvCxnSpPr>
        <p:spPr>
          <a:xfrm flipH="1">
            <a:off x="5105400" y="2334399"/>
            <a:ext cx="841793" cy="48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1"/>
          </p:cNvCxnSpPr>
          <p:nvPr/>
        </p:nvCxnSpPr>
        <p:spPr>
          <a:xfrm>
            <a:off x="5105400" y="2819400"/>
            <a:ext cx="120650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800600" y="3124200"/>
            <a:ext cx="228600" cy="635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04800" y="1828800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04800" y="2286000"/>
            <a:ext cx="9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10.9.2.0/24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895600" y="6019800"/>
            <a:ext cx="7620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514600" y="5715000"/>
            <a:ext cx="160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Infrastructure/Internal</a:t>
            </a:r>
            <a:endParaRPr lang="en-US" sz="12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895600" y="6400800"/>
            <a:ext cx="762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514600" y="6096000"/>
            <a:ext cx="1625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Infrastructure/External</a:t>
            </a:r>
            <a:endParaRPr lang="en-US" sz="12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4800600" y="6172200"/>
            <a:ext cx="8382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648200" y="586740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Virtual network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347410" y="187199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352800" y="2362200"/>
            <a:ext cx="64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10.9.2.1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10400" y="335280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924800" y="3352800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51" name="Straight Connector 150"/>
          <p:cNvCxnSpPr>
            <a:endCxn id="57" idx="3"/>
          </p:cNvCxnSpPr>
          <p:nvPr/>
        </p:nvCxnSpPr>
        <p:spPr>
          <a:xfrm flipH="1" flipV="1">
            <a:off x="6807200" y="4203701"/>
            <a:ext cx="18796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467600" y="4038602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305800" y="4038600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loud 156"/>
          <p:cNvSpPr/>
          <p:nvPr/>
        </p:nvSpPr>
        <p:spPr>
          <a:xfrm>
            <a:off x="7924800" y="160020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Corp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158" name="Cloud 157"/>
          <p:cNvSpPr/>
          <p:nvPr/>
        </p:nvSpPr>
        <p:spPr>
          <a:xfrm>
            <a:off x="7924800" y="198120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Internet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159" name="Cloud 158"/>
          <p:cNvSpPr/>
          <p:nvPr/>
        </p:nvSpPr>
        <p:spPr>
          <a:xfrm>
            <a:off x="8046453" y="2362200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QA</a:t>
            </a:r>
            <a:endParaRPr lang="en-US" sz="1200" dirty="0">
              <a:solidFill>
                <a:srgbClr val="0E5789"/>
              </a:solidFill>
            </a:endParaRPr>
          </a:p>
        </p:txBody>
      </p:sp>
      <p:cxnSp>
        <p:nvCxnSpPr>
          <p:cNvPr id="161" name="Straight Connector 160"/>
          <p:cNvCxnSpPr>
            <a:stCxn id="6" idx="3"/>
          </p:cNvCxnSpPr>
          <p:nvPr/>
        </p:nvCxnSpPr>
        <p:spPr>
          <a:xfrm>
            <a:off x="7924800" y="1530350"/>
            <a:ext cx="304800" cy="222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7" idx="3"/>
          </p:cNvCxnSpPr>
          <p:nvPr/>
        </p:nvCxnSpPr>
        <p:spPr>
          <a:xfrm flipV="1">
            <a:off x="7924800" y="2819400"/>
            <a:ext cx="228600" cy="6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" idx="3"/>
          </p:cNvCxnSpPr>
          <p:nvPr/>
        </p:nvCxnSpPr>
        <p:spPr>
          <a:xfrm>
            <a:off x="7924800" y="1530350"/>
            <a:ext cx="228600" cy="603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" idx="3"/>
          </p:cNvCxnSpPr>
          <p:nvPr/>
        </p:nvCxnSpPr>
        <p:spPr>
          <a:xfrm>
            <a:off x="7924800" y="1530350"/>
            <a:ext cx="533400" cy="9080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" idx="3"/>
          </p:cNvCxnSpPr>
          <p:nvPr/>
        </p:nvCxnSpPr>
        <p:spPr>
          <a:xfrm flipV="1">
            <a:off x="7924800" y="2057400"/>
            <a:ext cx="76200" cy="768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7" idx="3"/>
          </p:cNvCxnSpPr>
          <p:nvPr/>
        </p:nvCxnSpPr>
        <p:spPr>
          <a:xfrm flipV="1">
            <a:off x="7924800" y="2438400"/>
            <a:ext cx="152400" cy="387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52400" y="1752600"/>
            <a:ext cx="4495800" cy="1066800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676400" y="1447800"/>
            <a:ext cx="165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Dev</a:t>
            </a:r>
            <a:r>
              <a:rPr lang="en-US" sz="1200" dirty="0" smtClean="0">
                <a:solidFill>
                  <a:srgbClr val="008000"/>
                </a:solidFill>
              </a:rPr>
              <a:t> Cloud : 10.9.0.0/20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 rot="5400000">
            <a:off x="6507139" y="2027262"/>
            <a:ext cx="52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trunk</a:t>
            </a:r>
            <a:endParaRPr lang="en-US" sz="1200" dirty="0"/>
          </a:p>
        </p:txBody>
      </p:sp>
      <p:sp>
        <p:nvSpPr>
          <p:cNvPr id="181" name="Line Callout 1 180"/>
          <p:cNvSpPr/>
          <p:nvPr/>
        </p:nvSpPr>
        <p:spPr>
          <a:xfrm flipH="1">
            <a:off x="5943600" y="838200"/>
            <a:ext cx="1295400" cy="304800"/>
          </a:xfrm>
          <a:prstGeom prst="borderCallout1">
            <a:avLst>
              <a:gd name="adj1" fmla="val 45066"/>
              <a:gd name="adj2" fmla="val -2141"/>
              <a:gd name="adj3" fmla="val 169518"/>
              <a:gd name="adj4" fmla="val -32657"/>
            </a:avLst>
          </a:prstGeom>
          <a:solidFill>
            <a:srgbClr val="FFFFFF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10.9.0.0/20 -&gt;10.9.0.10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82" name="Line Callout 1 181"/>
          <p:cNvSpPr/>
          <p:nvPr/>
        </p:nvSpPr>
        <p:spPr>
          <a:xfrm flipH="1">
            <a:off x="1524000" y="914400"/>
            <a:ext cx="1828800" cy="381000"/>
          </a:xfrm>
          <a:prstGeom prst="borderCallout1">
            <a:avLst>
              <a:gd name="adj1" fmla="val 45066"/>
              <a:gd name="adj2" fmla="val -2141"/>
              <a:gd name="adj3" fmla="val 220396"/>
              <a:gd name="adj4" fmla="val -32313"/>
            </a:avLst>
          </a:prstGeom>
          <a:solidFill>
            <a:srgbClr val="FF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From 10.9.1.0/24 default-&gt;10.9.0.1</a:t>
            </a:r>
            <a:br>
              <a:rPr lang="en-US" sz="900" dirty="0" smtClean="0">
                <a:solidFill>
                  <a:srgbClr val="0E5789"/>
                </a:solidFill>
              </a:rPr>
            </a:br>
            <a:r>
              <a:rPr lang="en-US" sz="900" dirty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10.9.2.0</a:t>
            </a:r>
            <a:r>
              <a:rPr lang="en-US" sz="900" dirty="0">
                <a:solidFill>
                  <a:srgbClr val="0E5789"/>
                </a:solidFill>
              </a:rPr>
              <a:t>/24 default-&gt;</a:t>
            </a:r>
            <a:r>
              <a:rPr lang="en-US" sz="900" dirty="0" smtClean="0">
                <a:solidFill>
                  <a:srgbClr val="0E5789"/>
                </a:solidFill>
              </a:rPr>
              <a:t>10.9.0.1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83" name="Line Callout 1 182"/>
          <p:cNvSpPr/>
          <p:nvPr/>
        </p:nvSpPr>
        <p:spPr>
          <a:xfrm flipH="1">
            <a:off x="1905000" y="3276600"/>
            <a:ext cx="1295400" cy="304800"/>
          </a:xfrm>
          <a:prstGeom prst="borderCallout1">
            <a:avLst>
              <a:gd name="adj1" fmla="val 40680"/>
              <a:gd name="adj2" fmla="val 102090"/>
              <a:gd name="adj3" fmla="val 55484"/>
              <a:gd name="adj4" fmla="val 14794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default-&gt;10.9.2.1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04800" y="403860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467100" y="4114800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A</a:t>
            </a:r>
            <a:endParaRPr lang="en-US" dirty="0">
              <a:solidFill>
                <a:srgbClr val="0E5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7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(Essex)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51460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eBay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eBay Cloud Portal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1714500" y="1828800"/>
            <a:ext cx="0" cy="685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1900535"/>
            <a:ext cx="156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instance </a:t>
            </a:r>
          </a:p>
          <a:p>
            <a:r>
              <a:rPr lang="en-US" sz="1200" dirty="0" smtClean="0">
                <a:latin typeface="Courier"/>
                <a:cs typeface="Courier"/>
              </a:rPr>
              <a:t>(COS,OS, size)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191000"/>
            <a:ext cx="1447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cxnSp>
        <p:nvCxnSpPr>
          <p:cNvPr id="11" name="Elbow Connector 10"/>
          <p:cNvCxnSpPr>
            <a:endCxn id="9" idx="0"/>
          </p:cNvCxnSpPr>
          <p:nvPr/>
        </p:nvCxnSpPr>
        <p:spPr>
          <a:xfrm rot="5400000">
            <a:off x="642366" y="3205734"/>
            <a:ext cx="1219200" cy="751332"/>
          </a:xfrm>
          <a:prstGeom prst="bentConnector3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8000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DNS </a:t>
            </a:r>
          </a:p>
          <a:p>
            <a:r>
              <a:rPr lang="en-US" sz="1200" dirty="0" smtClean="0">
                <a:latin typeface="Courier"/>
                <a:cs typeface="Courier"/>
              </a:rPr>
              <a:t>(A,PTR)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41910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 API</a:t>
            </a:r>
            <a:endParaRPr lang="en-US" dirty="0"/>
          </a:p>
        </p:txBody>
      </p:sp>
      <p:cxnSp>
        <p:nvCxnSpPr>
          <p:cNvPr id="16" name="Elbow Connector 15"/>
          <p:cNvCxnSpPr>
            <a:endCxn id="15" idx="0"/>
          </p:cNvCxnSpPr>
          <p:nvPr/>
        </p:nvCxnSpPr>
        <p:spPr>
          <a:xfrm rot="16200000" flipH="1">
            <a:off x="1834134" y="3091434"/>
            <a:ext cx="1219200" cy="979932"/>
          </a:xfrm>
          <a:prstGeom prst="bentConnector3">
            <a:avLst>
              <a:gd name="adj1" fmla="val 50000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43226" y="2935069"/>
            <a:ext cx="1385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Boot Instance</a:t>
            </a:r>
          </a:p>
          <a:p>
            <a:r>
              <a:rPr lang="en-US" sz="1200" dirty="0" smtClean="0">
                <a:latin typeface="Courier"/>
                <a:cs typeface="Courier"/>
              </a:rPr>
              <a:t>(Image ID,</a:t>
            </a:r>
          </a:p>
          <a:p>
            <a:r>
              <a:rPr lang="en-US" sz="1200" dirty="0" smtClean="0">
                <a:latin typeface="Courier"/>
                <a:cs typeface="Courier"/>
              </a:rPr>
              <a:t>Flavor, NIC)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25" name="Elbow Connector 24"/>
          <p:cNvCxnSpPr>
            <a:stCxn id="39" idx="1"/>
            <a:endCxn id="4" idx="3"/>
          </p:cNvCxnSpPr>
          <p:nvPr/>
        </p:nvCxnSpPr>
        <p:spPr>
          <a:xfrm rot="16200000" flipV="1">
            <a:off x="2914650" y="2571750"/>
            <a:ext cx="1371600" cy="17145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2057400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Get Free IP</a:t>
            </a:r>
          </a:p>
          <a:p>
            <a:r>
              <a:rPr lang="en-US" sz="1200" dirty="0" smtClean="0">
                <a:latin typeface="Courier"/>
                <a:cs typeface="Courier"/>
              </a:rPr>
              <a:t>Image ID,</a:t>
            </a:r>
          </a:p>
          <a:p>
            <a:r>
              <a:rPr lang="en-US" sz="1200" dirty="0" smtClean="0">
                <a:latin typeface="Courier"/>
                <a:cs typeface="Courier"/>
              </a:rPr>
              <a:t>Flavor, NIC)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447800" y="2057400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1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352800" y="2514600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971800" y="3785619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3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85800" y="3785619"/>
            <a:ext cx="176781" cy="176781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0E5789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10200" y="35052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 Network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10200" y="26670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Nova-manage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  <a:endCxn id="33" idx="0"/>
          </p:cNvCxnSpPr>
          <p:nvPr/>
        </p:nvCxnSpPr>
        <p:spPr>
          <a:xfrm>
            <a:off x="6438900" y="312420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1524000"/>
            <a:ext cx="175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network</a:t>
            </a:r>
          </a:p>
          <a:p>
            <a:r>
              <a:rPr lang="en-US" sz="1200" dirty="0" smtClean="0">
                <a:latin typeface="Courier"/>
                <a:cs typeface="Courier"/>
              </a:rPr>
              <a:t>(project = admin,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Cidr</a:t>
            </a:r>
            <a:r>
              <a:rPr lang="en-US" sz="1200" dirty="0" smtClean="0">
                <a:latin typeface="Courier"/>
                <a:cs typeface="Courier"/>
              </a:rPr>
              <a:t>=10.9.x.0/24)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Can 38"/>
          <p:cNvSpPr/>
          <p:nvPr/>
        </p:nvSpPr>
        <p:spPr>
          <a:xfrm>
            <a:off x="4038600" y="4114800"/>
            <a:ext cx="838200" cy="762000"/>
          </a:xfrm>
          <a:prstGeom prst="can">
            <a:avLst/>
          </a:prstGeom>
          <a:solidFill>
            <a:srgbClr val="0E5789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ova</a:t>
            </a:r>
          </a:p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10200" y="42672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Quantum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2"/>
            <a:endCxn id="41" idx="0"/>
          </p:cNvCxnSpPr>
          <p:nvPr/>
        </p:nvCxnSpPr>
        <p:spPr>
          <a:xfrm>
            <a:off x="6438900" y="3962400"/>
            <a:ext cx="0" cy="304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10200" y="5715000"/>
            <a:ext cx="2057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E5789"/>
                </a:solidFill>
              </a:rPr>
              <a:t>Nicira</a:t>
            </a:r>
            <a:r>
              <a:rPr lang="en-US" dirty="0" smtClean="0">
                <a:solidFill>
                  <a:srgbClr val="0E5789"/>
                </a:solidFill>
              </a:rPr>
              <a:t> Controller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7" idx="0"/>
          </p:cNvCxnSpPr>
          <p:nvPr/>
        </p:nvCxnSpPr>
        <p:spPr>
          <a:xfrm>
            <a:off x="6438900" y="4724400"/>
            <a:ext cx="0" cy="9906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77000" y="4953000"/>
            <a:ext cx="83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</a:t>
            </a:r>
            <a:br>
              <a:rPr lang="en-US" sz="1200" b="1" dirty="0" smtClean="0">
                <a:latin typeface="Courier"/>
                <a:cs typeface="Courier"/>
              </a:rPr>
            </a:br>
            <a:r>
              <a:rPr lang="en-US" sz="1200" b="1" dirty="0" err="1" smtClean="0">
                <a:latin typeface="Courier"/>
                <a:cs typeface="Courier"/>
              </a:rPr>
              <a:t>lswitch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62600" y="4953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</a:t>
            </a:r>
            <a:br>
              <a:rPr lang="en-US" sz="1200" b="1" dirty="0" smtClean="0">
                <a:latin typeface="Courier"/>
                <a:cs typeface="Courier"/>
              </a:rPr>
            </a:br>
            <a:r>
              <a:rPr lang="en-US" sz="1200" b="1" dirty="0" smtClean="0">
                <a:latin typeface="Courier"/>
                <a:cs typeface="Courier"/>
              </a:rPr>
              <a:t>port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05000" y="57150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 Compute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905000" y="4953000"/>
            <a:ext cx="2057400" cy="457200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 Scheduler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5" idx="2"/>
            <a:endCxn id="55" idx="0"/>
          </p:cNvCxnSpPr>
          <p:nvPr/>
        </p:nvCxnSpPr>
        <p:spPr>
          <a:xfrm>
            <a:off x="2933700" y="4648200"/>
            <a:ext cx="0" cy="304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4" idx="0"/>
          </p:cNvCxnSpPr>
          <p:nvPr/>
        </p:nvCxnSpPr>
        <p:spPr>
          <a:xfrm>
            <a:off x="2933700" y="5410200"/>
            <a:ext cx="0" cy="3048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4" idx="3"/>
            <a:endCxn id="41" idx="1"/>
          </p:cNvCxnSpPr>
          <p:nvPr/>
        </p:nvCxnSpPr>
        <p:spPr>
          <a:xfrm flipV="1">
            <a:off x="3962400" y="4495800"/>
            <a:ext cx="1447800" cy="1447800"/>
          </a:xfrm>
          <a:prstGeom prst="bentConnector3">
            <a:avLst>
              <a:gd name="adj1" fmla="val 79548"/>
            </a:avLst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00800" y="2286000"/>
            <a:ext cx="0" cy="3810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43800" y="167640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routes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43800" y="2667000"/>
            <a:ext cx="1447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8229600" y="2057400"/>
            <a:ext cx="0" cy="609600"/>
          </a:xfrm>
          <a:prstGeom prst="straightConnector1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3" idx="3"/>
            <a:endCxn id="74" idx="2"/>
          </p:cNvCxnSpPr>
          <p:nvPr/>
        </p:nvCxnSpPr>
        <p:spPr>
          <a:xfrm flipV="1">
            <a:off x="7467600" y="3124200"/>
            <a:ext cx="800100" cy="609600"/>
          </a:xfrm>
          <a:prstGeom prst="bentConnector2">
            <a:avLst/>
          </a:prstGeom>
          <a:ln>
            <a:solidFill>
              <a:srgbClr val="0E57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48600" y="3810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Create </a:t>
            </a:r>
            <a:br>
              <a:rPr lang="en-US" sz="1200" b="1" dirty="0" smtClean="0">
                <a:latin typeface="Courier"/>
                <a:cs typeface="Courier"/>
              </a:rPr>
            </a:br>
            <a:r>
              <a:rPr lang="en-US" sz="1200" b="1" dirty="0" err="1" smtClean="0">
                <a:latin typeface="Courier"/>
                <a:cs typeface="Courier"/>
              </a:rPr>
              <a:t>gtw-xxxx</a:t>
            </a:r>
            <a:endParaRPr lang="en-US" sz="1200" b="1" dirty="0" smtClean="0">
              <a:latin typeface="Courier"/>
              <a:cs typeface="Courier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5257800" y="990600"/>
            <a:ext cx="0" cy="5410200"/>
          </a:xfrm>
          <a:prstGeom prst="line">
            <a:avLst/>
          </a:prstGeom>
          <a:ln w="12700" cmpd="sng">
            <a:solidFill>
              <a:srgbClr val="0E5789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81800" y="800100"/>
            <a:ext cx="81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Admin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6000" y="800100"/>
            <a:ext cx="117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Developer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81106" y="5481935"/>
            <a:ext cx="12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Get IP</a:t>
            </a:r>
            <a:br>
              <a:rPr lang="en-US" sz="1200" b="1" dirty="0" smtClean="0">
                <a:latin typeface="Courier"/>
                <a:cs typeface="Courier"/>
              </a:rPr>
            </a:br>
            <a:r>
              <a:rPr lang="en-US" sz="1200" b="1" dirty="0" smtClean="0">
                <a:latin typeface="Courier"/>
                <a:cs typeface="Courier"/>
              </a:rPr>
              <a:t>Create port</a:t>
            </a:r>
          </a:p>
        </p:txBody>
      </p:sp>
    </p:spTree>
    <p:extLst>
      <p:ext uri="{BB962C8B-B14F-4D97-AF65-F5344CB8AC3E}">
        <p14:creationId xmlns:p14="http://schemas.microsoft.com/office/powerpoint/2010/main" val="42042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8956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of main configuration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484373"/>
              </p:ext>
            </p:extLst>
          </p:nvPr>
        </p:nvGraphicFramePr>
        <p:xfrm>
          <a:off x="228600" y="1600200"/>
          <a:ext cx="8725822" cy="391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7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works/What doesn’t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Perimeter firewalls configured once, not dependent on the instance creation/deletion/movement</a:t>
            </a:r>
          </a:p>
          <a:p>
            <a:r>
              <a:rPr lang="en-US" dirty="0" smtClean="0"/>
              <a:t>Network are pre-created using nova-manage, good for provider networks</a:t>
            </a:r>
          </a:p>
          <a:p>
            <a:r>
              <a:rPr lang="en-US" dirty="0" smtClean="0"/>
              <a:t>Can be extended with other COS using same pattern</a:t>
            </a:r>
          </a:p>
          <a:p>
            <a:r>
              <a:rPr lang="en-US" dirty="0" smtClean="0"/>
              <a:t>Stability of both </a:t>
            </a:r>
            <a:r>
              <a:rPr lang="en-US" dirty="0" err="1" smtClean="0"/>
              <a:t>Nicira</a:t>
            </a:r>
            <a:r>
              <a:rPr lang="en-US" dirty="0" smtClean="0"/>
              <a:t> NVP and </a:t>
            </a:r>
            <a:r>
              <a:rPr lang="en-US" dirty="0" err="1" smtClean="0"/>
              <a:t>Openstack</a:t>
            </a:r>
            <a:r>
              <a:rPr lang="en-US" dirty="0" smtClean="0"/>
              <a:t> + Ubuntu + KVM</a:t>
            </a:r>
          </a:p>
          <a:p>
            <a:r>
              <a:rPr lang="en-US" dirty="0" smtClean="0"/>
              <a:t>Looking forward to new features in Folsom – Quantum v2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capacity/policy based assignment of networks – had to be implemented outside. Moving it to nova scheduler.</a:t>
            </a:r>
          </a:p>
          <a:p>
            <a:r>
              <a:rPr lang="en-US" dirty="0" smtClean="0"/>
              <a:t>One network flavor supported in Essex. Cannot have, e.g., one gateway per network, with different behavior (</a:t>
            </a:r>
            <a:r>
              <a:rPr lang="en-US" dirty="0" err="1" smtClean="0"/>
              <a:t>dhcp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Scale out requires bigger links out of the gateway, or more gateways</a:t>
            </a:r>
          </a:p>
          <a:p>
            <a:r>
              <a:rPr lang="en-US" dirty="0" smtClean="0"/>
              <a:t>Upset the separation of concern requirement: </a:t>
            </a:r>
            <a:r>
              <a:rPr lang="en-US" dirty="0" err="1" smtClean="0"/>
              <a:t>Netsec</a:t>
            </a:r>
            <a:r>
              <a:rPr lang="en-US" dirty="0" smtClean="0"/>
              <a:t> + Networking + Sys Admins in same box =  ‘interesting’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6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classes of service</a:t>
            </a:r>
          </a:p>
          <a:p>
            <a:pPr lvl="1"/>
            <a:r>
              <a:rPr lang="en-US" dirty="0" smtClean="0"/>
              <a:t>External : private networks + VIP and Floating IP on the Internet</a:t>
            </a:r>
          </a:p>
          <a:p>
            <a:pPr lvl="1"/>
            <a:r>
              <a:rPr lang="en-US" dirty="0" smtClean="0"/>
              <a:t>Production : Bridged network</a:t>
            </a:r>
          </a:p>
          <a:p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80 today, going to a lot more</a:t>
            </a:r>
          </a:p>
          <a:p>
            <a:pPr lvl="1"/>
            <a:r>
              <a:rPr lang="en-US" dirty="0" smtClean="0"/>
              <a:t>More gateways/10Gb</a:t>
            </a:r>
          </a:p>
          <a:p>
            <a:r>
              <a:rPr lang="en-US" dirty="0" smtClean="0"/>
              <a:t>Folsom upgrade</a:t>
            </a:r>
          </a:p>
          <a:p>
            <a:pPr lvl="1"/>
            <a:r>
              <a:rPr lang="en-US" dirty="0" smtClean="0"/>
              <a:t>L3 Routers</a:t>
            </a:r>
          </a:p>
          <a:p>
            <a:pPr lvl="1"/>
            <a:r>
              <a:rPr lang="en-US" dirty="0" smtClean="0"/>
              <a:t>Load Balancers</a:t>
            </a:r>
          </a:p>
          <a:p>
            <a:r>
              <a:rPr lang="en-US" dirty="0" smtClean="0"/>
              <a:t>Cleaner </a:t>
            </a:r>
            <a:r>
              <a:rPr lang="en-US" dirty="0" err="1" smtClean="0"/>
              <a:t>Openstack</a:t>
            </a:r>
            <a:r>
              <a:rPr lang="en-US" dirty="0" smtClean="0"/>
              <a:t> integration </a:t>
            </a:r>
          </a:p>
          <a:p>
            <a:pPr lvl="1"/>
            <a:r>
              <a:rPr lang="en-US" dirty="0" smtClean="0"/>
              <a:t>Network Allocation</a:t>
            </a:r>
          </a:p>
          <a:p>
            <a:pPr lvl="1"/>
            <a:r>
              <a:rPr lang="en-US" dirty="0" smtClean="0"/>
              <a:t>DNS configuration</a:t>
            </a:r>
          </a:p>
          <a:p>
            <a:pPr lvl="1"/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2362200"/>
            <a:ext cx="1066800" cy="228600"/>
          </a:xfrm>
          <a:prstGeom prst="rect">
            <a:avLst/>
          </a:prstGeom>
          <a:solidFill>
            <a:srgbClr val="1B1B1B">
              <a:alpha val="9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tenants</a:t>
            </a:r>
          </a:p>
          <a:p>
            <a:r>
              <a:rPr lang="en-US" dirty="0" smtClean="0"/>
              <a:t>Many different classes of service (QA, Prod)</a:t>
            </a:r>
          </a:p>
          <a:p>
            <a:r>
              <a:rPr lang="en-US" dirty="0" smtClean="0"/>
              <a:t>Principles </a:t>
            </a:r>
          </a:p>
          <a:p>
            <a:pPr lvl="1"/>
            <a:r>
              <a:rPr lang="en-US" dirty="0" smtClean="0"/>
              <a:t>Any Application Anywhere</a:t>
            </a:r>
          </a:p>
          <a:p>
            <a:pPr lvl="1"/>
            <a:r>
              <a:rPr lang="en-US" dirty="0" smtClean="0"/>
              <a:t>Soft Cabling</a:t>
            </a:r>
          </a:p>
          <a:p>
            <a:pPr lvl="1"/>
            <a:r>
              <a:rPr lang="en-US" dirty="0" smtClean="0"/>
              <a:t>Shared Infrastructure</a:t>
            </a:r>
          </a:p>
          <a:p>
            <a:pPr lvl="1"/>
            <a:r>
              <a:rPr lang="en-US" dirty="0" smtClean="0"/>
              <a:t>Virtualization (white space between the application and the infrastructure supporting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17639"/>
              </p:ext>
            </p:extLst>
          </p:nvPr>
        </p:nvGraphicFramePr>
        <p:xfrm>
          <a:off x="304800" y="4250268"/>
          <a:ext cx="3962400" cy="1236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800"/>
                <a:gridCol w="1320800"/>
                <a:gridCol w="13208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Obligations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Restrictions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Capabilities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QA Approved</a:t>
                      </a:r>
                      <a:r>
                        <a:rPr lang="en-US" sz="1050" baseline="0" dirty="0" smtClean="0"/>
                        <a:t> Builds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 Login</a:t>
                      </a:r>
                      <a:r>
                        <a:rPr lang="en-US" sz="1050" baseline="0" dirty="0" smtClean="0"/>
                        <a:t>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Core DB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Approved OS version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 Corp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24/7</a:t>
                      </a:r>
                      <a:r>
                        <a:rPr lang="en-US" sz="1050" baseline="0" dirty="0" smtClean="0"/>
                        <a:t> Incident </a:t>
                      </a:r>
                      <a:r>
                        <a:rPr lang="en-US" sz="1050" baseline="0" dirty="0" err="1" smtClean="0"/>
                        <a:t>Mgt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Monitoring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 QA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Site traffic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3836247"/>
            <a:ext cx="1103086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Production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62071"/>
              </p:ext>
            </p:extLst>
          </p:nvPr>
        </p:nvGraphicFramePr>
        <p:xfrm>
          <a:off x="4572000" y="4250268"/>
          <a:ext cx="3962400" cy="1236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800"/>
                <a:gridCol w="1320800"/>
                <a:gridCol w="13208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Obligations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Restrictions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Capabilities</a:t>
                      </a:r>
                      <a:endParaRPr lang="en-US" sz="150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Free unused VM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Limited</a:t>
                      </a:r>
                      <a:r>
                        <a:rPr lang="en-US" sz="1050" baseline="0" dirty="0" smtClean="0"/>
                        <a:t> Prod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Full root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Limited QA Access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Any OS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 site</a:t>
                      </a:r>
                      <a:r>
                        <a:rPr lang="en-US" sz="1050" baseline="0" dirty="0" smtClean="0"/>
                        <a:t> Traffic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Filtered Internet</a:t>
                      </a:r>
                      <a:endParaRPr lang="en-US" sz="1050" dirty="0"/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7953" y="3836247"/>
            <a:ext cx="54373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371600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Translation of physical environment properties into configurations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Assigned to projects  (logical environments), drives scheduling and policies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example, network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designed for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6" y="3276600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3276600"/>
            <a:ext cx="622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75" y="3276600"/>
            <a:ext cx="6223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75" y="2362200"/>
            <a:ext cx="6223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75" y="2362200"/>
            <a:ext cx="622300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75" y="2362200"/>
            <a:ext cx="6223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75" y="2362200"/>
            <a:ext cx="622300" cy="317500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6" idx="0"/>
            <a:endCxn id="10" idx="2"/>
          </p:cNvCxnSpPr>
          <p:nvPr/>
        </p:nvCxnSpPr>
        <p:spPr>
          <a:xfrm flipV="1">
            <a:off x="1694546" y="2679700"/>
            <a:ext cx="1000479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0"/>
            <a:endCxn id="11" idx="2"/>
          </p:cNvCxnSpPr>
          <p:nvPr/>
        </p:nvCxnSpPr>
        <p:spPr>
          <a:xfrm flipV="1">
            <a:off x="1694546" y="2679700"/>
            <a:ext cx="2219679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2" idx="2"/>
          </p:cNvCxnSpPr>
          <p:nvPr/>
        </p:nvCxnSpPr>
        <p:spPr>
          <a:xfrm flipV="1">
            <a:off x="1694546" y="2679700"/>
            <a:ext cx="3362679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13" idx="2"/>
          </p:cNvCxnSpPr>
          <p:nvPr/>
        </p:nvCxnSpPr>
        <p:spPr>
          <a:xfrm flipV="1">
            <a:off x="1694546" y="2679700"/>
            <a:ext cx="4581879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10" idx="2"/>
          </p:cNvCxnSpPr>
          <p:nvPr/>
        </p:nvCxnSpPr>
        <p:spPr>
          <a:xfrm flipH="1" flipV="1">
            <a:off x="2695025" y="2679700"/>
            <a:ext cx="41825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  <a:endCxn id="11" idx="2"/>
          </p:cNvCxnSpPr>
          <p:nvPr/>
        </p:nvCxnSpPr>
        <p:spPr>
          <a:xfrm flipV="1">
            <a:off x="2736850" y="2679700"/>
            <a:ext cx="1177375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0"/>
            <a:endCxn id="12" idx="2"/>
          </p:cNvCxnSpPr>
          <p:nvPr/>
        </p:nvCxnSpPr>
        <p:spPr>
          <a:xfrm flipV="1">
            <a:off x="2736850" y="2679700"/>
            <a:ext cx="2320375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0"/>
            <a:endCxn id="13" idx="2"/>
          </p:cNvCxnSpPr>
          <p:nvPr/>
        </p:nvCxnSpPr>
        <p:spPr>
          <a:xfrm flipV="1">
            <a:off x="2736850" y="2679700"/>
            <a:ext cx="3539575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0"/>
            <a:endCxn id="10" idx="2"/>
          </p:cNvCxnSpPr>
          <p:nvPr/>
        </p:nvCxnSpPr>
        <p:spPr>
          <a:xfrm flipH="1" flipV="1">
            <a:off x="2695025" y="2679700"/>
            <a:ext cx="45720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  <a:endCxn id="11" idx="2"/>
          </p:cNvCxnSpPr>
          <p:nvPr/>
        </p:nvCxnSpPr>
        <p:spPr>
          <a:xfrm flipH="1" flipV="1">
            <a:off x="3914225" y="2679700"/>
            <a:ext cx="33528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0"/>
            <a:endCxn id="12" idx="2"/>
          </p:cNvCxnSpPr>
          <p:nvPr/>
        </p:nvCxnSpPr>
        <p:spPr>
          <a:xfrm flipH="1" flipV="1">
            <a:off x="5057225" y="2679700"/>
            <a:ext cx="22098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0"/>
            <a:endCxn id="13" idx="2"/>
          </p:cNvCxnSpPr>
          <p:nvPr/>
        </p:nvCxnSpPr>
        <p:spPr>
          <a:xfrm flipH="1" flipV="1">
            <a:off x="6276425" y="2679700"/>
            <a:ext cx="9906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83567" y="2362200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22675" y="3200400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482600" cy="330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75" y="1371600"/>
            <a:ext cx="482600" cy="3302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10" idx="0"/>
            <a:endCxn id="55" idx="2"/>
          </p:cNvCxnSpPr>
          <p:nvPr/>
        </p:nvCxnSpPr>
        <p:spPr>
          <a:xfrm flipV="1">
            <a:off x="2695025" y="1701800"/>
            <a:ext cx="746675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0"/>
            <a:endCxn id="55" idx="2"/>
          </p:cNvCxnSpPr>
          <p:nvPr/>
        </p:nvCxnSpPr>
        <p:spPr>
          <a:xfrm flipH="1" flipV="1">
            <a:off x="3441700" y="1701800"/>
            <a:ext cx="472525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0"/>
            <a:endCxn id="56" idx="2"/>
          </p:cNvCxnSpPr>
          <p:nvPr/>
        </p:nvCxnSpPr>
        <p:spPr>
          <a:xfrm flipV="1">
            <a:off x="2695025" y="1701800"/>
            <a:ext cx="2901950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1" idx="0"/>
            <a:endCxn id="56" idx="2"/>
          </p:cNvCxnSpPr>
          <p:nvPr/>
        </p:nvCxnSpPr>
        <p:spPr>
          <a:xfrm flipV="1">
            <a:off x="3914225" y="1701800"/>
            <a:ext cx="1682750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0"/>
            <a:endCxn id="55" idx="2"/>
          </p:cNvCxnSpPr>
          <p:nvPr/>
        </p:nvCxnSpPr>
        <p:spPr>
          <a:xfrm flipH="1" flipV="1">
            <a:off x="3441700" y="1701800"/>
            <a:ext cx="1615525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0"/>
            <a:endCxn id="55" idx="2"/>
          </p:cNvCxnSpPr>
          <p:nvPr/>
        </p:nvCxnSpPr>
        <p:spPr>
          <a:xfrm flipH="1" flipV="1">
            <a:off x="3441700" y="1701800"/>
            <a:ext cx="2834725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6" idx="2"/>
          </p:cNvCxnSpPr>
          <p:nvPr/>
        </p:nvCxnSpPr>
        <p:spPr>
          <a:xfrm flipH="1" flipV="1">
            <a:off x="5596975" y="1701800"/>
            <a:ext cx="831850" cy="812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2" idx="0"/>
            <a:endCxn id="56" idx="2"/>
          </p:cNvCxnSpPr>
          <p:nvPr/>
        </p:nvCxnSpPr>
        <p:spPr>
          <a:xfrm flipV="1">
            <a:off x="5057225" y="1701800"/>
            <a:ext cx="539750" cy="6604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22675" y="1371600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739900" y="396240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1" idx="0"/>
            <a:endCxn id="6" idx="2"/>
          </p:cNvCxnSpPr>
          <p:nvPr/>
        </p:nvCxnSpPr>
        <p:spPr>
          <a:xfrm flipH="1" flipV="1">
            <a:off x="1694546" y="3594100"/>
            <a:ext cx="513619" cy="3683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1" idx="0"/>
            <a:endCxn id="7" idx="2"/>
          </p:cNvCxnSpPr>
          <p:nvPr/>
        </p:nvCxnSpPr>
        <p:spPr>
          <a:xfrm flipV="1">
            <a:off x="2208165" y="3594100"/>
            <a:ext cx="528685" cy="3683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739900" y="469721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1" idx="0"/>
            <a:endCxn id="6" idx="2"/>
          </p:cNvCxnSpPr>
          <p:nvPr/>
        </p:nvCxnSpPr>
        <p:spPr>
          <a:xfrm flipH="1" flipV="1">
            <a:off x="1694546" y="3594100"/>
            <a:ext cx="513619" cy="110311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0"/>
            <a:endCxn id="7" idx="2"/>
          </p:cNvCxnSpPr>
          <p:nvPr/>
        </p:nvCxnSpPr>
        <p:spPr>
          <a:xfrm flipV="1">
            <a:off x="2208165" y="3594100"/>
            <a:ext cx="528685" cy="110311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75" y="3276600"/>
            <a:ext cx="622300" cy="317500"/>
          </a:xfrm>
          <a:prstGeom prst="rect">
            <a:avLst/>
          </a:prstGeom>
        </p:spPr>
      </p:pic>
      <p:cxnSp>
        <p:nvCxnSpPr>
          <p:cNvPr id="104" name="Straight Connector 103"/>
          <p:cNvCxnSpPr>
            <a:stCxn id="103" idx="0"/>
            <a:endCxn id="13" idx="2"/>
          </p:cNvCxnSpPr>
          <p:nvPr/>
        </p:nvCxnSpPr>
        <p:spPr>
          <a:xfrm flipV="1">
            <a:off x="6276425" y="2679700"/>
            <a:ext cx="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0"/>
            <a:endCxn id="12" idx="2"/>
          </p:cNvCxnSpPr>
          <p:nvPr/>
        </p:nvCxnSpPr>
        <p:spPr>
          <a:xfrm flipH="1" flipV="1">
            <a:off x="5057225" y="2679700"/>
            <a:ext cx="12192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0"/>
            <a:endCxn id="11" idx="2"/>
          </p:cNvCxnSpPr>
          <p:nvPr/>
        </p:nvCxnSpPr>
        <p:spPr>
          <a:xfrm flipH="1" flipV="1">
            <a:off x="3914225" y="2679700"/>
            <a:ext cx="23622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0"/>
            <a:endCxn id="10" idx="2"/>
          </p:cNvCxnSpPr>
          <p:nvPr/>
        </p:nvCxnSpPr>
        <p:spPr>
          <a:xfrm flipH="1" flipV="1">
            <a:off x="2695025" y="2679700"/>
            <a:ext cx="3581400" cy="596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270075" y="403860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0"/>
            <a:endCxn id="103" idx="2"/>
          </p:cNvCxnSpPr>
          <p:nvPr/>
        </p:nvCxnSpPr>
        <p:spPr>
          <a:xfrm flipH="1" flipV="1">
            <a:off x="6276425" y="3594100"/>
            <a:ext cx="46191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0"/>
            <a:endCxn id="9" idx="2"/>
          </p:cNvCxnSpPr>
          <p:nvPr/>
        </p:nvCxnSpPr>
        <p:spPr>
          <a:xfrm flipV="1">
            <a:off x="6738340" y="3594100"/>
            <a:ext cx="52868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270075" y="477341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19" idx="0"/>
            <a:endCxn id="103" idx="2"/>
          </p:cNvCxnSpPr>
          <p:nvPr/>
        </p:nvCxnSpPr>
        <p:spPr>
          <a:xfrm flipH="1" flipV="1">
            <a:off x="6276425" y="3594100"/>
            <a:ext cx="461915" cy="117931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0"/>
            <a:endCxn id="9" idx="2"/>
          </p:cNvCxnSpPr>
          <p:nvPr/>
        </p:nvCxnSpPr>
        <p:spPr>
          <a:xfrm flipV="1">
            <a:off x="6738340" y="3594100"/>
            <a:ext cx="528685" cy="117931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Left Brace 125"/>
          <p:cNvSpPr/>
          <p:nvPr/>
        </p:nvSpPr>
        <p:spPr>
          <a:xfrm>
            <a:off x="1164675" y="3962400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6475" y="4267200"/>
            <a:ext cx="93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48 servers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26475" y="3352800"/>
            <a:ext cx="86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48 leaves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6475" y="2362200"/>
            <a:ext cx="775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spines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5410200"/>
            <a:ext cx="56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 L3 (all switches are routers too)</a:t>
            </a:r>
          </a:p>
          <a:p>
            <a:r>
              <a:rPr lang="en-US" sz="1600" dirty="0" smtClean="0"/>
              <a:t>Line rate from any server to any server (oversubscription = 48/40)</a:t>
            </a:r>
          </a:p>
          <a:p>
            <a:r>
              <a:rPr lang="en-US" sz="1600" dirty="0" smtClean="0"/>
              <a:t>OSPF/ECMP to advertise routes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02675" y="3581400"/>
            <a:ext cx="53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(1Gb)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26475" y="2590800"/>
            <a:ext cx="611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(10Gb)</a:t>
            </a:r>
            <a:endParaRPr lang="en-US" sz="12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352800" y="4419600"/>
            <a:ext cx="1981200" cy="0"/>
          </a:xfrm>
          <a:prstGeom prst="line">
            <a:avLst/>
          </a:prstGeom>
          <a:ln w="57150" cmpd="sng">
            <a:solidFill>
              <a:srgbClr val="0E578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86200" y="3962400"/>
            <a:ext cx="94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48 ½ racks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7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options: 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3401" y="5080119"/>
            <a:ext cx="3801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physical network build out</a:t>
            </a:r>
          </a:p>
          <a:p>
            <a:r>
              <a:rPr lang="en-US" sz="1600" dirty="0" smtClean="0"/>
              <a:t>- Fragmentation</a:t>
            </a:r>
          </a:p>
          <a:p>
            <a:r>
              <a:rPr lang="en-US" sz="1600" dirty="0" smtClean="0"/>
              <a:t>- coarse grained isolation</a:t>
            </a:r>
          </a:p>
          <a:p>
            <a:r>
              <a:rPr lang="en-US" sz="1600" dirty="0" smtClean="0"/>
              <a:t>+ Physical isolation</a:t>
            </a:r>
          </a:p>
          <a:p>
            <a:r>
              <a:rPr lang="en-US" sz="1600" dirty="0" smtClean="0"/>
              <a:t>+ fool proof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211" y="5168023"/>
            <a:ext cx="23300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Limited scale (n = 4096) </a:t>
            </a:r>
            <a:br>
              <a:rPr lang="en-US" sz="1600" dirty="0" smtClean="0"/>
            </a:br>
            <a:r>
              <a:rPr lang="en-US" sz="1600" dirty="0" smtClean="0"/>
              <a:t>- Large fault domain (STP)</a:t>
            </a:r>
          </a:p>
          <a:p>
            <a:r>
              <a:rPr lang="en-US" sz="1600" dirty="0" smtClean="0"/>
              <a:t>+ L2 isolation</a:t>
            </a:r>
          </a:p>
          <a:p>
            <a:r>
              <a:rPr lang="en-US" sz="1600" dirty="0" smtClean="0"/>
              <a:t>+ somewhat soft Cabling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6042" y="1417638"/>
            <a:ext cx="453691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Dedicated Network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1417638"/>
            <a:ext cx="4389907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VLAN Based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648200" y="1752600"/>
            <a:ext cx="0" cy="472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861566" y="2209800"/>
            <a:ext cx="4310508" cy="2365177"/>
            <a:chOff x="4861566" y="2209800"/>
            <a:chExt cx="4310508" cy="236517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61" name="Straight Connector 6"/>
            <p:cNvCxnSpPr>
              <a:stCxn id="59" idx="0"/>
              <a:endCxn id="58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"/>
            <p:cNvCxnSpPr>
              <a:stCxn id="60" idx="0"/>
              <a:endCxn id="58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Elbow Connector 63"/>
            <p:cNvCxnSpPr>
              <a:stCxn id="59" idx="2"/>
              <a:endCxn id="63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60" idx="2"/>
              <a:endCxn id="63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3" idx="2"/>
              <a:endCxn id="66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9" idx="2"/>
              <a:endCxn id="66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0" idx="2"/>
              <a:endCxn id="66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503744" y="42672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79" name="Straight Connector 6"/>
            <p:cNvCxnSpPr>
              <a:stCxn id="77" idx="0"/>
              <a:endCxn id="76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6"/>
            <p:cNvCxnSpPr>
              <a:stCxn id="78" idx="0"/>
              <a:endCxn id="76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Elbow Connector 81"/>
            <p:cNvCxnSpPr>
              <a:stCxn id="77" idx="2"/>
              <a:endCxn id="81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8" idx="2"/>
              <a:endCxn id="81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1" idx="2"/>
              <a:endCxn id="84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7" idx="2"/>
              <a:endCxn id="84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78" idx="2"/>
              <a:endCxn id="84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2" name="Elbow Connector 91"/>
            <p:cNvCxnSpPr>
              <a:stCxn id="58" idx="0"/>
              <a:endCxn id="76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111" name="Straight Connector 6"/>
            <p:cNvCxnSpPr>
              <a:stCxn id="72" idx="3"/>
              <a:endCxn id="110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6"/>
            <p:cNvCxnSpPr>
              <a:stCxn id="75" idx="3"/>
              <a:endCxn id="110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15690" y="1828800"/>
            <a:ext cx="3734345" cy="3101235"/>
            <a:chOff x="315690" y="1828800"/>
            <a:chExt cx="3734345" cy="310123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43" name="Straight Connector 6"/>
            <p:cNvCxnSpPr>
              <a:stCxn id="41" idx="0"/>
              <a:endCxn id="40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"/>
            <p:cNvCxnSpPr>
              <a:stCxn id="42" idx="0"/>
              <a:endCxn id="40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Elbow Connector 47"/>
            <p:cNvCxnSpPr>
              <a:stCxn id="41" idx="2"/>
              <a:endCxn id="47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2" idx="2"/>
              <a:endCxn id="47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7" idx="2"/>
              <a:endCxn id="50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1" idx="2"/>
              <a:endCxn id="50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2" idx="2"/>
              <a:endCxn id="50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15690" y="2286000"/>
              <a:ext cx="1828800" cy="26398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99" name="Straight Connector 6"/>
            <p:cNvCxnSpPr>
              <a:stCxn id="97" idx="0"/>
              <a:endCxn id="96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6"/>
            <p:cNvCxnSpPr>
              <a:stCxn id="98" idx="0"/>
              <a:endCxn id="96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Elbow Connector 101"/>
            <p:cNvCxnSpPr>
              <a:stCxn id="97" idx="2"/>
              <a:endCxn id="101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98" idx="2"/>
              <a:endCxn id="101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1" idx="2"/>
              <a:endCxn id="104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7" idx="2"/>
              <a:endCxn id="104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98" idx="2"/>
              <a:endCxn id="104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2220690" y="2286000"/>
              <a:ext cx="1828800" cy="26440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828800"/>
              <a:ext cx="469900" cy="317500"/>
            </a:xfrm>
            <a:prstGeom prst="rect">
              <a:avLst/>
            </a:prstGeom>
          </p:spPr>
        </p:pic>
        <p:cxnSp>
          <p:nvCxnSpPr>
            <p:cNvPr id="116" name="Straight Connector 6"/>
            <p:cNvCxnSpPr>
              <a:stCxn id="40" idx="0"/>
              <a:endCxn id="115" idx="1"/>
            </p:cNvCxnSpPr>
            <p:nvPr/>
          </p:nvCxnSpPr>
          <p:spPr>
            <a:xfrm rot="5400000" flipH="1" flipV="1">
              <a:off x="1372862" y="1896123"/>
              <a:ext cx="4516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"/>
            <p:cNvCxnSpPr>
              <a:stCxn id="115" idx="3"/>
              <a:endCxn id="96" idx="0"/>
            </p:cNvCxnSpPr>
            <p:nvPr/>
          </p:nvCxnSpPr>
          <p:spPr>
            <a:xfrm>
              <a:off x="2385790" y="1987550"/>
              <a:ext cx="800645" cy="4557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9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options: Flat L3 with Security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304" y="2231780"/>
            <a:ext cx="482600" cy="3302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880894"/>
            <a:ext cx="622300" cy="317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04" y="2880894"/>
            <a:ext cx="622300" cy="317500"/>
          </a:xfrm>
          <a:prstGeom prst="rect">
            <a:avLst/>
          </a:prstGeom>
        </p:spPr>
      </p:pic>
      <p:cxnSp>
        <p:nvCxnSpPr>
          <p:cNvPr id="114" name="Straight Connector 6"/>
          <p:cNvCxnSpPr>
            <a:stCxn id="89" idx="0"/>
            <a:endCxn id="88" idx="1"/>
          </p:cNvCxnSpPr>
          <p:nvPr/>
        </p:nvCxnSpPr>
        <p:spPr>
          <a:xfrm rot="5400000" flipH="1" flipV="1">
            <a:off x="2631820" y="2438410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6"/>
          <p:cNvCxnSpPr>
            <a:stCxn id="113" idx="0"/>
            <a:endCxn id="88" idx="3"/>
          </p:cNvCxnSpPr>
          <p:nvPr/>
        </p:nvCxnSpPr>
        <p:spPr>
          <a:xfrm rot="16200000" flipV="1">
            <a:off x="3470472" y="2483312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819460" y="348701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19"/>
          <p:cNvCxnSpPr>
            <a:stCxn id="89" idx="2"/>
            <a:endCxn id="118" idx="1"/>
          </p:cNvCxnSpPr>
          <p:nvPr/>
        </p:nvCxnSpPr>
        <p:spPr>
          <a:xfrm rot="16200000" flipH="1">
            <a:off x="2557200" y="3314544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2"/>
            <a:endCxn id="118" idx="3"/>
          </p:cNvCxnSpPr>
          <p:nvPr/>
        </p:nvCxnSpPr>
        <p:spPr>
          <a:xfrm rot="5400000">
            <a:off x="3622817" y="3331567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819460" y="401141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118" idx="2"/>
            <a:endCxn id="122" idx="0"/>
          </p:cNvCxnSpPr>
          <p:nvPr/>
        </p:nvCxnSpPr>
        <p:spPr>
          <a:xfrm>
            <a:off x="3287725" y="3666597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9" idx="2"/>
            <a:endCxn id="122" idx="1"/>
          </p:cNvCxnSpPr>
          <p:nvPr/>
        </p:nvCxnSpPr>
        <p:spPr>
          <a:xfrm rot="16200000" flipH="1">
            <a:off x="2294999" y="3576745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3" idx="2"/>
            <a:endCxn id="122" idx="3"/>
          </p:cNvCxnSpPr>
          <p:nvPr/>
        </p:nvCxnSpPr>
        <p:spPr>
          <a:xfrm rot="5400000">
            <a:off x="3360616" y="3593768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04" y="2235978"/>
            <a:ext cx="482600" cy="3302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885092"/>
            <a:ext cx="622300" cy="3175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904" y="2885092"/>
            <a:ext cx="622300" cy="317500"/>
          </a:xfrm>
          <a:prstGeom prst="rect">
            <a:avLst/>
          </a:prstGeom>
        </p:spPr>
      </p:pic>
      <p:cxnSp>
        <p:nvCxnSpPr>
          <p:cNvPr id="129" name="Straight Connector 6"/>
          <p:cNvCxnSpPr>
            <a:stCxn id="127" idx="0"/>
            <a:endCxn id="126" idx="1"/>
          </p:cNvCxnSpPr>
          <p:nvPr/>
        </p:nvCxnSpPr>
        <p:spPr>
          <a:xfrm rot="5400000" flipH="1" flipV="1">
            <a:off x="4536820" y="2442608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6"/>
          <p:cNvCxnSpPr>
            <a:stCxn id="128" idx="0"/>
            <a:endCxn id="126" idx="3"/>
          </p:cNvCxnSpPr>
          <p:nvPr/>
        </p:nvCxnSpPr>
        <p:spPr>
          <a:xfrm rot="16200000" flipV="1">
            <a:off x="5375472" y="2487510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724460" y="3491208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Elbow Connector 131"/>
          <p:cNvCxnSpPr>
            <a:stCxn id="127" idx="2"/>
            <a:endCxn id="131" idx="1"/>
          </p:cNvCxnSpPr>
          <p:nvPr/>
        </p:nvCxnSpPr>
        <p:spPr>
          <a:xfrm rot="16200000" flipH="1">
            <a:off x="4462200" y="3318742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8" idx="2"/>
            <a:endCxn id="131" idx="3"/>
          </p:cNvCxnSpPr>
          <p:nvPr/>
        </p:nvCxnSpPr>
        <p:spPr>
          <a:xfrm rot="5400000">
            <a:off x="5527817" y="3335765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24460" y="398998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31" idx="2"/>
            <a:endCxn id="134" idx="0"/>
          </p:cNvCxnSpPr>
          <p:nvPr/>
        </p:nvCxnSpPr>
        <p:spPr>
          <a:xfrm>
            <a:off x="5192725" y="3670795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7" idx="2"/>
            <a:endCxn id="134" idx="1"/>
          </p:cNvCxnSpPr>
          <p:nvPr/>
        </p:nvCxnSpPr>
        <p:spPr>
          <a:xfrm rot="16200000" flipH="1">
            <a:off x="4212814" y="3568128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8" idx="2"/>
            <a:endCxn id="134" idx="3"/>
          </p:cNvCxnSpPr>
          <p:nvPr/>
        </p:nvCxnSpPr>
        <p:spPr>
          <a:xfrm rot="5400000">
            <a:off x="5278431" y="3585151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"/>
          <p:cNvCxnSpPr>
            <a:stCxn id="88" idx="0"/>
            <a:endCxn id="126" idx="0"/>
          </p:cNvCxnSpPr>
          <p:nvPr/>
        </p:nvCxnSpPr>
        <p:spPr>
          <a:xfrm rot="16200000" flipH="1">
            <a:off x="4266005" y="1281379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 rot="5400000">
            <a:off x="2862439" y="3521943"/>
            <a:ext cx="109720" cy="109720"/>
            <a:chOff x="7772400" y="1905000"/>
            <a:chExt cx="228600" cy="228600"/>
          </a:xfrm>
        </p:grpSpPr>
        <p:sp>
          <p:nvSpPr>
            <p:cNvPr id="8" name="Isosceles Triangle 7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>
            <a:grpSpLocks noChangeAspect="1"/>
          </p:cNvGrpSpPr>
          <p:nvPr/>
        </p:nvGrpSpPr>
        <p:grpSpPr>
          <a:xfrm rot="5400000">
            <a:off x="2862439" y="4046347"/>
            <a:ext cx="109720" cy="109720"/>
            <a:chOff x="7772400" y="1905000"/>
            <a:chExt cx="228600" cy="228600"/>
          </a:xfrm>
        </p:grpSpPr>
        <p:sp>
          <p:nvSpPr>
            <p:cNvPr id="143" name="Isosceles Triangle 142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>
            <a:grpSpLocks noChangeAspect="1"/>
          </p:cNvGrpSpPr>
          <p:nvPr/>
        </p:nvGrpSpPr>
        <p:grpSpPr>
          <a:xfrm rot="5400000">
            <a:off x="4800959" y="4024913"/>
            <a:ext cx="109720" cy="109720"/>
            <a:chOff x="7772400" y="1905000"/>
            <a:chExt cx="228600" cy="228600"/>
          </a:xfrm>
        </p:grpSpPr>
        <p:sp>
          <p:nvSpPr>
            <p:cNvPr id="146" name="Isosceles Triangle 14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>
            <a:grpSpLocks noChangeAspect="1"/>
          </p:cNvGrpSpPr>
          <p:nvPr/>
        </p:nvGrpSpPr>
        <p:grpSpPr>
          <a:xfrm rot="5400000">
            <a:off x="4800959" y="3526141"/>
            <a:ext cx="109720" cy="109720"/>
            <a:chOff x="7772400" y="1905000"/>
            <a:chExt cx="228600" cy="228600"/>
          </a:xfrm>
        </p:grpSpPr>
        <p:sp>
          <p:nvSpPr>
            <p:cNvPr id="149" name="Isosceles Triangle 148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50"/>
          <p:cNvSpPr/>
          <p:nvPr/>
        </p:nvSpPr>
        <p:spPr>
          <a:xfrm>
            <a:off x="96042" y="1417638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Groups or Virtual Firewall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49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Options: Virtual L2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66" y="2431320"/>
            <a:ext cx="4826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62" y="3080434"/>
            <a:ext cx="62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66" y="3080434"/>
            <a:ext cx="622300" cy="31750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4" idx="1"/>
          </p:cNvCxnSpPr>
          <p:nvPr/>
        </p:nvCxnSpPr>
        <p:spPr>
          <a:xfrm rot="5400000" flipH="1" flipV="1">
            <a:off x="2785982" y="2637950"/>
            <a:ext cx="484014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6" idx="0"/>
            <a:endCxn id="4" idx="3"/>
          </p:cNvCxnSpPr>
          <p:nvPr/>
        </p:nvCxnSpPr>
        <p:spPr>
          <a:xfrm rot="16200000" flipV="1">
            <a:off x="3624634" y="2682852"/>
            <a:ext cx="484014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3622" y="368655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2"/>
            <a:endCxn id="11" idx="1"/>
          </p:cNvCxnSpPr>
          <p:nvPr/>
        </p:nvCxnSpPr>
        <p:spPr>
          <a:xfrm rot="16200000" flipH="1">
            <a:off x="2711362" y="3514084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1" idx="3"/>
          </p:cNvCxnSpPr>
          <p:nvPr/>
        </p:nvCxnSpPr>
        <p:spPr>
          <a:xfrm rot="5400000">
            <a:off x="3776979" y="3531107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3622" y="421095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2"/>
            <a:endCxn id="14" idx="0"/>
          </p:cNvCxnSpPr>
          <p:nvPr/>
        </p:nvCxnSpPr>
        <p:spPr>
          <a:xfrm>
            <a:off x="3441887" y="3866137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4" idx="1"/>
          </p:cNvCxnSpPr>
          <p:nvPr/>
        </p:nvCxnSpPr>
        <p:spPr>
          <a:xfrm rot="16200000" flipH="1">
            <a:off x="2449161" y="3776285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4" idx="3"/>
          </p:cNvCxnSpPr>
          <p:nvPr/>
        </p:nvCxnSpPr>
        <p:spPr>
          <a:xfrm rot="5400000">
            <a:off x="3514778" y="3793308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0" y="1981200"/>
            <a:ext cx="5867401" cy="293680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55" y="2431320"/>
            <a:ext cx="482600" cy="33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151" y="3080434"/>
            <a:ext cx="622300" cy="31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5" y="3080434"/>
            <a:ext cx="622300" cy="317500"/>
          </a:xfrm>
          <a:prstGeom prst="rect">
            <a:avLst/>
          </a:prstGeom>
        </p:spPr>
      </p:pic>
      <p:cxnSp>
        <p:nvCxnSpPr>
          <p:cNvPr id="22" name="Straight Connector 6"/>
          <p:cNvCxnSpPr>
            <a:stCxn id="20" idx="0"/>
            <a:endCxn id="19" idx="1"/>
          </p:cNvCxnSpPr>
          <p:nvPr/>
        </p:nvCxnSpPr>
        <p:spPr>
          <a:xfrm rot="5400000" flipH="1" flipV="1">
            <a:off x="5759771" y="2637950"/>
            <a:ext cx="484014" cy="4009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/>
          <p:cNvCxnSpPr>
            <a:stCxn id="21" idx="0"/>
            <a:endCxn id="19" idx="3"/>
          </p:cNvCxnSpPr>
          <p:nvPr/>
        </p:nvCxnSpPr>
        <p:spPr>
          <a:xfrm rot="16200000" flipV="1">
            <a:off x="6598423" y="2682852"/>
            <a:ext cx="484014" cy="3111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7411" y="3686550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0" idx="2"/>
            <a:endCxn id="26" idx="1"/>
          </p:cNvCxnSpPr>
          <p:nvPr/>
        </p:nvCxnSpPr>
        <p:spPr>
          <a:xfrm rot="16200000" flipH="1">
            <a:off x="5685151" y="3514084"/>
            <a:ext cx="378410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26" idx="3"/>
          </p:cNvCxnSpPr>
          <p:nvPr/>
        </p:nvCxnSpPr>
        <p:spPr>
          <a:xfrm rot="5400000">
            <a:off x="6750768" y="3531107"/>
            <a:ext cx="378410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7411" y="4210953"/>
            <a:ext cx="936530" cy="179587"/>
          </a:xfrm>
          <a:prstGeom prst="rect">
            <a:avLst/>
          </a:prstGeom>
          <a:solidFill>
            <a:srgbClr val="0E578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9" idx="0"/>
          </p:cNvCxnSpPr>
          <p:nvPr/>
        </p:nvCxnSpPr>
        <p:spPr>
          <a:xfrm>
            <a:off x="6415676" y="3866137"/>
            <a:ext cx="0" cy="3448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29" idx="1"/>
          </p:cNvCxnSpPr>
          <p:nvPr/>
        </p:nvCxnSpPr>
        <p:spPr>
          <a:xfrm rot="16200000" flipH="1">
            <a:off x="5422950" y="3776285"/>
            <a:ext cx="902813" cy="146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2"/>
            <a:endCxn id="29" idx="3"/>
          </p:cNvCxnSpPr>
          <p:nvPr/>
        </p:nvCxnSpPr>
        <p:spPr>
          <a:xfrm rot="5400000">
            <a:off x="6488567" y="3793308"/>
            <a:ext cx="902813" cy="1120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"/>
          <p:cNvCxnSpPr>
            <a:stCxn id="19" idx="0"/>
            <a:endCxn id="4" idx="0"/>
          </p:cNvCxnSpPr>
          <p:nvPr/>
        </p:nvCxnSpPr>
        <p:spPr>
          <a:xfrm rot="16200000" flipV="1">
            <a:off x="4956661" y="944425"/>
            <a:ext cx="12700" cy="2973789"/>
          </a:xfrm>
          <a:prstGeom prst="bentConnector3">
            <a:avLst>
              <a:gd name="adj1" fmla="val 16164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18569" y="4574332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3519" y="3555716"/>
            <a:ext cx="4651682" cy="383206"/>
          </a:xfrm>
          <a:prstGeom prst="rect">
            <a:avLst/>
          </a:prstGeom>
          <a:noFill/>
          <a:ln>
            <a:solidFill>
              <a:srgbClr val="E2751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63519" y="4071445"/>
            <a:ext cx="4651682" cy="38320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600" y="3849215"/>
            <a:ext cx="469900" cy="317500"/>
          </a:xfrm>
          <a:prstGeom prst="rect">
            <a:avLst/>
          </a:prstGeom>
        </p:spPr>
      </p:pic>
      <p:cxnSp>
        <p:nvCxnSpPr>
          <p:cNvPr id="38" name="Straight Connector 6"/>
          <p:cNvCxnSpPr>
            <a:stCxn id="35" idx="1"/>
            <a:endCxn id="37" idx="0"/>
          </p:cNvCxnSpPr>
          <p:nvPr/>
        </p:nvCxnSpPr>
        <p:spPr>
          <a:xfrm rot="10800000" flipV="1">
            <a:off x="2310551" y="3747319"/>
            <a:ext cx="352969" cy="1018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"/>
          <p:cNvCxnSpPr>
            <a:stCxn id="36" idx="1"/>
            <a:endCxn id="37" idx="2"/>
          </p:cNvCxnSpPr>
          <p:nvPr/>
        </p:nvCxnSpPr>
        <p:spPr>
          <a:xfrm rot="10800000">
            <a:off x="2310551" y="4166716"/>
            <a:ext cx="352969" cy="963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68603" y="4128925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04458" y="3600368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4" name="Straight Connector 6"/>
          <p:cNvCxnSpPr>
            <a:stCxn id="45" idx="0"/>
            <a:endCxn id="37" idx="1"/>
          </p:cNvCxnSpPr>
          <p:nvPr/>
        </p:nvCxnSpPr>
        <p:spPr>
          <a:xfrm flipV="1">
            <a:off x="1255189" y="4007965"/>
            <a:ext cx="820411" cy="19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37432" y="3600161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28800" y="5029200"/>
            <a:ext cx="28962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L2 isolation</a:t>
            </a:r>
          </a:p>
          <a:p>
            <a:r>
              <a:rPr lang="en-US" sz="1400" dirty="0" smtClean="0"/>
              <a:t>+ compatible with large scale</a:t>
            </a:r>
          </a:p>
          <a:p>
            <a:r>
              <a:rPr lang="en-US" sz="1400" dirty="0" smtClean="0"/>
              <a:t>+ can be fully automated</a:t>
            </a:r>
          </a:p>
          <a:p>
            <a:r>
              <a:rPr lang="en-US" sz="1400" dirty="0" smtClean="0"/>
              <a:t>+ firewall can be interposed between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virtual networks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042" y="1417638"/>
            <a:ext cx="8895558" cy="258762"/>
          </a:xfrm>
          <a:prstGeom prst="rect">
            <a:avLst/>
          </a:prstGeom>
          <a:solidFill>
            <a:srgbClr val="0E5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029200" y="5029200"/>
            <a:ext cx="2906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Can complement L3 isolation</a:t>
            </a:r>
          </a:p>
          <a:p>
            <a:r>
              <a:rPr lang="en-US" sz="1400" dirty="0" smtClean="0"/>
              <a:t>+ large number of networks (n&gt;4096)</a:t>
            </a:r>
          </a:p>
          <a:p>
            <a:r>
              <a:rPr lang="en-US" sz="1400" dirty="0" smtClean="0"/>
              <a:t>- Tunnel overhead</a:t>
            </a:r>
          </a:p>
          <a:p>
            <a:r>
              <a:rPr lang="en-US" sz="1400" dirty="0" smtClean="0"/>
              <a:t>- L2 size limited by # of tunnels  </a:t>
            </a:r>
          </a:p>
          <a:p>
            <a:endParaRPr lang="en-US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3429000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4267200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 rot="5400000">
            <a:off x="3014480" y="3721483"/>
            <a:ext cx="109720" cy="109720"/>
            <a:chOff x="7772400" y="1905000"/>
            <a:chExt cx="228600" cy="228600"/>
          </a:xfrm>
        </p:grpSpPr>
        <p:sp>
          <p:nvSpPr>
            <p:cNvPr id="56" name="Isosceles Triangle 55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03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953000"/>
            <a:ext cx="75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Nerdy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3193" y="3352800"/>
            <a:ext cx="67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Ninja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8006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Switches</a:t>
            </a:r>
          </a:p>
          <a:p>
            <a:pPr algn="ctr"/>
            <a:r>
              <a:rPr lang="en-US" dirty="0" smtClean="0"/>
              <a:t>Overlay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2006" y="1638300"/>
            <a:ext cx="19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Switches</a:t>
            </a:r>
          </a:p>
          <a:p>
            <a:r>
              <a:rPr lang="en-US" dirty="0" smtClean="0"/>
              <a:t>Traffic Engineering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00400" y="4724400"/>
            <a:ext cx="2743200" cy="838200"/>
          </a:xfrm>
          <a:prstGeom prst="ellipse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2057400" y="1600200"/>
            <a:ext cx="990600" cy="3733800"/>
          </a:xfrm>
          <a:prstGeom prst="upArrow">
            <a:avLst/>
          </a:prstGeom>
          <a:gradFill>
            <a:gsLst>
              <a:gs pos="0">
                <a:srgbClr val="0E5789"/>
              </a:gs>
              <a:gs pos="81000">
                <a:schemeClr val="bg1"/>
              </a:gs>
            </a:gsLst>
          </a:gra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86600" y="4876800"/>
            <a:ext cx="142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+ 802.1*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7775" y="1638300"/>
            <a:ext cx="131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OSPF/ECMP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312420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+ Physical switches</a:t>
            </a:r>
          </a:p>
          <a:p>
            <a:pPr algn="ctr"/>
            <a:r>
              <a:rPr lang="en-US" dirty="0" smtClean="0"/>
              <a:t>Overlay Networks</a:t>
            </a:r>
          </a:p>
        </p:txBody>
      </p:sp>
    </p:spTree>
    <p:extLst>
      <p:ext uri="{BB962C8B-B14F-4D97-AF65-F5344CB8AC3E}">
        <p14:creationId xmlns:p14="http://schemas.microsoft.com/office/powerpoint/2010/main" val="12348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Cos : aka </a:t>
            </a:r>
            <a:r>
              <a:rPr lang="en-US" dirty="0" err="1" smtClean="0"/>
              <a:t>Dev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environment defined as a class of service on top of shared infrastructure</a:t>
            </a:r>
          </a:p>
          <a:p>
            <a:pPr lvl="1"/>
            <a:r>
              <a:rPr lang="en-US" dirty="0" smtClean="0"/>
              <a:t>Self Service VM for developers.</a:t>
            </a:r>
          </a:p>
          <a:p>
            <a:pPr lvl="1"/>
            <a:r>
              <a:rPr lang="en-US" dirty="0" smtClean="0"/>
              <a:t>Access must be similar to their desktops (access to QA, Corp, …)</a:t>
            </a:r>
          </a:p>
          <a:p>
            <a:pPr lvl="1"/>
            <a:r>
              <a:rPr lang="en-US" dirty="0" smtClean="0"/>
              <a:t>Should allow collaboration</a:t>
            </a:r>
          </a:p>
          <a:p>
            <a:r>
              <a:rPr lang="en-US" dirty="0" smtClean="0"/>
              <a:t>Implemented as a set of L2 networks (/24) with in a given L3 (/20)</a:t>
            </a:r>
          </a:p>
          <a:p>
            <a:pPr lvl="1"/>
            <a:r>
              <a:rPr lang="en-US" dirty="0" smtClean="0"/>
              <a:t>No private networks : all developers on same shared networks</a:t>
            </a:r>
          </a:p>
          <a:p>
            <a:pPr lvl="1"/>
            <a:r>
              <a:rPr lang="en-US" dirty="0" smtClean="0"/>
              <a:t>No private IP space: traffic is routed within core, no need for floating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 smtClean="0"/>
              <a:t>Isolated from infrastructure</a:t>
            </a:r>
          </a:p>
          <a:p>
            <a:pPr lvl="1"/>
            <a:r>
              <a:rPr lang="en-US" dirty="0" smtClean="0"/>
              <a:t>Overlay network using </a:t>
            </a:r>
            <a:r>
              <a:rPr lang="en-US" dirty="0" err="1" smtClean="0"/>
              <a:t>OpenVswitch</a:t>
            </a:r>
            <a:r>
              <a:rPr lang="en-US" dirty="0" smtClean="0"/>
              <a:t> / STT tunneling</a:t>
            </a:r>
          </a:p>
          <a:p>
            <a:pPr lvl="1"/>
            <a:r>
              <a:rPr lang="en-US" dirty="0" err="1" smtClean="0"/>
              <a:t>Nicira</a:t>
            </a:r>
            <a:r>
              <a:rPr lang="en-US" dirty="0" smtClean="0"/>
              <a:t> NVP controllers integrated with Quantum (Essex)</a:t>
            </a:r>
          </a:p>
          <a:p>
            <a:pPr lvl="1"/>
            <a:r>
              <a:rPr lang="en-US" dirty="0" smtClean="0"/>
              <a:t>Routed out through perimeter firewall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4D0BA7-269C-481C-B052-147B0B07B2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8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1B1B1B"/>
      </a:dk1>
      <a:lt1>
        <a:srgbClr val="FFFFFF"/>
      </a:lt1>
      <a:dk2>
        <a:srgbClr val="484848"/>
      </a:dk2>
      <a:lt2>
        <a:srgbClr val="FFFFFF"/>
      </a:lt2>
      <a:accent1>
        <a:srgbClr val="44C6D8"/>
      </a:accent1>
      <a:accent2>
        <a:srgbClr val="0070C0"/>
      </a:accent2>
      <a:accent3>
        <a:srgbClr val="FF6F24"/>
      </a:accent3>
      <a:accent4>
        <a:srgbClr val="FFC000"/>
      </a:accent4>
      <a:accent5>
        <a:srgbClr val="389C88"/>
      </a:accent5>
      <a:accent6>
        <a:srgbClr val="92D050"/>
      </a:accent6>
      <a:hlink>
        <a:srgbClr val="3BA0BB"/>
      </a:hlink>
      <a:folHlink>
        <a:srgbClr val="FF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16779</TotalTime>
  <Words>965</Words>
  <Application>Microsoft Macintosh PowerPoint</Application>
  <PresentationFormat>On-screen Show (4:3)</PresentationFormat>
  <Paragraphs>262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Openstack@eBay</vt:lpstr>
      <vt:lpstr>Problem Statement</vt:lpstr>
      <vt:lpstr>COS</vt:lpstr>
      <vt:lpstr>Infrastructure designed for scale</vt:lpstr>
      <vt:lpstr>Isolation options: L2</vt:lpstr>
      <vt:lpstr>Isolation options: Flat L3 with Security Groups</vt:lpstr>
      <vt:lpstr>Isolation Options: Virtual L2 Networks</vt:lpstr>
      <vt:lpstr>Software Defined Networks</vt:lpstr>
      <vt:lpstr>Dev Cos : aka Dev Cloud</vt:lpstr>
      <vt:lpstr>Dev Cloud Topology</vt:lpstr>
      <vt:lpstr>Flow (Essex)</vt:lpstr>
      <vt:lpstr>Configurations</vt:lpstr>
      <vt:lpstr>Reliability</vt:lpstr>
      <vt:lpstr>What works/What doesn’t</vt:lpstr>
      <vt:lpstr>What’s Next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224769</dc:creator>
  <cp:lastModifiedBy>JC Martin</cp:lastModifiedBy>
  <cp:revision>383</cp:revision>
  <dcterms:created xsi:type="dcterms:W3CDTF">2011-11-22T08:21:02Z</dcterms:created>
  <dcterms:modified xsi:type="dcterms:W3CDTF">2012-10-08T17:07:29Z</dcterms:modified>
</cp:coreProperties>
</file>