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8" r:id="rId6"/>
    <p:sldId id="285" r:id="rId7"/>
    <p:sldId id="292" r:id="rId8"/>
    <p:sldId id="299" r:id="rId9"/>
    <p:sldId id="300" r:id="rId10"/>
    <p:sldId id="302" r:id="rId11"/>
    <p:sldId id="303" r:id="rId12"/>
    <p:sldId id="306" r:id="rId13"/>
    <p:sldId id="304" r:id="rId14"/>
    <p:sldId id="309" r:id="rId15"/>
    <p:sldId id="31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486"/>
    <a:srgbClr val="7E7F7E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76553" autoAdjust="0"/>
  </p:normalViewPr>
  <p:slideViewPr>
    <p:cSldViewPr snapToGrid="0">
      <p:cViewPr>
        <p:scale>
          <a:sx n="103" d="100"/>
          <a:sy n="103" d="100"/>
        </p:scale>
        <p:origin x="-1688" y="-80"/>
      </p:cViewPr>
      <p:guideLst>
        <p:guide orient="horz" pos="3494"/>
        <p:guide orient="horz" pos="4163"/>
        <p:guide orient="horz" pos="1027"/>
        <p:guide orient="horz" pos="1970"/>
        <p:guide orient="horz" pos="2477"/>
        <p:guide orient="horz" pos="2975"/>
        <p:guide pos="1012"/>
        <p:guide pos="2880"/>
        <p:guide pos="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F087-0345-054C-ADFA-0C5B5DF75D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F087-0345-054C-ADFA-0C5B5DF75D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737360"/>
            <a:ext cx="2441448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7472" y="4160520"/>
            <a:ext cx="54864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51118" y="4160520"/>
            <a:ext cx="265176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129159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335796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297931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ebay_logo_o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28" y="6336792"/>
            <a:ext cx="934373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019154"/>
            <a:ext cx="2441448" cy="9079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301703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508340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470475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1529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8453628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9544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6771748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4649544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6771748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34" y="1384301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11134" y="2588440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211134" y="379257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11134" y="499671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8750" y="1384301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48750" y="2588440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8750" y="379257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48750" y="499671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457200"/>
            <a:ext cx="8453628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384300"/>
            <a:ext cx="8453628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7472" y="617220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918" y="6381394"/>
            <a:ext cx="364181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5172" y="6376187"/>
            <a:ext cx="3346704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6918" y="6496460"/>
            <a:ext cx="0" cy="135124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51" r:id="rId7"/>
    <p:sldLayoutId id="2147483654" r:id="rId8"/>
    <p:sldLayoutId id="2147483655" r:id="rId9"/>
    <p:sldLayoutId id="214748365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8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Cloud@eBay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Overlay Networks</a:t>
            </a:r>
            <a:endParaRPr lang="en-US" sz="27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February 6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JC Martin – Cloud Architect (@</a:t>
            </a:r>
            <a:r>
              <a:rPr lang="en-US" dirty="0" err="1" smtClean="0"/>
              <a:t>jchmartin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Placeholder 13" descr="ebay-topaz-room cropped.jp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 b="6968"/>
          <a:stretch>
            <a:fillRect/>
          </a:stretch>
        </p:blipFill>
        <p:spPr/>
      </p:pic>
      <p:pic>
        <p:nvPicPr>
          <p:cNvPr id="12" name="Picture Placeholder 4" descr="eBay Mercury aisle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r="54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203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</a:t>
            </a:r>
            <a:r>
              <a:rPr lang="en-US" dirty="0" err="1" smtClean="0"/>
              <a:t>openstack</a:t>
            </a:r>
            <a:r>
              <a:rPr lang="en-US" dirty="0" smtClean="0"/>
              <a:t> + </a:t>
            </a:r>
            <a:r>
              <a:rPr lang="en-US" dirty="0" err="1" smtClean="0"/>
              <a:t>Nicira</a:t>
            </a:r>
            <a:r>
              <a:rPr lang="en-US" dirty="0" smtClean="0"/>
              <a:t> NVP v1.0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93147" y="4356686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3547" y="4356686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3947" y="4356686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347" y="3442286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98347" y="3531186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3947" y="3531186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11" name="Straight Connector 10"/>
          <p:cNvCxnSpPr>
            <a:stCxn id="74" idx="0"/>
          </p:cNvCxnSpPr>
          <p:nvPr/>
        </p:nvCxnSpPr>
        <p:spPr>
          <a:xfrm flipH="1" flipV="1">
            <a:off x="4734598" y="2021954"/>
            <a:ext cx="623634" cy="479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35947" y="1918286"/>
            <a:ext cx="1219200" cy="1447800"/>
            <a:chOff x="3886200" y="1905000"/>
            <a:chExt cx="1219200" cy="1447800"/>
          </a:xfrm>
        </p:grpSpPr>
        <p:sp>
          <p:nvSpPr>
            <p:cNvPr id="13" name="Rectangle 12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6482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3147" y="3518486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83147" y="2527886"/>
            <a:ext cx="3276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247" y="1765887"/>
            <a:ext cx="469900" cy="317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247" y="3061287"/>
            <a:ext cx="469900" cy="317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47" y="1765887"/>
            <a:ext cx="622300" cy="317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47" y="3061287"/>
            <a:ext cx="622300" cy="317500"/>
          </a:xfrm>
          <a:prstGeom prst="rect">
            <a:avLst/>
          </a:prstGeom>
        </p:spPr>
      </p:pic>
      <p:cxnSp>
        <p:nvCxnSpPr>
          <p:cNvPr id="26" name="Straight Connector 25"/>
          <p:cNvCxnSpPr>
            <a:stCxn id="24" idx="3"/>
            <a:endCxn id="22" idx="1"/>
          </p:cNvCxnSpPr>
          <p:nvPr/>
        </p:nvCxnSpPr>
        <p:spPr>
          <a:xfrm>
            <a:off x="6431547" y="1924636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3"/>
            <a:endCxn id="23" idx="1"/>
          </p:cNvCxnSpPr>
          <p:nvPr/>
        </p:nvCxnSpPr>
        <p:spPr>
          <a:xfrm>
            <a:off x="6431547" y="3220036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5" idx="0"/>
          </p:cNvCxnSpPr>
          <p:nvPr/>
        </p:nvCxnSpPr>
        <p:spPr>
          <a:xfrm>
            <a:off x="6120397" y="2083387"/>
            <a:ext cx="0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35947" y="3747089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Active Gateway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83147" y="2973418"/>
            <a:ext cx="3276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5547" y="3747089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0" idx="1"/>
            <a:endCxn id="20" idx="3"/>
          </p:cNvCxnSpPr>
          <p:nvPr/>
        </p:nvCxnSpPr>
        <p:spPr>
          <a:xfrm>
            <a:off x="183147" y="4318586"/>
            <a:ext cx="1295400" cy="0"/>
          </a:xfrm>
          <a:prstGeom prst="line">
            <a:avLst/>
          </a:prstGeom>
          <a:ln w="19050" cmpd="sng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11747" y="4737691"/>
            <a:ext cx="680128" cy="322421"/>
            <a:chOff x="457200" y="4191000"/>
            <a:chExt cx="680128" cy="32242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792747" y="3899487"/>
            <a:ext cx="0" cy="850385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78553" y="450908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Hypervisor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1097547" y="44328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C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8953" y="2985086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947" y="4293187"/>
            <a:ext cx="482600" cy="3302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7947" y="42804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vif</a:t>
            </a:r>
            <a:endParaRPr lang="en-US" dirty="0"/>
          </a:p>
        </p:txBody>
      </p:sp>
      <p:cxnSp>
        <p:nvCxnSpPr>
          <p:cNvPr id="42" name="Straight Connector 41"/>
          <p:cNvCxnSpPr>
            <a:stCxn id="31" idx="0"/>
          </p:cNvCxnSpPr>
          <p:nvPr/>
        </p:nvCxnSpPr>
        <p:spPr>
          <a:xfrm flipH="1" flipV="1">
            <a:off x="792747" y="2985086"/>
            <a:ext cx="0" cy="7620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7" y="5499687"/>
            <a:ext cx="622300" cy="3175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703847" y="5042486"/>
            <a:ext cx="0" cy="4572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57466" y="3256876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cxnSp>
        <p:nvCxnSpPr>
          <p:cNvPr id="46" name="Straight Connector 45"/>
          <p:cNvCxnSpPr>
            <a:stCxn id="40" idx="0"/>
          </p:cNvCxnSpPr>
          <p:nvPr/>
        </p:nvCxnSpPr>
        <p:spPr>
          <a:xfrm flipV="1">
            <a:off x="6063247" y="3226390"/>
            <a:ext cx="0" cy="1066799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77"/>
          <p:cNvCxnSpPr>
            <a:stCxn id="40" idx="2"/>
            <a:endCxn id="43" idx="3"/>
          </p:cNvCxnSpPr>
          <p:nvPr/>
        </p:nvCxnSpPr>
        <p:spPr>
          <a:xfrm rot="5400000">
            <a:off x="3024775" y="2619961"/>
            <a:ext cx="1035050" cy="504190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97747" y="4432886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12047" y="45090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S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07347" y="4432886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926347" y="5347286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35947" y="5347286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6947" y="4432886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31247" y="45090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Q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145547" y="5347286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55147" y="1994486"/>
            <a:ext cx="106934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31353" y="1765886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cxnSp>
        <p:nvCxnSpPr>
          <p:cNvPr id="58" name="Straight Connector 67"/>
          <p:cNvCxnSpPr/>
          <p:nvPr/>
        </p:nvCxnSpPr>
        <p:spPr>
          <a:xfrm flipV="1">
            <a:off x="4755147" y="2070689"/>
            <a:ext cx="1164336" cy="259081"/>
          </a:xfrm>
          <a:prstGeom prst="bentConnector3">
            <a:avLst>
              <a:gd name="adj1" fmla="val 100439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84346" y="2089218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3383547" y="2299286"/>
            <a:ext cx="1219200" cy="1447800"/>
            <a:chOff x="3886200" y="1905000"/>
            <a:chExt cx="1219200" cy="1447800"/>
          </a:xfrm>
        </p:grpSpPr>
        <p:sp>
          <p:nvSpPr>
            <p:cNvPr id="61" name="Rectangle 60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7244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886200" y="19050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7244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cxnSp>
        <p:nvCxnSpPr>
          <p:cNvPr id="69" name="Straight Connector 67"/>
          <p:cNvCxnSpPr/>
          <p:nvPr/>
        </p:nvCxnSpPr>
        <p:spPr>
          <a:xfrm flipV="1">
            <a:off x="4602747" y="3366086"/>
            <a:ext cx="1286002" cy="152400"/>
          </a:xfrm>
          <a:prstGeom prst="bentConnector3">
            <a:avLst>
              <a:gd name="adj1" fmla="val 100937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35947" y="1613489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Standby Gateway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507747" y="2451689"/>
            <a:ext cx="691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22" idx="2"/>
          </p:cNvCxnSpPr>
          <p:nvPr/>
        </p:nvCxnSpPr>
        <p:spPr>
          <a:xfrm flipV="1">
            <a:off x="6853342" y="2083387"/>
            <a:ext cx="333855" cy="3683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1" idx="2"/>
            <a:endCxn id="23" idx="0"/>
          </p:cNvCxnSpPr>
          <p:nvPr/>
        </p:nvCxnSpPr>
        <p:spPr>
          <a:xfrm>
            <a:off x="6853342" y="2728688"/>
            <a:ext cx="333855" cy="3325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73639" y="2501005"/>
            <a:ext cx="769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10.9.0.10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5" name="Straight Connector 74"/>
          <p:cNvCxnSpPr>
            <a:stCxn id="74" idx="2"/>
          </p:cNvCxnSpPr>
          <p:nvPr/>
        </p:nvCxnSpPr>
        <p:spPr>
          <a:xfrm flipH="1">
            <a:off x="4516451" y="2778004"/>
            <a:ext cx="841781" cy="485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25" idx="1"/>
          </p:cNvCxnSpPr>
          <p:nvPr/>
        </p:nvCxnSpPr>
        <p:spPr>
          <a:xfrm>
            <a:off x="4602747" y="3213686"/>
            <a:ext cx="120650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297947" y="3518488"/>
            <a:ext cx="228600" cy="635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14729" y="2235789"/>
            <a:ext cx="112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10.9.160.0/24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4729" y="2680289"/>
            <a:ext cx="112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10.9.161.0/24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72139" y="2266276"/>
            <a:ext cx="851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10.9.160.1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77531" y="2756486"/>
            <a:ext cx="851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10.9.161.1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507747" y="3607386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22147" y="3607386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84" name="Straight Connector 83"/>
          <p:cNvCxnSpPr>
            <a:endCxn id="40" idx="3"/>
          </p:cNvCxnSpPr>
          <p:nvPr/>
        </p:nvCxnSpPr>
        <p:spPr>
          <a:xfrm flipH="1" flipV="1">
            <a:off x="6304547" y="4458287"/>
            <a:ext cx="18796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964947" y="4293188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803147" y="4293188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loud 86"/>
          <p:cNvSpPr/>
          <p:nvPr/>
        </p:nvSpPr>
        <p:spPr>
          <a:xfrm>
            <a:off x="7533117" y="1994486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Corp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88" name="Cloud 87"/>
          <p:cNvSpPr/>
          <p:nvPr/>
        </p:nvSpPr>
        <p:spPr>
          <a:xfrm>
            <a:off x="7533117" y="2375486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Internet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89" name="Cloud 88"/>
          <p:cNvSpPr/>
          <p:nvPr/>
        </p:nvSpPr>
        <p:spPr>
          <a:xfrm>
            <a:off x="7654770" y="2756486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QA</a:t>
            </a:r>
            <a:endParaRPr lang="en-US" sz="1200" dirty="0">
              <a:solidFill>
                <a:srgbClr val="0E5789"/>
              </a:solidFill>
            </a:endParaRPr>
          </a:p>
        </p:txBody>
      </p:sp>
      <p:cxnSp>
        <p:nvCxnSpPr>
          <p:cNvPr id="90" name="Straight Connector 89"/>
          <p:cNvCxnSpPr>
            <a:stCxn id="22" idx="3"/>
          </p:cNvCxnSpPr>
          <p:nvPr/>
        </p:nvCxnSpPr>
        <p:spPr>
          <a:xfrm>
            <a:off x="7422147" y="1924638"/>
            <a:ext cx="304800" cy="222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3" idx="3"/>
          </p:cNvCxnSpPr>
          <p:nvPr/>
        </p:nvCxnSpPr>
        <p:spPr>
          <a:xfrm flipV="1">
            <a:off x="7422147" y="3213688"/>
            <a:ext cx="228600" cy="6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2" idx="3"/>
          </p:cNvCxnSpPr>
          <p:nvPr/>
        </p:nvCxnSpPr>
        <p:spPr>
          <a:xfrm>
            <a:off x="7422147" y="1924638"/>
            <a:ext cx="228600" cy="603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2" idx="3"/>
          </p:cNvCxnSpPr>
          <p:nvPr/>
        </p:nvCxnSpPr>
        <p:spPr>
          <a:xfrm>
            <a:off x="7422147" y="1924638"/>
            <a:ext cx="533400" cy="9080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3" idx="3"/>
          </p:cNvCxnSpPr>
          <p:nvPr/>
        </p:nvCxnSpPr>
        <p:spPr>
          <a:xfrm flipV="1">
            <a:off x="7422147" y="2416482"/>
            <a:ext cx="197596" cy="80355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3" idx="3"/>
          </p:cNvCxnSpPr>
          <p:nvPr/>
        </p:nvCxnSpPr>
        <p:spPr>
          <a:xfrm flipV="1">
            <a:off x="7422147" y="2786352"/>
            <a:ext cx="333223" cy="43368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0747" y="2146886"/>
            <a:ext cx="4114800" cy="1066800"/>
          </a:xfrm>
          <a:prstGeom prst="rect">
            <a:avLst/>
          </a:prstGeom>
          <a:noFill/>
          <a:ln w="12700" cmpd="sng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17537" y="1842089"/>
            <a:ext cx="237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Tenant networks : 10.9.160.0/20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5400000">
            <a:off x="6004486" y="2421550"/>
            <a:ext cx="52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trunk</a:t>
            </a:r>
            <a:endParaRPr lang="en-US" sz="1200" dirty="0"/>
          </a:p>
        </p:txBody>
      </p:sp>
      <p:sp>
        <p:nvSpPr>
          <p:cNvPr id="99" name="Line Callout 1 98"/>
          <p:cNvSpPr/>
          <p:nvPr/>
        </p:nvSpPr>
        <p:spPr>
          <a:xfrm flipH="1">
            <a:off x="5440947" y="1232486"/>
            <a:ext cx="1295400" cy="304800"/>
          </a:xfrm>
          <a:prstGeom prst="borderCallout1">
            <a:avLst>
              <a:gd name="adj1" fmla="val 45066"/>
              <a:gd name="adj2" fmla="val -2141"/>
              <a:gd name="adj3" fmla="val 169518"/>
              <a:gd name="adj4" fmla="val -32657"/>
            </a:avLst>
          </a:prstGeom>
          <a:solidFill>
            <a:srgbClr val="FFFFFF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10.9.0.0/20 -&gt;10.9.0.10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0" name="Line Callout 1 99"/>
          <p:cNvSpPr/>
          <p:nvPr/>
        </p:nvSpPr>
        <p:spPr>
          <a:xfrm flipH="1">
            <a:off x="776770" y="1308686"/>
            <a:ext cx="2073377" cy="381000"/>
          </a:xfrm>
          <a:prstGeom prst="borderCallout1">
            <a:avLst>
              <a:gd name="adj1" fmla="val 45066"/>
              <a:gd name="adj2" fmla="val -2141"/>
              <a:gd name="adj3" fmla="val 220396"/>
              <a:gd name="adj4" fmla="val -32313"/>
            </a:avLst>
          </a:prstGeom>
          <a:solidFill>
            <a:srgbClr val="FFFFF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From 10.9.160.0/24 default-&gt;10.9.0.1</a:t>
            </a:r>
            <a:br>
              <a:rPr lang="en-US" sz="900" dirty="0" smtClean="0">
                <a:solidFill>
                  <a:srgbClr val="0E5789"/>
                </a:solidFill>
              </a:rPr>
            </a:br>
            <a:r>
              <a:rPr lang="en-US" sz="900" dirty="0">
                <a:solidFill>
                  <a:srgbClr val="0E5789"/>
                </a:solidFill>
              </a:rPr>
              <a:t>From </a:t>
            </a:r>
            <a:r>
              <a:rPr lang="en-US" sz="900" dirty="0" smtClean="0">
                <a:solidFill>
                  <a:srgbClr val="0E5789"/>
                </a:solidFill>
              </a:rPr>
              <a:t>10.9.161.0</a:t>
            </a:r>
            <a:r>
              <a:rPr lang="en-US" sz="900" dirty="0">
                <a:solidFill>
                  <a:srgbClr val="0E5789"/>
                </a:solidFill>
              </a:rPr>
              <a:t>/24 default-&gt;</a:t>
            </a:r>
            <a:r>
              <a:rPr lang="en-US" sz="900" dirty="0" smtClean="0">
                <a:solidFill>
                  <a:srgbClr val="0E5789"/>
                </a:solidFill>
              </a:rPr>
              <a:t>10.9.0.1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1" name="Line Callout 1 100"/>
          <p:cNvSpPr/>
          <p:nvPr/>
        </p:nvSpPr>
        <p:spPr>
          <a:xfrm flipH="1">
            <a:off x="1859547" y="3670886"/>
            <a:ext cx="1295400" cy="304800"/>
          </a:xfrm>
          <a:prstGeom prst="borderCallout1">
            <a:avLst>
              <a:gd name="adj1" fmla="val 40680"/>
              <a:gd name="adj2" fmla="val 102090"/>
              <a:gd name="adj3" fmla="val 55484"/>
              <a:gd name="adj4" fmla="val 147941"/>
            </a:avLst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default-&gt;10.9.2.1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59347" y="44328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K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21647" y="45090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A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01300" y="4674186"/>
            <a:ext cx="169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N</a:t>
            </a:r>
            <a:r>
              <a:rPr lang="en-US" sz="1000" dirty="0" err="1" smtClean="0"/>
              <a:t>:Nova-network+dnsmasq</a:t>
            </a:r>
            <a:endParaRPr lang="en-US" sz="1000" dirty="0" smtClean="0"/>
          </a:p>
          <a:p>
            <a:r>
              <a:rPr lang="en-US" sz="1000" b="1" dirty="0" err="1" smtClean="0"/>
              <a:t>C</a:t>
            </a:r>
            <a:r>
              <a:rPr lang="en-US" sz="1000" dirty="0" err="1" smtClean="0"/>
              <a:t>:Nova-compute</a:t>
            </a:r>
            <a:endParaRPr lang="en-US" sz="1000" dirty="0" smtClean="0"/>
          </a:p>
          <a:p>
            <a:r>
              <a:rPr lang="en-US" sz="1000" b="1" dirty="0" err="1" smtClean="0"/>
              <a:t>S</a:t>
            </a:r>
            <a:r>
              <a:rPr lang="en-US" sz="1000" dirty="0" err="1" smtClean="0"/>
              <a:t>:Nova-scheduler</a:t>
            </a:r>
            <a:endParaRPr lang="en-US" sz="1000" dirty="0" smtClean="0"/>
          </a:p>
          <a:p>
            <a:r>
              <a:rPr lang="en-US" sz="1000" b="1" dirty="0" err="1" smtClean="0"/>
              <a:t>M</a:t>
            </a:r>
            <a:r>
              <a:rPr lang="en-US" sz="1000" dirty="0" err="1" smtClean="0"/>
              <a:t>:Metadata</a:t>
            </a:r>
            <a:endParaRPr 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7910256" y="4674186"/>
            <a:ext cx="1150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K</a:t>
            </a:r>
            <a:r>
              <a:rPr lang="en-US" sz="1000" dirty="0" err="1" smtClean="0"/>
              <a:t>:Ubuntu</a:t>
            </a:r>
            <a:r>
              <a:rPr lang="en-US" sz="1000" dirty="0" smtClean="0"/>
              <a:t> + KVM</a:t>
            </a:r>
          </a:p>
          <a:p>
            <a:r>
              <a:rPr lang="en-US" sz="1000" b="1" dirty="0" err="1" smtClean="0"/>
              <a:t>A</a:t>
            </a:r>
            <a:r>
              <a:rPr lang="en-US" sz="1000" dirty="0" err="1" smtClean="0"/>
              <a:t>:Nova-api</a:t>
            </a:r>
            <a:endParaRPr lang="en-US" sz="1000" dirty="0" smtClean="0"/>
          </a:p>
          <a:p>
            <a:r>
              <a:rPr lang="en-US" sz="1000" b="1" dirty="0" err="1" smtClean="0"/>
              <a:t>Q</a:t>
            </a:r>
            <a:r>
              <a:rPr lang="en-US" sz="1000" dirty="0" err="1" smtClean="0"/>
              <a:t>:Quantum</a:t>
            </a:r>
            <a:endParaRPr lang="en-US" sz="1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6477000" y="5586354"/>
            <a:ext cx="7620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218540" y="5357754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Infrastructure/Internal</a:t>
            </a:r>
            <a:endParaRPr lang="en-US" sz="9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7162800" y="5817186"/>
            <a:ext cx="7620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888172" y="5586354"/>
            <a:ext cx="1265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Infrastructure/External</a:t>
            </a:r>
            <a:endParaRPr lang="en-US" sz="9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7772400" y="5588586"/>
            <a:ext cx="8382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772400" y="5359986"/>
            <a:ext cx="9168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Virtual network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8480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err="1"/>
              <a:t>openstack</a:t>
            </a:r>
            <a:r>
              <a:rPr lang="en-US" dirty="0"/>
              <a:t> + </a:t>
            </a:r>
            <a:r>
              <a:rPr lang="en-US" dirty="0" err="1"/>
              <a:t>Nicira</a:t>
            </a:r>
            <a:r>
              <a:rPr lang="en-US" dirty="0"/>
              <a:t> NVP </a:t>
            </a:r>
            <a:r>
              <a:rPr lang="en-US" dirty="0" smtClean="0"/>
              <a:t>v2.0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90" y="1206476"/>
            <a:ext cx="6644217" cy="504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connections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917700"/>
            <a:ext cx="7137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Openvswitch</a:t>
            </a:r>
            <a:r>
              <a:rPr lang="en-US" dirty="0" smtClean="0"/>
              <a:t> deployments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3130" y="1650810"/>
            <a:ext cx="1931642" cy="2039288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0652" y="1650810"/>
            <a:ext cx="1674444" cy="2039288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73130" y="2402134"/>
            <a:ext cx="1931642" cy="0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8553" y="1650810"/>
            <a:ext cx="277227" cy="75131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9876" y="4995958"/>
            <a:ext cx="6957488" cy="0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5963" y="4656077"/>
            <a:ext cx="284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Infrastructure (Physical)</a:t>
            </a:r>
            <a:endParaRPr lang="en-US" b="1" dirty="0">
              <a:solidFill>
                <a:srgbClr val="0E5789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556033" y="3660102"/>
            <a:ext cx="10889" cy="1335856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51" y="2732511"/>
            <a:ext cx="1186189" cy="6051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09" y="2698232"/>
            <a:ext cx="1186189" cy="6051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63741" y="1232260"/>
            <a:ext cx="12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Virtualized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6631" y="1192334"/>
            <a:ext cx="12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Bare Metal</a:t>
            </a:r>
            <a:endParaRPr lang="en-US" b="1" dirty="0">
              <a:solidFill>
                <a:srgbClr val="0E5789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87605" y="3213990"/>
            <a:ext cx="0" cy="476108"/>
          </a:xfrm>
          <a:prstGeom prst="line">
            <a:avLst/>
          </a:prstGeom>
          <a:ln>
            <a:solidFill>
              <a:srgbClr val="0D5486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833" y="336191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cxnSp>
        <p:nvCxnSpPr>
          <p:cNvPr id="18" name="Elbow Connector 17"/>
          <p:cNvCxnSpPr>
            <a:stCxn id="13" idx="3"/>
            <a:endCxn id="19" idx="0"/>
          </p:cNvCxnSpPr>
          <p:nvPr/>
        </p:nvCxnSpPr>
        <p:spPr>
          <a:xfrm>
            <a:off x="4790498" y="3000831"/>
            <a:ext cx="169930" cy="331092"/>
          </a:xfrm>
          <a:prstGeom prst="bentConnector2">
            <a:avLst/>
          </a:prstGeom>
          <a:ln>
            <a:solidFill>
              <a:srgbClr val="F5AF02"/>
            </a:solidFill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5759" y="3331923"/>
            <a:ext cx="52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vif0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853" y="2947750"/>
            <a:ext cx="77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vswitch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7230" y="2990536"/>
            <a:ext cx="77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vswitch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566922" y="3183994"/>
            <a:ext cx="0" cy="476108"/>
          </a:xfrm>
          <a:prstGeom prst="line">
            <a:avLst/>
          </a:prstGeom>
          <a:ln>
            <a:solidFill>
              <a:srgbClr val="0D5486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31150" y="3331923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872031" y="3660102"/>
            <a:ext cx="10889" cy="1335856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17412" y="1650817"/>
            <a:ext cx="277227" cy="7513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69876" y="6027804"/>
            <a:ext cx="695748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56673" y="5658472"/>
            <a:ext cx="225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External (Physical)</a:t>
            </a:r>
            <a:endParaRPr lang="en-US" b="1" dirty="0">
              <a:solidFill>
                <a:srgbClr val="0E5789"/>
              </a:solidFill>
            </a:endParaRPr>
          </a:p>
        </p:txBody>
      </p:sp>
      <p:cxnSp>
        <p:nvCxnSpPr>
          <p:cNvPr id="28" name="Elbow Connector 27"/>
          <p:cNvCxnSpPr>
            <a:endCxn id="25" idx="2"/>
          </p:cNvCxnSpPr>
          <p:nvPr/>
        </p:nvCxnSpPr>
        <p:spPr>
          <a:xfrm flipV="1">
            <a:off x="2345868" y="2402134"/>
            <a:ext cx="210158" cy="543536"/>
          </a:xfrm>
          <a:prstGeom prst="bentConnector2">
            <a:avLst/>
          </a:prstGeom>
          <a:ln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200" y="2392768"/>
            <a:ext cx="52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vif0</a:t>
            </a:r>
            <a:endParaRPr lang="en-US" dirty="0"/>
          </a:p>
        </p:txBody>
      </p:sp>
      <p:cxnSp>
        <p:nvCxnSpPr>
          <p:cNvPr id="30" name="Straight Connector 29"/>
          <p:cNvCxnSpPr>
            <a:endCxn id="8" idx="2"/>
          </p:cNvCxnSpPr>
          <p:nvPr/>
        </p:nvCxnSpPr>
        <p:spPr>
          <a:xfrm flipV="1">
            <a:off x="1927167" y="2402127"/>
            <a:ext cx="0" cy="330384"/>
          </a:xfrm>
          <a:prstGeom prst="line">
            <a:avLst/>
          </a:prstGeom>
          <a:ln>
            <a:solidFill>
              <a:schemeClr val="accent3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97830" y="2347495"/>
            <a:ext cx="52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vif1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64508" y="5153517"/>
            <a:ext cx="1800132" cy="789056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D5486"/>
                </a:solidFill>
              </a:rPr>
              <a:t>Gateway</a:t>
            </a:r>
            <a:endParaRPr lang="en-US" sz="1400" b="1" dirty="0">
              <a:solidFill>
                <a:srgbClr val="0D5486"/>
              </a:solidFill>
            </a:endParaRPr>
          </a:p>
        </p:txBody>
      </p:sp>
      <p:cxnSp>
        <p:nvCxnSpPr>
          <p:cNvPr id="33" name="Elbow Connector 32"/>
          <p:cNvCxnSpPr>
            <a:stCxn id="32" idx="3"/>
          </p:cNvCxnSpPr>
          <p:nvPr/>
        </p:nvCxnSpPr>
        <p:spPr>
          <a:xfrm>
            <a:off x="3464640" y="5548045"/>
            <a:ext cx="357569" cy="480831"/>
          </a:xfrm>
          <a:prstGeom prst="bentConnector2">
            <a:avLst/>
          </a:prstGeom>
          <a:ln>
            <a:solidFill>
              <a:schemeClr val="accent1"/>
            </a:solidFill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50"/>
          <p:cNvCxnSpPr>
            <a:stCxn id="32" idx="1"/>
          </p:cNvCxnSpPr>
          <p:nvPr/>
        </p:nvCxnSpPr>
        <p:spPr>
          <a:xfrm rot="10800000">
            <a:off x="1442578" y="4993245"/>
            <a:ext cx="221931" cy="554801"/>
          </a:xfrm>
          <a:prstGeom prst="bentConnector2">
            <a:avLst/>
          </a:prstGeom>
          <a:ln>
            <a:solidFill>
              <a:srgbClr val="0D5486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738" y="4780514"/>
            <a:ext cx="92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QoS</a:t>
            </a:r>
            <a:r>
              <a:rPr lang="en-US" sz="1100" dirty="0" smtClean="0"/>
              <a:t> for drop</a:t>
            </a:r>
            <a:br>
              <a:rPr lang="en-US" sz="1100" dirty="0" smtClean="0"/>
            </a:br>
            <a:r>
              <a:rPr lang="en-US" sz="1100" dirty="0" smtClean="0"/>
              <a:t>precedence</a:t>
            </a:r>
            <a:endParaRPr lang="en-US" sz="1100" dirty="0"/>
          </a:p>
        </p:txBody>
      </p:sp>
      <p:sp>
        <p:nvSpPr>
          <p:cNvPr id="36" name="Right Brace 35"/>
          <p:cNvSpPr/>
          <p:nvPr/>
        </p:nvSpPr>
        <p:spPr>
          <a:xfrm>
            <a:off x="894281" y="4638189"/>
            <a:ext cx="339826" cy="731157"/>
          </a:xfrm>
          <a:prstGeom prst="rightBrac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99444" y="1660402"/>
            <a:ext cx="1320702" cy="2039288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14449" y="1201926"/>
            <a:ext cx="12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Bare Metal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0625" y="337151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cxnSp>
        <p:nvCxnSpPr>
          <p:cNvPr id="40" name="Elbow Connector 47"/>
          <p:cNvCxnSpPr/>
          <p:nvPr/>
        </p:nvCxnSpPr>
        <p:spPr>
          <a:xfrm flipV="1">
            <a:off x="5979895" y="3696451"/>
            <a:ext cx="0" cy="236496"/>
          </a:xfrm>
          <a:prstGeom prst="straightConnector1">
            <a:avLst/>
          </a:prstGeom>
          <a:ln>
            <a:solidFill>
              <a:schemeClr val="accent3"/>
            </a:solidFill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467" y="4487752"/>
            <a:ext cx="12330" cy="480830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66529" y="1668136"/>
            <a:ext cx="1320702" cy="2039288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7710" y="3379245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424227" y="1192334"/>
            <a:ext cx="12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Bare Metal</a:t>
            </a:r>
            <a:endParaRPr lang="en-US" b="1" dirty="0">
              <a:solidFill>
                <a:srgbClr val="0E5789"/>
              </a:solidFill>
            </a:endParaRPr>
          </a:p>
        </p:txBody>
      </p:sp>
      <p:cxnSp>
        <p:nvCxnSpPr>
          <p:cNvPr id="47" name="Straight Connector 63"/>
          <p:cNvCxnSpPr>
            <a:stCxn id="76" idx="0"/>
            <a:endCxn id="45" idx="2"/>
          </p:cNvCxnSpPr>
          <p:nvPr/>
        </p:nvCxnSpPr>
        <p:spPr>
          <a:xfrm rot="5400000" flipH="1" flipV="1">
            <a:off x="7638155" y="3620496"/>
            <a:ext cx="209028" cy="46519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900" y="1192334"/>
            <a:ext cx="3279114" cy="34637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118970" y="4260256"/>
            <a:ext cx="80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203172" y="5448876"/>
            <a:ext cx="829933" cy="423435"/>
            <a:chOff x="2067542" y="5448876"/>
            <a:chExt cx="829933" cy="423435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7542" y="5448876"/>
              <a:ext cx="829933" cy="42343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157696" y="5649141"/>
              <a:ext cx="585119" cy="184666"/>
            </a:xfrm>
            <a:prstGeom prst="rect">
              <a:avLst/>
            </a:prstGeom>
            <a:noFill/>
          </p:spPr>
          <p:txBody>
            <a:bodyPr wrap="square" lIns="0" tIns="0" rtlCol="0">
              <a:spAutoFit/>
            </a:bodyPr>
            <a:lstStyle/>
            <a:p>
              <a:r>
                <a:rPr lang="en-US" sz="900" b="1" dirty="0" err="1" smtClean="0">
                  <a:solidFill>
                    <a:schemeClr val="bg1"/>
                  </a:solidFill>
                </a:rPr>
                <a:t>vswitch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079514" y="5486957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616715" y="5503738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</a:t>
            </a:r>
            <a:endParaRPr lang="en-US" sz="1100" dirty="0"/>
          </a:p>
        </p:txBody>
      </p:sp>
      <p:cxnSp>
        <p:nvCxnSpPr>
          <p:cNvPr id="63" name="Elbow Connector 62"/>
          <p:cNvCxnSpPr>
            <a:stCxn id="53" idx="1"/>
          </p:cNvCxnSpPr>
          <p:nvPr/>
        </p:nvCxnSpPr>
        <p:spPr>
          <a:xfrm rot="10800000">
            <a:off x="2071388" y="5463695"/>
            <a:ext cx="131784" cy="196899"/>
          </a:xfrm>
          <a:prstGeom prst="bentConnector2">
            <a:avLst/>
          </a:prstGeom>
          <a:ln>
            <a:solidFill>
              <a:srgbClr val="F5AF02"/>
            </a:solidFill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39722" y="5185723"/>
            <a:ext cx="42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vif0</a:t>
            </a:r>
            <a:endParaRPr lang="en-US" sz="1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6486027" y="4010836"/>
            <a:ext cx="829933" cy="423435"/>
            <a:chOff x="2067542" y="5448876"/>
            <a:chExt cx="829933" cy="423435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7542" y="5448876"/>
              <a:ext cx="829933" cy="42343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2157696" y="5649141"/>
              <a:ext cx="585119" cy="184666"/>
            </a:xfrm>
            <a:prstGeom prst="rect">
              <a:avLst/>
            </a:prstGeom>
            <a:noFill/>
          </p:spPr>
          <p:txBody>
            <a:bodyPr wrap="square" lIns="0" tIns="0" rtlCol="0">
              <a:spAutoFit/>
            </a:bodyPr>
            <a:lstStyle/>
            <a:p>
              <a:r>
                <a:rPr lang="en-US" sz="900" b="1" dirty="0" err="1" smtClean="0">
                  <a:solidFill>
                    <a:schemeClr val="bg1"/>
                  </a:solidFill>
                </a:rPr>
                <a:t>vswitch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782621" y="3957605"/>
            <a:ext cx="2046727" cy="554805"/>
          </a:xfrm>
          <a:prstGeom prst="rect">
            <a:avLst/>
          </a:prstGeom>
          <a:noFill/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755502" y="3910099"/>
            <a:ext cx="845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D5486"/>
                </a:solidFill>
              </a:rPr>
              <a:t>Switch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85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Cloud@eBay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441" y="2589088"/>
            <a:ext cx="480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Any Application, Anywhere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1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416" y="1518089"/>
            <a:ext cx="3707635" cy="3860212"/>
            <a:chOff x="1091377" y="2178698"/>
            <a:chExt cx="3707635" cy="3860212"/>
          </a:xfrm>
        </p:grpSpPr>
        <p:sp>
          <p:nvSpPr>
            <p:cNvPr id="6" name="Rectangle 5"/>
            <p:cNvSpPr/>
            <p:nvPr/>
          </p:nvSpPr>
          <p:spPr>
            <a:xfrm>
              <a:off x="1175953" y="4573555"/>
              <a:ext cx="947287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32362" y="4573555"/>
              <a:ext cx="619290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3930" y="4573555"/>
              <a:ext cx="513184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43706" y="4573555"/>
              <a:ext cx="769776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5953" y="3974841"/>
              <a:ext cx="947287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4" y="3974841"/>
              <a:ext cx="609368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73930" y="3974841"/>
              <a:ext cx="513184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43706" y="3974841"/>
              <a:ext cx="769776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75953" y="2606351"/>
              <a:ext cx="947287" cy="128295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Application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4" y="2606351"/>
              <a:ext cx="609368" cy="128295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</a:t>
              </a:r>
              <a:endParaRPr lang="en-US" sz="10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73930" y="2606351"/>
              <a:ext cx="513184" cy="128295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App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3706" y="2606351"/>
              <a:ext cx="769776" cy="1282959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91377" y="2178698"/>
              <a:ext cx="1825962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4190" y="2178698"/>
              <a:ext cx="600732" cy="310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Prod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2869" y="2178698"/>
              <a:ext cx="769776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2869" y="2178698"/>
              <a:ext cx="447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QA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58175" y="2178698"/>
              <a:ext cx="940837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8175" y="2178698"/>
              <a:ext cx="56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Exp</a:t>
              </a:r>
              <a:r>
                <a:rPr lang="en-US" dirty="0"/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7023" y="5638800"/>
              <a:ext cx="3262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Silos with custom design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128680" y="2868016"/>
            <a:ext cx="782503" cy="685800"/>
          </a:xfrm>
          <a:prstGeom prst="rightArrow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49323" y="823768"/>
            <a:ext cx="3760289" cy="4558116"/>
            <a:chOff x="5149323" y="823768"/>
            <a:chExt cx="3760289" cy="4558116"/>
          </a:xfrm>
        </p:grpSpPr>
        <p:grpSp>
          <p:nvGrpSpPr>
            <p:cNvPr id="26" name="Group 25"/>
            <p:cNvGrpSpPr/>
            <p:nvPr/>
          </p:nvGrpSpPr>
          <p:grpSpPr>
            <a:xfrm>
              <a:off x="5152883" y="1521672"/>
              <a:ext cx="3707635" cy="3860212"/>
              <a:chOff x="1091377" y="2178698"/>
              <a:chExt cx="3707635" cy="386021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175953" y="4573555"/>
                <a:ext cx="3543173" cy="5131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Shared Infrastructure</a:t>
                </a:r>
                <a:endParaRPr lang="en-US" sz="1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87034" y="3974841"/>
                <a:ext cx="3526448" cy="5131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Global resource pool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75953" y="2606351"/>
                <a:ext cx="947287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Application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2284" y="2606351"/>
                <a:ext cx="609368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173930" y="2606351"/>
                <a:ext cx="513184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43706" y="2606351"/>
                <a:ext cx="769776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1377" y="2178698"/>
                <a:ext cx="1825962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94190" y="2178698"/>
                <a:ext cx="600732" cy="31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Prod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02869" y="2178698"/>
                <a:ext cx="769776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002869" y="2178698"/>
                <a:ext cx="447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QA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858175" y="2178698"/>
                <a:ext cx="940837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858175" y="2178698"/>
                <a:ext cx="56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Exp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19228" y="5638800"/>
                <a:ext cx="3215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</a:rPr>
                  <a:t>Virtualized infrastructure</a:t>
                </a:r>
              </a:p>
            </p:txBody>
          </p:sp>
        </p:grpSp>
        <p:sp>
          <p:nvSpPr>
            <p:cNvPr id="40" name="Left Brace 39"/>
            <p:cNvSpPr/>
            <p:nvPr/>
          </p:nvSpPr>
          <p:spPr>
            <a:xfrm rot="5400000">
              <a:off x="6852559" y="-614105"/>
              <a:ext cx="353818" cy="3760289"/>
            </a:xfrm>
            <a:prstGeom prst="leftBrace">
              <a:avLst>
                <a:gd name="adj1" fmla="val 40925"/>
                <a:gd name="adj2" fmla="val 50000"/>
              </a:avLst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1547" y="823768"/>
              <a:ext cx="1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Virtual Environments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97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of Service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25408"/>
              </p:ext>
            </p:extLst>
          </p:nvPr>
        </p:nvGraphicFramePr>
        <p:xfrm>
          <a:off x="423660" y="2114548"/>
          <a:ext cx="3891736" cy="1140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7583"/>
                <a:gridCol w="1236908"/>
                <a:gridCol w="1297245"/>
              </a:tblGrid>
              <a:tr h="310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9311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QA Approved</a:t>
                      </a:r>
                      <a:r>
                        <a:rPr lang="en-US" sz="900" baseline="0" dirty="0" smtClean="0"/>
                        <a:t> Builds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Login</a:t>
                      </a:r>
                      <a:r>
                        <a:rPr lang="en-US" sz="900" baseline="0" dirty="0" smtClean="0"/>
                        <a:t>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Core DB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9311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Prod OS version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24/7</a:t>
                      </a:r>
                      <a:r>
                        <a:rPr lang="en-US" sz="900" baseline="0" dirty="0" smtClean="0"/>
                        <a:t>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4379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Monitoring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Site traffic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48890" y="1809750"/>
            <a:ext cx="873481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Production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81510"/>
              </p:ext>
            </p:extLst>
          </p:nvPr>
        </p:nvGraphicFramePr>
        <p:xfrm>
          <a:off x="4944203" y="2114551"/>
          <a:ext cx="3894997" cy="11539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1071"/>
                <a:gridCol w="1205594"/>
                <a:gridCol w="1298332"/>
              </a:tblGrid>
              <a:tr h="31685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Obligations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Restrictions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Capabilities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</a:tr>
              <a:tr h="325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Certified</a:t>
                      </a:r>
                      <a:r>
                        <a:rPr lang="en-US" sz="900" baseline="0" dirty="0" smtClean="0"/>
                        <a:t> OS versions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 root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  <a:tr h="24896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 QA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</a:tr>
              <a:tr h="24896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site</a:t>
                      </a:r>
                      <a:r>
                        <a:rPr lang="en-US" sz="900" baseline="0" dirty="0" smtClean="0"/>
                        <a:t> Traffic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Filtered Internet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625976" y="1809750"/>
            <a:ext cx="54025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DEV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56108"/>
              </p:ext>
            </p:extLst>
          </p:nvPr>
        </p:nvGraphicFramePr>
        <p:xfrm>
          <a:off x="2601580" y="4166470"/>
          <a:ext cx="3896178" cy="11349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5430"/>
                <a:gridCol w="1172022"/>
                <a:gridCol w="1298726"/>
              </a:tblGrid>
              <a:tr h="2977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30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Private DB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30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/>
                        <a:t>Certified OS Versions</a:t>
                      </a: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24/7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34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Monitoring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Site traffic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260543" y="3861670"/>
            <a:ext cx="698103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External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designed for scale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68" y="3436987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72" y="3436987"/>
            <a:ext cx="6223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72" y="3436987"/>
            <a:ext cx="622300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72" y="2692615"/>
            <a:ext cx="622300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72" y="2692615"/>
            <a:ext cx="6223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72" y="2692615"/>
            <a:ext cx="622300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72" y="2692615"/>
            <a:ext cx="622300" cy="3175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6" idx="0"/>
            <a:endCxn id="9" idx="2"/>
          </p:cNvCxnSpPr>
          <p:nvPr/>
        </p:nvCxnSpPr>
        <p:spPr>
          <a:xfrm flipV="1">
            <a:off x="2853318" y="3010115"/>
            <a:ext cx="644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  <a:endCxn id="10" idx="2"/>
          </p:cNvCxnSpPr>
          <p:nvPr/>
        </p:nvCxnSpPr>
        <p:spPr>
          <a:xfrm flipV="1">
            <a:off x="2853318" y="3010115"/>
            <a:ext cx="11312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11" idx="2"/>
          </p:cNvCxnSpPr>
          <p:nvPr/>
        </p:nvCxnSpPr>
        <p:spPr>
          <a:xfrm flipV="1">
            <a:off x="2853318" y="3010115"/>
            <a:ext cx="27187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0"/>
            <a:endCxn id="12" idx="2"/>
          </p:cNvCxnSpPr>
          <p:nvPr/>
        </p:nvCxnSpPr>
        <p:spPr>
          <a:xfrm flipV="1">
            <a:off x="2853318" y="3010116"/>
            <a:ext cx="3722004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0"/>
            <a:endCxn id="9" idx="2"/>
          </p:cNvCxnSpPr>
          <p:nvPr/>
        </p:nvCxnSpPr>
        <p:spPr>
          <a:xfrm flipH="1" flipV="1">
            <a:off x="2917722" y="3010115"/>
            <a:ext cx="977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10" idx="2"/>
          </p:cNvCxnSpPr>
          <p:nvPr/>
        </p:nvCxnSpPr>
        <p:spPr>
          <a:xfrm flipV="1">
            <a:off x="3895622" y="3010115"/>
            <a:ext cx="88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11" idx="2"/>
          </p:cNvCxnSpPr>
          <p:nvPr/>
        </p:nvCxnSpPr>
        <p:spPr>
          <a:xfrm flipV="1">
            <a:off x="3895622" y="3010115"/>
            <a:ext cx="16764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12" idx="2"/>
          </p:cNvCxnSpPr>
          <p:nvPr/>
        </p:nvCxnSpPr>
        <p:spPr>
          <a:xfrm flipV="1">
            <a:off x="3895622" y="3010116"/>
            <a:ext cx="26797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9" idx="2"/>
          </p:cNvCxnSpPr>
          <p:nvPr/>
        </p:nvCxnSpPr>
        <p:spPr>
          <a:xfrm flipH="1" flipV="1">
            <a:off x="2917722" y="3010115"/>
            <a:ext cx="36576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10" idx="2"/>
          </p:cNvCxnSpPr>
          <p:nvPr/>
        </p:nvCxnSpPr>
        <p:spPr>
          <a:xfrm flipH="1" flipV="1">
            <a:off x="3984522" y="3010115"/>
            <a:ext cx="25908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11" idx="2"/>
          </p:cNvCxnSpPr>
          <p:nvPr/>
        </p:nvCxnSpPr>
        <p:spPr>
          <a:xfrm flipH="1" flipV="1">
            <a:off x="5572022" y="3010115"/>
            <a:ext cx="10033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  <a:endCxn id="12" idx="2"/>
          </p:cNvCxnSpPr>
          <p:nvPr/>
        </p:nvCxnSpPr>
        <p:spPr>
          <a:xfrm flipV="1">
            <a:off x="6575322" y="3010116"/>
            <a:ext cx="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4772" y="2552914"/>
            <a:ext cx="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54776" y="3391114"/>
            <a:ext cx="81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297" y="1917914"/>
            <a:ext cx="482600" cy="330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72" y="1917914"/>
            <a:ext cx="482600" cy="330200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9" idx="0"/>
            <a:endCxn id="27" idx="2"/>
          </p:cNvCxnSpPr>
          <p:nvPr/>
        </p:nvCxnSpPr>
        <p:spPr>
          <a:xfrm flipV="1">
            <a:off x="2917722" y="2248114"/>
            <a:ext cx="82287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0"/>
            <a:endCxn id="27" idx="2"/>
          </p:cNvCxnSpPr>
          <p:nvPr/>
        </p:nvCxnSpPr>
        <p:spPr>
          <a:xfrm flipH="1" flipV="1">
            <a:off x="3740597" y="2248114"/>
            <a:ext cx="2439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28" idx="2"/>
          </p:cNvCxnSpPr>
          <p:nvPr/>
        </p:nvCxnSpPr>
        <p:spPr>
          <a:xfrm flipV="1">
            <a:off x="2917722" y="2248114"/>
            <a:ext cx="29781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28" idx="2"/>
          </p:cNvCxnSpPr>
          <p:nvPr/>
        </p:nvCxnSpPr>
        <p:spPr>
          <a:xfrm flipV="1">
            <a:off x="3984522" y="2248114"/>
            <a:ext cx="19113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0"/>
            <a:endCxn id="27" idx="2"/>
          </p:cNvCxnSpPr>
          <p:nvPr/>
        </p:nvCxnSpPr>
        <p:spPr>
          <a:xfrm flipH="1" flipV="1">
            <a:off x="3740597" y="2248114"/>
            <a:ext cx="18314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0"/>
            <a:endCxn id="27" idx="2"/>
          </p:cNvCxnSpPr>
          <p:nvPr/>
        </p:nvCxnSpPr>
        <p:spPr>
          <a:xfrm flipH="1" flipV="1">
            <a:off x="3740605" y="2248115"/>
            <a:ext cx="2834725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0"/>
            <a:endCxn id="28" idx="2"/>
          </p:cNvCxnSpPr>
          <p:nvPr/>
        </p:nvCxnSpPr>
        <p:spPr>
          <a:xfrm flipH="1" flipV="1">
            <a:off x="5895872" y="2248115"/>
            <a:ext cx="679450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0"/>
            <a:endCxn id="28" idx="2"/>
          </p:cNvCxnSpPr>
          <p:nvPr/>
        </p:nvCxnSpPr>
        <p:spPr>
          <a:xfrm flipV="1">
            <a:off x="5572022" y="2248114"/>
            <a:ext cx="3238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54780" y="1867114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98672" y="4076918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0"/>
            <a:endCxn id="6" idx="2"/>
          </p:cNvCxnSpPr>
          <p:nvPr/>
        </p:nvCxnSpPr>
        <p:spPr>
          <a:xfrm flipH="1" flipV="1">
            <a:off x="2853318" y="3754487"/>
            <a:ext cx="513619" cy="32243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0"/>
            <a:endCxn id="7" idx="2"/>
          </p:cNvCxnSpPr>
          <p:nvPr/>
        </p:nvCxnSpPr>
        <p:spPr>
          <a:xfrm flipV="1">
            <a:off x="3366937" y="3754487"/>
            <a:ext cx="528685" cy="32243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98672" y="4656191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6" idx="2"/>
          </p:cNvCxnSpPr>
          <p:nvPr/>
        </p:nvCxnSpPr>
        <p:spPr>
          <a:xfrm flipH="1" flipV="1">
            <a:off x="2853318" y="3754487"/>
            <a:ext cx="513619" cy="901704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0"/>
            <a:endCxn id="7" idx="2"/>
          </p:cNvCxnSpPr>
          <p:nvPr/>
        </p:nvCxnSpPr>
        <p:spPr>
          <a:xfrm flipV="1">
            <a:off x="3366937" y="3754487"/>
            <a:ext cx="528685" cy="901704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72" y="3436987"/>
            <a:ext cx="622300" cy="317500"/>
          </a:xfrm>
          <a:prstGeom prst="rect">
            <a:avLst/>
          </a:prstGeom>
        </p:spPr>
      </p:pic>
      <p:cxnSp>
        <p:nvCxnSpPr>
          <p:cNvPr id="45" name="Straight Connector 44"/>
          <p:cNvCxnSpPr>
            <a:stCxn id="44" idx="0"/>
            <a:endCxn id="12" idx="2"/>
          </p:cNvCxnSpPr>
          <p:nvPr/>
        </p:nvCxnSpPr>
        <p:spPr>
          <a:xfrm flipV="1">
            <a:off x="5584722" y="3010116"/>
            <a:ext cx="9906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0"/>
            <a:endCxn id="11" idx="2"/>
          </p:cNvCxnSpPr>
          <p:nvPr/>
        </p:nvCxnSpPr>
        <p:spPr>
          <a:xfrm flipH="1" flipV="1">
            <a:off x="5572022" y="3010115"/>
            <a:ext cx="127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0"/>
            <a:endCxn id="10" idx="2"/>
          </p:cNvCxnSpPr>
          <p:nvPr/>
        </p:nvCxnSpPr>
        <p:spPr>
          <a:xfrm flipH="1" flipV="1">
            <a:off x="3984522" y="3010115"/>
            <a:ext cx="16002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0"/>
            <a:endCxn id="9" idx="2"/>
          </p:cNvCxnSpPr>
          <p:nvPr/>
        </p:nvCxnSpPr>
        <p:spPr>
          <a:xfrm flipH="1" flipV="1">
            <a:off x="2917722" y="3010115"/>
            <a:ext cx="26670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578372" y="4153118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0"/>
            <a:endCxn id="44" idx="2"/>
          </p:cNvCxnSpPr>
          <p:nvPr/>
        </p:nvCxnSpPr>
        <p:spPr>
          <a:xfrm flipH="1" flipV="1">
            <a:off x="5584730" y="3754491"/>
            <a:ext cx="461915" cy="39862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0"/>
            <a:endCxn id="8" idx="2"/>
          </p:cNvCxnSpPr>
          <p:nvPr/>
        </p:nvCxnSpPr>
        <p:spPr>
          <a:xfrm flipV="1">
            <a:off x="6046645" y="3754491"/>
            <a:ext cx="528685" cy="39862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78372" y="4732391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0"/>
            <a:endCxn id="44" idx="2"/>
          </p:cNvCxnSpPr>
          <p:nvPr/>
        </p:nvCxnSpPr>
        <p:spPr>
          <a:xfrm flipH="1" flipV="1">
            <a:off x="5584730" y="3754487"/>
            <a:ext cx="461915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0"/>
            <a:endCxn id="8" idx="2"/>
          </p:cNvCxnSpPr>
          <p:nvPr/>
        </p:nvCxnSpPr>
        <p:spPr>
          <a:xfrm flipV="1">
            <a:off x="6046645" y="3754487"/>
            <a:ext cx="528685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996972" y="4076914"/>
            <a:ext cx="228600" cy="990600"/>
          </a:xfrm>
          <a:prstGeom prst="leftBrac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88382" y="4305514"/>
            <a:ext cx="8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 servers</a:t>
            </a:r>
          </a:p>
          <a:p>
            <a:r>
              <a:rPr lang="en-US" sz="1200" dirty="0" smtClean="0"/>
              <a:t>2x1Gb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88382" y="3314914"/>
            <a:ext cx="71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leaves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88382" y="24767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spines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758972" y="4991318"/>
            <a:ext cx="566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Flat L3 (all switches are routers too)</a:t>
            </a:r>
          </a:p>
          <a:p>
            <a:r>
              <a:rPr lang="en-US" sz="1600" dirty="0" smtClean="0"/>
              <a:t>Line rate from any server to any server (oversubscription = 48/40)</a:t>
            </a:r>
          </a:p>
          <a:p>
            <a:r>
              <a:rPr lang="en-US" sz="1600" dirty="0" smtClean="0"/>
              <a:t>OSPF/ECMP to advertise routes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8382" y="3543514"/>
            <a:ext cx="914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(48x1Gb)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88381" y="2705316"/>
            <a:ext cx="95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(Nx10Gb)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3825772" y="4457914"/>
            <a:ext cx="1676400" cy="0"/>
          </a:xfrm>
          <a:prstGeom prst="line">
            <a:avLst/>
          </a:prstGeom>
          <a:ln w="57150" cmpd="sng">
            <a:solidFill>
              <a:srgbClr val="0D548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54372" y="407691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48 -&gt; N “½ racks”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521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options : L2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2047" y="2206305"/>
            <a:ext cx="3734345" cy="2956414"/>
            <a:chOff x="315690" y="1968500"/>
            <a:chExt cx="3734345" cy="29564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135" y="2439150"/>
              <a:ext cx="482600" cy="330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31" y="3088264"/>
              <a:ext cx="622300" cy="3175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735" y="3088264"/>
              <a:ext cx="622300" cy="317500"/>
            </a:xfrm>
            <a:prstGeom prst="rect">
              <a:avLst/>
            </a:prstGeom>
          </p:spPr>
        </p:pic>
        <p:cxnSp>
          <p:nvCxnSpPr>
            <p:cNvPr id="9" name="Straight Connector 6"/>
            <p:cNvCxnSpPr>
              <a:stCxn id="7" idx="0"/>
              <a:endCxn id="6" idx="1"/>
            </p:cNvCxnSpPr>
            <p:nvPr/>
          </p:nvCxnSpPr>
          <p:spPr>
            <a:xfrm rot="5400000" flipH="1" flipV="1">
              <a:off x="597651" y="2645780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6"/>
            <p:cNvCxnSpPr>
              <a:stCxn id="8" idx="0"/>
              <a:endCxn id="6" idx="3"/>
            </p:cNvCxnSpPr>
            <p:nvPr/>
          </p:nvCxnSpPr>
          <p:spPr>
            <a:xfrm rot="16200000" flipV="1">
              <a:off x="1436303" y="2690682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85291" y="3694380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lbow Connector 11"/>
            <p:cNvCxnSpPr>
              <a:stCxn id="7" idx="2"/>
              <a:endCxn id="11" idx="1"/>
            </p:cNvCxnSpPr>
            <p:nvPr/>
          </p:nvCxnSpPr>
          <p:spPr>
            <a:xfrm rot="16200000" flipH="1">
              <a:off x="523031" y="3521914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2"/>
              <a:endCxn id="11" idx="3"/>
            </p:cNvCxnSpPr>
            <p:nvPr/>
          </p:nvCxnSpPr>
          <p:spPr>
            <a:xfrm rot="5400000">
              <a:off x="1588648" y="3538937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85291" y="4218783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2"/>
              <a:endCxn id="14" idx="0"/>
            </p:cNvCxnSpPr>
            <p:nvPr/>
          </p:nvCxnSpPr>
          <p:spPr>
            <a:xfrm>
              <a:off x="1253556" y="3873967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7" idx="2"/>
              <a:endCxn id="14" idx="1"/>
            </p:cNvCxnSpPr>
            <p:nvPr/>
          </p:nvCxnSpPr>
          <p:spPr>
            <a:xfrm rot="16200000" flipH="1">
              <a:off x="260830" y="3784115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8" idx="2"/>
              <a:endCxn id="14" idx="3"/>
            </p:cNvCxnSpPr>
            <p:nvPr/>
          </p:nvCxnSpPr>
          <p:spPr>
            <a:xfrm rot="5400000">
              <a:off x="1326447" y="3801138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5690" y="2286001"/>
              <a:ext cx="1828800" cy="2286000"/>
            </a:xfrm>
            <a:prstGeom prst="rect">
              <a:avLst/>
            </a:prstGeom>
            <a:noFill/>
            <a:ln>
              <a:solidFill>
                <a:srgbClr val="0D5486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756" y="4582162"/>
              <a:ext cx="1103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Production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135" y="2443348"/>
              <a:ext cx="482600" cy="3302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031" y="3092462"/>
              <a:ext cx="622300" cy="3175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735" y="3092462"/>
              <a:ext cx="622300" cy="317500"/>
            </a:xfrm>
            <a:prstGeom prst="rect">
              <a:avLst/>
            </a:prstGeom>
          </p:spPr>
        </p:pic>
        <p:cxnSp>
          <p:nvCxnSpPr>
            <p:cNvPr id="23" name="Straight Connector 6"/>
            <p:cNvCxnSpPr>
              <a:stCxn id="21" idx="0"/>
              <a:endCxn id="20" idx="1"/>
            </p:cNvCxnSpPr>
            <p:nvPr/>
          </p:nvCxnSpPr>
          <p:spPr>
            <a:xfrm rot="5400000" flipH="1" flipV="1">
              <a:off x="2502651" y="2649978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"/>
            <p:cNvCxnSpPr>
              <a:stCxn id="22" idx="0"/>
              <a:endCxn id="20" idx="3"/>
            </p:cNvCxnSpPr>
            <p:nvPr/>
          </p:nvCxnSpPr>
          <p:spPr>
            <a:xfrm rot="16200000" flipV="1">
              <a:off x="3341303" y="2694880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690291" y="3698578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Elbow Connector 25"/>
            <p:cNvCxnSpPr>
              <a:stCxn id="21" idx="2"/>
              <a:endCxn id="25" idx="1"/>
            </p:cNvCxnSpPr>
            <p:nvPr/>
          </p:nvCxnSpPr>
          <p:spPr>
            <a:xfrm rot="16200000" flipH="1">
              <a:off x="2428031" y="3526112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2" idx="2"/>
              <a:endCxn id="25" idx="3"/>
            </p:cNvCxnSpPr>
            <p:nvPr/>
          </p:nvCxnSpPr>
          <p:spPr>
            <a:xfrm rot="5400000">
              <a:off x="3493648" y="3543135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90291" y="4222981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2"/>
              <a:endCxn id="28" idx="0"/>
            </p:cNvCxnSpPr>
            <p:nvPr/>
          </p:nvCxnSpPr>
          <p:spPr>
            <a:xfrm>
              <a:off x="3158556" y="3878165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1" idx="2"/>
              <a:endCxn id="28" idx="1"/>
            </p:cNvCxnSpPr>
            <p:nvPr/>
          </p:nvCxnSpPr>
          <p:spPr>
            <a:xfrm rot="16200000" flipH="1">
              <a:off x="2165830" y="3788313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2"/>
              <a:endCxn id="28" idx="3"/>
            </p:cNvCxnSpPr>
            <p:nvPr/>
          </p:nvCxnSpPr>
          <p:spPr>
            <a:xfrm rot="5400000">
              <a:off x="3231447" y="3805336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220690" y="2286001"/>
              <a:ext cx="1828800" cy="2286000"/>
            </a:xfrm>
            <a:prstGeom prst="rect">
              <a:avLst/>
            </a:prstGeom>
            <a:noFill/>
            <a:ln>
              <a:solidFill>
                <a:srgbClr val="0D5486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22243" y="458636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890" y="1968500"/>
              <a:ext cx="469900" cy="317500"/>
            </a:xfrm>
            <a:prstGeom prst="rect">
              <a:avLst/>
            </a:prstGeom>
          </p:spPr>
        </p:pic>
        <p:cxnSp>
          <p:nvCxnSpPr>
            <p:cNvPr id="35" name="Straight Connector 6"/>
            <p:cNvCxnSpPr>
              <a:stCxn id="6" idx="0"/>
              <a:endCxn id="34" idx="1"/>
            </p:cNvCxnSpPr>
            <p:nvPr/>
          </p:nvCxnSpPr>
          <p:spPr>
            <a:xfrm rot="5400000" flipH="1" flipV="1">
              <a:off x="1442712" y="1965973"/>
              <a:ext cx="311900" cy="634455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6"/>
            <p:cNvCxnSpPr>
              <a:stCxn id="34" idx="3"/>
              <a:endCxn id="20" idx="0"/>
            </p:cNvCxnSpPr>
            <p:nvPr/>
          </p:nvCxnSpPr>
          <p:spPr>
            <a:xfrm>
              <a:off x="2385790" y="2127250"/>
              <a:ext cx="800645" cy="316098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823040" y="2444628"/>
            <a:ext cx="4310508" cy="2365177"/>
            <a:chOff x="4861566" y="2209800"/>
            <a:chExt cx="4310508" cy="2365177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670" y="2437614"/>
              <a:ext cx="482600" cy="3302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1566" y="3086728"/>
              <a:ext cx="622300" cy="3175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0" y="3086728"/>
              <a:ext cx="622300" cy="317500"/>
            </a:xfrm>
            <a:prstGeom prst="rect">
              <a:avLst/>
            </a:prstGeom>
          </p:spPr>
        </p:pic>
        <p:cxnSp>
          <p:nvCxnSpPr>
            <p:cNvPr id="41" name="Straight Connector 6"/>
            <p:cNvCxnSpPr>
              <a:stCxn id="39" idx="0"/>
              <a:endCxn id="38" idx="1"/>
            </p:cNvCxnSpPr>
            <p:nvPr/>
          </p:nvCxnSpPr>
          <p:spPr>
            <a:xfrm rot="5400000" flipH="1" flipV="1">
              <a:off x="5131186" y="2644244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6"/>
            <p:cNvCxnSpPr>
              <a:stCxn id="40" idx="0"/>
              <a:endCxn id="38" idx="3"/>
            </p:cNvCxnSpPr>
            <p:nvPr/>
          </p:nvCxnSpPr>
          <p:spPr>
            <a:xfrm rot="16200000" flipV="1">
              <a:off x="5969838" y="2689146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318826" y="3692844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Elbow Connector 43"/>
            <p:cNvCxnSpPr>
              <a:stCxn id="39" idx="2"/>
              <a:endCxn id="43" idx="1"/>
            </p:cNvCxnSpPr>
            <p:nvPr/>
          </p:nvCxnSpPr>
          <p:spPr>
            <a:xfrm rot="16200000" flipH="1">
              <a:off x="5056566" y="3520378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0" idx="2"/>
              <a:endCxn id="43" idx="3"/>
            </p:cNvCxnSpPr>
            <p:nvPr/>
          </p:nvCxnSpPr>
          <p:spPr>
            <a:xfrm rot="5400000">
              <a:off x="6122183" y="3537401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318826" y="4217247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3" idx="2"/>
              <a:endCxn id="46" idx="0"/>
            </p:cNvCxnSpPr>
            <p:nvPr/>
          </p:nvCxnSpPr>
          <p:spPr>
            <a:xfrm>
              <a:off x="5787091" y="3872431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2"/>
              <a:endCxn id="46" idx="1"/>
            </p:cNvCxnSpPr>
            <p:nvPr/>
          </p:nvCxnSpPr>
          <p:spPr>
            <a:xfrm rot="16200000" flipH="1">
              <a:off x="4794365" y="3782579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0" idx="2"/>
              <a:endCxn id="46" idx="3"/>
            </p:cNvCxnSpPr>
            <p:nvPr/>
          </p:nvCxnSpPr>
          <p:spPr>
            <a:xfrm rot="5400000">
              <a:off x="5859982" y="3799602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223628" y="2209800"/>
              <a:ext cx="1015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VLAN trunk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61146" y="3578931"/>
              <a:ext cx="3466617" cy="383206"/>
            </a:xfrm>
            <a:prstGeom prst="rect">
              <a:avLst/>
            </a:prstGeom>
            <a:noFill/>
            <a:ln>
              <a:solidFill>
                <a:srgbClr val="0D5486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53207" y="3429000"/>
              <a:ext cx="618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1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03744" y="4267200"/>
              <a:ext cx="622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n</a:t>
              </a: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61145" y="4094660"/>
              <a:ext cx="3466619" cy="383206"/>
            </a:xfrm>
            <a:prstGeom prst="rect">
              <a:avLst/>
            </a:prstGeom>
            <a:noFill/>
            <a:ln>
              <a:solidFill>
                <a:srgbClr val="0D5486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1638" y="2437613"/>
              <a:ext cx="482600" cy="3302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9534" y="3086727"/>
              <a:ext cx="622300" cy="3175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4238" y="3086727"/>
              <a:ext cx="622300" cy="317500"/>
            </a:xfrm>
            <a:prstGeom prst="rect">
              <a:avLst/>
            </a:prstGeom>
          </p:spPr>
        </p:pic>
        <p:cxnSp>
          <p:nvCxnSpPr>
            <p:cNvPr id="58" name="Straight Connector 6"/>
            <p:cNvCxnSpPr>
              <a:stCxn id="56" idx="0"/>
              <a:endCxn id="55" idx="1"/>
            </p:cNvCxnSpPr>
            <p:nvPr/>
          </p:nvCxnSpPr>
          <p:spPr>
            <a:xfrm rot="5400000" flipH="1" flipV="1">
              <a:off x="7089154" y="2644243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"/>
            <p:cNvCxnSpPr>
              <a:stCxn id="57" idx="0"/>
              <a:endCxn id="55" idx="3"/>
            </p:cNvCxnSpPr>
            <p:nvPr/>
          </p:nvCxnSpPr>
          <p:spPr>
            <a:xfrm rot="16200000" flipV="1">
              <a:off x="7927806" y="2689145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276794" y="3692843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Elbow Connector 60"/>
            <p:cNvCxnSpPr>
              <a:stCxn id="56" idx="2"/>
              <a:endCxn id="60" idx="1"/>
            </p:cNvCxnSpPr>
            <p:nvPr/>
          </p:nvCxnSpPr>
          <p:spPr>
            <a:xfrm rot="16200000" flipH="1">
              <a:off x="7014534" y="3520377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57" idx="2"/>
              <a:endCxn id="60" idx="3"/>
            </p:cNvCxnSpPr>
            <p:nvPr/>
          </p:nvCxnSpPr>
          <p:spPr>
            <a:xfrm rot="5400000">
              <a:off x="8080151" y="3537400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276794" y="4217246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0" idx="2"/>
              <a:endCxn id="63" idx="0"/>
            </p:cNvCxnSpPr>
            <p:nvPr/>
          </p:nvCxnSpPr>
          <p:spPr>
            <a:xfrm>
              <a:off x="7745059" y="3872430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56" idx="2"/>
              <a:endCxn id="63" idx="1"/>
            </p:cNvCxnSpPr>
            <p:nvPr/>
          </p:nvCxnSpPr>
          <p:spPr>
            <a:xfrm rot="16200000" flipH="1">
              <a:off x="6752333" y="3782578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2"/>
              <a:endCxn id="63" idx="3"/>
            </p:cNvCxnSpPr>
            <p:nvPr/>
          </p:nvCxnSpPr>
          <p:spPr>
            <a:xfrm rot="5400000">
              <a:off x="7817950" y="3799601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27172" y="415214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63027" y="3623583"/>
              <a:ext cx="578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69" name="Elbow Connector 68"/>
            <p:cNvCxnSpPr>
              <a:stCxn id="38" idx="0"/>
              <a:endCxn id="55" idx="0"/>
            </p:cNvCxnSpPr>
            <p:nvPr/>
          </p:nvCxnSpPr>
          <p:spPr>
            <a:xfrm rot="5400000" flipH="1" flipV="1">
              <a:off x="6793954" y="1458630"/>
              <a:ext cx="1" cy="1957968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7900" y="3873500"/>
              <a:ext cx="469900" cy="317500"/>
            </a:xfrm>
            <a:prstGeom prst="rect">
              <a:avLst/>
            </a:prstGeom>
          </p:spPr>
        </p:pic>
        <p:cxnSp>
          <p:nvCxnSpPr>
            <p:cNvPr id="71" name="Straight Connector 6"/>
            <p:cNvCxnSpPr>
              <a:stCxn id="51" idx="3"/>
              <a:endCxn id="70" idx="0"/>
            </p:cNvCxnSpPr>
            <p:nvPr/>
          </p:nvCxnSpPr>
          <p:spPr>
            <a:xfrm>
              <a:off x="8427763" y="3770534"/>
              <a:ext cx="405087" cy="102966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6"/>
            <p:cNvCxnSpPr>
              <a:stCxn id="54" idx="3"/>
              <a:endCxn id="70" idx="2"/>
            </p:cNvCxnSpPr>
            <p:nvPr/>
          </p:nvCxnSpPr>
          <p:spPr>
            <a:xfrm flipV="1">
              <a:off x="8427764" y="4191000"/>
              <a:ext cx="405086" cy="95263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106204" y="1914205"/>
            <a:ext cx="4536918" cy="25876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Dedicated Network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4658370" y="1914205"/>
            <a:ext cx="4389907" cy="25876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VLAN Based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658362" y="2249167"/>
            <a:ext cx="12278" cy="3779838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3440" y="523027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physical network build out</a:t>
            </a:r>
          </a:p>
          <a:p>
            <a:r>
              <a:rPr lang="en-US" sz="1200" dirty="0" smtClean="0"/>
              <a:t>- Fragmentation</a:t>
            </a:r>
          </a:p>
          <a:p>
            <a:r>
              <a:rPr lang="en-US" sz="1200" dirty="0" smtClean="0"/>
              <a:t>- coarse grained isolation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99240" y="5230278"/>
            <a:ext cx="179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Limited scale (n = 4096) </a:t>
            </a:r>
            <a:br>
              <a:rPr lang="en-US" sz="1200" dirty="0" smtClean="0"/>
            </a:br>
            <a:r>
              <a:rPr lang="en-US" sz="1200" dirty="0" smtClean="0"/>
              <a:t>- Large fault domain (STP)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89440" y="5230278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Physical isolation</a:t>
            </a:r>
          </a:p>
          <a:p>
            <a:r>
              <a:rPr lang="en-US" sz="1200" dirty="0" smtClean="0"/>
              <a:t>+ fool proof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956640" y="5230278"/>
            <a:ext cx="171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 L2 isolation</a:t>
            </a:r>
          </a:p>
          <a:p>
            <a:r>
              <a:rPr lang="en-US" sz="1200" dirty="0" smtClean="0"/>
              <a:t>+ somewhat soft Cabling</a:t>
            </a:r>
          </a:p>
        </p:txBody>
      </p:sp>
    </p:spTree>
    <p:extLst>
      <p:ext uri="{BB962C8B-B14F-4D97-AF65-F5344CB8AC3E}">
        <p14:creationId xmlns:p14="http://schemas.microsoft.com/office/powerpoint/2010/main" val="341615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options: L3 with Security Groups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762092"/>
            <a:ext cx="4826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96" y="3411204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0" y="3411204"/>
            <a:ext cx="622300" cy="317500"/>
          </a:xfrm>
          <a:prstGeom prst="rect">
            <a:avLst/>
          </a:prstGeom>
        </p:spPr>
      </p:pic>
      <p:cxnSp>
        <p:nvCxnSpPr>
          <p:cNvPr id="8" name="Straight Connector 6"/>
          <p:cNvCxnSpPr>
            <a:stCxn id="6" idx="0"/>
            <a:endCxn id="5" idx="1"/>
          </p:cNvCxnSpPr>
          <p:nvPr/>
        </p:nvCxnSpPr>
        <p:spPr>
          <a:xfrm rot="5400000" flipH="1" flipV="1">
            <a:off x="2719816" y="2968720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stCxn id="7" idx="0"/>
            <a:endCxn id="5" idx="3"/>
          </p:cNvCxnSpPr>
          <p:nvPr/>
        </p:nvCxnSpPr>
        <p:spPr>
          <a:xfrm rot="16200000" flipV="1">
            <a:off x="3558468" y="3013622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07456" y="4017324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6" idx="2"/>
            <a:endCxn id="10" idx="1"/>
          </p:cNvCxnSpPr>
          <p:nvPr/>
        </p:nvCxnSpPr>
        <p:spPr>
          <a:xfrm rot="16200000" flipH="1">
            <a:off x="2645200" y="3844854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10" idx="3"/>
          </p:cNvCxnSpPr>
          <p:nvPr/>
        </p:nvCxnSpPr>
        <p:spPr>
          <a:xfrm rot="5400000">
            <a:off x="3710817" y="3861877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07456" y="4541727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2"/>
            <a:endCxn id="13" idx="0"/>
          </p:cNvCxnSpPr>
          <p:nvPr/>
        </p:nvCxnSpPr>
        <p:spPr>
          <a:xfrm>
            <a:off x="3375721" y="4196908"/>
            <a:ext cx="0" cy="344816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1"/>
          </p:cNvCxnSpPr>
          <p:nvPr/>
        </p:nvCxnSpPr>
        <p:spPr>
          <a:xfrm rot="16200000" flipH="1">
            <a:off x="2383003" y="4107055"/>
            <a:ext cx="902813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3" idx="3"/>
          </p:cNvCxnSpPr>
          <p:nvPr/>
        </p:nvCxnSpPr>
        <p:spPr>
          <a:xfrm rot="5400000">
            <a:off x="3448617" y="4124078"/>
            <a:ext cx="902813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766289"/>
            <a:ext cx="482600" cy="33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96" y="3415404"/>
            <a:ext cx="622300" cy="31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0" y="3415404"/>
            <a:ext cx="622300" cy="317500"/>
          </a:xfrm>
          <a:prstGeom prst="rect">
            <a:avLst/>
          </a:prstGeom>
        </p:spPr>
      </p:pic>
      <p:cxnSp>
        <p:nvCxnSpPr>
          <p:cNvPr id="20" name="Straight Connector 6"/>
          <p:cNvCxnSpPr>
            <a:stCxn id="18" idx="0"/>
            <a:endCxn id="17" idx="1"/>
          </p:cNvCxnSpPr>
          <p:nvPr/>
        </p:nvCxnSpPr>
        <p:spPr>
          <a:xfrm rot="5400000" flipH="1" flipV="1">
            <a:off x="4624816" y="2972918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/>
          <p:cNvCxnSpPr>
            <a:stCxn id="19" idx="0"/>
            <a:endCxn id="17" idx="3"/>
          </p:cNvCxnSpPr>
          <p:nvPr/>
        </p:nvCxnSpPr>
        <p:spPr>
          <a:xfrm rot="16200000" flipV="1">
            <a:off x="5463468" y="3017820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12456" y="4021520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2"/>
            <a:endCxn id="22" idx="1"/>
          </p:cNvCxnSpPr>
          <p:nvPr/>
        </p:nvCxnSpPr>
        <p:spPr>
          <a:xfrm rot="16200000" flipH="1">
            <a:off x="4550197" y="3849052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2"/>
            <a:endCxn id="22" idx="3"/>
          </p:cNvCxnSpPr>
          <p:nvPr/>
        </p:nvCxnSpPr>
        <p:spPr>
          <a:xfrm rot="5400000">
            <a:off x="5615817" y="3866075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12456" y="4520294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25" idx="0"/>
          </p:cNvCxnSpPr>
          <p:nvPr/>
        </p:nvCxnSpPr>
        <p:spPr>
          <a:xfrm>
            <a:off x="5280721" y="4201106"/>
            <a:ext cx="0" cy="319185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5" idx="1"/>
          </p:cNvCxnSpPr>
          <p:nvPr/>
        </p:nvCxnSpPr>
        <p:spPr>
          <a:xfrm rot="16200000" flipH="1">
            <a:off x="4300810" y="4098438"/>
            <a:ext cx="877182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25" idx="3"/>
          </p:cNvCxnSpPr>
          <p:nvPr/>
        </p:nvCxnSpPr>
        <p:spPr>
          <a:xfrm rot="5400000">
            <a:off x="5366427" y="4115461"/>
            <a:ext cx="877182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"/>
          <p:cNvCxnSpPr>
            <a:stCxn id="5" idx="0"/>
            <a:endCxn id="17" idx="0"/>
          </p:cNvCxnSpPr>
          <p:nvPr/>
        </p:nvCxnSpPr>
        <p:spPr>
          <a:xfrm rot="16200000" flipH="1">
            <a:off x="4354005" y="1811689"/>
            <a:ext cx="4198" cy="1905000"/>
          </a:xfrm>
          <a:prstGeom prst="bentConnector3">
            <a:avLst>
              <a:gd name="adj1" fmla="val -5445450"/>
            </a:avLst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>
            <a:grpSpLocks noChangeAspect="1"/>
          </p:cNvGrpSpPr>
          <p:nvPr/>
        </p:nvGrpSpPr>
        <p:grpSpPr>
          <a:xfrm rot="5400000">
            <a:off x="2950439" y="4052253"/>
            <a:ext cx="109720" cy="109720"/>
            <a:chOff x="7772400" y="1905000"/>
            <a:chExt cx="228600" cy="228600"/>
          </a:xfrm>
        </p:grpSpPr>
        <p:sp>
          <p:nvSpPr>
            <p:cNvPr id="31" name="Isosceles Triangle 30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 rot="5400000">
            <a:off x="2950439" y="4576657"/>
            <a:ext cx="109720" cy="109720"/>
            <a:chOff x="7772400" y="1905000"/>
            <a:chExt cx="228600" cy="228600"/>
          </a:xfrm>
        </p:grpSpPr>
        <p:sp>
          <p:nvSpPr>
            <p:cNvPr id="34" name="Isosceles Triangle 33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rot="5400000">
            <a:off x="4888959" y="4555223"/>
            <a:ext cx="109720" cy="109720"/>
            <a:chOff x="7772400" y="1905000"/>
            <a:chExt cx="228600" cy="228600"/>
          </a:xfrm>
        </p:grpSpPr>
        <p:sp>
          <p:nvSpPr>
            <p:cNvPr id="37" name="Isosceles Triangle 36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 rot="5400000">
            <a:off x="4888959" y="4056451"/>
            <a:ext cx="109720" cy="109720"/>
            <a:chOff x="7772400" y="1905000"/>
            <a:chExt cx="228600" cy="228600"/>
          </a:xfrm>
        </p:grpSpPr>
        <p:sp>
          <p:nvSpPr>
            <p:cNvPr id="40" name="Isosceles Triangle 39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152400" y="1980302"/>
            <a:ext cx="8895558" cy="25876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 Groups or Virtual Firewall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343400" y="5104502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Difficult to combine provider policies and user policies</a:t>
            </a:r>
          </a:p>
          <a:p>
            <a:r>
              <a:rPr lang="en-US" sz="1200" dirty="0" smtClean="0"/>
              <a:t>- Management of rules</a:t>
            </a:r>
          </a:p>
          <a:p>
            <a:r>
              <a:rPr lang="en-US" sz="1200" dirty="0" smtClean="0"/>
              <a:t>- Impact of group membership modification</a:t>
            </a:r>
          </a:p>
          <a:p>
            <a:r>
              <a:rPr lang="en-US" sz="1200" dirty="0" smtClean="0"/>
              <a:t>- Aggregation/summarization difficult/impossible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429" y="5143975"/>
            <a:ext cx="323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no/minimal infrastructure requirement</a:t>
            </a:r>
          </a:p>
          <a:p>
            <a:r>
              <a:rPr lang="en-US" sz="1200" dirty="0" smtClean="0"/>
              <a:t>+ good for user policies (</a:t>
            </a:r>
            <a:r>
              <a:rPr lang="en-US" sz="1200" dirty="0" err="1" smtClean="0"/>
              <a:t>ip</a:t>
            </a:r>
            <a:r>
              <a:rPr lang="en-US" sz="1200" dirty="0" smtClean="0"/>
              <a:t> tables)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898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Options: Virtual L2 Networks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65" y="2623138"/>
            <a:ext cx="4826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61" y="3151602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565" y="3151602"/>
            <a:ext cx="622300" cy="317500"/>
          </a:xfrm>
          <a:prstGeom prst="rect">
            <a:avLst/>
          </a:prstGeom>
        </p:spPr>
      </p:pic>
      <p:cxnSp>
        <p:nvCxnSpPr>
          <p:cNvPr id="8" name="Straight Connector 6"/>
          <p:cNvCxnSpPr>
            <a:stCxn id="6" idx="0"/>
            <a:endCxn id="5" idx="1"/>
          </p:cNvCxnSpPr>
          <p:nvPr/>
        </p:nvCxnSpPr>
        <p:spPr>
          <a:xfrm rot="5400000" flipH="1" flipV="1">
            <a:off x="3045814" y="2769443"/>
            <a:ext cx="363365" cy="40095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stCxn id="7" idx="0"/>
            <a:endCxn id="5" idx="3"/>
          </p:cNvCxnSpPr>
          <p:nvPr/>
        </p:nvCxnSpPr>
        <p:spPr>
          <a:xfrm rot="16200000" flipV="1">
            <a:off x="3884461" y="2814345"/>
            <a:ext cx="363365" cy="31115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73121" y="3757722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6" idx="2"/>
            <a:endCxn id="10" idx="1"/>
          </p:cNvCxnSpPr>
          <p:nvPr/>
        </p:nvCxnSpPr>
        <p:spPr>
          <a:xfrm rot="16200000" flipH="1">
            <a:off x="2910865" y="3585252"/>
            <a:ext cx="378410" cy="14611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10" idx="3"/>
          </p:cNvCxnSpPr>
          <p:nvPr/>
        </p:nvCxnSpPr>
        <p:spPr>
          <a:xfrm rot="5400000">
            <a:off x="3976482" y="3602275"/>
            <a:ext cx="378410" cy="11206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3121" y="4282125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2"/>
            <a:endCxn id="13" idx="0"/>
          </p:cNvCxnSpPr>
          <p:nvPr/>
        </p:nvCxnSpPr>
        <p:spPr>
          <a:xfrm>
            <a:off x="3641386" y="3937306"/>
            <a:ext cx="0" cy="344816"/>
          </a:xfrm>
          <a:prstGeom prst="line">
            <a:avLst/>
          </a:prstGeom>
          <a:ln>
            <a:solidFill>
              <a:srgbClr val="0D548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1"/>
          </p:cNvCxnSpPr>
          <p:nvPr/>
        </p:nvCxnSpPr>
        <p:spPr>
          <a:xfrm rot="16200000" flipH="1">
            <a:off x="2648663" y="3847453"/>
            <a:ext cx="902813" cy="14611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3" idx="3"/>
          </p:cNvCxnSpPr>
          <p:nvPr/>
        </p:nvCxnSpPr>
        <p:spPr>
          <a:xfrm rot="5400000">
            <a:off x="3714285" y="3864476"/>
            <a:ext cx="902813" cy="11206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23507" y="2194583"/>
            <a:ext cx="5867401" cy="2708207"/>
          </a:xfrm>
          <a:prstGeom prst="rect">
            <a:avLst/>
          </a:prstGeom>
          <a:noFill/>
          <a:ln>
            <a:solidFill>
              <a:srgbClr val="0D548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54" y="2623138"/>
            <a:ext cx="482600" cy="330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50" y="3151602"/>
            <a:ext cx="622300" cy="31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54" y="3151602"/>
            <a:ext cx="622300" cy="317500"/>
          </a:xfrm>
          <a:prstGeom prst="rect">
            <a:avLst/>
          </a:prstGeom>
        </p:spPr>
      </p:pic>
      <p:cxnSp>
        <p:nvCxnSpPr>
          <p:cNvPr id="21" name="Straight Connector 6"/>
          <p:cNvCxnSpPr>
            <a:stCxn id="19" idx="0"/>
            <a:endCxn id="18" idx="1"/>
          </p:cNvCxnSpPr>
          <p:nvPr/>
        </p:nvCxnSpPr>
        <p:spPr>
          <a:xfrm rot="5400000" flipH="1" flipV="1">
            <a:off x="6019603" y="2769443"/>
            <a:ext cx="363365" cy="40095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/>
          <p:cNvCxnSpPr>
            <a:stCxn id="20" idx="0"/>
            <a:endCxn id="18" idx="3"/>
          </p:cNvCxnSpPr>
          <p:nvPr/>
        </p:nvCxnSpPr>
        <p:spPr>
          <a:xfrm rot="16200000" flipV="1">
            <a:off x="6858253" y="2814345"/>
            <a:ext cx="363365" cy="31115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6910" y="3757722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9" idx="2"/>
            <a:endCxn id="23" idx="1"/>
          </p:cNvCxnSpPr>
          <p:nvPr/>
        </p:nvCxnSpPr>
        <p:spPr>
          <a:xfrm rot="16200000" flipH="1">
            <a:off x="5884654" y="3585252"/>
            <a:ext cx="378410" cy="14611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2"/>
            <a:endCxn id="23" idx="3"/>
          </p:cNvCxnSpPr>
          <p:nvPr/>
        </p:nvCxnSpPr>
        <p:spPr>
          <a:xfrm rot="5400000">
            <a:off x="6950267" y="3602275"/>
            <a:ext cx="378410" cy="11206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6910" y="4282125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2"/>
            <a:endCxn id="26" idx="0"/>
          </p:cNvCxnSpPr>
          <p:nvPr/>
        </p:nvCxnSpPr>
        <p:spPr>
          <a:xfrm>
            <a:off x="6615175" y="3937306"/>
            <a:ext cx="0" cy="344816"/>
          </a:xfrm>
          <a:prstGeom prst="line">
            <a:avLst/>
          </a:prstGeom>
          <a:ln>
            <a:solidFill>
              <a:srgbClr val="0D548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26" idx="1"/>
          </p:cNvCxnSpPr>
          <p:nvPr/>
        </p:nvCxnSpPr>
        <p:spPr>
          <a:xfrm rot="16200000" flipH="1">
            <a:off x="5622455" y="3847453"/>
            <a:ext cx="902813" cy="14611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26" idx="3"/>
          </p:cNvCxnSpPr>
          <p:nvPr/>
        </p:nvCxnSpPr>
        <p:spPr>
          <a:xfrm rot="5400000">
            <a:off x="6688074" y="3864476"/>
            <a:ext cx="902813" cy="11206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"/>
          <p:cNvCxnSpPr>
            <a:stCxn id="18" idx="0"/>
            <a:endCxn id="5" idx="0"/>
          </p:cNvCxnSpPr>
          <p:nvPr/>
        </p:nvCxnSpPr>
        <p:spPr>
          <a:xfrm rot="16200000" flipV="1">
            <a:off x="5156164" y="1136246"/>
            <a:ext cx="12700" cy="2973789"/>
          </a:xfrm>
          <a:prstGeom prst="bentConnector3">
            <a:avLst>
              <a:gd name="adj1" fmla="val 1800000"/>
            </a:avLst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01457" y="4597986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Cloud Fabric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63018" y="3626886"/>
            <a:ext cx="4651682" cy="383206"/>
          </a:xfrm>
          <a:prstGeom prst="rect">
            <a:avLst/>
          </a:prstGeom>
          <a:noFill/>
          <a:ln>
            <a:solidFill>
              <a:srgbClr val="0D548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63018" y="4142613"/>
            <a:ext cx="4651682" cy="383206"/>
          </a:xfrm>
          <a:prstGeom prst="rect">
            <a:avLst/>
          </a:prstGeom>
          <a:noFill/>
          <a:ln>
            <a:solidFill>
              <a:srgbClr val="0D548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099" y="3920385"/>
            <a:ext cx="469900" cy="317500"/>
          </a:xfrm>
          <a:prstGeom prst="rect">
            <a:avLst/>
          </a:prstGeom>
        </p:spPr>
      </p:pic>
      <p:cxnSp>
        <p:nvCxnSpPr>
          <p:cNvPr id="35" name="Straight Connector 6"/>
          <p:cNvCxnSpPr>
            <a:stCxn id="32" idx="1"/>
            <a:endCxn id="34" idx="0"/>
          </p:cNvCxnSpPr>
          <p:nvPr/>
        </p:nvCxnSpPr>
        <p:spPr>
          <a:xfrm rot="10800000" flipV="1">
            <a:off x="2510058" y="3818487"/>
            <a:ext cx="352969" cy="101896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>
            <a:stCxn id="33" idx="1"/>
            <a:endCxn id="34" idx="2"/>
          </p:cNvCxnSpPr>
          <p:nvPr/>
        </p:nvCxnSpPr>
        <p:spPr>
          <a:xfrm rot="10800000">
            <a:off x="2510058" y="4237886"/>
            <a:ext cx="352969" cy="96333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8110" y="4200093"/>
            <a:ext cx="4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QA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3965" y="3671536"/>
            <a:ext cx="57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Prod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Straight Connector 6"/>
          <p:cNvCxnSpPr>
            <a:stCxn id="40" idx="0"/>
            <a:endCxn id="34" idx="1"/>
          </p:cNvCxnSpPr>
          <p:nvPr/>
        </p:nvCxnSpPr>
        <p:spPr>
          <a:xfrm flipV="1">
            <a:off x="1454690" y="4079134"/>
            <a:ext cx="820411" cy="1916"/>
          </a:xfrm>
          <a:prstGeom prst="bentConnector3">
            <a:avLst>
              <a:gd name="adj1" fmla="val 50000"/>
            </a:avLst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236936" y="3671333"/>
            <a:ext cx="1218773" cy="819439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84B5B"/>
                </a:solidFill>
              </a:rPr>
              <a:t>Other</a:t>
            </a:r>
          </a:p>
          <a:p>
            <a:pPr algn="ctr"/>
            <a:r>
              <a:rPr lang="en-US" sz="1100" dirty="0" smtClean="0">
                <a:solidFill>
                  <a:srgbClr val="184B5B"/>
                </a:solidFill>
              </a:rPr>
              <a:t>Networks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5474" y="4978991"/>
            <a:ext cx="31810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 L2 isolation</a:t>
            </a:r>
          </a:p>
          <a:p>
            <a:r>
              <a:rPr lang="en-US" sz="1100" dirty="0" smtClean="0"/>
              <a:t>+ compatible with large scale networks</a:t>
            </a:r>
          </a:p>
          <a:p>
            <a:r>
              <a:rPr lang="en-US" sz="1100" dirty="0" smtClean="0"/>
              <a:t>+ can be fully automated</a:t>
            </a:r>
          </a:p>
          <a:p>
            <a:r>
              <a:rPr lang="en-US" sz="1100" dirty="0" smtClean="0"/>
              <a:t>+ firewall can be interposed between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virtual networks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5984" y="1778586"/>
            <a:ext cx="8895558" cy="25876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Virtual Networks using Software Defined Networks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089142" y="4978991"/>
            <a:ext cx="33073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 Can complement L3 isolation</a:t>
            </a:r>
          </a:p>
          <a:p>
            <a:r>
              <a:rPr lang="en-US" sz="1100" dirty="0" smtClean="0"/>
              <a:t>+ large number of networks (n&gt;4096)</a:t>
            </a:r>
          </a:p>
          <a:p>
            <a:r>
              <a:rPr lang="en-US" sz="1100" dirty="0" smtClean="0"/>
              <a:t>- Tunnel overhead</a:t>
            </a:r>
          </a:p>
          <a:p>
            <a:r>
              <a:rPr lang="en-US" sz="1100" dirty="0" smtClean="0"/>
              <a:t>- L2 size limited by # of tunnels  and their </a:t>
            </a:r>
            <a:r>
              <a:rPr lang="en-US" sz="1100" dirty="0" err="1" smtClean="0"/>
              <a:t>mgt</a:t>
            </a:r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952099" y="3500172"/>
            <a:ext cx="876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52107" y="4338372"/>
            <a:ext cx="87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n</a:t>
            </a:r>
            <a:endParaRPr lang="en-US" sz="1400" dirty="0"/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 rot="5400000">
            <a:off x="3213983" y="3792651"/>
            <a:ext cx="109720" cy="109720"/>
            <a:chOff x="7772400" y="1905000"/>
            <a:chExt cx="228600" cy="228600"/>
          </a:xfrm>
        </p:grpSpPr>
        <p:sp>
          <p:nvSpPr>
            <p:cNvPr id="47" name="Isosceles Triangle 46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17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“levels”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108" y="5129164"/>
            <a:ext cx="190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Switches</a:t>
            </a:r>
          </a:p>
          <a:p>
            <a:pPr algn="ctr"/>
            <a:r>
              <a:rPr lang="en-US" i="1" dirty="0" smtClean="0"/>
              <a:t>Overlay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2006" y="1966864"/>
            <a:ext cx="199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Switches</a:t>
            </a:r>
          </a:p>
          <a:p>
            <a:r>
              <a:rPr lang="en-US" i="1" dirty="0" smtClean="0"/>
              <a:t>Traffic Engineering</a:t>
            </a:r>
            <a:endParaRPr lang="en-US" i="1" dirty="0"/>
          </a:p>
        </p:txBody>
      </p:sp>
      <p:sp>
        <p:nvSpPr>
          <p:cNvPr id="10" name="Oval 9"/>
          <p:cNvSpPr/>
          <p:nvPr/>
        </p:nvSpPr>
        <p:spPr>
          <a:xfrm>
            <a:off x="3200400" y="5052960"/>
            <a:ext cx="2743200" cy="838200"/>
          </a:xfrm>
          <a:prstGeom prst="ellipse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057400" y="1928760"/>
            <a:ext cx="990600" cy="3733800"/>
          </a:xfrm>
          <a:prstGeom prst="upArrow">
            <a:avLst/>
          </a:prstGeom>
          <a:gradFill>
            <a:gsLst>
              <a:gs pos="0">
                <a:srgbClr val="0E5789"/>
              </a:gs>
              <a:gs pos="81000">
                <a:schemeClr val="bg1"/>
              </a:gs>
            </a:gsLst>
          </a:gra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9037" y="5205360"/>
            <a:ext cx="193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+ L2 protocols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90208" y="1966860"/>
            <a:ext cx="154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OSPF/ECMP,…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3452764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+ Physical switches</a:t>
            </a:r>
          </a:p>
          <a:p>
            <a:pPr algn="ctr"/>
            <a:r>
              <a:rPr lang="en-US" i="1" dirty="0" smtClean="0"/>
              <a:t>Overlay Networks</a:t>
            </a:r>
          </a:p>
        </p:txBody>
      </p:sp>
    </p:spTree>
    <p:extLst>
      <p:ext uri="{BB962C8B-B14F-4D97-AF65-F5344CB8AC3E}">
        <p14:creationId xmlns:p14="http://schemas.microsoft.com/office/powerpoint/2010/main" val="42509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eBay_powerpoint_template-Primary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B710B3-2ED6-48DC-B7CD-93E10F8E4A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175AEC-05F3-44E9-8BD1-6E42B1FF9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9618F7-2629-455F-A37C-4A48A76F3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eBay_powerpoint_template-Primary.potx</Template>
  <TotalTime>15241</TotalTime>
  <Words>619</Words>
  <Application>Microsoft Macintosh PowerPoint</Application>
  <PresentationFormat>On-screen Show (4:3)</PresentationFormat>
  <Paragraphs>244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eBay_powerpoint_template-Primary</vt:lpstr>
      <vt:lpstr>Cloud@eBay Overlay Networks</vt:lpstr>
      <vt:lpstr>PowerPoint Presentation</vt:lpstr>
      <vt:lpstr>PowerPoint Presentation</vt:lpstr>
      <vt:lpstr>Class of Service</vt:lpstr>
      <vt:lpstr>Infrastructure designed for scale</vt:lpstr>
      <vt:lpstr>Isolation options : L2</vt:lpstr>
      <vt:lpstr>Isolation options: L3 with Security Groups</vt:lpstr>
      <vt:lpstr>Isolation Options: Virtual L2 Networks</vt:lpstr>
      <vt:lpstr>SDN “levels”</vt:lpstr>
      <vt:lpstr>Implementation using openstack + Nicira NVP v1.0</vt:lpstr>
      <vt:lpstr>Implementation using openstack + Nicira NVP v2.0</vt:lpstr>
      <vt:lpstr>Gateway connections</vt:lpstr>
      <vt:lpstr>Openvswitch deployments</vt:lpstr>
    </vt:vector>
  </TitlesOfParts>
  <Manager/>
  <Company>eBay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Cloud@eBay</dc:title>
  <dc:subject/>
  <dc:creator>JC Martin</dc:creator>
  <cp:keywords/>
  <dc:description/>
  <cp:lastModifiedBy>Martin, JC</cp:lastModifiedBy>
  <cp:revision>114</cp:revision>
  <dcterms:created xsi:type="dcterms:W3CDTF">2012-08-30T16:43:47Z</dcterms:created>
  <dcterms:modified xsi:type="dcterms:W3CDTF">2013-05-22T20:22:24Z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