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8"/>
  </p:notesMasterIdLst>
  <p:sldIdLst>
    <p:sldId id="269" r:id="rId2"/>
    <p:sldId id="297" r:id="rId3"/>
    <p:sldId id="299" r:id="rId4"/>
    <p:sldId id="298" r:id="rId5"/>
    <p:sldId id="275" r:id="rId6"/>
    <p:sldId id="276" r:id="rId7"/>
    <p:sldId id="283" r:id="rId8"/>
    <p:sldId id="286" r:id="rId9"/>
    <p:sldId id="281" r:id="rId10"/>
    <p:sldId id="294" r:id="rId11"/>
    <p:sldId id="292" r:id="rId12"/>
    <p:sldId id="293" r:id="rId13"/>
    <p:sldId id="289" r:id="rId14"/>
    <p:sldId id="291" r:id="rId15"/>
    <p:sldId id="296" r:id="rId16"/>
    <p:sldId id="295" r:id="rId17"/>
  </p:sldIdLst>
  <p:sldSz cx="12188825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ylee McAvoy" initials="K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8CBB"/>
    <a:srgbClr val="1686B0"/>
    <a:srgbClr val="0F6182"/>
    <a:srgbClr val="1583AD"/>
    <a:srgbClr val="005C6E"/>
    <a:srgbClr val="1686B3"/>
    <a:srgbClr val="093F5A"/>
    <a:srgbClr val="1898C9"/>
    <a:srgbClr val="8DBBD0"/>
    <a:srgbClr val="6F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8" autoAdjust="0"/>
    <p:restoredTop sz="88075" autoAdjust="0"/>
  </p:normalViewPr>
  <p:slideViewPr>
    <p:cSldViewPr showGuides="1">
      <p:cViewPr>
        <p:scale>
          <a:sx n="112" d="100"/>
          <a:sy n="112" d="100"/>
        </p:scale>
        <p:origin x="784" y="464"/>
      </p:cViewPr>
      <p:guideLst>
        <p:guide orient="horz" pos="240"/>
        <p:guide orient="horz" pos="1008"/>
        <p:guide orient="horz" pos="1296"/>
        <p:guide orient="horz" pos="4080"/>
        <p:guide orient="horz" pos="3072"/>
        <p:guide orient="horz" pos="2160"/>
        <p:guide orient="horz" pos="720"/>
        <p:guide pos="287"/>
        <p:guide pos="7391"/>
        <p:guide pos="383"/>
        <p:guide pos="729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89915-A67E-0745-9F61-4A8E8DB674EA}" type="datetimeFigureOut">
              <a:rPr lang="en-US" smtClean="0"/>
              <a:t>9/26/11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56BB-8217-4B4D-98B3-9FD0376A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56BB-8217-4B4D-98B3-9FD0376A35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56BB-8217-4B4D-98B3-9FD0376A3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56BB-8217-4B4D-98B3-9FD0376A35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56BB-8217-4B4D-98B3-9FD0376A35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9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56BB-8217-4B4D-98B3-9FD0376A35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charset="0"/>
              <a:buNone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56BB-8217-4B4D-98B3-9FD0376A35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2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56BB-8217-4B4D-98B3-9FD0376A35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56BB-8217-4B4D-98B3-9FD0376A35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56BB-8217-4B4D-98B3-9FD0376A35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4" y="1143001"/>
            <a:ext cx="9601199" cy="1470025"/>
          </a:xfrm>
        </p:spPr>
        <p:txBody>
          <a:bodyPr>
            <a:noAutofit/>
          </a:bodyPr>
          <a:lstStyle>
            <a:lvl1pPr>
              <a:defRPr sz="6000" b="1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635" y="4876800"/>
            <a:ext cx="8532178" cy="1600200"/>
          </a:xfrm>
        </p:spPr>
        <p:txBody>
          <a:bodyPr>
            <a:noAutofit/>
          </a:bodyPr>
          <a:lstStyle>
            <a:lvl1pPr marL="0" indent="0" algn="r">
              <a:buNone/>
              <a:defRPr sz="36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3231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415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153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442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4" y="1600200"/>
            <a:ext cx="548639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4" y="1600200"/>
            <a:ext cx="5638801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50266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81000"/>
            <a:ext cx="10969943" cy="1143000"/>
          </a:xfrm>
          <a:prstGeom prst="rect">
            <a:avLst/>
          </a:prstGeom>
        </p:spPr>
        <p:txBody>
          <a:bodyPr vert="horz" wrap="square" lIns="0" tIns="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600200"/>
            <a:ext cx="10969943" cy="48768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Tx/>
        <a:buBlip>
          <a:blip r:embed="rId8"/>
        </a:buBlip>
        <a:defRPr sz="32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Tx/>
        <a:buBlip>
          <a:blip r:embed="rId8"/>
        </a:buBlip>
        <a:defRPr sz="28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75000"/>
        <a:buFontTx/>
        <a:buBlip>
          <a:blip r:embed="rId8"/>
        </a:buBlip>
        <a:defRPr sz="24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75000"/>
        <a:buFontTx/>
        <a:buBlip>
          <a:blip r:embed="rId8"/>
        </a:buBlip>
        <a:defRPr sz="20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5000"/>
        <a:buFontTx/>
        <a:buBlip>
          <a:blip r:embed="rId8"/>
        </a:buBlip>
        <a:defRPr sz="20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jpe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image" Target="../media/image11.gif"/><Relationship Id="rId10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@ eBay</a:t>
            </a:r>
            <a:br>
              <a:rPr lang="en-US" dirty="0" smtClean="0"/>
            </a:br>
            <a:r>
              <a:rPr lang="en-US" sz="4400" dirty="0"/>
              <a:t>F</a:t>
            </a:r>
            <a:r>
              <a:rPr lang="en-US" sz="4400" dirty="0" smtClean="0"/>
              <a:t>rom ground level to clouds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JC Martin</a:t>
            </a:r>
            <a:br>
              <a:rPr lang="en-US" dirty="0" smtClean="0"/>
            </a:br>
            <a:r>
              <a:rPr lang="en-US" sz="3200" dirty="0" smtClean="0"/>
              <a:t>Cloud Architect, eBay Marketplace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jchmartin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Cloud options</a:t>
            </a:r>
            <a:endParaRPr lang="en-US" dirty="0"/>
          </a:p>
        </p:txBody>
      </p:sp>
      <p:pic>
        <p:nvPicPr>
          <p:cNvPr id="80" name="Picture 79" descr="osa_server_clu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12" y="4038600"/>
            <a:ext cx="457283" cy="531039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760412" y="3581400"/>
            <a:ext cx="1752600" cy="17526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732212" y="3733800"/>
            <a:ext cx="1508760" cy="10668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732212" y="4495800"/>
            <a:ext cx="151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b="1" dirty="0" err="1"/>
              <a:t>Ebay</a:t>
            </a:r>
            <a:r>
              <a:rPr lang="en-US" b="1" dirty="0"/>
              <a:t> environment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2812" y="5029200"/>
            <a:ext cx="1595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Ebay</a:t>
            </a:r>
            <a:r>
              <a:rPr 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Infrastructure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3122612" y="3124200"/>
            <a:ext cx="0" cy="2362200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osa_server_clu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4343400"/>
            <a:ext cx="402167" cy="467033"/>
          </a:xfrm>
          <a:prstGeom prst="rect">
            <a:avLst/>
          </a:prstGeom>
        </p:spPr>
      </p:pic>
      <p:pic>
        <p:nvPicPr>
          <p:cNvPr id="92" name="Picture 91" descr="osa_server_clu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3733800"/>
            <a:ext cx="457200" cy="530943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055812" y="3124200"/>
            <a:ext cx="102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eBay DC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22612" y="3124200"/>
            <a:ext cx="143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Public Cloud</a:t>
            </a:r>
          </a:p>
        </p:txBody>
      </p:sp>
      <p:sp>
        <p:nvSpPr>
          <p:cNvPr id="84" name="Can 83"/>
          <p:cNvSpPr/>
          <p:nvPr/>
        </p:nvSpPr>
        <p:spPr>
          <a:xfrm rot="5400000">
            <a:off x="3046412" y="3733800"/>
            <a:ext cx="152400" cy="1219200"/>
          </a:xfrm>
          <a:prstGeom prst="can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25" descr="network_device_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823" y="3429000"/>
            <a:ext cx="289389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7" name="Straight Connector 116"/>
          <p:cNvCxnSpPr/>
          <p:nvPr/>
        </p:nvCxnSpPr>
        <p:spPr>
          <a:xfrm>
            <a:off x="1979612" y="3962400"/>
            <a:ext cx="0" cy="68580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751012" y="4114800"/>
            <a:ext cx="228600" cy="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751012" y="4572000"/>
            <a:ext cx="228600" cy="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979612" y="4343400"/>
            <a:ext cx="2133600" cy="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903412" y="607689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Virtual Data Center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847012" y="60768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Public Shared Cloud</a:t>
            </a:r>
            <a:endParaRPr lang="en-US" dirty="0" smtClean="0">
              <a:solidFill>
                <a:srgbClr val="FFD05D"/>
              </a:solidFill>
            </a:endParaRPr>
          </a:p>
        </p:txBody>
      </p:sp>
      <p:pic>
        <p:nvPicPr>
          <p:cNvPr id="128" name="Picture 127" descr="osa_server_clu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12" y="4038600"/>
            <a:ext cx="457283" cy="531039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>
            <a:off x="6780212" y="3581400"/>
            <a:ext cx="1752600" cy="17526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9752012" y="3733800"/>
            <a:ext cx="1508760" cy="10668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9752012" y="4495800"/>
            <a:ext cx="151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err="1"/>
              <a:t>Ebay</a:t>
            </a:r>
            <a:r>
              <a:rPr lang="en-US" dirty="0"/>
              <a:t> environment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932612" y="5029200"/>
            <a:ext cx="1595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err="1"/>
              <a:t>Ebay</a:t>
            </a:r>
            <a:r>
              <a:rPr lang="en-US" dirty="0"/>
              <a:t> Infrastructure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9142412" y="3124200"/>
            <a:ext cx="0" cy="2362200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Picture 133" descr="osa_server_clu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12" y="4343400"/>
            <a:ext cx="402167" cy="467033"/>
          </a:xfrm>
          <a:prstGeom prst="rect">
            <a:avLst/>
          </a:prstGeom>
        </p:spPr>
      </p:pic>
      <p:pic>
        <p:nvPicPr>
          <p:cNvPr id="135" name="Picture 134" descr="osa_server_clu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12" y="3733800"/>
            <a:ext cx="457200" cy="530943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8075612" y="3124200"/>
            <a:ext cx="102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eBay</a:t>
            </a:r>
            <a:r>
              <a:rPr lang="en-US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DC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142412" y="3124200"/>
            <a:ext cx="143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Public</a:t>
            </a:r>
            <a:r>
              <a:rPr lang="en-US" sz="16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Cloud</a:t>
            </a:r>
          </a:p>
        </p:txBody>
      </p:sp>
      <p:pic>
        <p:nvPicPr>
          <p:cNvPr id="139" name="Picture 25" descr="network_device_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5623" y="3429000"/>
            <a:ext cx="289389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0" name="Straight Connector 139"/>
          <p:cNvCxnSpPr/>
          <p:nvPr/>
        </p:nvCxnSpPr>
        <p:spPr>
          <a:xfrm>
            <a:off x="7999412" y="3962400"/>
            <a:ext cx="0" cy="68580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770812" y="4114800"/>
            <a:ext cx="228600" cy="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770812" y="4572000"/>
            <a:ext cx="228600" cy="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5" name="Picture 25" descr="network_device_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42612" y="3581400"/>
            <a:ext cx="289389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" name="Cloud 145"/>
          <p:cNvSpPr/>
          <p:nvPr/>
        </p:nvSpPr>
        <p:spPr>
          <a:xfrm>
            <a:off x="8609012" y="2286000"/>
            <a:ext cx="914400" cy="4572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Elbow Connector 147"/>
          <p:cNvCxnSpPr>
            <a:stCxn id="146" idx="2"/>
            <a:endCxn id="139" idx="0"/>
          </p:cNvCxnSpPr>
          <p:nvPr/>
        </p:nvCxnSpPr>
        <p:spPr>
          <a:xfrm rot="10800000" flipV="1">
            <a:off x="6940318" y="2514600"/>
            <a:ext cx="1671530" cy="914400"/>
          </a:xfrm>
          <a:prstGeom prst="bentConnector2">
            <a:avLst/>
          </a:prstGeom>
          <a:ln w="190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5" idx="0"/>
            <a:endCxn id="146" idx="0"/>
          </p:cNvCxnSpPr>
          <p:nvPr/>
        </p:nvCxnSpPr>
        <p:spPr>
          <a:xfrm rot="16200000" flipV="1">
            <a:off x="9671579" y="2365671"/>
            <a:ext cx="1066800" cy="1364657"/>
          </a:xfrm>
          <a:prstGeom prst="bentConnector2">
            <a:avLst/>
          </a:prstGeom>
          <a:ln w="190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3212" y="4114800"/>
            <a:ext cx="0" cy="38100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980612" y="4114800"/>
            <a:ext cx="0" cy="38100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980612" y="4267200"/>
            <a:ext cx="228600" cy="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113215" y="4267200"/>
            <a:ext cx="137154" cy="0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 descr="network-ids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657600"/>
            <a:ext cx="304800" cy="304800"/>
          </a:xfrm>
          <a:prstGeom prst="rect">
            <a:avLst/>
          </a:prstGeom>
        </p:spPr>
      </p:pic>
      <p:pic>
        <p:nvPicPr>
          <p:cNvPr id="159" name="Picture 158" descr="network-ids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3657600"/>
            <a:ext cx="304800" cy="304800"/>
          </a:xfrm>
          <a:prstGeom prst="rect">
            <a:avLst/>
          </a:prstGeom>
        </p:spPr>
      </p:pic>
      <p:sp>
        <p:nvSpPr>
          <p:cNvPr id="160" name="Cloud 159"/>
          <p:cNvSpPr/>
          <p:nvPr/>
        </p:nvSpPr>
        <p:spPr>
          <a:xfrm>
            <a:off x="2513012" y="2057400"/>
            <a:ext cx="914400" cy="4572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Elbow Connector 160"/>
          <p:cNvCxnSpPr>
            <a:stCxn id="160" idx="2"/>
            <a:endCxn id="97" idx="0"/>
          </p:cNvCxnSpPr>
          <p:nvPr/>
        </p:nvCxnSpPr>
        <p:spPr>
          <a:xfrm rot="10800000" flipV="1">
            <a:off x="920518" y="2286000"/>
            <a:ext cx="1595330" cy="1143000"/>
          </a:xfrm>
          <a:prstGeom prst="bentConnector2">
            <a:avLst/>
          </a:prstGeom>
          <a:ln w="190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67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93812" y="4724400"/>
            <a:ext cx="1136747" cy="609600"/>
            <a:chOff x="1171630" y="4975139"/>
            <a:chExt cx="879533" cy="489955"/>
          </a:xfrm>
        </p:grpSpPr>
        <p:pic>
          <p:nvPicPr>
            <p:cNvPr id="5" name="Picture 4" descr="osa_databas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1630" y="5010364"/>
              <a:ext cx="454730" cy="454730"/>
            </a:xfrm>
            <a:prstGeom prst="rect">
              <a:avLst/>
            </a:prstGeom>
          </p:spPr>
        </p:pic>
        <p:pic>
          <p:nvPicPr>
            <p:cNvPr id="6" name="Picture 5" descr="osa_databas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030" y="4992752"/>
              <a:ext cx="454730" cy="454730"/>
            </a:xfrm>
            <a:prstGeom prst="rect">
              <a:avLst/>
            </a:prstGeom>
          </p:spPr>
        </p:pic>
        <p:pic>
          <p:nvPicPr>
            <p:cNvPr id="7" name="Picture 6" descr="osa_databas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6433" y="4975139"/>
              <a:ext cx="454730" cy="454730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stCxn id="105" idx="2"/>
            <a:endCxn id="6" idx="0"/>
          </p:cNvCxnSpPr>
          <p:nvPr/>
        </p:nvCxnSpPr>
        <p:spPr>
          <a:xfrm>
            <a:off x="1131881" y="4248138"/>
            <a:ext cx="665681" cy="498176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46212" y="3810000"/>
            <a:ext cx="658338" cy="4173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6" idx="2"/>
            <a:endCxn id="6" idx="0"/>
          </p:cNvCxnSpPr>
          <p:nvPr/>
        </p:nvCxnSpPr>
        <p:spPr>
          <a:xfrm flipH="1">
            <a:off x="1797562" y="4324338"/>
            <a:ext cx="553519" cy="421976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4812" y="3048000"/>
            <a:ext cx="609600" cy="5334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4" idx="2"/>
          </p:cNvCxnSpPr>
          <p:nvPr/>
        </p:nvCxnSpPr>
        <p:spPr>
          <a:xfrm flipH="1">
            <a:off x="1141413" y="3028938"/>
            <a:ext cx="523868" cy="47626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SOA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13" y="3217724"/>
            <a:ext cx="590219" cy="590219"/>
          </a:xfrm>
          <a:prstGeom prst="rect">
            <a:avLst/>
          </a:prstGeom>
        </p:spPr>
      </p:pic>
      <p:pic>
        <p:nvPicPr>
          <p:cNvPr id="40" name="Picture 39" descr="SOA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3886200"/>
            <a:ext cx="590219" cy="590219"/>
          </a:xfrm>
          <a:prstGeom prst="rect">
            <a:avLst/>
          </a:prstGeom>
        </p:spPr>
      </p:pic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332412" y="4840902"/>
            <a:ext cx="1061586" cy="569298"/>
            <a:chOff x="1171633" y="4975139"/>
            <a:chExt cx="879530" cy="489957"/>
          </a:xfrm>
        </p:grpSpPr>
        <p:pic>
          <p:nvPicPr>
            <p:cNvPr id="42" name="Picture 41" descr="osa_databas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1633" y="5010366"/>
              <a:ext cx="454730" cy="454730"/>
            </a:xfrm>
            <a:prstGeom prst="rect">
              <a:avLst/>
            </a:prstGeom>
          </p:spPr>
        </p:pic>
        <p:pic>
          <p:nvPicPr>
            <p:cNvPr id="43" name="Picture 42" descr="osa_databas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031" y="4992753"/>
              <a:ext cx="454730" cy="454730"/>
            </a:xfrm>
            <a:prstGeom prst="rect">
              <a:avLst/>
            </a:prstGeom>
          </p:spPr>
        </p:pic>
        <p:pic>
          <p:nvPicPr>
            <p:cNvPr id="44" name="Picture 43" descr="osa_databas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6433" y="4975139"/>
              <a:ext cx="454730" cy="454730"/>
            </a:xfrm>
            <a:prstGeom prst="rect">
              <a:avLst/>
            </a:prstGeom>
          </p:spPr>
        </p:pic>
      </p:grpSp>
      <p:cxnSp>
        <p:nvCxnSpPr>
          <p:cNvPr id="45" name="Straight Arrow Connector 44"/>
          <p:cNvCxnSpPr>
            <a:stCxn id="40" idx="2"/>
            <a:endCxn id="43" idx="0"/>
          </p:cNvCxnSpPr>
          <p:nvPr/>
        </p:nvCxnSpPr>
        <p:spPr>
          <a:xfrm flipH="1">
            <a:off x="5802853" y="4476419"/>
            <a:ext cx="53269" cy="384949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7763" y="3709574"/>
            <a:ext cx="368887" cy="245925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SOA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971800"/>
            <a:ext cx="590219" cy="590219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5912574" y="3463649"/>
            <a:ext cx="172147" cy="51644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4" idx="1"/>
          </p:cNvCxnSpPr>
          <p:nvPr/>
        </p:nvCxnSpPr>
        <p:spPr>
          <a:xfrm flipV="1">
            <a:off x="5297763" y="3266909"/>
            <a:ext cx="491850" cy="16629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7" idx="2"/>
          </p:cNvCxnSpPr>
          <p:nvPr/>
        </p:nvCxnSpPr>
        <p:spPr>
          <a:xfrm flipH="1">
            <a:off x="5180012" y="2817343"/>
            <a:ext cx="494272" cy="459257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7" idx="2"/>
          </p:cNvCxnSpPr>
          <p:nvPr/>
        </p:nvCxnSpPr>
        <p:spPr>
          <a:xfrm>
            <a:off x="5674284" y="2817343"/>
            <a:ext cx="267728" cy="230657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SOA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03" y="3540768"/>
            <a:ext cx="580786" cy="580786"/>
          </a:xfrm>
          <a:prstGeom prst="rect">
            <a:avLst/>
          </a:prstGeom>
          <a:ln w="28575" cmpd="sng">
            <a:tailEnd type="arrow"/>
          </a:ln>
        </p:spPr>
      </p:pic>
      <p:cxnSp>
        <p:nvCxnSpPr>
          <p:cNvPr id="75" name="Straight Arrow Connector 74"/>
          <p:cNvCxnSpPr/>
          <p:nvPr/>
        </p:nvCxnSpPr>
        <p:spPr>
          <a:xfrm>
            <a:off x="10437812" y="3886200"/>
            <a:ext cx="362991" cy="24199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SOA-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3429000"/>
            <a:ext cx="580786" cy="580786"/>
          </a:xfrm>
          <a:prstGeom prst="rect">
            <a:avLst/>
          </a:prstGeom>
          <a:ln w="28575" cmpd="sng">
            <a:tailEnd type="arrow"/>
          </a:ln>
        </p:spPr>
      </p:pic>
      <p:cxnSp>
        <p:nvCxnSpPr>
          <p:cNvPr id="79" name="Straight Arrow Connector 78"/>
          <p:cNvCxnSpPr>
            <a:stCxn id="69" idx="3"/>
            <a:endCxn id="77" idx="1"/>
          </p:cNvCxnSpPr>
          <p:nvPr/>
        </p:nvCxnSpPr>
        <p:spPr>
          <a:xfrm flipV="1">
            <a:off x="9476589" y="3719393"/>
            <a:ext cx="504023" cy="111768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osa_server_clus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9792" y="2209800"/>
            <a:ext cx="604986" cy="702564"/>
          </a:xfrm>
          <a:prstGeom prst="rect">
            <a:avLst/>
          </a:prstGeom>
          <a:ln w="28575" cmpd="sng">
            <a:tailEnd type="arrow"/>
          </a:ln>
        </p:spPr>
      </p:pic>
      <p:cxnSp>
        <p:nvCxnSpPr>
          <p:cNvPr id="81" name="Straight Arrow Connector 80"/>
          <p:cNvCxnSpPr>
            <a:stCxn id="80" idx="2"/>
          </p:cNvCxnSpPr>
          <p:nvPr/>
        </p:nvCxnSpPr>
        <p:spPr>
          <a:xfrm flipH="1">
            <a:off x="9379793" y="2912364"/>
            <a:ext cx="302492" cy="74940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0" idx="2"/>
            <a:endCxn id="77" idx="0"/>
          </p:cNvCxnSpPr>
          <p:nvPr/>
        </p:nvCxnSpPr>
        <p:spPr>
          <a:xfrm>
            <a:off x="9682285" y="2912364"/>
            <a:ext cx="588720" cy="516636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710760" y="3903759"/>
            <a:ext cx="641453" cy="741312"/>
            <a:chOff x="7847012" y="3276600"/>
            <a:chExt cx="403966" cy="466854"/>
          </a:xfrm>
        </p:grpSpPr>
        <p:pic>
          <p:nvPicPr>
            <p:cNvPr id="83" name="Picture 82" descr="network-server-dbm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012" y="3276600"/>
              <a:ext cx="403966" cy="403966"/>
            </a:xfrm>
            <a:prstGeom prst="rect">
              <a:avLst/>
            </a:prstGeom>
            <a:ln w="28575" cmpd="sng">
              <a:tailEnd type="arrow"/>
            </a:ln>
          </p:spPr>
        </p:pic>
        <p:pic>
          <p:nvPicPr>
            <p:cNvPr id="86" name="Picture 85" descr="network-clou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012" y="3505200"/>
              <a:ext cx="238254" cy="238254"/>
            </a:xfrm>
            <a:prstGeom prst="rect">
              <a:avLst/>
            </a:prstGeom>
            <a:ln w="28575" cmpd="sng">
              <a:tailEnd type="arrow"/>
            </a:ln>
          </p:spPr>
        </p:pic>
      </p:grpSp>
      <p:grpSp>
        <p:nvGrpSpPr>
          <p:cNvPr id="89" name="Group 88"/>
          <p:cNvGrpSpPr/>
          <p:nvPr/>
        </p:nvGrpSpPr>
        <p:grpSpPr>
          <a:xfrm>
            <a:off x="8532812" y="4387748"/>
            <a:ext cx="641453" cy="741312"/>
            <a:chOff x="7847012" y="3276600"/>
            <a:chExt cx="403966" cy="466854"/>
          </a:xfrm>
        </p:grpSpPr>
        <p:pic>
          <p:nvPicPr>
            <p:cNvPr id="90" name="Picture 89" descr="network-server-dbm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012" y="3276600"/>
              <a:ext cx="403966" cy="403966"/>
            </a:xfrm>
            <a:prstGeom prst="rect">
              <a:avLst/>
            </a:prstGeom>
            <a:ln w="28575" cmpd="sng">
              <a:tailEnd type="arrow"/>
            </a:ln>
          </p:spPr>
        </p:pic>
        <p:pic>
          <p:nvPicPr>
            <p:cNvPr id="91" name="Picture 90" descr="network-clou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012" y="3505200"/>
              <a:ext cx="238254" cy="238254"/>
            </a:xfrm>
            <a:prstGeom prst="rect">
              <a:avLst/>
            </a:prstGeom>
            <a:ln w="28575" cmpd="sng">
              <a:tailEnd type="arrow"/>
            </a:ln>
          </p:spPr>
        </p:pic>
      </p:grpSp>
      <p:cxnSp>
        <p:nvCxnSpPr>
          <p:cNvPr id="92" name="Straight Arrow Connector 91"/>
          <p:cNvCxnSpPr/>
          <p:nvPr/>
        </p:nvCxnSpPr>
        <p:spPr>
          <a:xfrm flipH="1">
            <a:off x="8990012" y="4038600"/>
            <a:ext cx="169396" cy="387191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99012" y="56388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Ongoing</a:t>
            </a:r>
          </a:p>
          <a:p>
            <a:pPr algn="ctr"/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“Cloud Friendly”</a:t>
            </a:r>
          </a:p>
        </p:txBody>
      </p:sp>
      <p:sp>
        <p:nvSpPr>
          <p:cNvPr id="101" name="Right Arrow 100"/>
          <p:cNvSpPr/>
          <p:nvPr/>
        </p:nvSpPr>
        <p:spPr>
          <a:xfrm>
            <a:off x="3427412" y="3048000"/>
            <a:ext cx="762000" cy="4898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7237412" y="3048000"/>
            <a:ext cx="762000" cy="4898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8532812" y="561671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Future</a:t>
            </a:r>
          </a:p>
          <a:p>
            <a:pPr algn="ctr"/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‘Cloud ready’</a:t>
            </a:r>
          </a:p>
        </p:txBody>
      </p:sp>
      <p:pic>
        <p:nvPicPr>
          <p:cNvPr id="104" name="Picture 103" descr="osa_server_pclust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133600"/>
            <a:ext cx="895338" cy="895338"/>
          </a:xfrm>
          <a:prstGeom prst="rect">
            <a:avLst/>
          </a:prstGeom>
        </p:spPr>
      </p:pic>
      <p:pic>
        <p:nvPicPr>
          <p:cNvPr id="105" name="Picture 104" descr="osa_server_pclust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352800"/>
            <a:ext cx="895338" cy="895338"/>
          </a:xfrm>
          <a:prstGeom prst="rect">
            <a:avLst/>
          </a:prstGeom>
        </p:spPr>
      </p:pic>
      <p:pic>
        <p:nvPicPr>
          <p:cNvPr id="106" name="Picture 105" descr="osa_server_pclust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3429000"/>
            <a:ext cx="895338" cy="895338"/>
          </a:xfrm>
          <a:prstGeom prst="rect">
            <a:avLst/>
          </a:prstGeom>
        </p:spPr>
      </p:pic>
      <p:pic>
        <p:nvPicPr>
          <p:cNvPr id="107" name="Picture 106" descr="osa_server_pclust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1981200"/>
            <a:ext cx="836143" cy="8361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0012" y="5638800"/>
            <a:ext cx="864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Before</a:t>
            </a:r>
            <a:endParaRPr 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184358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Cloud Technology stack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1412" y="2057400"/>
            <a:ext cx="3429000" cy="661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Catalog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2" y="2939797"/>
            <a:ext cx="3429000" cy="661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driven run book automation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2" y="4704591"/>
            <a:ext cx="3429000" cy="661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Chargeback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2" y="5586987"/>
            <a:ext cx="3429000" cy="661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Virtualization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8412" y="2057400"/>
            <a:ext cx="3429000" cy="6614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8412" y="2939797"/>
            <a:ext cx="3429000" cy="6614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driven close loop</a:t>
            </a:r>
          </a:p>
          <a:p>
            <a:pPr algn="ctr"/>
            <a:r>
              <a:rPr lang="en-US" dirty="0" smtClean="0"/>
              <a:t>automation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18412" y="4704591"/>
            <a:ext cx="3429000" cy="6614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as you 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18412" y="5586987"/>
            <a:ext cx="3429000" cy="6614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Multitenant infrastructure with secure isolation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484812" y="3657600"/>
            <a:ext cx="12954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1412" y="3822194"/>
            <a:ext cx="3429000" cy="661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Management</a:t>
            </a:r>
          </a:p>
          <a:p>
            <a:pPr algn="ctr"/>
            <a:r>
              <a:rPr lang="en-US" dirty="0" smtClean="0"/>
              <a:t>Database (CMDB)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18412" y="3822194"/>
            <a:ext cx="3429000" cy="6614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Distributed state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63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virtualization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5408612" y="3657600"/>
            <a:ext cx="1066800" cy="685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9073" y="2606351"/>
            <a:ext cx="1111898" cy="2480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62032" y="2606351"/>
            <a:ext cx="769776" cy="2480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73930" y="2606351"/>
            <a:ext cx="513184" cy="2480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43706" y="2606351"/>
            <a:ext cx="769776" cy="2480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79073" y="4573555"/>
            <a:ext cx="1111898" cy="513184"/>
          </a:xfrm>
          <a:prstGeom prst="rect">
            <a:avLst/>
          </a:prstGeom>
          <a:solidFill>
            <a:srgbClr val="00576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Infra</a:t>
            </a:r>
            <a:endParaRPr lang="en-US" sz="1050" dirty="0"/>
          </a:p>
        </p:txBody>
      </p:sp>
      <p:sp>
        <p:nvSpPr>
          <p:cNvPr id="57" name="Rectangle 56"/>
          <p:cNvSpPr/>
          <p:nvPr/>
        </p:nvSpPr>
        <p:spPr>
          <a:xfrm>
            <a:off x="2062032" y="4573555"/>
            <a:ext cx="769776" cy="513184"/>
          </a:xfrm>
          <a:prstGeom prst="rect">
            <a:avLst/>
          </a:prstGeom>
          <a:solidFill>
            <a:srgbClr val="00576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Infra</a:t>
            </a:r>
            <a:endParaRPr lang="en-US" sz="1050" dirty="0"/>
          </a:p>
        </p:txBody>
      </p:sp>
      <p:sp>
        <p:nvSpPr>
          <p:cNvPr id="58" name="Rectangle 57"/>
          <p:cNvSpPr/>
          <p:nvPr/>
        </p:nvSpPr>
        <p:spPr>
          <a:xfrm>
            <a:off x="3173930" y="4573555"/>
            <a:ext cx="513184" cy="513184"/>
          </a:xfrm>
          <a:prstGeom prst="rect">
            <a:avLst/>
          </a:prstGeom>
          <a:solidFill>
            <a:srgbClr val="00576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Infra</a:t>
            </a:r>
            <a:endParaRPr lang="en-US" sz="1050" dirty="0"/>
          </a:p>
        </p:txBody>
      </p:sp>
      <p:sp>
        <p:nvSpPr>
          <p:cNvPr id="59" name="Rectangle 58"/>
          <p:cNvSpPr/>
          <p:nvPr/>
        </p:nvSpPr>
        <p:spPr>
          <a:xfrm>
            <a:off x="3943706" y="4573555"/>
            <a:ext cx="769776" cy="513184"/>
          </a:xfrm>
          <a:prstGeom prst="rect">
            <a:avLst/>
          </a:prstGeom>
          <a:solidFill>
            <a:srgbClr val="00576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Infra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779073" y="3974841"/>
            <a:ext cx="1111898" cy="513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Spare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062032" y="3974841"/>
            <a:ext cx="769776" cy="513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spare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3173930" y="3974841"/>
            <a:ext cx="513184" cy="513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spare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3943706" y="3974841"/>
            <a:ext cx="769776" cy="513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spare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779073" y="2606351"/>
            <a:ext cx="1111898" cy="12829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Application</a:t>
            </a:r>
            <a:endParaRPr lang="en-US" sz="1050" dirty="0"/>
          </a:p>
        </p:txBody>
      </p:sp>
      <p:sp>
        <p:nvSpPr>
          <p:cNvPr id="66" name="Rectangle 65"/>
          <p:cNvSpPr/>
          <p:nvPr/>
        </p:nvSpPr>
        <p:spPr>
          <a:xfrm>
            <a:off x="2062032" y="2606351"/>
            <a:ext cx="769776" cy="12829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67" name="Rectangle 66"/>
          <p:cNvSpPr/>
          <p:nvPr/>
        </p:nvSpPr>
        <p:spPr>
          <a:xfrm>
            <a:off x="3173930" y="2606351"/>
            <a:ext cx="513184" cy="128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App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43706" y="2606351"/>
            <a:ext cx="769776" cy="1282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8012" y="2178698"/>
            <a:ext cx="2309327" cy="3079102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8012" y="2178698"/>
            <a:ext cx="600732" cy="310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Prod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02869" y="2178698"/>
            <a:ext cx="769776" cy="3079102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002869" y="2178698"/>
            <a:ext cx="447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QA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858175" y="2178698"/>
            <a:ext cx="940837" cy="3079102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858175" y="2178698"/>
            <a:ext cx="56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250112" y="4698499"/>
            <a:ext cx="4089400" cy="5307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infrastructure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250112" y="4079318"/>
            <a:ext cx="4089400" cy="5307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resource pool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250112" y="2664048"/>
            <a:ext cx="1155700" cy="13268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Application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583612" y="2664048"/>
            <a:ext cx="800100" cy="13268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739312" y="2664048"/>
            <a:ext cx="533400" cy="13268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539412" y="2664048"/>
            <a:ext cx="800100" cy="13268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161212" y="2221776"/>
            <a:ext cx="2311400" cy="1769088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161212" y="2254048"/>
            <a:ext cx="59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Prod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561512" y="2221776"/>
            <a:ext cx="800100" cy="1769088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561512" y="2221776"/>
            <a:ext cx="447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QA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450512" y="2221776"/>
            <a:ext cx="977900" cy="1769088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450512" y="2221776"/>
            <a:ext cx="56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Exp.</a:t>
            </a:r>
          </a:p>
        </p:txBody>
      </p:sp>
      <p:sp>
        <p:nvSpPr>
          <p:cNvPr id="87" name="Left Brace 86"/>
          <p:cNvSpPr/>
          <p:nvPr/>
        </p:nvSpPr>
        <p:spPr>
          <a:xfrm rot="5400000">
            <a:off x="9117903" y="-177187"/>
            <a:ext cx="353818" cy="4267200"/>
          </a:xfrm>
          <a:prstGeom prst="leftBrace">
            <a:avLst>
              <a:gd name="adj1" fmla="val 40925"/>
              <a:gd name="adj2" fmla="val 50000"/>
            </a:avLst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304212" y="1514141"/>
            <a:ext cx="1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Virtual Environments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2" y="5638800"/>
            <a:ext cx="32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Silos with custom design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23212" y="5638800"/>
            <a:ext cx="321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Virtualized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7929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 Everything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22633" y="2133600"/>
            <a:ext cx="1554463" cy="548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rPr>
              <a:t>Cannot be automated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51412" y="2133600"/>
            <a:ext cx="5394902" cy="548634"/>
          </a:xfrm>
          <a:prstGeom prst="rect">
            <a:avLst/>
          </a:prstGeom>
          <a:solidFill>
            <a:schemeClr val="bg2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b="1" dirty="0" smtClean="0">
                <a:latin typeface="Verdana" pitchFamily="34" charset="0"/>
              </a:rPr>
              <a:t>The task requires human involvement (e.g. racking and wiring)</a:t>
            </a:r>
            <a:endParaRPr kumimoji="0" lang="en-US" sz="10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22634" y="2956551"/>
            <a:ext cx="1554463" cy="548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rPr>
              <a:t>No support for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b="1" dirty="0" smtClean="0">
                <a:solidFill>
                  <a:srgbClr val="000000"/>
                </a:solidFill>
                <a:latin typeface="Verdana" pitchFamily="34" charset="0"/>
              </a:rPr>
              <a:t>automation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51413" y="2956551"/>
            <a:ext cx="5394902" cy="548634"/>
          </a:xfrm>
          <a:prstGeom prst="rect">
            <a:avLst/>
          </a:prstGeom>
          <a:solidFill>
            <a:schemeClr val="bg2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</a:rPr>
              <a:t>Component lacks API or requires UI based actions (e.g. checkpoint)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2634" y="3779502"/>
            <a:ext cx="1554463" cy="548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rPr>
              <a:t>Limited rate of</a:t>
            </a:r>
            <a:b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rPr>
            </a:b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rPr>
              <a:t>change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951413" y="3779502"/>
            <a:ext cx="5394902" cy="548634"/>
          </a:xfrm>
          <a:prstGeom prst="rect">
            <a:avLst/>
          </a:prstGeom>
          <a:solidFill>
            <a:schemeClr val="bg2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</a:rPr>
              <a:t>Configuration requires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effectLst/>
                <a:latin typeface="Verdana" pitchFamily="34" charset="0"/>
              </a:rPr>
              <a:t> restart, reload, file sync (e.g. Bind, ISC DHCP)</a:t>
            </a:r>
            <a:endParaRPr kumimoji="0" lang="en-US" sz="10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116805" y="1859283"/>
            <a:ext cx="822951" cy="402331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22635" y="4693892"/>
            <a:ext cx="1554463" cy="5486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rPr>
              <a:t>No permission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51414" y="4693892"/>
            <a:ext cx="5394902" cy="548634"/>
          </a:xfrm>
          <a:prstGeom prst="rect">
            <a:avLst/>
          </a:prstGeom>
          <a:solidFill>
            <a:schemeClr val="bg2"/>
          </a:solidFill>
          <a:ln w="12700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</a:rPr>
              <a:t>Configuration requires special credential/role (e.g. firewall, network)</a:t>
            </a:r>
          </a:p>
        </p:txBody>
      </p:sp>
    </p:spTree>
    <p:extLst>
      <p:ext uri="{BB962C8B-B14F-4D97-AF65-F5344CB8AC3E}">
        <p14:creationId xmlns:p14="http://schemas.microsoft.com/office/powerpoint/2010/main" val="175754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Simplification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626763" y="1143000"/>
            <a:ext cx="8355138" cy="2443303"/>
            <a:chOff x="1626763" y="1504517"/>
            <a:chExt cx="8355138" cy="2443303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2100803" y="2664992"/>
              <a:ext cx="0" cy="457195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626763" y="1956212"/>
              <a:ext cx="100428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r</a:t>
              </a:r>
              <a:r>
                <a:rPr lang="en-US" sz="1200" dirty="0" smtClean="0">
                  <a:solidFill>
                    <a:srgbClr val="FFFFFF"/>
                  </a:solidFill>
                </a:rPr>
                <a:t>equest</a:t>
              </a:r>
            </a:p>
            <a:p>
              <a:pPr algn="ctr"/>
              <a:r>
                <a:rPr lang="en-US" sz="1100" b="0" i="1" dirty="0" smtClean="0">
                  <a:solidFill>
                    <a:srgbClr val="FFFFFF"/>
                  </a:solidFill>
                </a:rPr>
                <a:t>{</a:t>
              </a:r>
              <a:r>
                <a:rPr lang="en-US" sz="1100" b="0" i="1" dirty="0" err="1" smtClean="0">
                  <a:solidFill>
                    <a:srgbClr val="FFFFFF"/>
                  </a:solidFill>
                </a:rPr>
                <a:t>nb</a:t>
              </a:r>
              <a:r>
                <a:rPr lang="en-US" sz="1100" b="0" i="1" dirty="0" smtClean="0">
                  <a:solidFill>
                    <a:srgbClr val="FFFFFF"/>
                  </a:solidFill>
                </a:rPr>
                <a:t> servers,</a:t>
              </a:r>
              <a:br>
                <a:rPr lang="en-US" sz="1100" b="0" i="1" dirty="0" smtClean="0">
                  <a:solidFill>
                    <a:srgbClr val="FFFFFF"/>
                  </a:solidFill>
                </a:rPr>
              </a:br>
              <a:r>
                <a:rPr lang="en-US" sz="1100" b="0" i="1" dirty="0" smtClean="0">
                  <a:solidFill>
                    <a:srgbClr val="FFFFFF"/>
                  </a:solidFill>
                </a:rPr>
                <a:t>model, </a:t>
              </a:r>
              <a:r>
                <a:rPr lang="en-US" sz="1100" b="0" i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app </a:t>
              </a:r>
              <a:r>
                <a:rPr lang="en-US" sz="1100" b="0" i="1" dirty="0" smtClean="0">
                  <a:solidFill>
                    <a:srgbClr val="FFFFFF"/>
                  </a:solidFill>
                </a:rPr>
                <a:t>} 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901080" y="3213626"/>
              <a:ext cx="6857925" cy="0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H="1">
              <a:off x="2782479" y="2299236"/>
              <a:ext cx="0" cy="822951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538625" y="1956212"/>
              <a:ext cx="5439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</a:rPr>
                <a:t>order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4438" y="1956212"/>
              <a:ext cx="993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receive &amp;</a:t>
              </a:r>
              <a:br>
                <a:rPr lang="en-US" dirty="0"/>
              </a:br>
              <a:r>
                <a:rPr lang="en-US" dirty="0"/>
                <a:t>rack &amp; wire</a:t>
              </a:r>
            </a:p>
            <a:p>
              <a:r>
                <a:rPr lang="en-US" dirty="0">
                  <a:solidFill>
                    <a:srgbClr val="FDA486"/>
                  </a:solidFill>
                </a:rPr>
                <a:t>Label</a:t>
              </a:r>
              <a:r>
                <a:rPr lang="en-US" dirty="0"/>
                <a:t> (app)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5276765" y="2664992"/>
              <a:ext cx="0" cy="457195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7193033" y="2390675"/>
              <a:ext cx="0" cy="758938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870146" y="1956212"/>
              <a:ext cx="637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deliver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8003" y="2847870"/>
              <a:ext cx="274317" cy="52120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534" y="2939310"/>
              <a:ext cx="419837" cy="35768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047090" y="3200400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 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55543" y="3396504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2-3 w</a:t>
              </a:r>
            </a:p>
          </p:txBody>
        </p:sp>
        <p:cxnSp>
          <p:nvCxnSpPr>
            <p:cNvPr id="17" name="Elbow Connector 16"/>
            <p:cNvCxnSpPr/>
            <p:nvPr/>
          </p:nvCxnSpPr>
          <p:spPr bwMode="auto">
            <a:xfrm rot="5400000">
              <a:off x="6318168" y="2194265"/>
              <a:ext cx="9144" cy="2047866"/>
            </a:xfrm>
            <a:prstGeom prst="bentConnector3">
              <a:avLst>
                <a:gd name="adj1" fmla="val 5197756"/>
              </a:avLst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5890631" y="3670821"/>
              <a:ext cx="87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repurpose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99140" y="2939309"/>
              <a:ext cx="9827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“several”</a:t>
              </a:r>
            </a:p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weeks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39" name="Picture 38" descr="osa_user_blue_ti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684" y="1504517"/>
              <a:ext cx="548634" cy="548634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633981" y="4114800"/>
            <a:ext cx="8260495" cy="2514600"/>
            <a:chOff x="1633981" y="4114800"/>
            <a:chExt cx="8260495" cy="25146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2104496" y="5486385"/>
              <a:ext cx="0" cy="457195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633981" y="4569313"/>
              <a:ext cx="997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request</a:t>
              </a:r>
            </a:p>
            <a:p>
              <a:r>
                <a:rPr lang="en-US" dirty="0"/>
                <a:t>{</a:t>
              </a:r>
              <a:r>
                <a:rPr lang="en-US" dirty="0" err="1"/>
                <a:t>nb</a:t>
              </a:r>
              <a:r>
                <a:rPr lang="en-US" dirty="0"/>
                <a:t> servers,</a:t>
              </a:r>
              <a:br>
                <a:rPr lang="en-US" dirty="0"/>
              </a:br>
              <a:r>
                <a:rPr lang="en-US" dirty="0"/>
                <a:t>model } 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1904773" y="6035019"/>
              <a:ext cx="6857925" cy="0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2821113" y="4910540"/>
              <a:ext cx="0" cy="1060681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558210" y="4569313"/>
              <a:ext cx="5439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order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24584" y="4569313"/>
              <a:ext cx="92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Receive </a:t>
              </a:r>
              <a:br>
                <a:rPr lang="en-US" dirty="0"/>
              </a:br>
              <a:r>
                <a:rPr lang="en-US" dirty="0">
                  <a:solidFill>
                    <a:srgbClr val="FDA486"/>
                  </a:solidFill>
                </a:rPr>
                <a:t>pre-racked</a:t>
              </a:r>
            </a:p>
            <a:p>
              <a:r>
                <a:rPr lang="en-US" dirty="0">
                  <a:solidFill>
                    <a:srgbClr val="FDA486"/>
                  </a:solidFill>
                </a:rPr>
                <a:t>Pre-wired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5243576" y="5093421"/>
              <a:ext cx="0" cy="914384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6523722" y="5093426"/>
              <a:ext cx="0" cy="914384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096395" y="4569313"/>
              <a:ext cx="8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deliver to</a:t>
              </a:r>
            </a:p>
            <a:p>
              <a:r>
                <a:rPr lang="en-US" dirty="0"/>
                <a:t>cache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696" y="5669263"/>
              <a:ext cx="274317" cy="52120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900" y="5760703"/>
              <a:ext cx="419837" cy="35768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457091" y="6047601"/>
              <a:ext cx="561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 day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9236" y="6217897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2-3 w</a:t>
              </a:r>
            </a:p>
          </p:txBody>
        </p:sp>
        <p:cxnSp>
          <p:nvCxnSpPr>
            <p:cNvPr id="34" name="Elbow Connector 33"/>
            <p:cNvCxnSpPr/>
            <p:nvPr/>
          </p:nvCxnSpPr>
          <p:spPr bwMode="auto">
            <a:xfrm rot="5400000">
              <a:off x="7513873" y="5017666"/>
              <a:ext cx="12700" cy="1993002"/>
            </a:xfrm>
            <a:prstGeom prst="bentConnector3">
              <a:avLst>
                <a:gd name="adj1" fmla="val 5197756"/>
              </a:avLst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7066862" y="6352401"/>
              <a:ext cx="87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repurpose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93956" y="5760702"/>
              <a:ext cx="800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45 min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38" name="Picture 37" descr="osa_user_green_develop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684" y="4114800"/>
              <a:ext cx="573801" cy="57380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869683" y="4569313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request</a:t>
              </a:r>
            </a:p>
            <a:p>
              <a:r>
                <a:rPr lang="en-US" dirty="0"/>
                <a:t>{</a:t>
              </a:r>
              <a:r>
                <a:rPr lang="en-US" dirty="0" err="1"/>
                <a:t>nb</a:t>
              </a:r>
              <a:r>
                <a:rPr lang="en-US" dirty="0"/>
                <a:t> servers,</a:t>
              </a:r>
              <a:br>
                <a:rPr lang="en-US" dirty="0"/>
              </a:br>
              <a:r>
                <a:rPr lang="en-US" strike="sngStrike" dirty="0">
                  <a:solidFill>
                    <a:srgbClr val="FDA486"/>
                  </a:solidFill>
                </a:rPr>
                <a:t>model</a:t>
              </a:r>
              <a:r>
                <a:rPr lang="en-US" dirty="0"/>
                <a:t>, app } </a:t>
              </a:r>
            </a:p>
          </p:txBody>
        </p:sp>
        <p:pic>
          <p:nvPicPr>
            <p:cNvPr id="41" name="Picture 40" descr="osa_user_blue_ti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210" y="4114800"/>
              <a:ext cx="548634" cy="548634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 bwMode="auto">
            <a:xfrm>
              <a:off x="7418527" y="5184861"/>
              <a:ext cx="0" cy="804658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8261063" y="4883119"/>
              <a:ext cx="0" cy="1115545"/>
            </a:xfrm>
            <a:prstGeom prst="straightConnector1">
              <a:avLst/>
            </a:prstGeom>
            <a:solidFill>
              <a:srgbClr val="FFE6D5"/>
            </a:solidFill>
            <a:ln w="38100" cap="rnd" cmpd="sng" algn="ctr">
              <a:solidFill>
                <a:srgbClr val="FF6600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916722" y="4569313"/>
              <a:ext cx="637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deliver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29551" y="5733500"/>
              <a:ext cx="538488" cy="53848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698617" y="5093427"/>
              <a:ext cx="821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 smtClean="0">
                  <a:solidFill>
                    <a:srgbClr val="FDA486"/>
                  </a:solidFill>
                </a:rPr>
                <a:t>quarterly</a:t>
              </a:r>
              <a:endParaRPr lang="en-US" sz="1200" b="0" i="1" dirty="0">
                <a:solidFill>
                  <a:srgbClr val="FDA486"/>
                </a:solidFill>
              </a:endParaRPr>
            </a:p>
          </p:txBody>
        </p:sp>
      </p:grpSp>
      <p:sp>
        <p:nvSpPr>
          <p:cNvPr id="48" name="Down Arrow 47"/>
          <p:cNvSpPr/>
          <p:nvPr/>
        </p:nvSpPr>
        <p:spPr>
          <a:xfrm>
            <a:off x="4646612" y="3733800"/>
            <a:ext cx="8382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868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7212" y="2057400"/>
            <a:ext cx="3886200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IaaS</a:t>
            </a:r>
            <a:r>
              <a:rPr lang="en-US" sz="1600" dirty="0" smtClean="0"/>
              <a:t>/</a:t>
            </a:r>
            <a:r>
              <a:rPr lang="en-US" sz="1600" dirty="0" err="1" smtClean="0"/>
              <a:t>PaaS</a:t>
            </a:r>
            <a:r>
              <a:rPr lang="en-US" sz="1600" dirty="0" smtClean="0"/>
              <a:t> API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827212" y="2362200"/>
            <a:ext cx="3886200" cy="190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7212" y="4648200"/>
            <a:ext cx="3886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79612" y="2438399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orchestration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3198812" y="2438399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Resource</a:t>
            </a:r>
          </a:p>
          <a:p>
            <a:pPr algn="ctr"/>
            <a:r>
              <a:rPr lang="en-US" sz="1000" dirty="0" smtClean="0"/>
              <a:t>Allocation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4418012" y="2438399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Distributed</a:t>
            </a:r>
          </a:p>
          <a:p>
            <a:pPr algn="ctr"/>
            <a:r>
              <a:rPr lang="en-US" sz="1000" dirty="0" smtClean="0"/>
              <a:t>State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1979612" y="3706371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Compute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3198812" y="3706371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Cluster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4418012" y="3706371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Pool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1903412" y="4724400"/>
            <a:ext cx="1066800" cy="2865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Compute Mgt.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3122612" y="4724400"/>
            <a:ext cx="762000" cy="2865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DNS Mgt.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4003484" y="4724400"/>
            <a:ext cx="643128" cy="2865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LB Mgt.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1903412" y="5105400"/>
            <a:ext cx="990600" cy="2865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Network </a:t>
            </a:r>
            <a:r>
              <a:rPr lang="en-US" sz="1000" dirty="0" err="1" smtClean="0"/>
              <a:t>Prov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3198812" y="5105400"/>
            <a:ext cx="1219200" cy="2865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Image/</a:t>
            </a:r>
            <a:r>
              <a:rPr lang="en-US" sz="1000" dirty="0" err="1" smtClean="0"/>
              <a:t>Pkg</a:t>
            </a:r>
            <a:r>
              <a:rPr lang="en-US" sz="1000" dirty="0" smtClean="0"/>
              <a:t> Repo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570412" y="5105400"/>
            <a:ext cx="1066800" cy="2865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Software Dist.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1979612" y="3096771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AuthN</a:t>
            </a:r>
            <a:r>
              <a:rPr lang="en-US" sz="1000" dirty="0" smtClean="0"/>
              <a:t>/</a:t>
            </a:r>
            <a:r>
              <a:rPr lang="en-US" sz="1000" dirty="0" err="1" smtClean="0"/>
              <a:t>AuthZ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3198812" y="3096771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Application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4418012" y="3096771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Access Point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12" y="2918936"/>
            <a:ext cx="938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eBay</a:t>
            </a:r>
          </a:p>
          <a:p>
            <a:r>
              <a:rPr 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Cloud </a:t>
            </a:r>
          </a:p>
          <a:p>
            <a:r>
              <a:rPr 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Manager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12" y="4648200"/>
            <a:ext cx="1693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Infrastructure</a:t>
            </a:r>
          </a:p>
          <a:p>
            <a:r>
              <a:rPr 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Management</a:t>
            </a:r>
          </a:p>
          <a:p>
            <a:r>
              <a:rPr 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Services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42212" y="2057400"/>
            <a:ext cx="3810000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IaaS</a:t>
            </a:r>
            <a:r>
              <a:rPr lang="en-US" sz="1600" dirty="0" smtClean="0"/>
              <a:t>/</a:t>
            </a:r>
            <a:r>
              <a:rPr lang="en-US" sz="1600" dirty="0" err="1" smtClean="0"/>
              <a:t>PaaS</a:t>
            </a:r>
            <a:r>
              <a:rPr lang="en-US" sz="1600" dirty="0" smtClean="0"/>
              <a:t> API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7542212" y="2362200"/>
            <a:ext cx="3810000" cy="190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42212" y="4648200"/>
            <a:ext cx="38100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Open Source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Solution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openstack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/ </a:t>
            </a:r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Cloudstack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94612" y="2438399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orchestration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913812" y="2438399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Resource</a:t>
            </a:r>
          </a:p>
          <a:p>
            <a:pPr algn="ctr"/>
            <a:r>
              <a:rPr lang="en-US" sz="1000" dirty="0" smtClean="0"/>
              <a:t>Allocation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10133012" y="2438399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Distributed</a:t>
            </a:r>
          </a:p>
          <a:p>
            <a:pPr algn="ctr"/>
            <a:r>
              <a:rPr lang="en-US" sz="1000" dirty="0" smtClean="0"/>
              <a:t>State</a:t>
            </a:r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7694612" y="3706371"/>
            <a:ext cx="1066800" cy="408429"/>
          </a:xfrm>
          <a:prstGeom prst="roundRect">
            <a:avLst/>
          </a:prstGeom>
          <a:solidFill>
            <a:srgbClr val="FFE09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Compute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Controller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913812" y="3706371"/>
            <a:ext cx="1066800" cy="408429"/>
          </a:xfrm>
          <a:prstGeom prst="roundRect">
            <a:avLst/>
          </a:prstGeom>
          <a:solidFill>
            <a:srgbClr val="FFE09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Controller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133012" y="3706371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Pool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sp>
        <p:nvSpPr>
          <p:cNvPr id="43" name="Rounded Rectangle 42"/>
          <p:cNvSpPr/>
          <p:nvPr/>
        </p:nvSpPr>
        <p:spPr>
          <a:xfrm>
            <a:off x="7694612" y="3048000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AuthN</a:t>
            </a:r>
            <a:r>
              <a:rPr lang="en-US" sz="1000" dirty="0" smtClean="0"/>
              <a:t>/</a:t>
            </a:r>
            <a:r>
              <a:rPr lang="en-US" sz="1000" dirty="0" err="1" smtClean="0"/>
              <a:t>AuthZ</a:t>
            </a:r>
            <a:endParaRPr lang="en-US" sz="1000" dirty="0"/>
          </a:p>
        </p:txBody>
      </p:sp>
      <p:sp>
        <p:nvSpPr>
          <p:cNvPr id="44" name="Rounded Rectangle 43"/>
          <p:cNvSpPr/>
          <p:nvPr/>
        </p:nvSpPr>
        <p:spPr>
          <a:xfrm>
            <a:off x="8913812" y="3048000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Application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10133012" y="3048000"/>
            <a:ext cx="1066800" cy="4084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Access Point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sp>
        <p:nvSpPr>
          <p:cNvPr id="46" name="Right Arrow 45"/>
          <p:cNvSpPr/>
          <p:nvPr/>
        </p:nvSpPr>
        <p:spPr>
          <a:xfrm>
            <a:off x="6170612" y="3429000"/>
            <a:ext cx="8382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 Arrow 46"/>
          <p:cNvSpPr/>
          <p:nvPr/>
        </p:nvSpPr>
        <p:spPr>
          <a:xfrm>
            <a:off x="11580812" y="2819400"/>
            <a:ext cx="304800" cy="2133600"/>
          </a:xfrm>
          <a:prstGeom prst="upArrow">
            <a:avLst/>
          </a:prstGeom>
          <a:solidFill>
            <a:srgbClr val="FFE0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942012" y="3962400"/>
            <a:ext cx="12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Adopt and</a:t>
            </a:r>
          </a:p>
          <a:p>
            <a:r>
              <a:rPr lang="en-US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Contribute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799012" y="4724400"/>
            <a:ext cx="838200" cy="2865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Monitoring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80792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4212" y="1828800"/>
            <a:ext cx="49251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Number of App Servers: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More than 100,000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10 big ones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Around 6,000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8012" y="3886200"/>
            <a:ext cx="4494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1 second of downtime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$5 lost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$2,000 lost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$2,000,000 lost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5812" y="2514600"/>
            <a:ext cx="6199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Number of active users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Population of the Philippines (~94M)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P</a:t>
            </a:r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opulation of China (~ 1.3B)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P</a:t>
            </a:r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opulation of Mendocino, CA (800)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5812" y="4724400"/>
            <a:ext cx="5356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Best Company to work for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Courier"/>
                <a:cs typeface="Courier"/>
              </a:rPr>
              <a:t>eBay</a:t>
            </a:r>
          </a:p>
        </p:txBody>
      </p:sp>
    </p:spTree>
    <p:extLst>
      <p:ext uri="{BB962C8B-B14F-4D97-AF65-F5344CB8AC3E}">
        <p14:creationId xmlns:p14="http://schemas.microsoft.com/office/powerpoint/2010/main" val="24752505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eBay.com</a:t>
            </a:r>
            <a:endParaRPr lang="en-US" dirty="0"/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631107" y="1371600"/>
            <a:ext cx="3111505" cy="1492250"/>
            <a:chOff x="140" y="496"/>
            <a:chExt cx="1960" cy="940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ltGray">
            <a:xfrm>
              <a:off x="140" y="496"/>
              <a:ext cx="512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C6E"/>
                  </a:solidFill>
                  <a:effectLst/>
                  <a:uLnTx/>
                  <a:uFillTx/>
                  <a:cs typeface="Arial" charset="0"/>
                </a:rPr>
                <a:t>2</a:t>
              </a: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ltGray">
            <a:xfrm>
              <a:off x="388" y="854"/>
              <a:ext cx="1712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2B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page views/day</a:t>
              </a:r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6323012" y="3810000"/>
            <a:ext cx="2890840" cy="1446213"/>
            <a:chOff x="0" y="1592"/>
            <a:chExt cx="1821" cy="911"/>
          </a:xfrm>
        </p:grpSpPr>
        <p:sp>
          <p:nvSpPr>
            <p:cNvPr id="11" name="Rectangle 22"/>
            <p:cNvSpPr>
              <a:spLocks noChangeArrowheads="1"/>
            </p:cNvSpPr>
            <p:nvPr/>
          </p:nvSpPr>
          <p:spPr bwMode="ltGray">
            <a:xfrm>
              <a:off x="0" y="1592"/>
              <a:ext cx="908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583AD">
                      <a:alpha val="60000"/>
                    </a:srgbClr>
                  </a:solidFill>
                  <a:effectLst/>
                  <a:uLnTx/>
                  <a:uFillTx/>
                  <a:cs typeface="Arial" charset="0"/>
                </a:rPr>
                <a:t>94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ltGray">
            <a:xfrm>
              <a:off x="260" y="1976"/>
              <a:ext cx="1561" cy="4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94M</a:t>
              </a:r>
              <a:r>
                <a:rPr lang="en-US" sz="1800" kern="0" dirty="0" smtClean="0">
                  <a:solidFill>
                    <a:schemeClr val="bg1"/>
                  </a:solidFill>
                  <a:cs typeface="Arial" charset="0"/>
                </a:rPr>
                <a:t> active users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2970210" y="1524000"/>
            <a:ext cx="2835278" cy="1316037"/>
            <a:chOff x="3472" y="1736"/>
            <a:chExt cx="1786" cy="829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ltGray">
            <a:xfrm>
              <a:off x="3472" y="1736"/>
              <a:ext cx="1087" cy="7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7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>
                      <a:lumMod val="50000"/>
                      <a:alpha val="50000"/>
                    </a:schemeClr>
                  </a:solidFill>
                  <a:effectLst/>
                  <a:uLnTx/>
                  <a:uFillTx/>
                  <a:cs typeface="Arial" charset="0"/>
                </a:rPr>
                <a:t>200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ltGray">
            <a:xfrm>
              <a:off x="3679" y="2080"/>
              <a:ext cx="1579" cy="4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200M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live listings</a:t>
              </a:r>
            </a:p>
          </p:txBody>
        </p:sp>
      </p:grp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2801932" y="3352800"/>
            <a:ext cx="2911480" cy="1316037"/>
            <a:chOff x="3472" y="1736"/>
            <a:chExt cx="1834" cy="829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ltGray">
            <a:xfrm>
              <a:off x="3472" y="1736"/>
              <a:ext cx="1087" cy="7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7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F6182">
                      <a:alpha val="35000"/>
                    </a:srgbClr>
                  </a:solidFill>
                  <a:effectLst/>
                  <a:uLnTx/>
                  <a:uFillTx/>
                  <a:cs typeface="Arial" charset="0"/>
                </a:rPr>
                <a:t>250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ltGray">
            <a:xfrm>
              <a:off x="3679" y="2080"/>
              <a:ext cx="1627" cy="4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250M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queries/day</a:t>
              </a:r>
            </a:p>
          </p:txBody>
        </p:sp>
      </p:grp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6704013" y="5181600"/>
            <a:ext cx="3476631" cy="1446213"/>
            <a:chOff x="3240" y="2545"/>
            <a:chExt cx="2190" cy="911"/>
          </a:xfrm>
        </p:grpSpPr>
        <p:sp>
          <p:nvSpPr>
            <p:cNvPr id="20" name="Rectangle 35"/>
            <p:cNvSpPr>
              <a:spLocks noChangeArrowheads="1"/>
            </p:cNvSpPr>
            <p:nvPr/>
          </p:nvSpPr>
          <p:spPr bwMode="ltGray">
            <a:xfrm>
              <a:off x="3240" y="2545"/>
              <a:ext cx="908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68CBB">
                      <a:alpha val="64000"/>
                    </a:srgbClr>
                  </a:solidFill>
                  <a:effectLst/>
                  <a:uLnTx/>
                  <a:uFillTx/>
                  <a:cs typeface="Arial" charset="0"/>
                </a:rPr>
                <a:t>75</a:t>
              </a: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ltGray">
            <a:xfrm>
              <a:off x="3440" y="2952"/>
              <a:ext cx="1990" cy="4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75B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 database calls/day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27012" y="2895600"/>
            <a:ext cx="2216147" cy="1446213"/>
            <a:chOff x="3423" y="448"/>
            <a:chExt cx="1396" cy="911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ltGray">
            <a:xfrm>
              <a:off x="3565" y="448"/>
              <a:ext cx="512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>
                      <a:alpha val="12000"/>
                    </a:srgbClr>
                  </a:solidFill>
                  <a:effectLst/>
                  <a:uLnTx/>
                  <a:uFillTx/>
                  <a:cs typeface="Arial" charset="0"/>
                </a:rPr>
                <a:t>9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ltGray">
            <a:xfrm>
              <a:off x="3423" y="960"/>
              <a:ext cx="1396" cy="3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6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9</a:t>
              </a: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4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Pb</a:t>
              </a:r>
              <a:r>
                <a:rPr lang="en-US" sz="1600" b="1" kern="0" noProof="0" dirty="0" smtClean="0">
                  <a:solidFill>
                    <a:schemeClr val="bg1"/>
                  </a:solidFill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charset="0"/>
                </a:rPr>
                <a:t>of data</a:t>
              </a:r>
            </a:p>
          </p:txBody>
        </p:sp>
      </p:grpSp>
      <p:grpSp>
        <p:nvGrpSpPr>
          <p:cNvPr id="27" name="Group 37"/>
          <p:cNvGrpSpPr>
            <a:grpSpLocks/>
          </p:cNvGrpSpPr>
          <p:nvPr/>
        </p:nvGrpSpPr>
        <p:grpSpPr bwMode="auto">
          <a:xfrm>
            <a:off x="6627812" y="2438400"/>
            <a:ext cx="4283079" cy="1447800"/>
            <a:chOff x="286" y="2443"/>
            <a:chExt cx="2698" cy="912"/>
          </a:xfrm>
        </p:grpSpPr>
        <p:sp>
          <p:nvSpPr>
            <p:cNvPr id="28" name="Rectangle 38"/>
            <p:cNvSpPr>
              <a:spLocks noChangeArrowheads="1"/>
            </p:cNvSpPr>
            <p:nvPr/>
          </p:nvSpPr>
          <p:spPr bwMode="ltGray">
            <a:xfrm>
              <a:off x="286" y="2443"/>
              <a:ext cx="1898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>
                      <a:alpha val="9000"/>
                    </a:srgbClr>
                  </a:solidFill>
                  <a:effectLst/>
                  <a:uLnTx/>
                  <a:uFillTx/>
                  <a:cs typeface="Arial" charset="0"/>
                </a:rPr>
                <a:t>6,000</a:t>
              </a:r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ltGray">
            <a:xfrm>
              <a:off x="444" y="2773"/>
              <a:ext cx="2540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6,000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application servers</a:t>
              </a:r>
            </a:p>
          </p:txBody>
        </p:sp>
      </p:grp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8761412" y="4572000"/>
            <a:ext cx="2611443" cy="1554161"/>
            <a:chOff x="140" y="457"/>
            <a:chExt cx="1645" cy="979"/>
          </a:xfrm>
        </p:grpSpPr>
        <p:sp>
          <p:nvSpPr>
            <p:cNvPr id="33" name="Rectangle 28"/>
            <p:cNvSpPr>
              <a:spLocks noChangeArrowheads="1"/>
            </p:cNvSpPr>
            <p:nvPr/>
          </p:nvSpPr>
          <p:spPr bwMode="ltGray">
            <a:xfrm>
              <a:off x="140" y="457"/>
              <a:ext cx="908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>
                      <a:alpha val="16000"/>
                    </a:srgbClr>
                  </a:solidFill>
                  <a:effectLst/>
                  <a:uLnTx/>
                  <a:uFillTx/>
                  <a:cs typeface="Arial" charset="0"/>
                </a:rPr>
                <a:t>23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ltGray">
            <a:xfrm>
              <a:off x="388" y="854"/>
              <a:ext cx="1397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23M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lang="en-US" kern="0" dirty="0" smtClean="0">
                  <a:solidFill>
                    <a:srgbClr val="FFFFFF"/>
                  </a:solidFill>
                  <a:cs typeface="Arial" charset="0"/>
                </a:rPr>
                <a:t>SLOC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7012" y="1213991"/>
            <a:ext cx="2209800" cy="5339209"/>
            <a:chOff x="227012" y="1976735"/>
            <a:chExt cx="2209800" cy="4576465"/>
          </a:xfrm>
        </p:grpSpPr>
        <p:sp>
          <p:nvSpPr>
            <p:cNvPr id="31" name="Rectangle 30"/>
            <p:cNvSpPr/>
            <p:nvPr/>
          </p:nvSpPr>
          <p:spPr>
            <a:xfrm>
              <a:off x="227012" y="1981200"/>
              <a:ext cx="2209800" cy="4572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1943" y="1976735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Courier"/>
                  <a:cs typeface="Courier"/>
                </a:rPr>
                <a:t>Data Analytics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89212" y="1219200"/>
            <a:ext cx="3352800" cy="5334000"/>
            <a:chOff x="2589212" y="1981200"/>
            <a:chExt cx="3352800" cy="4572000"/>
          </a:xfrm>
        </p:grpSpPr>
        <p:sp>
          <p:nvSpPr>
            <p:cNvPr id="30" name="Rectangle 29"/>
            <p:cNvSpPr/>
            <p:nvPr/>
          </p:nvSpPr>
          <p:spPr>
            <a:xfrm>
              <a:off x="2589212" y="1981200"/>
              <a:ext cx="3352800" cy="4572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79812" y="1981200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Courier"/>
                  <a:cs typeface="Courier"/>
                </a:rPr>
                <a:t>Search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70612" y="1219200"/>
            <a:ext cx="5257800" cy="5334000"/>
            <a:chOff x="6170612" y="1981200"/>
            <a:chExt cx="5257800" cy="4572000"/>
          </a:xfrm>
        </p:grpSpPr>
        <p:sp>
          <p:nvSpPr>
            <p:cNvPr id="5" name="Rectangle 4"/>
            <p:cNvSpPr/>
            <p:nvPr/>
          </p:nvSpPr>
          <p:spPr>
            <a:xfrm>
              <a:off x="6170612" y="1981200"/>
              <a:ext cx="5257800" cy="4572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75612" y="1981200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Courier"/>
                  <a:cs typeface="Courier"/>
                </a:rPr>
                <a:t>Front End</a:t>
              </a:r>
            </a:p>
          </p:txBody>
        </p:sp>
      </p:grp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1751012" y="5106988"/>
            <a:ext cx="5070481" cy="1446212"/>
            <a:chOff x="3354" y="1939"/>
            <a:chExt cx="3194" cy="911"/>
          </a:xfrm>
        </p:grpSpPr>
        <p:sp>
          <p:nvSpPr>
            <p:cNvPr id="39" name="Rectangle 3"/>
            <p:cNvSpPr>
              <a:spLocks noChangeArrowheads="1"/>
            </p:cNvSpPr>
            <p:nvPr/>
          </p:nvSpPr>
          <p:spPr bwMode="ltGray">
            <a:xfrm>
              <a:off x="3354" y="1939"/>
              <a:ext cx="1304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EAEA">
                      <a:alpha val="12000"/>
                    </a:srgbClr>
                  </a:solidFill>
                  <a:effectLst/>
                  <a:uLnTx/>
                  <a:uFillTx/>
                  <a:cs typeface="Arial" charset="0"/>
                </a:rPr>
                <a:t>$62</a:t>
              </a:r>
            </a:p>
          </p:txBody>
        </p:sp>
        <p:sp>
          <p:nvSpPr>
            <p:cNvPr id="40" name="Rectangle 4"/>
            <p:cNvSpPr>
              <a:spLocks noChangeArrowheads="1"/>
            </p:cNvSpPr>
            <p:nvPr/>
          </p:nvSpPr>
          <p:spPr bwMode="ltGray">
            <a:xfrm>
              <a:off x="3774" y="2347"/>
              <a:ext cx="2774" cy="4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4488" marR="0" lvl="0" indent="-344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" pitchFamily="18" charset="0"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$62B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2010 gross merchandise volume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7641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27012" y="1213991"/>
            <a:ext cx="2209800" cy="5339209"/>
            <a:chOff x="227012" y="1976735"/>
            <a:chExt cx="2209800" cy="4576465"/>
          </a:xfrm>
        </p:grpSpPr>
        <p:sp>
          <p:nvSpPr>
            <p:cNvPr id="51" name="Rectangle 50"/>
            <p:cNvSpPr/>
            <p:nvPr/>
          </p:nvSpPr>
          <p:spPr>
            <a:xfrm>
              <a:off x="227012" y="1981200"/>
              <a:ext cx="2209800" cy="4572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943" y="1976735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Courier"/>
                  <a:cs typeface="Courier"/>
                </a:rPr>
                <a:t>Data Analytics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89212" y="1219200"/>
            <a:ext cx="3352800" cy="5334000"/>
            <a:chOff x="2589212" y="1981200"/>
            <a:chExt cx="3352800" cy="4572000"/>
          </a:xfrm>
        </p:grpSpPr>
        <p:sp>
          <p:nvSpPr>
            <p:cNvPr id="54" name="Rectangle 53"/>
            <p:cNvSpPr/>
            <p:nvPr/>
          </p:nvSpPr>
          <p:spPr>
            <a:xfrm>
              <a:off x="2589212" y="1981200"/>
              <a:ext cx="3352800" cy="4572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79812" y="1981200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Courier"/>
                  <a:cs typeface="Courier"/>
                </a:rPr>
                <a:t>Search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70612" y="1219200"/>
            <a:ext cx="5257800" cy="5334000"/>
            <a:chOff x="6170612" y="1981200"/>
            <a:chExt cx="5257800" cy="4572000"/>
          </a:xfrm>
        </p:grpSpPr>
        <p:sp>
          <p:nvSpPr>
            <p:cNvPr id="57" name="Rectangle 56"/>
            <p:cNvSpPr/>
            <p:nvPr/>
          </p:nvSpPr>
          <p:spPr>
            <a:xfrm>
              <a:off x="6170612" y="1981200"/>
              <a:ext cx="5257800" cy="4572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75612" y="1981200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Courier"/>
                  <a:cs typeface="Courier"/>
                </a:rPr>
                <a:t>Front End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eBay.com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56012" y="5181600"/>
            <a:ext cx="64008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837612" y="1981200"/>
            <a:ext cx="23622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PCI</a:t>
            </a:r>
          </a:p>
          <a:p>
            <a:pPr algn="ctr"/>
            <a:r>
              <a:rPr lang="en-US" dirty="0" smtClean="0"/>
              <a:t>Compliant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9412" y="2590800"/>
            <a:ext cx="1905000" cy="15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PCI</a:t>
            </a:r>
          </a:p>
          <a:p>
            <a:pPr algn="ctr"/>
            <a:r>
              <a:rPr lang="en-US" dirty="0"/>
              <a:t>Compliant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9412" y="4343400"/>
            <a:ext cx="4114800" cy="685800"/>
          </a:xfrm>
          <a:prstGeom prst="rect">
            <a:avLst/>
          </a:prstGeom>
          <a:solidFill>
            <a:srgbClr val="1898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55812" y="6096000"/>
            <a:ext cx="7086600" cy="304800"/>
          </a:xfrm>
          <a:prstGeom prst="rect">
            <a:avLst/>
          </a:prstGeom>
          <a:solidFill>
            <a:srgbClr val="1898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Skunkworks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3656012" y="2362200"/>
            <a:ext cx="41148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Beta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46612" y="2971800"/>
            <a:ext cx="4114800" cy="20574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20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065212" y="685800"/>
            <a:ext cx="9982200" cy="59436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6000"/>
                </a:schemeClr>
              </a:gs>
              <a:gs pos="100000">
                <a:schemeClr val="bg1">
                  <a:lumMod val="95000"/>
                </a:schemeClr>
              </a:gs>
            </a:gsLst>
            <a:lin ang="52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gray">
          <a:xfrm>
            <a:off x="1370012" y="914400"/>
            <a:ext cx="9457744" cy="525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3" descr="stubhu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2247" y="5135495"/>
            <a:ext cx="1562080" cy="65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6" descr="home_logoNoBa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6572" y="6020993"/>
            <a:ext cx="681437" cy="31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0" descr="nav_rent_logo2_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38694" y="6066832"/>
            <a:ext cx="1005584" cy="2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2" descr="logo_shopping_com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23364" y="6030959"/>
            <a:ext cx="1283485" cy="29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Heather\Desktop\ebay-classifieds-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34530" y="5269013"/>
            <a:ext cx="1342417" cy="671208"/>
          </a:xfrm>
          <a:prstGeom prst="rect">
            <a:avLst/>
          </a:prstGeom>
          <a:noFill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8"/>
          <a:srcRect l="43793" t="70675" r="53921" b="26981"/>
          <a:stretch>
            <a:fillRect/>
          </a:stretch>
        </p:blipFill>
        <p:spPr bwMode="auto">
          <a:xfrm>
            <a:off x="8480973" y="3553312"/>
            <a:ext cx="248626" cy="203812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8"/>
          <a:srcRect l="43697" t="41476" r="53881" b="56180"/>
          <a:stretch>
            <a:fillRect/>
          </a:stretch>
        </p:blipFill>
        <p:spPr bwMode="auto">
          <a:xfrm>
            <a:off x="7932145" y="2775578"/>
            <a:ext cx="263257" cy="203812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8"/>
          <a:srcRect l="43618" t="35618" r="53882" b="61989"/>
          <a:stretch>
            <a:fillRect/>
          </a:stretch>
        </p:blipFill>
        <p:spPr bwMode="auto">
          <a:xfrm>
            <a:off x="3850303" y="4610920"/>
            <a:ext cx="271750" cy="208059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8"/>
          <a:srcRect l="43619" t="59152" r="53921" b="38553"/>
          <a:stretch>
            <a:fillRect/>
          </a:stretch>
        </p:blipFill>
        <p:spPr bwMode="auto">
          <a:xfrm>
            <a:off x="8888811" y="3694973"/>
            <a:ext cx="267503" cy="199565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8"/>
          <a:srcRect l="43619" t="53146" r="53921" b="44413"/>
          <a:stretch>
            <a:fillRect/>
          </a:stretch>
        </p:blipFill>
        <p:spPr bwMode="auto">
          <a:xfrm>
            <a:off x="8844422" y="2829053"/>
            <a:ext cx="267503" cy="200769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/>
          <a:srcRect l="43619" t="47189" r="53921" b="50516"/>
          <a:stretch>
            <a:fillRect/>
          </a:stretch>
        </p:blipFill>
        <p:spPr bwMode="auto">
          <a:xfrm>
            <a:off x="5604659" y="2463049"/>
            <a:ext cx="267503" cy="199566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8"/>
          <a:srcRect l="43619" t="64816" r="53921" b="32791"/>
          <a:stretch>
            <a:fillRect/>
          </a:stretch>
        </p:blipFill>
        <p:spPr bwMode="auto">
          <a:xfrm>
            <a:off x="5649048" y="1808186"/>
            <a:ext cx="267504" cy="186461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8"/>
          <a:srcRect l="49849" t="47366" r="47596" b="50193"/>
          <a:stretch>
            <a:fillRect/>
          </a:stretch>
        </p:blipFill>
        <p:spPr bwMode="auto">
          <a:xfrm>
            <a:off x="6269925" y="2541502"/>
            <a:ext cx="277722" cy="201571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8"/>
          <a:srcRect l="49849" t="53176" r="47596" b="44383"/>
          <a:stretch>
            <a:fillRect/>
          </a:stretch>
        </p:blipFill>
        <p:spPr bwMode="auto">
          <a:xfrm>
            <a:off x="8443000" y="3864087"/>
            <a:ext cx="277722" cy="212304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8"/>
          <a:srcRect l="49849" t="59087" r="47812" b="38572"/>
          <a:stretch>
            <a:fillRect/>
          </a:stretch>
        </p:blipFill>
        <p:spPr bwMode="auto">
          <a:xfrm>
            <a:off x="6147830" y="2332642"/>
            <a:ext cx="273034" cy="203588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8"/>
          <a:srcRect l="56155" t="35639" r="41345" b="62171"/>
          <a:stretch>
            <a:fillRect/>
          </a:stretch>
        </p:blipFill>
        <p:spPr bwMode="auto">
          <a:xfrm>
            <a:off x="9111339" y="4734140"/>
            <a:ext cx="271749" cy="190377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8"/>
          <a:srcRect l="56155" t="41481" r="41345" b="56210"/>
          <a:stretch>
            <a:fillRect/>
          </a:stretch>
        </p:blipFill>
        <p:spPr bwMode="auto">
          <a:xfrm>
            <a:off x="5397514" y="2420117"/>
            <a:ext cx="271749" cy="200770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8"/>
          <a:srcRect l="56155" t="47442" r="41345" b="50249"/>
          <a:stretch>
            <a:fillRect/>
          </a:stretch>
        </p:blipFill>
        <p:spPr bwMode="auto">
          <a:xfrm>
            <a:off x="8488129" y="3328687"/>
            <a:ext cx="271749" cy="191839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8"/>
          <a:srcRect l="56338" t="53355" r="41490" b="44609"/>
          <a:stretch>
            <a:fillRect/>
          </a:stretch>
        </p:blipFill>
        <p:spPr bwMode="auto">
          <a:xfrm>
            <a:off x="2970482" y="3188286"/>
            <a:ext cx="264804" cy="198603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8"/>
          <a:srcRect l="56155" t="59087" r="41495" b="38604"/>
          <a:stretch>
            <a:fillRect/>
          </a:stretch>
        </p:blipFill>
        <p:spPr bwMode="auto">
          <a:xfrm>
            <a:off x="5202320" y="2808283"/>
            <a:ext cx="255421" cy="200771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8"/>
          <a:srcRect l="56270" t="64855" r="41377" b="32891"/>
          <a:stretch>
            <a:fillRect/>
          </a:stretch>
        </p:blipFill>
        <p:spPr bwMode="auto">
          <a:xfrm>
            <a:off x="8729599" y="3271839"/>
            <a:ext cx="255782" cy="195985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8"/>
          <a:srcRect l="62393" t="64849" r="35235" b="32863"/>
          <a:stretch>
            <a:fillRect/>
          </a:stretch>
        </p:blipFill>
        <p:spPr bwMode="auto">
          <a:xfrm>
            <a:off x="8205089" y="3523863"/>
            <a:ext cx="257756" cy="198944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8"/>
          <a:srcRect l="62393" t="58969" r="35032" b="38726"/>
          <a:stretch>
            <a:fillRect/>
          </a:stretch>
        </p:blipFill>
        <p:spPr bwMode="auto">
          <a:xfrm>
            <a:off x="7549338" y="2182894"/>
            <a:ext cx="279861" cy="200415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8"/>
          <a:srcRect l="62393" t="47288" r="35210" b="50263"/>
          <a:stretch>
            <a:fillRect/>
          </a:stretch>
        </p:blipFill>
        <p:spPr bwMode="auto">
          <a:xfrm>
            <a:off x="5214264" y="2207053"/>
            <a:ext cx="260569" cy="212938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8"/>
          <a:srcRect l="62393" t="41458" r="35032" b="56338"/>
          <a:stretch>
            <a:fillRect/>
          </a:stretch>
        </p:blipFill>
        <p:spPr bwMode="auto">
          <a:xfrm>
            <a:off x="5932488" y="1808186"/>
            <a:ext cx="279861" cy="191644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8"/>
          <a:srcRect l="62393" t="35768" r="35032" b="61923"/>
          <a:stretch>
            <a:fillRect/>
          </a:stretch>
        </p:blipFill>
        <p:spPr bwMode="auto">
          <a:xfrm>
            <a:off x="5734645" y="2285296"/>
            <a:ext cx="279861" cy="218120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8"/>
          <a:srcRect l="68662" t="64919" r="29039" b="32772"/>
          <a:stretch>
            <a:fillRect/>
          </a:stretch>
        </p:blipFill>
        <p:spPr bwMode="auto">
          <a:xfrm>
            <a:off x="6652821" y="2863933"/>
            <a:ext cx="249847" cy="200770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8"/>
          <a:srcRect l="68662" t="59159" r="28819" b="38602"/>
          <a:stretch>
            <a:fillRect/>
          </a:stretch>
        </p:blipFill>
        <p:spPr bwMode="auto">
          <a:xfrm>
            <a:off x="8255359" y="3944989"/>
            <a:ext cx="273778" cy="194686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8"/>
          <a:srcRect l="68662" t="53189" r="28819" b="44578"/>
          <a:stretch>
            <a:fillRect/>
          </a:stretch>
        </p:blipFill>
        <p:spPr bwMode="auto">
          <a:xfrm>
            <a:off x="9702118" y="5129925"/>
            <a:ext cx="273778" cy="194180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8"/>
          <a:srcRect l="68662" t="47358" r="28819" b="50333"/>
          <a:stretch>
            <a:fillRect/>
          </a:stretch>
        </p:blipFill>
        <p:spPr bwMode="auto">
          <a:xfrm>
            <a:off x="7593944" y="3266875"/>
            <a:ext cx="273778" cy="200770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8"/>
          <a:srcRect l="68662" t="41598" r="28819" b="56163"/>
          <a:stretch>
            <a:fillRect/>
          </a:stretch>
        </p:blipFill>
        <p:spPr bwMode="auto">
          <a:xfrm>
            <a:off x="5873871" y="2443768"/>
            <a:ext cx="273778" cy="194687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8"/>
          <a:srcRect l="68662" t="35698" r="28819" b="62063"/>
          <a:stretch>
            <a:fillRect/>
          </a:stretch>
        </p:blipFill>
        <p:spPr bwMode="auto">
          <a:xfrm>
            <a:off x="3926620" y="4107436"/>
            <a:ext cx="273778" cy="194686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8"/>
          <a:srcRect l="75141" t="35800" r="22822" b="62164"/>
          <a:stretch>
            <a:fillRect/>
          </a:stretch>
        </p:blipFill>
        <p:spPr bwMode="auto">
          <a:xfrm>
            <a:off x="2920832" y="2071146"/>
            <a:ext cx="248253" cy="198603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8"/>
          <a:srcRect l="74874" t="47382" r="22663" b="50309"/>
          <a:stretch>
            <a:fillRect/>
          </a:stretch>
        </p:blipFill>
        <p:spPr bwMode="auto">
          <a:xfrm>
            <a:off x="5844358" y="2740275"/>
            <a:ext cx="267694" cy="200770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8"/>
          <a:srcRect l="74874" t="59089" r="22663" b="38532"/>
          <a:stretch>
            <a:fillRect/>
          </a:stretch>
        </p:blipFill>
        <p:spPr bwMode="auto">
          <a:xfrm>
            <a:off x="5419820" y="2763231"/>
            <a:ext cx="267694" cy="206854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8"/>
          <a:srcRect l="74874" t="64803" r="22663" b="32842"/>
          <a:stretch>
            <a:fillRect/>
          </a:stretch>
        </p:blipFill>
        <p:spPr bwMode="auto">
          <a:xfrm>
            <a:off x="5489883" y="2247135"/>
            <a:ext cx="267694" cy="204828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8"/>
          <a:srcRect l="49995" t="64846" r="47582" b="32761"/>
          <a:stretch>
            <a:fillRect/>
          </a:stretch>
        </p:blipFill>
        <p:spPr bwMode="auto">
          <a:xfrm>
            <a:off x="5922014" y="2002836"/>
            <a:ext cx="290335" cy="188259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8"/>
          <a:srcRect l="74874" t="53235" r="22663" b="44386"/>
          <a:stretch>
            <a:fillRect/>
          </a:stretch>
        </p:blipFill>
        <p:spPr bwMode="auto">
          <a:xfrm>
            <a:off x="5649048" y="1998308"/>
            <a:ext cx="267694" cy="191535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8"/>
          <a:srcRect l="50169" t="41554" r="47596" b="56102"/>
          <a:stretch>
            <a:fillRect/>
          </a:stretch>
        </p:blipFill>
        <p:spPr bwMode="auto">
          <a:xfrm>
            <a:off x="6018684" y="2573635"/>
            <a:ext cx="242923" cy="203813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8"/>
          <a:srcRect l="49849" t="35695" r="47596" b="61961"/>
          <a:stretch>
            <a:fillRect/>
          </a:stretch>
        </p:blipFill>
        <p:spPr bwMode="auto">
          <a:xfrm>
            <a:off x="6181710" y="2671336"/>
            <a:ext cx="277722" cy="203812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8"/>
          <a:srcRect l="75024" t="41458" r="22663" b="56023"/>
          <a:stretch>
            <a:fillRect/>
          </a:stretch>
        </p:blipFill>
        <p:spPr bwMode="auto">
          <a:xfrm>
            <a:off x="6148343" y="2831967"/>
            <a:ext cx="251368" cy="199940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8"/>
          <a:srcRect l="62393" t="53259" r="35032" b="44362"/>
          <a:stretch>
            <a:fillRect/>
          </a:stretch>
        </p:blipFill>
        <p:spPr bwMode="auto">
          <a:xfrm>
            <a:off x="5654745" y="2129406"/>
            <a:ext cx="279861" cy="206854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7" name="Picture 2" descr="http://www.underconsideration.com/brandnew/archives/paypal_logo.gif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51" t="33087" b="33359"/>
          <a:stretch>
            <a:fillRect/>
          </a:stretch>
        </p:blipFill>
        <p:spPr bwMode="auto">
          <a:xfrm>
            <a:off x="1530884" y="5270270"/>
            <a:ext cx="1981921" cy="590162"/>
          </a:xfrm>
          <a:prstGeom prst="rect">
            <a:avLst/>
          </a:prstGeom>
          <a:noFill/>
        </p:spPr>
      </p:pic>
      <p:pic>
        <p:nvPicPr>
          <p:cNvPr id="48" name="Picture 4" descr="http://www.logotypes101.com/files/696/be6ed2ae88ffcbd6c4fa8090dd265bfa/lrg_Half_com.gif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8738" b="33670"/>
          <a:stretch>
            <a:fillRect/>
          </a:stretch>
        </p:blipFill>
        <p:spPr bwMode="auto">
          <a:xfrm>
            <a:off x="4848430" y="6031860"/>
            <a:ext cx="963012" cy="362018"/>
          </a:xfrm>
          <a:prstGeom prst="rect">
            <a:avLst/>
          </a:prstGeom>
          <a:noFill/>
        </p:spPr>
      </p:pic>
      <p:pic>
        <p:nvPicPr>
          <p:cNvPr id="49" name="Picture 2" descr="C:\Users\Heather\Desktop\us.jpg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26936" y="2687759"/>
            <a:ext cx="265176" cy="201168"/>
          </a:xfrm>
          <a:prstGeom prst="roundRect">
            <a:avLst>
              <a:gd name="adj" fmla="val 1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3" name="Picture 12" descr="GSICommerceLogo.png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5562600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3" descr="X_logo_horiz_bw_cmy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6019800"/>
            <a:ext cx="1600200" cy="37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496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ekpoke cloud process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46" y="228600"/>
            <a:ext cx="6213295" cy="3063240"/>
          </a:xfrm>
          <a:prstGeom prst="rect">
            <a:avLst/>
          </a:prstGeom>
        </p:spPr>
      </p:pic>
      <p:pic>
        <p:nvPicPr>
          <p:cNvPr id="3" name="Picture 2" descr="geekpoke cloud process-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47" y="3276600"/>
            <a:ext cx="6216165" cy="34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37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number of machin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9008" r="45577" b="1813"/>
          <a:stretch/>
        </p:blipFill>
        <p:spPr>
          <a:xfrm>
            <a:off x="796856" y="753929"/>
            <a:ext cx="10061713" cy="5457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38675" y="6214646"/>
            <a:ext cx="7141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</a:rPr>
              <a:t>Number of servers required based on utilization for 8 pools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53794" y="1676400"/>
            <a:ext cx="9465018" cy="1"/>
          </a:xfrm>
          <a:prstGeom prst="line">
            <a:avLst/>
          </a:prstGeom>
          <a:solidFill>
            <a:srgbClr val="FFE6D5"/>
          </a:solidFill>
          <a:ln w="28575" cap="rnd" cmpd="sng" algn="ctr">
            <a:solidFill>
              <a:srgbClr val="FF6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1353794" y="845403"/>
            <a:ext cx="10411627" cy="830997"/>
            <a:chOff x="1506194" y="2667000"/>
            <a:chExt cx="10411627" cy="830997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1506194" y="2971800"/>
              <a:ext cx="9465018" cy="1"/>
            </a:xfrm>
            <a:prstGeom prst="line">
              <a:avLst/>
            </a:prstGeom>
            <a:solidFill>
              <a:srgbClr val="FFE6D5"/>
            </a:solidFill>
            <a:ln w="28575" cap="rnd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0946682" y="2667000"/>
              <a:ext cx="971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Burst to</a:t>
              </a:r>
              <a:br>
                <a:rPr lang="en-US" sz="1600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</a:br>
              <a:r>
                <a:rPr lang="en-US" sz="1600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external</a:t>
              </a:r>
            </a:p>
            <a:p>
              <a:r>
                <a:rPr lang="en-US" sz="1600" b="1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Cloud ?</a:t>
              </a:r>
            </a:p>
          </p:txBody>
        </p:sp>
      </p:grpSp>
      <p:pic>
        <p:nvPicPr>
          <p:cNvPr id="16" name="Picture 15" descr="mask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745830"/>
            <a:ext cx="10083800" cy="5473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420248" y="1066800"/>
            <a:ext cx="560364" cy="609600"/>
            <a:chOff x="9338897" y="1066800"/>
            <a:chExt cx="560364" cy="6096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9338897" y="1066800"/>
              <a:ext cx="0" cy="609600"/>
            </a:xfrm>
            <a:prstGeom prst="straightConnector1">
              <a:avLst/>
            </a:prstGeom>
            <a:solidFill>
              <a:srgbClr val="FFE6D5"/>
            </a:solidFill>
            <a:ln w="19050" cap="rnd" cmpd="sng" algn="ctr">
              <a:solidFill>
                <a:srgbClr val="FF6600"/>
              </a:solidFill>
              <a:prstDash val="sysDot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15097" y="1295400"/>
              <a:ext cx="484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9933"/>
                  </a:solidFill>
                </a:rPr>
                <a:t>DR</a:t>
              </a:r>
              <a:endParaRPr lang="en-US" sz="1600" b="1" dirty="0">
                <a:solidFill>
                  <a:srgbClr val="FF99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88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97E-7 -1.6335E-6 L 2.29197E-7 0.39982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st of 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685800"/>
            <a:ext cx="6747822" cy="5449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5912" y="6172200"/>
            <a:ext cx="182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Servers owned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1761901" y="3148836"/>
            <a:ext cx="12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Cost ratio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6970712" y="2476500"/>
            <a:ext cx="228600" cy="2438400"/>
          </a:xfrm>
          <a:prstGeom prst="leftBrace">
            <a:avLst>
              <a:gd name="adj1" fmla="val 41072"/>
              <a:gd name="adj2" fmla="val 50000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6812" y="3886200"/>
            <a:ext cx="17136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5172"/>
                </a:solidFill>
              </a:rPr>
              <a:t>Internal cost is dominant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12" y="2819400"/>
            <a:ext cx="0" cy="99060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60812" y="1981200"/>
            <a:ext cx="152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5172"/>
                </a:solidFill>
              </a:rPr>
              <a:t>Even at 4x the internal cost, public cloud would save money</a:t>
            </a:r>
            <a:endParaRPr lang="en-US" sz="1200" dirty="0">
              <a:solidFill>
                <a:srgbClr val="00517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60812" y="2743200"/>
            <a:ext cx="1524000" cy="76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56612" y="2209800"/>
            <a:ext cx="933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Cloud cost to</a:t>
            </a:r>
          </a:p>
          <a:p>
            <a:pPr algn="ctr"/>
            <a:r>
              <a:rPr lang="en-US" sz="1000" dirty="0" smtClean="0"/>
              <a:t>Internal cost</a:t>
            </a:r>
          </a:p>
          <a:p>
            <a:pPr algn="ctr"/>
            <a:r>
              <a:rPr lang="en-US" sz="1000" dirty="0" smtClean="0"/>
              <a:t> ratio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998912" y="4305300"/>
            <a:ext cx="304800" cy="2057400"/>
          </a:xfrm>
          <a:prstGeom prst="leftBrace">
            <a:avLst>
              <a:gd name="adj1" fmla="val 41072"/>
              <a:gd name="adj2" fmla="val 50000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03612" y="5562600"/>
            <a:ext cx="1744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5172"/>
                </a:solidFill>
              </a:rPr>
              <a:t>External cost is dominant</a:t>
            </a:r>
          </a:p>
        </p:txBody>
      </p:sp>
    </p:spTree>
    <p:extLst>
      <p:ext uri="{BB962C8B-B14F-4D97-AF65-F5344CB8AC3E}">
        <p14:creationId xmlns:p14="http://schemas.microsoft.com/office/powerpoint/2010/main" val="38480987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4265612" y="152400"/>
            <a:ext cx="2438400" cy="9906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ucida Handwriting"/>
                <a:cs typeface="Lucida Handwriting"/>
              </a:rPr>
              <a:t>?</a:t>
            </a:r>
            <a:endParaRPr lang="en-US" sz="3200" dirty="0">
              <a:solidFill>
                <a:schemeClr val="tx1"/>
              </a:solidFill>
              <a:latin typeface="Lucida Handwriting"/>
              <a:cs typeface="Lucida Handwriting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541712" y="2286000"/>
            <a:ext cx="3886200" cy="1219200"/>
            <a:chOff x="3541712" y="2286000"/>
            <a:chExt cx="3886200" cy="1219200"/>
          </a:xfrm>
        </p:grpSpPr>
        <p:sp>
          <p:nvSpPr>
            <p:cNvPr id="7" name="Rectangle 6"/>
            <p:cNvSpPr/>
            <p:nvPr/>
          </p:nvSpPr>
          <p:spPr>
            <a:xfrm>
              <a:off x="4760912" y="3124200"/>
              <a:ext cx="1447800" cy="381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Hybrid</a:t>
              </a:r>
            </a:p>
          </p:txBody>
        </p:sp>
        <p:cxnSp>
          <p:nvCxnSpPr>
            <p:cNvPr id="65" name="Elbow Connector 64"/>
            <p:cNvCxnSpPr>
              <a:stCxn id="6" idx="2"/>
              <a:endCxn id="7" idx="0"/>
            </p:cNvCxnSpPr>
            <p:nvPr/>
          </p:nvCxnSpPr>
          <p:spPr>
            <a:xfrm rot="16200000" flipH="1">
              <a:off x="4094162" y="1733550"/>
              <a:ext cx="838200" cy="19431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8" idx="2"/>
              <a:endCxn id="7" idx="0"/>
            </p:cNvCxnSpPr>
            <p:nvPr/>
          </p:nvCxnSpPr>
          <p:spPr>
            <a:xfrm rot="5400000">
              <a:off x="6037262" y="1733550"/>
              <a:ext cx="838200" cy="19431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817812" y="1065744"/>
            <a:ext cx="5334000" cy="1220256"/>
            <a:chOff x="2817812" y="1065744"/>
            <a:chExt cx="5334000" cy="1220256"/>
          </a:xfrm>
        </p:grpSpPr>
        <p:sp>
          <p:nvSpPr>
            <p:cNvPr id="6" name="Rectangle 5"/>
            <p:cNvSpPr/>
            <p:nvPr/>
          </p:nvSpPr>
          <p:spPr>
            <a:xfrm>
              <a:off x="2817812" y="1905000"/>
              <a:ext cx="14478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Private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04012" y="1905000"/>
              <a:ext cx="14478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Public</a:t>
              </a:r>
              <a:endParaRPr lang="en-US" dirty="0"/>
            </a:p>
          </p:txBody>
        </p:sp>
        <p:cxnSp>
          <p:nvCxnSpPr>
            <p:cNvPr id="10" name="Elbow Connector 9"/>
            <p:cNvCxnSpPr>
              <a:stCxn id="5" idx="1"/>
              <a:endCxn id="6" idx="0"/>
            </p:cNvCxnSpPr>
            <p:nvPr/>
          </p:nvCxnSpPr>
          <p:spPr>
            <a:xfrm rot="5400000">
              <a:off x="4093635" y="513822"/>
              <a:ext cx="839255" cy="19431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5" idx="1"/>
              <a:endCxn id="8" idx="0"/>
            </p:cNvCxnSpPr>
            <p:nvPr/>
          </p:nvCxnSpPr>
          <p:spPr>
            <a:xfrm rot="16200000" flipH="1">
              <a:off x="6036735" y="513822"/>
              <a:ext cx="839255" cy="19431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694112" y="3505200"/>
            <a:ext cx="3581400" cy="1295400"/>
            <a:chOff x="3694112" y="3505200"/>
            <a:chExt cx="3581400" cy="1295400"/>
          </a:xfrm>
        </p:grpSpPr>
        <p:sp>
          <p:nvSpPr>
            <p:cNvPr id="17" name="Rectangle 16"/>
            <p:cNvSpPr/>
            <p:nvPr/>
          </p:nvSpPr>
          <p:spPr>
            <a:xfrm>
              <a:off x="3694112" y="4419600"/>
              <a:ext cx="14478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Build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27712" y="4419600"/>
              <a:ext cx="14478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Buy</a:t>
              </a:r>
            </a:p>
          </p:txBody>
        </p:sp>
        <p:cxnSp>
          <p:nvCxnSpPr>
            <p:cNvPr id="19" name="Elbow Connector 18"/>
            <p:cNvCxnSpPr>
              <a:stCxn id="7" idx="2"/>
              <a:endCxn id="17" idx="0"/>
            </p:cNvCxnSpPr>
            <p:nvPr/>
          </p:nvCxnSpPr>
          <p:spPr>
            <a:xfrm rot="5400000">
              <a:off x="4494212" y="3429000"/>
              <a:ext cx="914400" cy="1066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2"/>
              <a:endCxn id="18" idx="0"/>
            </p:cNvCxnSpPr>
            <p:nvPr/>
          </p:nvCxnSpPr>
          <p:spPr>
            <a:xfrm rot="16200000" flipH="1">
              <a:off x="5561012" y="3429000"/>
              <a:ext cx="914400" cy="1066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4418012" y="4800600"/>
            <a:ext cx="1828800" cy="1371600"/>
            <a:chOff x="4418012" y="4800600"/>
            <a:chExt cx="1828800" cy="1371600"/>
          </a:xfrm>
        </p:grpSpPr>
        <p:sp>
          <p:nvSpPr>
            <p:cNvPr id="95" name="Rectangle 94"/>
            <p:cNvSpPr/>
            <p:nvPr/>
          </p:nvSpPr>
          <p:spPr>
            <a:xfrm>
              <a:off x="4799012" y="5791200"/>
              <a:ext cx="1447800" cy="381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Build + OSS</a:t>
              </a:r>
            </a:p>
          </p:txBody>
        </p:sp>
        <p:cxnSp>
          <p:nvCxnSpPr>
            <p:cNvPr id="96" name="Elbow Connector 95"/>
            <p:cNvCxnSpPr>
              <a:stCxn id="17" idx="2"/>
              <a:endCxn id="95" idx="0"/>
            </p:cNvCxnSpPr>
            <p:nvPr/>
          </p:nvCxnSpPr>
          <p:spPr>
            <a:xfrm rot="16200000" flipH="1">
              <a:off x="4475162" y="4743450"/>
              <a:ext cx="990600" cy="11049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9908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 Master">
  <a:themeElements>
    <a:clrScheme name="X Commerce orange">
      <a:dk1>
        <a:sysClr val="windowText" lastClr="000000"/>
      </a:dk1>
      <a:lt1>
        <a:sysClr val="window" lastClr="FFFFFF"/>
      </a:lt1>
      <a:dk2>
        <a:srgbClr val="C73503"/>
      </a:dk2>
      <a:lt2>
        <a:srgbClr val="DDDDDD"/>
      </a:lt2>
      <a:accent1>
        <a:srgbClr val="B5B6B3"/>
      </a:accent1>
      <a:accent2>
        <a:srgbClr val="00ADD0"/>
      </a:accent2>
      <a:accent3>
        <a:srgbClr val="005172"/>
      </a:accent3>
      <a:accent4>
        <a:srgbClr val="F0AB00"/>
      </a:accent4>
      <a:accent5>
        <a:srgbClr val="FB4F14"/>
      </a:accent5>
      <a:accent6>
        <a:srgbClr val="9A1F60"/>
      </a:accent6>
      <a:hlink>
        <a:srgbClr val="DDDDDD"/>
      </a:hlink>
      <a:folHlink>
        <a:srgbClr val="F0AB00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 Master.thmx</Template>
  <TotalTime>21352</TotalTime>
  <Words>514</Words>
  <Application>Microsoft Macintosh PowerPoint</Application>
  <PresentationFormat>Custom</PresentationFormat>
  <Paragraphs>229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 Master</vt:lpstr>
      <vt:lpstr>Cloud @ eBay From ground level to clouds</vt:lpstr>
      <vt:lpstr>Quiz</vt:lpstr>
      <vt:lpstr>What is eBay.com</vt:lpstr>
      <vt:lpstr>What is eBay.com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Hybrid Cloud options</vt:lpstr>
      <vt:lpstr>Application Architecture</vt:lpstr>
      <vt:lpstr>Internal Cloud Technology stack</vt:lpstr>
      <vt:lpstr>Infrastructure virtualization</vt:lpstr>
      <vt:lpstr>Automate Everything</vt:lpstr>
      <vt:lpstr>Process Simplification</vt:lpstr>
      <vt:lpstr>Open Source Integration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At eBay</dc:title>
  <dc:subject/>
  <dc:creator>JC Martin</dc:creator>
  <cp:keywords/>
  <dc:description/>
  <cp:lastModifiedBy>Martin, Jean-Christophe(jemartin)</cp:lastModifiedBy>
  <cp:revision>227</cp:revision>
  <cp:lastPrinted>2011-09-09T17:05:44Z</cp:lastPrinted>
  <dcterms:created xsi:type="dcterms:W3CDTF">2011-07-28T22:33:37Z</dcterms:created>
  <dcterms:modified xsi:type="dcterms:W3CDTF">2011-09-26T18:47:22Z</dcterms:modified>
  <cp:category/>
</cp:coreProperties>
</file>