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7" r:id="rId6"/>
    <p:sldId id="277" r:id="rId7"/>
    <p:sldId id="286" r:id="rId8"/>
    <p:sldId id="271" r:id="rId9"/>
    <p:sldId id="278" r:id="rId10"/>
    <p:sldId id="272" r:id="rId11"/>
    <p:sldId id="273" r:id="rId12"/>
    <p:sldId id="280" r:id="rId13"/>
    <p:sldId id="265" r:id="rId14"/>
    <p:sldId id="275" r:id="rId15"/>
    <p:sldId id="276" r:id="rId16"/>
    <p:sldId id="287" r:id="rId17"/>
    <p:sldId id="258" r:id="rId18"/>
    <p:sldId id="259" r:id="rId19"/>
    <p:sldId id="261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6095"/>
    <a:srgbClr val="3D3834"/>
    <a:srgbClr val="435C0B"/>
    <a:srgbClr val="0D5486"/>
    <a:srgbClr val="E53237"/>
    <a:srgbClr val="009F81"/>
    <a:srgbClr val="FF8200"/>
    <a:srgbClr val="573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8257" autoAdjust="0"/>
  </p:normalViewPr>
  <p:slideViewPr>
    <p:cSldViewPr snapToGrid="0">
      <p:cViewPr>
        <p:scale>
          <a:sx n="116" d="100"/>
          <a:sy n="116" d="100"/>
        </p:scale>
        <p:origin x="-400" y="-264"/>
      </p:cViewPr>
      <p:guideLst>
        <p:guide orient="horz" pos="3494"/>
        <p:guide orient="horz" pos="4163"/>
        <p:guide orient="horz" pos="1027"/>
        <p:guide orient="horz" pos="1970"/>
        <p:guide orient="horz" pos="2477"/>
        <p:guide orient="horz" pos="2975"/>
        <p:guide pos="1012"/>
        <p:guide pos="2880"/>
        <p:guide pos="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3EA3-A088-7E44-A2BB-930BA8175330}" type="datetimeFigureOut">
              <a:rPr lang="en-US" smtClean="0"/>
              <a:t>4/13/13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78AE-D2E6-3F4D-8B45-F8FAD603D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4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9188-15AB-8647-BEF6-341F17197394}" type="datetimeFigureOut">
              <a:rPr lang="en-US" smtClean="0"/>
              <a:t>4/13/13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F087-0345-054C-ADFA-0C5B5DF7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768" y="1737360"/>
            <a:ext cx="2441448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7472" y="4160520"/>
            <a:ext cx="54864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151118" y="4160520"/>
            <a:ext cx="265176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1291590"/>
            <a:ext cx="54864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3357962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2979318"/>
            <a:ext cx="5492976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085850"/>
            <a:ext cx="6123178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514601"/>
            <a:ext cx="6123178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ebay_logo_on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328" y="6336792"/>
            <a:ext cx="934373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768" y="1019154"/>
            <a:ext cx="2441448" cy="90791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3017030"/>
            <a:ext cx="54864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5083402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4704758"/>
            <a:ext cx="5492976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8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384300"/>
            <a:ext cx="4148328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4300"/>
            <a:ext cx="41529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0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472" y="457200"/>
            <a:ext cx="8453628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384300"/>
            <a:ext cx="4148328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9544" y="1384301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6771748" y="1384301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4649544" y="3508607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6771748" y="3508607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134" y="1384301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211134" y="2588440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3211134" y="3792579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3211134" y="4996719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48750" y="1384301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48750" y="2588440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48750" y="3792579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48750" y="4996719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085850"/>
            <a:ext cx="6123178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514601"/>
            <a:ext cx="6123178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23" y="6336900"/>
            <a:ext cx="926053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5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3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457200"/>
            <a:ext cx="8453628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384300"/>
            <a:ext cx="8453628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23" y="6336900"/>
            <a:ext cx="926053" cy="34437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47472" y="6172200"/>
            <a:ext cx="845362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918" y="6381394"/>
            <a:ext cx="364181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5172" y="6376187"/>
            <a:ext cx="3346704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PRESENTATION TITLE GOES HERE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436918" y="6496460"/>
            <a:ext cx="0" cy="135124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1782363" y="6419460"/>
            <a:ext cx="18040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</a:rPr>
              <a:t>Copyright eBay Inc. 2013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51" r:id="rId7"/>
    <p:sldLayoutId id="2147483654" r:id="rId8"/>
    <p:sldLayoutId id="2147483655" r:id="rId9"/>
    <p:sldLayoutId id="2147483656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34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gif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gif"/><Relationship Id="rId10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@ eBay</a:t>
            </a:r>
            <a:br>
              <a:rPr lang="en-US" dirty="0" smtClean="0"/>
            </a:br>
            <a:r>
              <a:rPr lang="en-US" sz="2800" dirty="0" err="1" smtClean="0"/>
              <a:t>Openstack</a:t>
            </a:r>
            <a:r>
              <a:rPr lang="en-US" sz="2800" dirty="0" smtClean="0"/>
              <a:t> Havana Summit</a:t>
            </a:r>
            <a:endParaRPr 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JC Martin, Cloud Architect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jchmartin</a:t>
            </a:r>
            <a:endParaRPr lang="en-US" dirty="0"/>
          </a:p>
        </p:txBody>
      </p:sp>
      <p:pic>
        <p:nvPicPr>
          <p:cNvPr id="12" name="Picture Placeholder 13" descr="ebay-topaz-room cropped.jp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8" b="6968"/>
          <a:stretch>
            <a:fillRect/>
          </a:stretch>
        </p:blipFill>
        <p:spPr/>
      </p:pic>
      <p:pic>
        <p:nvPicPr>
          <p:cNvPr id="14" name="Picture Placeholder 4" descr="eBay Mercury aisle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" r="54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203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3887" y="1189559"/>
            <a:ext cx="5823516" cy="64847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 a multitenant cloud infrastructure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37659" y="2011450"/>
            <a:ext cx="5823516" cy="6484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 easy onboarding of acquisitions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7919" y="2833341"/>
            <a:ext cx="5823516" cy="6484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 an Public Cloud like user experience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31691" y="3668060"/>
            <a:ext cx="5823516" cy="64847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 easy integration of 3</a:t>
            </a:r>
            <a:r>
              <a:rPr lang="en-US" baseline="30000" dirty="0" smtClean="0"/>
              <a:t>rd</a:t>
            </a:r>
            <a:r>
              <a:rPr lang="en-US" dirty="0" smtClean="0"/>
              <a:t> party developers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35463" y="5221146"/>
            <a:ext cx="5823516" cy="648478"/>
          </a:xfrm>
          <a:prstGeom prst="rect">
            <a:avLst/>
          </a:prstGeom>
          <a:solidFill>
            <a:srgbClr val="3D3834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eBay Inc. production use cases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3913" y="4449953"/>
            <a:ext cx="5823516" cy="64847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 developer productivity and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of physical environments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162172" y="1413841"/>
            <a:ext cx="3760289" cy="4558116"/>
            <a:chOff x="5149323" y="823768"/>
            <a:chExt cx="3760289" cy="4558116"/>
          </a:xfrm>
        </p:grpSpPr>
        <p:grpSp>
          <p:nvGrpSpPr>
            <p:cNvPr id="6" name="Group 5"/>
            <p:cNvGrpSpPr/>
            <p:nvPr/>
          </p:nvGrpSpPr>
          <p:grpSpPr>
            <a:xfrm>
              <a:off x="5152883" y="1521672"/>
              <a:ext cx="3707635" cy="3860212"/>
              <a:chOff x="1091377" y="2178698"/>
              <a:chExt cx="3707635" cy="386021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175953" y="4573555"/>
                <a:ext cx="3543173" cy="51318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Shared Infrastructure</a:t>
                </a:r>
                <a:endParaRPr lang="en-US" sz="12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87034" y="3974841"/>
                <a:ext cx="3526448" cy="513184"/>
              </a:xfrm>
              <a:prstGeom prst="rect">
                <a:avLst/>
              </a:prstGeom>
              <a:solidFill>
                <a:srgbClr val="87B91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Global resource pool</a:t>
                </a:r>
                <a:endParaRPr lang="en-US" sz="12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75953" y="2606351"/>
                <a:ext cx="947287" cy="1282959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Application</a:t>
                </a:r>
                <a:endParaRPr lang="en-US" sz="105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42284" y="2606351"/>
                <a:ext cx="609368" cy="1282959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App</a:t>
                </a:r>
                <a:endParaRPr lang="en-US" sz="105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73930" y="2606351"/>
                <a:ext cx="513184" cy="1282959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</a:rPr>
                  <a:t>App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43706" y="2606351"/>
                <a:ext cx="769776" cy="1282959"/>
              </a:xfrm>
              <a:prstGeom prst="rect">
                <a:avLst/>
              </a:prstGeom>
              <a:solidFill>
                <a:srgbClr val="435C0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App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91377" y="2178698"/>
                <a:ext cx="1825962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94190" y="2178698"/>
                <a:ext cx="600732" cy="310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Prod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02869" y="2178698"/>
                <a:ext cx="769776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02869" y="2178698"/>
                <a:ext cx="447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 b="1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>
                    <a:solidFill>
                      <a:srgbClr val="000000"/>
                    </a:solidFill>
                  </a:rPr>
                  <a:t>QA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58175" y="2178698"/>
                <a:ext cx="940837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858175" y="2178698"/>
                <a:ext cx="56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 b="1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>
                    <a:solidFill>
                      <a:srgbClr val="000000"/>
                    </a:solidFill>
                  </a:rPr>
                  <a:t>Exp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419228" y="5638800"/>
                <a:ext cx="3215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00"/>
                    </a:solidFill>
                  </a:rPr>
                  <a:t>Virtualized infrastructure</a:t>
                </a:r>
              </a:p>
            </p:txBody>
          </p:sp>
        </p:grpSp>
        <p:sp>
          <p:nvSpPr>
            <p:cNvPr id="7" name="Left Brace 6"/>
            <p:cNvSpPr/>
            <p:nvPr/>
          </p:nvSpPr>
          <p:spPr>
            <a:xfrm rot="5400000">
              <a:off x="6852559" y="-614105"/>
              <a:ext cx="353818" cy="3760289"/>
            </a:xfrm>
            <a:prstGeom prst="leftBrace">
              <a:avLst>
                <a:gd name="adj1" fmla="val 40925"/>
                <a:gd name="adj2" fmla="val 50000"/>
              </a:avLst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1547" y="823768"/>
              <a:ext cx="1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Virtual Environments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3880" y="2111745"/>
            <a:ext cx="3707635" cy="3860212"/>
            <a:chOff x="1091377" y="2178698"/>
            <a:chExt cx="3707635" cy="3860212"/>
          </a:xfrm>
        </p:grpSpPr>
        <p:sp>
          <p:nvSpPr>
            <p:cNvPr id="29" name="Rectangle 28"/>
            <p:cNvSpPr/>
            <p:nvPr/>
          </p:nvSpPr>
          <p:spPr>
            <a:xfrm>
              <a:off x="1175953" y="4573555"/>
              <a:ext cx="947287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32362" y="4573555"/>
              <a:ext cx="619290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73930" y="4573555"/>
              <a:ext cx="513184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43706" y="4573555"/>
              <a:ext cx="769776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75953" y="3974841"/>
              <a:ext cx="947287" cy="513184"/>
            </a:xfrm>
            <a:prstGeom prst="rect">
              <a:avLst/>
            </a:prstGeom>
            <a:solidFill>
              <a:srgbClr val="87B9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42284" y="3974841"/>
              <a:ext cx="609368" cy="513184"/>
            </a:xfrm>
            <a:prstGeom prst="rect">
              <a:avLst/>
            </a:prstGeom>
            <a:solidFill>
              <a:srgbClr val="87B9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73930" y="3974841"/>
              <a:ext cx="513184" cy="513184"/>
            </a:xfrm>
            <a:prstGeom prst="rect">
              <a:avLst/>
            </a:prstGeom>
            <a:solidFill>
              <a:srgbClr val="87B9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43706" y="3974841"/>
              <a:ext cx="769776" cy="513184"/>
            </a:xfrm>
            <a:prstGeom prst="rect">
              <a:avLst/>
            </a:prstGeom>
            <a:solidFill>
              <a:srgbClr val="87B9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75953" y="2606351"/>
              <a:ext cx="947287" cy="12829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Application</a:t>
              </a:r>
              <a:endParaRPr lang="en-US" sz="105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42284" y="2606351"/>
              <a:ext cx="609368" cy="12829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App</a:t>
              </a:r>
              <a:endParaRPr lang="en-US" sz="105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73930" y="2606351"/>
              <a:ext cx="513184" cy="1282959"/>
            </a:xfrm>
            <a:prstGeom prst="rect">
              <a:avLst/>
            </a:prstGeom>
            <a:solidFill>
              <a:srgbClr val="435C0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App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43706" y="2606351"/>
              <a:ext cx="769776" cy="1282959"/>
            </a:xfrm>
            <a:prstGeom prst="rect">
              <a:avLst/>
            </a:prstGeom>
            <a:solidFill>
              <a:srgbClr val="435C0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91377" y="2178698"/>
              <a:ext cx="1825962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94190" y="2178698"/>
              <a:ext cx="600732" cy="310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Prod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02869" y="2178698"/>
              <a:ext cx="769776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02869" y="2178698"/>
              <a:ext cx="447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QA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58175" y="2178698"/>
              <a:ext cx="940837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58175" y="2178698"/>
              <a:ext cx="613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Exp.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27023" y="5638800"/>
              <a:ext cx="3262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Silos with custom design</a:t>
              </a: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297776" y="3360853"/>
            <a:ext cx="615801" cy="60290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Service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39015"/>
              </p:ext>
            </p:extLst>
          </p:nvPr>
        </p:nvGraphicFramePr>
        <p:xfrm>
          <a:off x="423660" y="2114548"/>
          <a:ext cx="3891736" cy="11403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7583"/>
                <a:gridCol w="1236908"/>
                <a:gridCol w="1297245"/>
              </a:tblGrid>
              <a:tr h="3102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Obligations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Restrictions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Capabilities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9311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QA Approved</a:t>
                      </a:r>
                      <a:r>
                        <a:rPr lang="en-US" sz="900" baseline="0" dirty="0" smtClean="0"/>
                        <a:t> Builds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Proxied</a:t>
                      </a:r>
                      <a:r>
                        <a:rPr lang="en-US" sz="900" dirty="0" smtClean="0"/>
                        <a:t> Internet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Core DB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293112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Prod OS version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Corp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24/7</a:t>
                      </a:r>
                      <a:r>
                        <a:rPr lang="en-US" sz="900" baseline="0" dirty="0" smtClean="0"/>
                        <a:t> Incident </a:t>
                      </a:r>
                      <a:r>
                        <a:rPr lang="en-US" sz="900" baseline="0" dirty="0" err="1" smtClean="0"/>
                        <a:t>Mgt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24379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Monitoring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QA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Site traffic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48890" y="1809750"/>
            <a:ext cx="873481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Production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47997"/>
              </p:ext>
            </p:extLst>
          </p:nvPr>
        </p:nvGraphicFramePr>
        <p:xfrm>
          <a:off x="4944203" y="2088895"/>
          <a:ext cx="3894997" cy="124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1071"/>
                <a:gridCol w="1205594"/>
                <a:gridCol w="1298332"/>
              </a:tblGrid>
              <a:tr h="31685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Obligations</a:t>
                      </a:r>
                      <a:endParaRPr lang="en-US" sz="13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Restrictions</a:t>
                      </a:r>
                      <a:endParaRPr lang="en-US" sz="13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Capabilities</a:t>
                      </a:r>
                      <a:endParaRPr lang="en-US" sz="1300" dirty="0"/>
                    </a:p>
                  </a:txBody>
                  <a:tcPr marL="64851" marR="64851" marT="32425" marB="32425"/>
                </a:tc>
              </a:tr>
              <a:tr h="325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Corporate</a:t>
                      </a:r>
                      <a:r>
                        <a:rPr lang="en-US" sz="900" baseline="0" dirty="0" smtClean="0"/>
                        <a:t> policies</a:t>
                      </a:r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Limited</a:t>
                      </a:r>
                      <a:r>
                        <a:rPr lang="en-US" sz="900" baseline="0" dirty="0" smtClean="0"/>
                        <a:t> Prod Access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Full root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</a:tr>
              <a:tr h="24896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Limited QA Access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Corp</a:t>
                      </a:r>
                      <a:r>
                        <a:rPr lang="en-US" sz="900" baseline="0" dirty="0" smtClean="0"/>
                        <a:t> identity</a:t>
                      </a:r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 marL="64851" marR="64851" marT="32425" marB="32425"/>
                </a:tc>
              </a:tr>
              <a:tr h="24896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site</a:t>
                      </a:r>
                      <a:r>
                        <a:rPr lang="en-US" sz="900" baseline="0" dirty="0" smtClean="0"/>
                        <a:t> Traffic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Filtered Internet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00318" y="1784094"/>
            <a:ext cx="54025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DEV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8493"/>
              </p:ext>
            </p:extLst>
          </p:nvPr>
        </p:nvGraphicFramePr>
        <p:xfrm>
          <a:off x="2601580" y="4166470"/>
          <a:ext cx="3896178" cy="11349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5430"/>
                <a:gridCol w="1172022"/>
                <a:gridCol w="1298726"/>
              </a:tblGrid>
              <a:tr h="2977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Obligations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Restrictions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Capabilities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30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r>
                        <a:rPr lang="en-US" sz="900" baseline="0" dirty="0" smtClean="0"/>
                        <a:t> Prod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Private networks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30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/>
                        <a:t>Certified OS Versions</a:t>
                      </a:r>
                      <a:endParaRPr lang="en-US" sz="900" dirty="0" smtClean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Corp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24/7 Incident </a:t>
                      </a:r>
                      <a:r>
                        <a:rPr lang="en-US" sz="900" baseline="0" dirty="0" err="1" smtClean="0"/>
                        <a:t>Mgt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234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Self Monitoring</a:t>
                      </a:r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QA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Full Internet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52647" y="3861670"/>
            <a:ext cx="1296674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Experimentation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6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9056" y="4617955"/>
            <a:ext cx="3912901" cy="8209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Physical Environment</a:t>
            </a:r>
            <a:endParaRPr lang="en-US" sz="2800" dirty="0"/>
          </a:p>
        </p:txBody>
      </p:sp>
      <p:sp>
        <p:nvSpPr>
          <p:cNvPr id="6" name="Equal 5"/>
          <p:cNvSpPr/>
          <p:nvPr/>
        </p:nvSpPr>
        <p:spPr>
          <a:xfrm>
            <a:off x="4105337" y="3938085"/>
            <a:ext cx="551655" cy="525935"/>
          </a:xfrm>
          <a:prstGeom prst="mathEqual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7505" y="2884686"/>
            <a:ext cx="3912901" cy="8209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Class of Service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395955" y="1266866"/>
            <a:ext cx="3912901" cy="8209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Virtual Environment</a:t>
            </a:r>
            <a:endParaRPr lang="en-US" sz="2800" dirty="0"/>
          </a:p>
        </p:txBody>
      </p:sp>
      <p:sp>
        <p:nvSpPr>
          <p:cNvPr id="9" name="Plus 8"/>
          <p:cNvSpPr/>
          <p:nvPr/>
        </p:nvSpPr>
        <p:spPr>
          <a:xfrm>
            <a:off x="4092510" y="2244833"/>
            <a:ext cx="551655" cy="500279"/>
          </a:xfrm>
          <a:prstGeom prst="mathPlu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3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97399" y="4186536"/>
            <a:ext cx="5793258" cy="175615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-36102" y="4551024"/>
            <a:ext cx="1763851" cy="10348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Fulfillment &amp;</a:t>
            </a:r>
          </a:p>
          <a:p>
            <a:pPr algn="ctr"/>
            <a:r>
              <a:rPr lang="en-US" dirty="0" smtClean="0"/>
              <a:t>Supply Chain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1307763" y="4560136"/>
            <a:ext cx="1763851" cy="10348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&amp;</a:t>
            </a:r>
          </a:p>
          <a:p>
            <a:pPr algn="ctr"/>
            <a:r>
              <a:rPr lang="en-US" dirty="0" smtClean="0"/>
              <a:t>Environmental</a:t>
            </a:r>
          </a:p>
          <a:p>
            <a:pPr algn="ctr"/>
            <a:r>
              <a:rPr lang="en-US" dirty="0" smtClean="0"/>
              <a:t>‘NOC’</a:t>
            </a:r>
          </a:p>
        </p:txBody>
      </p:sp>
      <p:sp>
        <p:nvSpPr>
          <p:cNvPr id="8" name="Rectangle 7"/>
          <p:cNvSpPr/>
          <p:nvPr/>
        </p:nvSpPr>
        <p:spPr>
          <a:xfrm>
            <a:off x="3080687" y="2143749"/>
            <a:ext cx="3580550" cy="175615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-36102" y="2514810"/>
            <a:ext cx="1763851" cy="103487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Onboarding &amp;</a:t>
            </a:r>
          </a:p>
          <a:p>
            <a:pPr algn="ctr"/>
            <a:r>
              <a:rPr lang="en-US" dirty="0" smtClean="0"/>
              <a:t>Capacity </a:t>
            </a:r>
          </a:p>
          <a:p>
            <a:pPr algn="ctr"/>
            <a:r>
              <a:rPr lang="en-US" dirty="0" smtClean="0"/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1298024" y="2523921"/>
            <a:ext cx="1763851" cy="103487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</a:p>
          <a:p>
            <a:pPr algn="ctr"/>
            <a:r>
              <a:rPr lang="en-US" dirty="0" smtClean="0"/>
              <a:t>‘NOC’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159" y="1405037"/>
            <a:ext cx="1297117" cy="4660941"/>
          </a:xfrm>
          <a:prstGeom prst="rect">
            <a:avLst/>
          </a:prstGeom>
          <a:noFill/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Ops</a:t>
            </a:r>
          </a:p>
          <a:p>
            <a:pPr algn="ctr"/>
            <a:r>
              <a:rPr lang="en-US" dirty="0" smtClean="0">
                <a:solidFill>
                  <a:srgbClr val="800000"/>
                </a:solidFill>
              </a:rPr>
              <a:t>Excellence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30583" y="1408828"/>
            <a:ext cx="1297117" cy="4660941"/>
          </a:xfrm>
          <a:prstGeom prst="rect">
            <a:avLst/>
          </a:prstGeom>
          <a:noFill/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SEC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9691" y="555639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racks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1447" y="5556390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datacenters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7990" y="5556390"/>
            <a:ext cx="800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networks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20" name="Picture 19" descr="server_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07" y="2981951"/>
            <a:ext cx="445770" cy="548640"/>
          </a:xfrm>
          <a:prstGeom prst="rect">
            <a:avLst/>
          </a:prstGeom>
        </p:spPr>
      </p:pic>
      <p:pic>
        <p:nvPicPr>
          <p:cNvPr id="21" name="Picture 20" descr="cloud_stor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826" y="3216200"/>
            <a:ext cx="433948" cy="3143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61170" y="3527757"/>
            <a:ext cx="774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compute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8083" y="3527757"/>
            <a:ext cx="697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storage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4" name="Picture 23" descr="virtual_network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196" y="3307862"/>
            <a:ext cx="418105" cy="22272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00948" y="3527757"/>
            <a:ext cx="723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network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11867" y="5556390"/>
            <a:ext cx="518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CDN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30" name="Picture 29" descr="networ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151" y="5282278"/>
            <a:ext cx="393618" cy="303414"/>
          </a:xfrm>
          <a:prstGeom prst="rect">
            <a:avLst/>
          </a:prstGeom>
        </p:spPr>
      </p:pic>
      <p:pic>
        <p:nvPicPr>
          <p:cNvPr id="31" name="Picture 30" descr="network-firewal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149" y="5197067"/>
            <a:ext cx="388625" cy="38862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31140" y="5556390"/>
            <a:ext cx="74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firewalls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33" name="Picture 32" descr="rac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5196" y="5069176"/>
            <a:ext cx="385460" cy="516516"/>
          </a:xfrm>
          <a:prstGeom prst="rect">
            <a:avLst/>
          </a:prstGeom>
        </p:spPr>
      </p:pic>
      <p:pic>
        <p:nvPicPr>
          <p:cNvPr id="34" name="Picture 33" descr="dc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6288" y="5137964"/>
            <a:ext cx="779378" cy="447728"/>
          </a:xfrm>
          <a:prstGeom prst="rect">
            <a:avLst/>
          </a:prstGeom>
        </p:spPr>
      </p:pic>
      <p:pic>
        <p:nvPicPr>
          <p:cNvPr id="35" name="Picture 34" descr="proxy servic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844" y="5171624"/>
            <a:ext cx="457200" cy="414068"/>
          </a:xfrm>
          <a:prstGeom prst="rect">
            <a:avLst/>
          </a:prstGeom>
        </p:spPr>
      </p:pic>
      <p:pic>
        <p:nvPicPr>
          <p:cNvPr id="36" name="Picture 35" descr="DNS_Servic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6529" y="3188913"/>
            <a:ext cx="346000" cy="34167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909923" y="3527757"/>
            <a:ext cx="50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DNS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40" name="Picture 39" descr="network_device_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6136" y="3241254"/>
            <a:ext cx="289337" cy="28933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328932" y="3527757"/>
            <a:ext cx="372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LB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3310334" y="905168"/>
            <a:ext cx="2932025" cy="1026758"/>
          </a:xfrm>
          <a:prstGeom prst="downArrow">
            <a:avLst>
              <a:gd name="adj1" fmla="val 85775"/>
              <a:gd name="adj2" fmla="val 2944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</a:p>
          <a:p>
            <a:pPr algn="ctr"/>
            <a:r>
              <a:rPr lang="en-US" dirty="0" smtClean="0"/>
              <a:t>As a Service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668788" y="2487775"/>
            <a:ext cx="221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Cloud Infrastructure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73194" y="4541291"/>
            <a:ext cx="2737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Datacenter Infrastructure</a:t>
            </a:r>
          </a:p>
        </p:txBody>
      </p:sp>
      <p:sp>
        <p:nvSpPr>
          <p:cNvPr id="45" name="Down Arrow 44"/>
          <p:cNvSpPr/>
          <p:nvPr/>
        </p:nvSpPr>
        <p:spPr>
          <a:xfrm>
            <a:off x="6786602" y="2786846"/>
            <a:ext cx="2077035" cy="1026758"/>
          </a:xfrm>
          <a:prstGeom prst="downArrow">
            <a:avLst>
              <a:gd name="adj1" fmla="val 85775"/>
              <a:gd name="adj2" fmla="val 2944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Hosting</a:t>
            </a:r>
          </a:p>
          <a:p>
            <a:pPr algn="ctr"/>
            <a:r>
              <a:rPr lang="en-US" dirty="0" smtClean="0"/>
              <a:t>On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2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163" y="445829"/>
            <a:ext cx="8769052" cy="529590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7791" y="4647432"/>
            <a:ext cx="8404238" cy="93218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Stratus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3966" y="5052730"/>
            <a:ext cx="1391699" cy="432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Bare Metal</a:t>
            </a:r>
          </a:p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Onboarding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70427" y="5043010"/>
            <a:ext cx="1391699" cy="432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LB Provisioning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279" y="1958946"/>
            <a:ext cx="5796492" cy="224265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OpenStratus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38545" y="5056520"/>
            <a:ext cx="1391699" cy="432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OS Provisioning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28527" y="5046801"/>
            <a:ext cx="1391699" cy="432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DNS</a:t>
            </a:r>
          </a:p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Provisioning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040249" y="4269151"/>
            <a:ext cx="2067281" cy="297220"/>
          </a:xfrm>
          <a:prstGeom prst="downArrow">
            <a:avLst>
              <a:gd name="adj1" fmla="val 73529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76669" y="3622074"/>
            <a:ext cx="1009611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Virtual</a:t>
            </a:r>
          </a:p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Compute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74872" y="3622074"/>
            <a:ext cx="1391699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Block &amp; Object</a:t>
            </a:r>
          </a:p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Storage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77701" y="3622074"/>
            <a:ext cx="1105776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Virtual</a:t>
            </a:r>
          </a:p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Networks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9382" y="2452885"/>
            <a:ext cx="1743001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648A11"/>
                </a:solidFill>
              </a:rPr>
              <a:t>Self Service Portal</a:t>
            </a:r>
            <a:endParaRPr lang="en-US" sz="1400" dirty="0">
              <a:solidFill>
                <a:srgbClr val="648A1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30440" y="2452885"/>
            <a:ext cx="955554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648A11"/>
                </a:solidFill>
              </a:rPr>
              <a:t>CLI</a:t>
            </a:r>
            <a:endParaRPr lang="en-US" sz="1400" dirty="0">
              <a:solidFill>
                <a:srgbClr val="648A1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18375" y="2452885"/>
            <a:ext cx="2067293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648A11"/>
                </a:solidFill>
              </a:rPr>
              <a:t>REST API</a:t>
            </a:r>
            <a:endParaRPr lang="en-US" sz="1400" dirty="0">
              <a:solidFill>
                <a:srgbClr val="648A1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7190" y="3027887"/>
            <a:ext cx="1731695" cy="457200"/>
          </a:xfrm>
          <a:prstGeom prst="roundRect">
            <a:avLst/>
          </a:prstGeom>
          <a:ln>
            <a:solidFill>
              <a:srgbClr val="7F7F7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Cloud Formations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918375" y="3027887"/>
            <a:ext cx="2080801" cy="45720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Monitoring &amp; administration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41769" y="3027887"/>
            <a:ext cx="957741" cy="4572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8200"/>
                </a:solidFill>
              </a:rPr>
              <a:t>eBay</a:t>
            </a:r>
          </a:p>
          <a:p>
            <a:pPr algn="ctr"/>
            <a:r>
              <a:rPr lang="en-US" sz="1400" dirty="0" smtClean="0">
                <a:solidFill>
                  <a:srgbClr val="FF8200"/>
                </a:solidFill>
              </a:rPr>
              <a:t>Glue</a:t>
            </a:r>
            <a:endParaRPr lang="en-US" sz="1400" dirty="0">
              <a:solidFill>
                <a:srgbClr val="FF82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81" y="1729261"/>
            <a:ext cx="1127142" cy="563571"/>
          </a:xfrm>
          <a:prstGeom prst="rect">
            <a:avLst/>
          </a:prstGeom>
        </p:spPr>
      </p:pic>
      <p:sp>
        <p:nvSpPr>
          <p:cNvPr id="23" name="Down Arrow 22"/>
          <p:cNvSpPr/>
          <p:nvPr/>
        </p:nvSpPr>
        <p:spPr>
          <a:xfrm>
            <a:off x="1189024" y="540399"/>
            <a:ext cx="3580583" cy="1229407"/>
          </a:xfrm>
          <a:prstGeom prst="downArrow">
            <a:avLst>
              <a:gd name="adj1" fmla="val 86569"/>
              <a:gd name="adj2" fmla="val 20330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Openstack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compliant Compute, Network, &amp; Storage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034141" y="3625865"/>
            <a:ext cx="816676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Virtual</a:t>
            </a:r>
          </a:p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LB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970214" y="3616146"/>
            <a:ext cx="816676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Virtual</a:t>
            </a:r>
          </a:p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DNS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350468" y="2786845"/>
            <a:ext cx="2026747" cy="1229407"/>
          </a:xfrm>
          <a:prstGeom prst="downArrow">
            <a:avLst>
              <a:gd name="adj1" fmla="val 86569"/>
              <a:gd name="adj2" fmla="val 20330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Bare Metal</a:t>
            </a:r>
          </a:p>
          <a:p>
            <a:pPr algn="ctr"/>
            <a:r>
              <a:rPr lang="en-US" dirty="0" smtClean="0"/>
              <a:t>Compute, LB</a:t>
            </a:r>
          </a:p>
        </p:txBody>
      </p:sp>
    </p:spTree>
    <p:extLst>
      <p:ext uri="{BB962C8B-B14F-4D97-AF65-F5344CB8AC3E}">
        <p14:creationId xmlns:p14="http://schemas.microsoft.com/office/powerpoint/2010/main" val="191282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 descr="server_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0" y="1178395"/>
            <a:ext cx="731520" cy="900334"/>
          </a:xfrm>
          <a:prstGeom prst="rect">
            <a:avLst/>
          </a:prstGeom>
        </p:spPr>
      </p:pic>
      <p:pic>
        <p:nvPicPr>
          <p:cNvPr id="5" name="Picture 4" descr="cloud_stor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0" y="2437421"/>
            <a:ext cx="731520" cy="529981"/>
          </a:xfrm>
          <a:prstGeom prst="rect">
            <a:avLst/>
          </a:prstGeom>
        </p:spPr>
      </p:pic>
      <p:pic>
        <p:nvPicPr>
          <p:cNvPr id="6" name="Picture 5" descr="virtual_network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20" y="3326093"/>
            <a:ext cx="731520" cy="389688"/>
          </a:xfrm>
          <a:prstGeom prst="rect">
            <a:avLst/>
          </a:prstGeom>
        </p:spPr>
      </p:pic>
      <p:pic>
        <p:nvPicPr>
          <p:cNvPr id="7" name="Picture 6" descr="network_device_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20" y="4074472"/>
            <a:ext cx="731520" cy="731520"/>
          </a:xfrm>
          <a:prstGeom prst="rect">
            <a:avLst/>
          </a:prstGeom>
        </p:spPr>
      </p:pic>
      <p:pic>
        <p:nvPicPr>
          <p:cNvPr id="8" name="Picture 7" descr="DNS_Servi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420" y="5164684"/>
            <a:ext cx="731520" cy="7223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97047" y="1242916"/>
            <a:ext cx="6404516" cy="68900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Virtual Compute on demand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00819" y="2232935"/>
            <a:ext cx="6404516" cy="6890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Block and Object Storage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91079" y="3182424"/>
            <a:ext cx="6404516" cy="68900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Virtual Networks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94851" y="4077872"/>
            <a:ext cx="6404516" cy="68900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Load Balancer Service on demand (private/public)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98623" y="5121930"/>
            <a:ext cx="6404516" cy="68900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DNS Service </a:t>
            </a:r>
            <a:r>
              <a:rPr lang="en-US" dirty="0"/>
              <a:t>on demand (</a:t>
            </a:r>
            <a:r>
              <a:rPr lang="en-US" dirty="0" smtClean="0"/>
              <a:t>private zones / public zones)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6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798305" y="2123612"/>
            <a:ext cx="1038981" cy="539218"/>
          </a:xfrm>
          <a:prstGeom prst="cloud">
            <a:avLst/>
          </a:prstGeom>
          <a:solidFill>
            <a:srgbClr val="FFFFFF"/>
          </a:solidFill>
          <a:ln>
            <a:solidFill>
              <a:srgbClr val="1666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15668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91982" y="1544762"/>
            <a:ext cx="5696341" cy="249238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accent2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3397" y="1371431"/>
            <a:ext cx="490351" cy="261610"/>
          </a:xfrm>
          <a:prstGeom prst="rect">
            <a:avLst/>
          </a:prstGeom>
          <a:solidFill>
            <a:srgbClr val="16668F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COS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37362" y="1633943"/>
            <a:ext cx="3410878" cy="1711386"/>
            <a:chOff x="1886045" y="629358"/>
            <a:chExt cx="3410878" cy="1711386"/>
          </a:xfrm>
        </p:grpSpPr>
        <p:sp>
          <p:nvSpPr>
            <p:cNvPr id="8" name="Rounded Rectangle 7"/>
            <p:cNvSpPr/>
            <p:nvPr/>
          </p:nvSpPr>
          <p:spPr>
            <a:xfrm>
              <a:off x="1886045" y="768859"/>
              <a:ext cx="3410878" cy="1571885"/>
            </a:xfrm>
            <a:prstGeom prst="roundRect">
              <a:avLst/>
            </a:prstGeom>
            <a:solidFill>
              <a:srgbClr val="FFFFFF"/>
            </a:solidFill>
            <a:ln w="12700" cmpd="sng"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00347" y="629358"/>
              <a:ext cx="1493092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E5689"/>
                  </a:solidFill>
                </a:rPr>
                <a:t>User environment</a:t>
              </a:r>
              <a:endParaRPr lang="en-US" sz="1200" b="1" dirty="0">
                <a:solidFill>
                  <a:srgbClr val="0E5689"/>
                </a:solidFill>
              </a:endParaRPr>
            </a:p>
          </p:txBody>
        </p:sp>
      </p:grpSp>
      <p:cxnSp>
        <p:nvCxnSpPr>
          <p:cNvPr id="10" name="Straight Connector 9"/>
          <p:cNvCxnSpPr>
            <a:endCxn id="77" idx="2"/>
          </p:cNvCxnSpPr>
          <p:nvPr/>
        </p:nvCxnSpPr>
        <p:spPr>
          <a:xfrm>
            <a:off x="2031556" y="3769298"/>
            <a:ext cx="4098433" cy="17242"/>
          </a:xfrm>
          <a:prstGeom prst="line">
            <a:avLst/>
          </a:prstGeom>
          <a:ln>
            <a:solidFill>
              <a:srgbClr val="1666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85579" y="3537312"/>
            <a:ext cx="1262712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Shared Virtual Network</a:t>
            </a:r>
            <a:endParaRPr lang="en-US" sz="800" i="1" dirty="0"/>
          </a:p>
        </p:txBody>
      </p:sp>
      <p:cxnSp>
        <p:nvCxnSpPr>
          <p:cNvPr id="12" name="Straight Connector 11"/>
          <p:cNvCxnSpPr>
            <a:stCxn id="26" idx="2"/>
          </p:cNvCxnSpPr>
          <p:nvPr/>
        </p:nvCxnSpPr>
        <p:spPr>
          <a:xfrm flipH="1">
            <a:off x="2733615" y="3227936"/>
            <a:ext cx="5429" cy="524903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62712" y="2134508"/>
            <a:ext cx="1935759" cy="0"/>
          </a:xfrm>
          <a:prstGeom prst="line">
            <a:avLst/>
          </a:prstGeom>
          <a:ln>
            <a:solidFill>
              <a:srgbClr val="1666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58657" y="1875357"/>
            <a:ext cx="1251191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Private Virtual Network</a:t>
            </a:r>
            <a:endParaRPr lang="en-US" sz="800" i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842755" y="2149322"/>
            <a:ext cx="0" cy="455145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/>
          <p:cNvCxnSpPr>
            <a:stCxn id="52" idx="2"/>
          </p:cNvCxnSpPr>
          <p:nvPr/>
        </p:nvCxnSpPr>
        <p:spPr>
          <a:xfrm rot="10800000">
            <a:off x="4898656" y="2125910"/>
            <a:ext cx="254338" cy="399452"/>
          </a:xfrm>
          <a:prstGeom prst="bentConnector2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3"/>
          <p:cNvCxnSpPr>
            <a:stCxn id="36" idx="2"/>
            <a:endCxn id="80" idx="2"/>
          </p:cNvCxnSpPr>
          <p:nvPr/>
        </p:nvCxnSpPr>
        <p:spPr>
          <a:xfrm rot="10800000" flipV="1">
            <a:off x="6343496" y="2524986"/>
            <a:ext cx="640339" cy="1063740"/>
          </a:xfrm>
          <a:prstGeom prst="bentConnector2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3"/>
          <p:cNvCxnSpPr/>
          <p:nvPr/>
        </p:nvCxnSpPr>
        <p:spPr>
          <a:xfrm>
            <a:off x="5562289" y="2527335"/>
            <a:ext cx="782491" cy="3012"/>
          </a:xfrm>
          <a:prstGeom prst="straightConnector1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626898" y="2617965"/>
            <a:ext cx="409417" cy="609971"/>
            <a:chOff x="7720440" y="2088943"/>
            <a:chExt cx="409417" cy="609971"/>
          </a:xfrm>
        </p:grpSpPr>
        <p:sp>
          <p:nvSpPr>
            <p:cNvPr id="20" name="Rectangle 19"/>
            <p:cNvSpPr/>
            <p:nvPr/>
          </p:nvSpPr>
          <p:spPr>
            <a:xfrm>
              <a:off x="7720440" y="2088943"/>
              <a:ext cx="409417" cy="609971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05996" y="2149430"/>
              <a:ext cx="248661" cy="365658"/>
            </a:xfrm>
            <a:prstGeom prst="rect">
              <a:avLst/>
            </a:prstGeom>
            <a:solidFill>
              <a:srgbClr val="16668F"/>
            </a:solidFill>
            <a:ln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904259" y="2565221"/>
              <a:ext cx="58491" cy="58491"/>
            </a:xfrm>
            <a:prstGeom prst="ellipse">
              <a:avLst/>
            </a:prstGeom>
            <a:solidFill>
              <a:srgbClr val="16668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805996" y="2215275"/>
              <a:ext cx="248661" cy="0"/>
            </a:xfrm>
            <a:prstGeom prst="line">
              <a:avLst/>
            </a:prstGeom>
            <a:ln w="63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808006" y="2259047"/>
              <a:ext cx="248661" cy="0"/>
            </a:xfrm>
            <a:prstGeom prst="line">
              <a:avLst/>
            </a:prstGeom>
            <a:ln w="63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534335" y="2617965"/>
            <a:ext cx="409417" cy="609971"/>
            <a:chOff x="7720440" y="2088943"/>
            <a:chExt cx="409417" cy="609971"/>
          </a:xfrm>
        </p:grpSpPr>
        <p:sp>
          <p:nvSpPr>
            <p:cNvPr id="26" name="Rectangle 25"/>
            <p:cNvSpPr/>
            <p:nvPr/>
          </p:nvSpPr>
          <p:spPr>
            <a:xfrm>
              <a:off x="7720440" y="2088943"/>
              <a:ext cx="409417" cy="609971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05996" y="2149430"/>
              <a:ext cx="248661" cy="365658"/>
            </a:xfrm>
            <a:prstGeom prst="rect">
              <a:avLst/>
            </a:prstGeom>
            <a:solidFill>
              <a:srgbClr val="16668F"/>
            </a:solidFill>
            <a:ln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904259" y="2565221"/>
              <a:ext cx="58491" cy="58491"/>
            </a:xfrm>
            <a:prstGeom prst="ellipse">
              <a:avLst/>
            </a:prstGeom>
            <a:solidFill>
              <a:srgbClr val="16668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7805996" y="2215275"/>
              <a:ext cx="248661" cy="0"/>
            </a:xfrm>
            <a:prstGeom prst="line">
              <a:avLst/>
            </a:prstGeom>
            <a:ln w="63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808006" y="2259047"/>
              <a:ext cx="248661" cy="0"/>
            </a:xfrm>
            <a:prstGeom prst="line">
              <a:avLst/>
            </a:prstGeom>
            <a:ln w="6350" cmpd="sng">
              <a:solidFill>
                <a:srgbClr val="C3E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983834" y="2315393"/>
            <a:ext cx="416024" cy="419185"/>
            <a:chOff x="6932517" y="1310808"/>
            <a:chExt cx="416024" cy="419185"/>
          </a:xfrm>
        </p:grpSpPr>
        <p:grpSp>
          <p:nvGrpSpPr>
            <p:cNvPr id="32" name="Group 31"/>
            <p:cNvGrpSpPr/>
            <p:nvPr/>
          </p:nvGrpSpPr>
          <p:grpSpPr>
            <a:xfrm>
              <a:off x="6932517" y="1310808"/>
              <a:ext cx="416024" cy="419185"/>
              <a:chOff x="6695017" y="2650733"/>
              <a:chExt cx="416024" cy="41918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695017" y="2650733"/>
                <a:ext cx="416024" cy="419185"/>
              </a:xfrm>
              <a:prstGeom prst="ellipse">
                <a:avLst/>
              </a:prstGeom>
              <a:solidFill>
                <a:srgbClr val="16668F"/>
              </a:solidFill>
              <a:ln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 Arrow 36"/>
              <p:cNvSpPr/>
              <p:nvPr/>
            </p:nvSpPr>
            <p:spPr>
              <a:xfrm rot="5400000" flipV="1">
                <a:off x="6878797" y="2760547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Down Arrow 37"/>
              <p:cNvSpPr/>
              <p:nvPr/>
            </p:nvSpPr>
            <p:spPr>
              <a:xfrm rot="16200000" flipH="1" flipV="1">
                <a:off x="6712293" y="2761885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Down Arrow 38"/>
              <p:cNvSpPr/>
              <p:nvPr/>
            </p:nvSpPr>
            <p:spPr>
              <a:xfrm flipH="1" flipV="1">
                <a:off x="6797556" y="266251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own Arrow 39"/>
              <p:cNvSpPr/>
              <p:nvPr/>
            </p:nvSpPr>
            <p:spPr>
              <a:xfrm flipH="1">
                <a:off x="6793301" y="285967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081929" y="1431153"/>
              <a:ext cx="121305" cy="155963"/>
              <a:chOff x="7250140" y="2834107"/>
              <a:chExt cx="155964" cy="200525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7250140" y="2905511"/>
                <a:ext cx="155964" cy="129121"/>
              </a:xfrm>
              <a:prstGeom prst="roundRect">
                <a:avLst/>
              </a:prstGeom>
              <a:solidFill>
                <a:srgbClr val="16668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285788" y="2834107"/>
                <a:ext cx="84668" cy="138139"/>
              </a:xfrm>
              <a:prstGeom prst="roundRect">
                <a:avLst/>
              </a:prstGeom>
              <a:noFill/>
              <a:ln w="28575" cmpd="sng"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1" name="Straight Connector 40"/>
          <p:cNvCxnSpPr/>
          <p:nvPr/>
        </p:nvCxnSpPr>
        <p:spPr>
          <a:xfrm>
            <a:off x="3840332" y="3212467"/>
            <a:ext cx="2221" cy="549849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7778598" y="2255514"/>
            <a:ext cx="1038981" cy="539218"/>
          </a:xfrm>
          <a:prstGeom prst="cloud">
            <a:avLst/>
          </a:prstGeom>
          <a:solidFill>
            <a:srgbClr val="FFFFFF"/>
          </a:solidFill>
          <a:ln>
            <a:solidFill>
              <a:srgbClr val="1666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15668F"/>
              </a:solidFill>
            </a:endParaRPr>
          </a:p>
        </p:txBody>
      </p:sp>
      <p:cxnSp>
        <p:nvCxnSpPr>
          <p:cNvPr id="43" name="Straight Connector 33"/>
          <p:cNvCxnSpPr>
            <a:stCxn id="36" idx="6"/>
            <a:endCxn id="42" idx="2"/>
          </p:cNvCxnSpPr>
          <p:nvPr/>
        </p:nvCxnSpPr>
        <p:spPr>
          <a:xfrm>
            <a:off x="7399858" y="2524986"/>
            <a:ext cx="381963" cy="137"/>
          </a:xfrm>
          <a:prstGeom prst="straightConnector1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30172" y="1817135"/>
            <a:ext cx="61137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Tenant</a:t>
            </a:r>
          </a:p>
          <a:p>
            <a:pPr algn="ctr"/>
            <a:r>
              <a:rPr lang="en-US" sz="1050" dirty="0"/>
              <a:t>l</a:t>
            </a:r>
            <a:r>
              <a:rPr lang="en-US" sz="1050" dirty="0" smtClean="0"/>
              <a:t>ogical</a:t>
            </a:r>
          </a:p>
          <a:p>
            <a:pPr algn="ctr"/>
            <a:r>
              <a:rPr lang="en-US" sz="1050" dirty="0" smtClean="0"/>
              <a:t>router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7680314" y="1837629"/>
            <a:ext cx="1195948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Public Networks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398198" y="2339185"/>
            <a:ext cx="7364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compute</a:t>
            </a:r>
            <a:endParaRPr lang="en-US" sz="1050" i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5152994" y="2315769"/>
            <a:ext cx="416024" cy="419185"/>
            <a:chOff x="5101677" y="1320661"/>
            <a:chExt cx="416024" cy="419185"/>
          </a:xfrm>
        </p:grpSpPr>
        <p:grpSp>
          <p:nvGrpSpPr>
            <p:cNvPr id="48" name="Group 47"/>
            <p:cNvGrpSpPr/>
            <p:nvPr/>
          </p:nvGrpSpPr>
          <p:grpSpPr>
            <a:xfrm>
              <a:off x="5101677" y="1320661"/>
              <a:ext cx="416024" cy="419185"/>
              <a:chOff x="6695017" y="2650733"/>
              <a:chExt cx="416024" cy="419185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6695017" y="2650733"/>
                <a:ext cx="416024" cy="419185"/>
              </a:xfrm>
              <a:prstGeom prst="ellipse">
                <a:avLst/>
              </a:prstGeom>
              <a:solidFill>
                <a:srgbClr val="16668F"/>
              </a:solidFill>
              <a:ln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Down Arrow 52"/>
              <p:cNvSpPr/>
              <p:nvPr/>
            </p:nvSpPr>
            <p:spPr>
              <a:xfrm rot="5400000" flipV="1">
                <a:off x="6878797" y="2760547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Down Arrow 53"/>
              <p:cNvSpPr/>
              <p:nvPr/>
            </p:nvSpPr>
            <p:spPr>
              <a:xfrm rot="16200000" flipH="1" flipV="1">
                <a:off x="6712293" y="2761885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Down Arrow 54"/>
              <p:cNvSpPr/>
              <p:nvPr/>
            </p:nvSpPr>
            <p:spPr>
              <a:xfrm flipH="1" flipV="1">
                <a:off x="6797556" y="266251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Down Arrow 55"/>
              <p:cNvSpPr/>
              <p:nvPr/>
            </p:nvSpPr>
            <p:spPr>
              <a:xfrm flipH="1">
                <a:off x="6793301" y="285967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3406" y="1441402"/>
              <a:ext cx="121305" cy="155963"/>
              <a:chOff x="7250140" y="2834107"/>
              <a:chExt cx="155964" cy="200525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250140" y="2905511"/>
                <a:ext cx="155964" cy="129121"/>
              </a:xfrm>
              <a:prstGeom prst="roundRect">
                <a:avLst/>
              </a:prstGeom>
              <a:solidFill>
                <a:srgbClr val="16668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285788" y="2834107"/>
                <a:ext cx="84668" cy="138139"/>
              </a:xfrm>
              <a:prstGeom prst="roundRect">
                <a:avLst/>
              </a:prstGeom>
              <a:noFill/>
              <a:ln w="28575" cmpd="sng"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7" name="Straight Connector 56"/>
          <p:cNvCxnSpPr/>
          <p:nvPr/>
        </p:nvCxnSpPr>
        <p:spPr>
          <a:xfrm flipV="1">
            <a:off x="496788" y="5193304"/>
            <a:ext cx="5317216" cy="9477"/>
          </a:xfrm>
          <a:prstGeom prst="line">
            <a:avLst/>
          </a:prstGeom>
          <a:ln>
            <a:solidFill>
              <a:srgbClr val="1666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43319" y="5234420"/>
            <a:ext cx="1509163" cy="25391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Infrastructure Network</a:t>
            </a:r>
            <a:endParaRPr lang="en-US" sz="1050" dirty="0"/>
          </a:p>
        </p:txBody>
      </p:sp>
      <p:sp>
        <p:nvSpPr>
          <p:cNvPr id="59" name="Rectangle 58"/>
          <p:cNvSpPr/>
          <p:nvPr/>
        </p:nvSpPr>
        <p:spPr>
          <a:xfrm>
            <a:off x="2291957" y="4410510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Hypervisor</a:t>
            </a:r>
            <a:endParaRPr lang="en-US" sz="9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2396592" y="4690358"/>
            <a:ext cx="680128" cy="322421"/>
            <a:chOff x="457200" y="4191000"/>
            <a:chExt cx="680128" cy="32242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028" y="4191000"/>
              <a:ext cx="622300" cy="31750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457200" y="4267200"/>
              <a:ext cx="591228" cy="246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FFFFFF"/>
                  </a:solidFill>
                </a:rPr>
                <a:t>vswitch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3" name="Straight Connector 62"/>
          <p:cNvCxnSpPr/>
          <p:nvPr/>
        </p:nvCxnSpPr>
        <p:spPr>
          <a:xfrm flipH="1">
            <a:off x="2705181" y="4972428"/>
            <a:ext cx="6180" cy="230352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373212" y="4411282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Hypervisor</a:t>
            </a:r>
            <a:endParaRPr lang="en-US" sz="9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3477847" y="4691130"/>
            <a:ext cx="680128" cy="322421"/>
            <a:chOff x="457200" y="4191000"/>
            <a:chExt cx="680128" cy="32242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028" y="4191000"/>
              <a:ext cx="622300" cy="3175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57200" y="4267200"/>
              <a:ext cx="591228" cy="246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FFFFFF"/>
                  </a:solidFill>
                </a:rPr>
                <a:t>vswitch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8" name="Straight Connector 67"/>
          <p:cNvCxnSpPr/>
          <p:nvPr/>
        </p:nvCxnSpPr>
        <p:spPr>
          <a:xfrm flipH="1">
            <a:off x="3776957" y="4954246"/>
            <a:ext cx="6180" cy="230352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108452" y="4421531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NVP Gateway</a:t>
            </a:r>
            <a:endParaRPr lang="en-US" sz="900" dirty="0"/>
          </a:p>
        </p:txBody>
      </p:sp>
      <p:cxnSp>
        <p:nvCxnSpPr>
          <p:cNvPr id="70" name="Straight Connector 69"/>
          <p:cNvCxnSpPr>
            <a:stCxn id="69" idx="2"/>
          </p:cNvCxnSpPr>
          <p:nvPr/>
        </p:nvCxnSpPr>
        <p:spPr>
          <a:xfrm flipH="1">
            <a:off x="5567565" y="4601118"/>
            <a:ext cx="9152" cy="582709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503358" y="3447906"/>
            <a:ext cx="57915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Admin</a:t>
            </a:r>
          </a:p>
          <a:p>
            <a:pPr algn="ctr"/>
            <a:r>
              <a:rPr lang="en-US" sz="1050" dirty="0"/>
              <a:t>l</a:t>
            </a:r>
            <a:r>
              <a:rPr lang="en-US" sz="1050" dirty="0" smtClean="0"/>
              <a:t>ogical</a:t>
            </a:r>
          </a:p>
          <a:p>
            <a:pPr algn="ctr"/>
            <a:r>
              <a:rPr lang="en-US" sz="1050" dirty="0" smtClean="0"/>
              <a:t>router</a:t>
            </a:r>
            <a:endParaRPr lang="en-US" sz="1050" dirty="0"/>
          </a:p>
        </p:txBody>
      </p:sp>
      <p:grpSp>
        <p:nvGrpSpPr>
          <p:cNvPr id="72" name="Group 71"/>
          <p:cNvGrpSpPr/>
          <p:nvPr/>
        </p:nvGrpSpPr>
        <p:grpSpPr>
          <a:xfrm>
            <a:off x="6129989" y="3576947"/>
            <a:ext cx="416024" cy="419185"/>
            <a:chOff x="6078672" y="2572362"/>
            <a:chExt cx="416024" cy="419185"/>
          </a:xfrm>
        </p:grpSpPr>
        <p:grpSp>
          <p:nvGrpSpPr>
            <p:cNvPr id="73" name="Group 72"/>
            <p:cNvGrpSpPr/>
            <p:nvPr/>
          </p:nvGrpSpPr>
          <p:grpSpPr>
            <a:xfrm>
              <a:off x="6078672" y="2572362"/>
              <a:ext cx="416024" cy="419185"/>
              <a:chOff x="6695017" y="2650733"/>
              <a:chExt cx="416024" cy="419185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6695017" y="2650733"/>
                <a:ext cx="416024" cy="419185"/>
              </a:xfrm>
              <a:prstGeom prst="ellipse">
                <a:avLst/>
              </a:prstGeom>
              <a:solidFill>
                <a:srgbClr val="16668F"/>
              </a:solidFill>
              <a:ln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Down Arrow 77"/>
              <p:cNvSpPr/>
              <p:nvPr/>
            </p:nvSpPr>
            <p:spPr>
              <a:xfrm rot="5400000" flipV="1">
                <a:off x="6878797" y="2760547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Down Arrow 78"/>
              <p:cNvSpPr/>
              <p:nvPr/>
            </p:nvSpPr>
            <p:spPr>
              <a:xfrm rot="16200000" flipH="1" flipV="1">
                <a:off x="6712293" y="2761885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own Arrow 79"/>
              <p:cNvSpPr/>
              <p:nvPr/>
            </p:nvSpPr>
            <p:spPr>
              <a:xfrm flipH="1" flipV="1">
                <a:off x="6797556" y="266251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own Arrow 80"/>
              <p:cNvSpPr/>
              <p:nvPr/>
            </p:nvSpPr>
            <p:spPr>
              <a:xfrm flipH="1">
                <a:off x="6793301" y="285967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230401" y="2702580"/>
              <a:ext cx="121305" cy="155963"/>
              <a:chOff x="7250140" y="2834107"/>
              <a:chExt cx="155964" cy="200525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7250140" y="2905511"/>
                <a:ext cx="155964" cy="129121"/>
              </a:xfrm>
              <a:prstGeom prst="roundRect">
                <a:avLst/>
              </a:prstGeom>
              <a:solidFill>
                <a:srgbClr val="16668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7285788" y="2834107"/>
                <a:ext cx="84668" cy="138139"/>
              </a:xfrm>
              <a:prstGeom prst="roundRect">
                <a:avLst/>
              </a:prstGeom>
              <a:noFill/>
              <a:ln w="28575" cmpd="sng"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212" y="4485765"/>
            <a:ext cx="469900" cy="317500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 flipH="1">
            <a:off x="6421348" y="4321440"/>
            <a:ext cx="8728" cy="844202"/>
          </a:xfrm>
          <a:prstGeom prst="line">
            <a:avLst/>
          </a:prstGeom>
          <a:ln>
            <a:solidFill>
              <a:srgbClr val="1666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9" idx="3"/>
          </p:cNvCxnSpPr>
          <p:nvPr/>
        </p:nvCxnSpPr>
        <p:spPr>
          <a:xfrm flipV="1">
            <a:off x="6044982" y="4501502"/>
            <a:ext cx="385098" cy="679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1"/>
          </p:cNvCxnSpPr>
          <p:nvPr/>
        </p:nvCxnSpPr>
        <p:spPr>
          <a:xfrm flipH="1" flipV="1">
            <a:off x="6420597" y="4643653"/>
            <a:ext cx="516615" cy="862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844997" y="5139654"/>
            <a:ext cx="1157673" cy="41549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Shared Physical </a:t>
            </a:r>
          </a:p>
          <a:p>
            <a:pPr algn="ctr"/>
            <a:r>
              <a:rPr lang="en-US" sz="1050" dirty="0" smtClean="0"/>
              <a:t>Network</a:t>
            </a:r>
            <a:endParaRPr 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6839619" y="4211706"/>
            <a:ext cx="648519" cy="25391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Firewall</a:t>
            </a:r>
            <a:endParaRPr lang="en-US" sz="1050" dirty="0"/>
          </a:p>
        </p:txBody>
      </p:sp>
      <p:sp>
        <p:nvSpPr>
          <p:cNvPr id="88" name="Rectangle 87"/>
          <p:cNvSpPr/>
          <p:nvPr/>
        </p:nvSpPr>
        <p:spPr>
          <a:xfrm>
            <a:off x="1223183" y="4403350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DHCP agent</a:t>
            </a:r>
            <a:endParaRPr lang="en-US" sz="9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1259971" y="4681655"/>
            <a:ext cx="680128" cy="322421"/>
            <a:chOff x="457200" y="4191000"/>
            <a:chExt cx="680128" cy="322420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028" y="4191000"/>
              <a:ext cx="622300" cy="317500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457200" y="4267200"/>
              <a:ext cx="591228" cy="246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FFFFFF"/>
                  </a:solidFill>
                </a:rPr>
                <a:t>vswitch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>
          <a:xfrm flipH="1">
            <a:off x="1568560" y="4963725"/>
            <a:ext cx="6180" cy="230352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944268" y="3465925"/>
            <a:ext cx="561877" cy="16371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DHCP</a:t>
            </a:r>
            <a:endParaRPr lang="en-US" sz="900" dirty="0"/>
          </a:p>
        </p:txBody>
      </p:sp>
      <p:cxnSp>
        <p:nvCxnSpPr>
          <p:cNvPr id="94" name="Straight Connector 93"/>
          <p:cNvCxnSpPr>
            <a:stCxn id="93" idx="2"/>
          </p:cNvCxnSpPr>
          <p:nvPr/>
        </p:nvCxnSpPr>
        <p:spPr>
          <a:xfrm>
            <a:off x="2225207" y="3629642"/>
            <a:ext cx="0" cy="123197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063435" y="2244198"/>
            <a:ext cx="561877" cy="16371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DHCP</a:t>
            </a:r>
            <a:endParaRPr lang="en-US" sz="900" dirty="0"/>
          </a:p>
        </p:txBody>
      </p:sp>
      <p:cxnSp>
        <p:nvCxnSpPr>
          <p:cNvPr id="96" name="Straight Connector 95"/>
          <p:cNvCxnSpPr>
            <a:stCxn id="95" idx="0"/>
          </p:cNvCxnSpPr>
          <p:nvPr/>
        </p:nvCxnSpPr>
        <p:spPr>
          <a:xfrm flipH="1" flipV="1">
            <a:off x="3340220" y="2132317"/>
            <a:ext cx="4154" cy="111881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19255" y="4404122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Quantum</a:t>
            </a:r>
            <a:endParaRPr lang="en-US" sz="900" dirty="0"/>
          </a:p>
        </p:txBody>
      </p:sp>
      <p:cxnSp>
        <p:nvCxnSpPr>
          <p:cNvPr id="98" name="Straight Connector 97"/>
          <p:cNvCxnSpPr>
            <a:stCxn id="97" idx="2"/>
          </p:cNvCxnSpPr>
          <p:nvPr/>
        </p:nvCxnSpPr>
        <p:spPr>
          <a:xfrm flipH="1">
            <a:off x="686350" y="4583709"/>
            <a:ext cx="1170" cy="600118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55998" y="5561056"/>
            <a:ext cx="1110856" cy="181906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NVP Controller</a:t>
            </a:r>
            <a:endParaRPr lang="en-US" sz="900" dirty="0"/>
          </a:p>
        </p:txBody>
      </p:sp>
      <p:cxnSp>
        <p:nvCxnSpPr>
          <p:cNvPr id="100" name="Straight Connector 99"/>
          <p:cNvCxnSpPr>
            <a:stCxn id="99" idx="0"/>
          </p:cNvCxnSpPr>
          <p:nvPr/>
        </p:nvCxnSpPr>
        <p:spPr>
          <a:xfrm flipV="1">
            <a:off x="1211426" y="5202788"/>
            <a:ext cx="5698" cy="358268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325941" y="4728952"/>
            <a:ext cx="824595" cy="312732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NVP Service </a:t>
            </a:r>
          </a:p>
          <a:p>
            <a:pPr algn="ctr"/>
            <a:r>
              <a:rPr lang="en-US" sz="900" dirty="0" smtClean="0"/>
              <a:t>Node</a:t>
            </a:r>
            <a:endParaRPr lang="en-US" sz="900" dirty="0"/>
          </a:p>
        </p:txBody>
      </p:sp>
      <p:cxnSp>
        <p:nvCxnSpPr>
          <p:cNvPr id="102" name="Straight Connector 101"/>
          <p:cNvCxnSpPr>
            <a:stCxn id="101" idx="2"/>
          </p:cNvCxnSpPr>
          <p:nvPr/>
        </p:nvCxnSpPr>
        <p:spPr>
          <a:xfrm>
            <a:off x="4738239" y="5041684"/>
            <a:ext cx="0" cy="151627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20005" y="3665708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Nova</a:t>
            </a:r>
          </a:p>
        </p:txBody>
      </p:sp>
      <p:cxnSp>
        <p:nvCxnSpPr>
          <p:cNvPr id="104" name="Straight Arrow Connector 103"/>
          <p:cNvCxnSpPr>
            <a:stCxn id="103" idx="2"/>
            <a:endCxn id="97" idx="0"/>
          </p:cNvCxnSpPr>
          <p:nvPr/>
        </p:nvCxnSpPr>
        <p:spPr>
          <a:xfrm flipH="1">
            <a:off x="687520" y="3845295"/>
            <a:ext cx="750" cy="558827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46"/>
          <p:cNvCxnSpPr>
            <a:stCxn id="97" idx="0"/>
            <a:endCxn id="88" idx="0"/>
          </p:cNvCxnSpPr>
          <p:nvPr/>
        </p:nvCxnSpPr>
        <p:spPr>
          <a:xfrm rot="5400000" flipH="1" flipV="1">
            <a:off x="1298826" y="4011501"/>
            <a:ext cx="772" cy="784470"/>
          </a:xfrm>
          <a:prstGeom prst="bentConnector3">
            <a:avLst>
              <a:gd name="adj1" fmla="val 21118523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46"/>
          <p:cNvCxnSpPr>
            <a:endCxn id="99" idx="1"/>
          </p:cNvCxnSpPr>
          <p:nvPr/>
        </p:nvCxnSpPr>
        <p:spPr>
          <a:xfrm rot="16200000" flipH="1">
            <a:off x="-46252" y="4949758"/>
            <a:ext cx="1074685" cy="329816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46"/>
          <p:cNvCxnSpPr/>
          <p:nvPr/>
        </p:nvCxnSpPr>
        <p:spPr>
          <a:xfrm flipV="1">
            <a:off x="1766854" y="4897267"/>
            <a:ext cx="173245" cy="756738"/>
          </a:xfrm>
          <a:prstGeom prst="bentConnector3">
            <a:avLst>
              <a:gd name="adj1" fmla="val 210068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46"/>
          <p:cNvCxnSpPr>
            <a:stCxn id="99" idx="3"/>
            <a:endCxn id="62" idx="1"/>
          </p:cNvCxnSpPr>
          <p:nvPr/>
        </p:nvCxnSpPr>
        <p:spPr>
          <a:xfrm flipV="1">
            <a:off x="1766854" y="4889669"/>
            <a:ext cx="629738" cy="762340"/>
          </a:xfrm>
          <a:prstGeom prst="bentConnector3">
            <a:avLst>
              <a:gd name="adj1" fmla="val 71071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46"/>
          <p:cNvCxnSpPr>
            <a:stCxn id="99" idx="3"/>
            <a:endCxn id="67" idx="1"/>
          </p:cNvCxnSpPr>
          <p:nvPr/>
        </p:nvCxnSpPr>
        <p:spPr>
          <a:xfrm flipV="1">
            <a:off x="1766854" y="4890441"/>
            <a:ext cx="1710993" cy="761568"/>
          </a:xfrm>
          <a:prstGeom prst="bentConnector3">
            <a:avLst>
              <a:gd name="adj1" fmla="val 92100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46"/>
          <p:cNvCxnSpPr>
            <a:stCxn id="99" idx="3"/>
          </p:cNvCxnSpPr>
          <p:nvPr/>
        </p:nvCxnSpPr>
        <p:spPr>
          <a:xfrm flipV="1">
            <a:off x="1766854" y="4596276"/>
            <a:ext cx="3582723" cy="1055733"/>
          </a:xfrm>
          <a:prstGeom prst="bentConnector3">
            <a:avLst>
              <a:gd name="adj1" fmla="val 100265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46"/>
          <p:cNvCxnSpPr>
            <a:stCxn id="99" idx="3"/>
          </p:cNvCxnSpPr>
          <p:nvPr/>
        </p:nvCxnSpPr>
        <p:spPr>
          <a:xfrm flipV="1">
            <a:off x="1766854" y="5041684"/>
            <a:ext cx="3213077" cy="610325"/>
          </a:xfrm>
          <a:prstGeom prst="bentConnector3">
            <a:avLst>
              <a:gd name="adj1" fmla="val 100147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7967029" y="4426457"/>
            <a:ext cx="8728" cy="844202"/>
          </a:xfrm>
          <a:prstGeom prst="line">
            <a:avLst/>
          </a:prstGeom>
          <a:ln>
            <a:solidFill>
              <a:srgbClr val="1666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407112" y="4634187"/>
            <a:ext cx="558421" cy="0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577733" y="5311008"/>
            <a:ext cx="783566" cy="25391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Backbone</a:t>
            </a:r>
            <a:endParaRPr lang="en-US" sz="1050" dirty="0"/>
          </a:p>
        </p:txBody>
      </p:sp>
      <p:sp>
        <p:nvSpPr>
          <p:cNvPr id="115" name="TextBox 114"/>
          <p:cNvSpPr txBox="1"/>
          <p:nvPr/>
        </p:nvSpPr>
        <p:spPr>
          <a:xfrm>
            <a:off x="6220300" y="4212478"/>
            <a:ext cx="429030" cy="200055"/>
          </a:xfrm>
          <a:prstGeom prst="rect">
            <a:avLst/>
          </a:prstGeom>
          <a:solidFill>
            <a:srgbClr val="0F609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VLAN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579610" y="2325063"/>
            <a:ext cx="13557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Shared Physical Network</a:t>
            </a:r>
            <a:endParaRPr lang="en-US" sz="800" i="1" dirty="0"/>
          </a:p>
        </p:txBody>
      </p:sp>
      <p:grpSp>
        <p:nvGrpSpPr>
          <p:cNvPr id="150" name="Group 149"/>
          <p:cNvGrpSpPr/>
          <p:nvPr/>
        </p:nvGrpSpPr>
        <p:grpSpPr>
          <a:xfrm rot="5400000">
            <a:off x="6993540" y="3074223"/>
            <a:ext cx="416024" cy="419185"/>
            <a:chOff x="7257523" y="3381004"/>
            <a:chExt cx="416024" cy="419185"/>
          </a:xfrm>
        </p:grpSpPr>
        <p:grpSp>
          <p:nvGrpSpPr>
            <p:cNvPr id="118" name="Group 117"/>
            <p:cNvGrpSpPr/>
            <p:nvPr/>
          </p:nvGrpSpPr>
          <p:grpSpPr>
            <a:xfrm>
              <a:off x="7257523" y="3381004"/>
              <a:ext cx="416024" cy="419185"/>
              <a:chOff x="6932517" y="1310808"/>
              <a:chExt cx="416024" cy="419185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6932517" y="1310808"/>
                <a:ext cx="416024" cy="419185"/>
              </a:xfrm>
              <a:prstGeom prst="ellipse">
                <a:avLst/>
              </a:prstGeom>
              <a:solidFill>
                <a:srgbClr val="16668F"/>
              </a:solidFill>
              <a:ln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7081929" y="1431153"/>
                <a:ext cx="121305" cy="155963"/>
                <a:chOff x="7250140" y="2834107"/>
                <a:chExt cx="155964" cy="200525"/>
              </a:xfrm>
            </p:grpSpPr>
            <p:sp>
              <p:nvSpPr>
                <p:cNvPr id="121" name="Rounded Rectangle 120"/>
                <p:cNvSpPr/>
                <p:nvPr/>
              </p:nvSpPr>
              <p:spPr>
                <a:xfrm>
                  <a:off x="7250140" y="2905511"/>
                  <a:ext cx="155964" cy="129121"/>
                </a:xfrm>
                <a:prstGeom prst="roundRect">
                  <a:avLst/>
                </a:prstGeom>
                <a:solidFill>
                  <a:srgbClr val="16668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7285788" y="2834107"/>
                  <a:ext cx="84668" cy="138139"/>
                </a:xfrm>
                <a:prstGeom prst="roundRect">
                  <a:avLst/>
                </a:prstGeom>
                <a:noFill/>
                <a:ln w="28575" cmpd="sng">
                  <a:solidFill>
                    <a:srgbClr val="16668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8" name="Rectangle 127"/>
            <p:cNvSpPr>
              <a:spLocks noChangeAspect="1"/>
            </p:cNvSpPr>
            <p:nvPr/>
          </p:nvSpPr>
          <p:spPr>
            <a:xfrm>
              <a:off x="7334465" y="3610037"/>
              <a:ext cx="73151" cy="70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>
              <a:spLocks noChangeAspect="1"/>
            </p:cNvSpPr>
            <p:nvPr/>
          </p:nvSpPr>
          <p:spPr>
            <a:xfrm>
              <a:off x="7433352" y="3610037"/>
              <a:ext cx="73151" cy="70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7539375" y="3610037"/>
              <a:ext cx="73151" cy="70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Elbow Connector 132"/>
            <p:cNvCxnSpPr>
              <a:stCxn id="143" idx="4"/>
              <a:endCxn id="128" idx="0"/>
            </p:cNvCxnSpPr>
            <p:nvPr/>
          </p:nvCxnSpPr>
          <p:spPr>
            <a:xfrm rot="5400000">
              <a:off x="7365242" y="3501687"/>
              <a:ext cx="114149" cy="102550"/>
            </a:xfrm>
            <a:prstGeom prst="bentConnector3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143" idx="4"/>
              <a:endCxn id="130" idx="0"/>
            </p:cNvCxnSpPr>
            <p:nvPr/>
          </p:nvCxnSpPr>
          <p:spPr>
            <a:xfrm rot="16200000" flipH="1">
              <a:off x="7467697" y="3501782"/>
              <a:ext cx="114149" cy="102360"/>
            </a:xfrm>
            <a:prstGeom prst="bentConnector3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7434350" y="3417407"/>
              <a:ext cx="78481" cy="784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Elbow Connector 143"/>
            <p:cNvCxnSpPr>
              <a:stCxn id="143" idx="4"/>
              <a:endCxn id="129" idx="0"/>
            </p:cNvCxnSpPr>
            <p:nvPr/>
          </p:nvCxnSpPr>
          <p:spPr>
            <a:xfrm rot="5400000">
              <a:off x="7414686" y="3551131"/>
              <a:ext cx="114149" cy="3663"/>
            </a:xfrm>
            <a:prstGeom prst="bentConnector3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Connector 33"/>
          <p:cNvCxnSpPr/>
          <p:nvPr/>
        </p:nvCxnSpPr>
        <p:spPr>
          <a:xfrm flipH="1">
            <a:off x="6349877" y="3274717"/>
            <a:ext cx="636056" cy="0"/>
          </a:xfrm>
          <a:prstGeom prst="straightConnector1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33"/>
          <p:cNvCxnSpPr>
            <a:stCxn id="123" idx="0"/>
            <a:endCxn id="42" idx="1"/>
          </p:cNvCxnSpPr>
          <p:nvPr/>
        </p:nvCxnSpPr>
        <p:spPr>
          <a:xfrm flipV="1">
            <a:off x="7411145" y="2794158"/>
            <a:ext cx="886944" cy="489658"/>
          </a:xfrm>
          <a:prstGeom prst="bentConnector2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7341430" y="3329196"/>
            <a:ext cx="349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LB</a:t>
            </a:r>
            <a:endParaRPr lang="en-US" sz="1050" dirty="0"/>
          </a:p>
        </p:txBody>
      </p:sp>
      <p:sp>
        <p:nvSpPr>
          <p:cNvPr id="159" name="Rectangle 158"/>
          <p:cNvSpPr/>
          <p:nvPr/>
        </p:nvSpPr>
        <p:spPr>
          <a:xfrm>
            <a:off x="6716329" y="4923519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LB</a:t>
            </a:r>
            <a:endParaRPr lang="en-US" sz="900" dirty="0"/>
          </a:p>
        </p:txBody>
      </p:sp>
      <p:cxnSp>
        <p:nvCxnSpPr>
          <p:cNvPr id="160" name="Straight Connector 159"/>
          <p:cNvCxnSpPr>
            <a:stCxn id="159" idx="3"/>
          </p:cNvCxnSpPr>
          <p:nvPr/>
        </p:nvCxnSpPr>
        <p:spPr>
          <a:xfrm flipV="1">
            <a:off x="7652859" y="5008391"/>
            <a:ext cx="316592" cy="4922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9" idx="1"/>
          </p:cNvCxnSpPr>
          <p:nvPr/>
        </p:nvCxnSpPr>
        <p:spPr>
          <a:xfrm flipH="1">
            <a:off x="6421223" y="5013313"/>
            <a:ext cx="295106" cy="203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10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CLOUD AT EBAY 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90372" y="4692046"/>
            <a:ext cx="7416800" cy="1371600"/>
            <a:chOff x="482600" y="2095500"/>
            <a:chExt cx="7416800" cy="1371600"/>
          </a:xfrm>
        </p:grpSpPr>
        <p:pic>
          <p:nvPicPr>
            <p:cNvPr id="7" name="Picture 6" descr="iStock_000002914890Small.jpg"/>
            <p:cNvPicPr>
              <a:picLocks noChangeAspect="1"/>
            </p:cNvPicPr>
            <p:nvPr/>
          </p:nvPicPr>
          <p:blipFill>
            <a:blip r:embed="rId2"/>
            <a:srcRect r="3685"/>
            <a:stretch>
              <a:fillRect/>
            </a:stretch>
          </p:blipFill>
          <p:spPr>
            <a:xfrm>
              <a:off x="482600" y="2095500"/>
              <a:ext cx="1822450" cy="1371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2794000" y="2095500"/>
              <a:ext cx="5105400" cy="137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spc="600" dirty="0" smtClean="0">
                  <a:latin typeface="Arial Black"/>
                  <a:cs typeface="Arial Black"/>
                </a:rPr>
                <a:t>Agility</a:t>
              </a:r>
              <a:endParaRPr lang="en-US" sz="2800" spc="600" dirty="0">
                <a:latin typeface="Arial Black"/>
                <a:cs typeface="Arial Blac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7672" y="2621946"/>
            <a:ext cx="7416800" cy="1371600"/>
            <a:chOff x="482600" y="4216400"/>
            <a:chExt cx="7416800" cy="1371600"/>
          </a:xfrm>
        </p:grpSpPr>
        <p:pic>
          <p:nvPicPr>
            <p:cNvPr id="10" name="Picture 9" descr="iStock_000002967230Small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00" y="4216400"/>
              <a:ext cx="1828800" cy="1371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ectangle 10"/>
            <p:cNvSpPr/>
            <p:nvPr/>
          </p:nvSpPr>
          <p:spPr>
            <a:xfrm>
              <a:off x="2794000" y="4216400"/>
              <a:ext cx="5105400" cy="137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spc="600" dirty="0" smtClean="0">
                  <a:latin typeface="Arial Black"/>
                  <a:cs typeface="Arial Black"/>
                </a:rPr>
                <a:t>Efficiency</a:t>
              </a:r>
              <a:endParaRPr lang="en-US" sz="2800" spc="600" dirty="0">
                <a:latin typeface="Arial Black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55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7672" y="2621946"/>
            <a:ext cx="7416800" cy="1371600"/>
            <a:chOff x="482600" y="4216400"/>
            <a:chExt cx="7416800" cy="1371600"/>
          </a:xfrm>
        </p:grpSpPr>
        <p:pic>
          <p:nvPicPr>
            <p:cNvPr id="5" name="Picture 4" descr="iStock_000002967230Small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600" y="4216400"/>
              <a:ext cx="1828800" cy="1371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2794000" y="4216400"/>
              <a:ext cx="5105400" cy="137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spc="600" dirty="0" smtClean="0">
                  <a:latin typeface="Arial Black"/>
                  <a:cs typeface="Arial Black"/>
                </a:rPr>
                <a:t>Efficiency</a:t>
              </a:r>
              <a:endParaRPr lang="en-US" sz="2800" spc="600" dirty="0">
                <a:latin typeface="Arial Black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44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7225" y="1478589"/>
            <a:ext cx="2209800" cy="3962400"/>
            <a:chOff x="304800" y="742950"/>
            <a:chExt cx="2209800" cy="3962400"/>
          </a:xfrm>
        </p:grpSpPr>
        <p:sp>
          <p:nvSpPr>
            <p:cNvPr id="5" name="Rectangle 4"/>
            <p:cNvSpPr/>
            <p:nvPr/>
          </p:nvSpPr>
          <p:spPr>
            <a:xfrm>
              <a:off x="304800" y="742950"/>
              <a:ext cx="2209800" cy="3962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ebay_rgb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819150"/>
              <a:ext cx="1589761" cy="59055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745625" y="3993189"/>
            <a:ext cx="1981200" cy="762000"/>
            <a:chOff x="6553200" y="3105150"/>
            <a:chExt cx="1981200" cy="762000"/>
          </a:xfrm>
          <a:effectLst/>
        </p:grpSpPr>
        <p:sp>
          <p:nvSpPr>
            <p:cNvPr id="8" name="Rectangle 7"/>
            <p:cNvSpPr/>
            <p:nvPr/>
          </p:nvSpPr>
          <p:spPr>
            <a:xfrm>
              <a:off x="6553200" y="3105150"/>
              <a:ext cx="1981200" cy="762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2" descr="logo_shopping_com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58000" y="3409950"/>
              <a:ext cx="1283485" cy="298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" name="Group 9"/>
          <p:cNvGrpSpPr/>
          <p:nvPr/>
        </p:nvGrpSpPr>
        <p:grpSpPr>
          <a:xfrm>
            <a:off x="4916825" y="1478589"/>
            <a:ext cx="1828800" cy="2819400"/>
            <a:chOff x="4724400" y="590550"/>
            <a:chExt cx="1828800" cy="2819400"/>
          </a:xfrm>
          <a:effectLst/>
        </p:grpSpPr>
        <p:sp>
          <p:nvSpPr>
            <p:cNvPr id="11" name="Rectangle 10"/>
            <p:cNvSpPr/>
            <p:nvPr/>
          </p:nvSpPr>
          <p:spPr>
            <a:xfrm>
              <a:off x="4724400" y="590550"/>
              <a:ext cx="1828800" cy="2819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Heather\Desktop\ebay-classifieds-logo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05400" y="895350"/>
              <a:ext cx="1037617" cy="518808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13" name="Group 12"/>
          <p:cNvGrpSpPr/>
          <p:nvPr/>
        </p:nvGrpSpPr>
        <p:grpSpPr>
          <a:xfrm>
            <a:off x="7812425" y="4755189"/>
            <a:ext cx="914400" cy="685800"/>
            <a:chOff x="7620000" y="3867150"/>
            <a:chExt cx="914400" cy="685800"/>
          </a:xfrm>
          <a:effectLst/>
        </p:grpSpPr>
        <p:sp>
          <p:nvSpPr>
            <p:cNvPr id="14" name="Rectangle 13"/>
            <p:cNvSpPr/>
            <p:nvPr/>
          </p:nvSpPr>
          <p:spPr>
            <a:xfrm>
              <a:off x="7620000" y="3867150"/>
              <a:ext cx="914400" cy="685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4" descr="http://www.logotypes101.com/files/696/be6ed2ae88ffcbd6c4fa8090dd265bfa/lrg_Half_com.gif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8738" b="33670"/>
            <a:stretch>
              <a:fillRect/>
            </a:stretch>
          </p:blipFill>
          <p:spPr bwMode="auto">
            <a:xfrm>
              <a:off x="7696200" y="4095750"/>
              <a:ext cx="762000" cy="304800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16" name="Group 15"/>
          <p:cNvGrpSpPr/>
          <p:nvPr/>
        </p:nvGrpSpPr>
        <p:grpSpPr>
          <a:xfrm>
            <a:off x="6745625" y="2621589"/>
            <a:ext cx="1981200" cy="1371600"/>
            <a:chOff x="6553200" y="1733550"/>
            <a:chExt cx="1981200" cy="1371600"/>
          </a:xfrm>
          <a:effectLst/>
        </p:grpSpPr>
        <p:sp>
          <p:nvSpPr>
            <p:cNvPr id="17" name="Rectangle 16"/>
            <p:cNvSpPr/>
            <p:nvPr/>
          </p:nvSpPr>
          <p:spPr>
            <a:xfrm>
              <a:off x="6553200" y="1733550"/>
              <a:ext cx="1981200" cy="1371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GSICommerceLogo.pn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190750"/>
              <a:ext cx="17970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6745625" y="1478589"/>
            <a:ext cx="1981200" cy="1143000"/>
            <a:chOff x="6553200" y="590550"/>
            <a:chExt cx="1981200" cy="1143000"/>
          </a:xfrm>
          <a:effectLst/>
        </p:grpSpPr>
        <p:sp>
          <p:nvSpPr>
            <p:cNvPr id="20" name="Rectangle 19"/>
            <p:cNvSpPr/>
            <p:nvPr/>
          </p:nvSpPr>
          <p:spPr>
            <a:xfrm>
              <a:off x="6553200" y="590550"/>
              <a:ext cx="1981200" cy="1143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X_logo_horiz_bw_cmyk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742950"/>
              <a:ext cx="1600200" cy="379916"/>
            </a:xfrm>
            <a:prstGeom prst="rect">
              <a:avLst/>
            </a:prstGeom>
            <a:effectLst/>
          </p:spPr>
        </p:pic>
      </p:grpSp>
      <p:grpSp>
        <p:nvGrpSpPr>
          <p:cNvPr id="22" name="Group 21"/>
          <p:cNvGrpSpPr/>
          <p:nvPr/>
        </p:nvGrpSpPr>
        <p:grpSpPr>
          <a:xfrm>
            <a:off x="6745625" y="4755189"/>
            <a:ext cx="1066800" cy="685800"/>
            <a:chOff x="6553200" y="3867150"/>
            <a:chExt cx="1066800" cy="685800"/>
          </a:xfrm>
          <a:effectLst/>
        </p:grpSpPr>
        <p:sp>
          <p:nvSpPr>
            <p:cNvPr id="23" name="Rectangle 22"/>
            <p:cNvSpPr/>
            <p:nvPr/>
          </p:nvSpPr>
          <p:spPr>
            <a:xfrm>
              <a:off x="6553200" y="3867150"/>
              <a:ext cx="1066800" cy="685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05600" y="3975100"/>
              <a:ext cx="818173" cy="425450"/>
            </a:xfrm>
            <a:prstGeom prst="rect">
              <a:avLst/>
            </a:prstGeom>
            <a:effectLst/>
          </p:spPr>
        </p:pic>
      </p:grpSp>
      <p:grpSp>
        <p:nvGrpSpPr>
          <p:cNvPr id="25" name="Group 24"/>
          <p:cNvGrpSpPr/>
          <p:nvPr/>
        </p:nvGrpSpPr>
        <p:grpSpPr>
          <a:xfrm>
            <a:off x="2707025" y="1478589"/>
            <a:ext cx="2209800" cy="3962400"/>
            <a:chOff x="2514600" y="590550"/>
            <a:chExt cx="2209800" cy="3962400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2514600" y="590550"/>
              <a:ext cx="2209800" cy="3962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" descr="http://www.underconsideration.com/brandnew/archives/paypal_logo.gif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051" t="33087" b="33359"/>
            <a:stretch>
              <a:fillRect/>
            </a:stretch>
          </p:blipFill>
          <p:spPr bwMode="auto">
            <a:xfrm>
              <a:off x="2667000" y="742950"/>
              <a:ext cx="1981921" cy="590162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4916825" y="4297989"/>
            <a:ext cx="1828800" cy="1143000"/>
            <a:chOff x="4724400" y="3409950"/>
            <a:chExt cx="1828800" cy="1143000"/>
          </a:xfrm>
        </p:grpSpPr>
        <p:sp>
          <p:nvSpPr>
            <p:cNvPr id="29" name="Rectangle 28"/>
            <p:cNvSpPr/>
            <p:nvPr/>
          </p:nvSpPr>
          <p:spPr>
            <a:xfrm>
              <a:off x="4724400" y="3409950"/>
              <a:ext cx="18288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33" descr="stubhub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76800" y="3638550"/>
              <a:ext cx="1562080" cy="659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1868825" y="4983789"/>
            <a:ext cx="838200" cy="457200"/>
            <a:chOff x="1676400" y="4095750"/>
            <a:chExt cx="838200" cy="457200"/>
          </a:xfrm>
          <a:effectLst/>
        </p:grpSpPr>
        <p:sp>
          <p:nvSpPr>
            <p:cNvPr id="32" name="Rectangle 31"/>
            <p:cNvSpPr/>
            <p:nvPr/>
          </p:nvSpPr>
          <p:spPr>
            <a:xfrm>
              <a:off x="1676400" y="4095750"/>
              <a:ext cx="838200" cy="457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28557" y="4133130"/>
              <a:ext cx="609843" cy="299169"/>
            </a:xfrm>
            <a:prstGeom prst="rect">
              <a:avLst/>
            </a:prstGeom>
            <a:effectLst/>
          </p:spPr>
        </p:pic>
      </p:grpSp>
      <p:grpSp>
        <p:nvGrpSpPr>
          <p:cNvPr id="34" name="Group 33"/>
          <p:cNvGrpSpPr/>
          <p:nvPr/>
        </p:nvGrpSpPr>
        <p:grpSpPr>
          <a:xfrm>
            <a:off x="5907425" y="3764589"/>
            <a:ext cx="838200" cy="533400"/>
            <a:chOff x="5715000" y="2876550"/>
            <a:chExt cx="838200" cy="533400"/>
          </a:xfrm>
          <a:effectLst/>
        </p:grpSpPr>
        <p:sp>
          <p:nvSpPr>
            <p:cNvPr id="35" name="Rectangle 34"/>
            <p:cNvSpPr/>
            <p:nvPr/>
          </p:nvSpPr>
          <p:spPr>
            <a:xfrm>
              <a:off x="5715000" y="2876550"/>
              <a:ext cx="8382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6" descr="home_logoNoBar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91200" y="3028950"/>
              <a:ext cx="681437" cy="310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7" name="Group 36"/>
          <p:cNvGrpSpPr/>
          <p:nvPr/>
        </p:nvGrpSpPr>
        <p:grpSpPr>
          <a:xfrm>
            <a:off x="4916825" y="3764589"/>
            <a:ext cx="990600" cy="533400"/>
            <a:chOff x="4724400" y="2876550"/>
            <a:chExt cx="990600" cy="533400"/>
          </a:xfrm>
          <a:effectLst/>
        </p:grpSpPr>
        <p:sp>
          <p:nvSpPr>
            <p:cNvPr id="38" name="Rectangle 37"/>
            <p:cNvSpPr/>
            <p:nvPr/>
          </p:nvSpPr>
          <p:spPr>
            <a:xfrm>
              <a:off x="4724400" y="2876550"/>
              <a:ext cx="9906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53000" y="2952750"/>
              <a:ext cx="381000" cy="381000"/>
            </a:xfrm>
            <a:prstGeom prst="rect">
              <a:avLst/>
            </a:prstGeom>
          </p:spPr>
        </p:pic>
      </p:grpSp>
      <p:sp>
        <p:nvSpPr>
          <p:cNvPr id="40" name="Rectangle 39"/>
          <p:cNvSpPr/>
          <p:nvPr/>
        </p:nvSpPr>
        <p:spPr>
          <a:xfrm>
            <a:off x="497225" y="4526589"/>
            <a:ext cx="13716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3C37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QA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68825" y="4526589"/>
            <a:ext cx="838200" cy="457200"/>
          </a:xfrm>
          <a:prstGeom prst="rect">
            <a:avLst/>
          </a:prstGeom>
          <a:solidFill>
            <a:srgbClr val="E5E2E0"/>
          </a:solidFill>
          <a:ln>
            <a:solidFill>
              <a:srgbClr val="3C37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5D51"/>
                </a:solidFill>
              </a:rPr>
              <a:t>DEV</a:t>
            </a:r>
            <a:endParaRPr lang="en-US" dirty="0">
              <a:solidFill>
                <a:srgbClr val="665D5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68825" y="4983789"/>
            <a:ext cx="838200" cy="457200"/>
            <a:chOff x="1676400" y="4095750"/>
            <a:chExt cx="838200" cy="457200"/>
          </a:xfrm>
          <a:effectLst/>
        </p:grpSpPr>
        <p:grpSp>
          <p:nvGrpSpPr>
            <p:cNvPr id="43" name="Group 42"/>
            <p:cNvGrpSpPr/>
            <p:nvPr/>
          </p:nvGrpSpPr>
          <p:grpSpPr>
            <a:xfrm>
              <a:off x="1676400" y="4095750"/>
              <a:ext cx="838200" cy="457200"/>
              <a:chOff x="1676400" y="4095750"/>
              <a:chExt cx="838200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76400" y="4095750"/>
                <a:ext cx="533400" cy="4572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09800" y="4095750"/>
                <a:ext cx="295656" cy="304800"/>
              </a:xfrm>
              <a:prstGeom prst="rect">
                <a:avLst/>
              </a:prstGeom>
              <a:solidFill>
                <a:srgbClr val="777772"/>
              </a:solidFill>
              <a:ln>
                <a:solidFill>
                  <a:srgbClr val="3C373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209800" y="4400551"/>
                <a:ext cx="304800" cy="152399"/>
              </a:xfrm>
              <a:prstGeom prst="rect">
                <a:avLst/>
              </a:prstGeom>
              <a:solidFill>
                <a:srgbClr val="E5E2E0"/>
              </a:solidFill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2600" y="4095750"/>
              <a:ext cx="609843" cy="299169"/>
            </a:xfrm>
            <a:prstGeom prst="rect">
              <a:avLst/>
            </a:prstGeom>
            <a:effectLst/>
          </p:spPr>
        </p:pic>
      </p:grpSp>
      <p:grpSp>
        <p:nvGrpSpPr>
          <p:cNvPr id="48" name="Group 47"/>
          <p:cNvGrpSpPr/>
          <p:nvPr/>
        </p:nvGrpSpPr>
        <p:grpSpPr>
          <a:xfrm>
            <a:off x="2707025" y="1478589"/>
            <a:ext cx="2209800" cy="2133600"/>
            <a:chOff x="3352800" y="3028950"/>
            <a:chExt cx="2209800" cy="2133600"/>
          </a:xfrm>
          <a:solidFill>
            <a:srgbClr val="FFFFFF"/>
          </a:solidFill>
          <a:effectLst/>
        </p:grpSpPr>
        <p:sp>
          <p:nvSpPr>
            <p:cNvPr id="49" name="Rectangle 48"/>
            <p:cNvSpPr/>
            <p:nvPr/>
          </p:nvSpPr>
          <p:spPr>
            <a:xfrm>
              <a:off x="3352800" y="3028950"/>
              <a:ext cx="2209800" cy="2133600"/>
            </a:xfrm>
            <a:prstGeom prst="rect">
              <a:avLst/>
            </a:prstGeom>
            <a:grpFill/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5D51"/>
                  </a:solidFill>
                </a:rPr>
                <a:t>Prod</a:t>
              </a:r>
              <a:endParaRPr lang="en-US" dirty="0">
                <a:solidFill>
                  <a:srgbClr val="665D51"/>
                </a:solidFill>
              </a:endParaRPr>
            </a:p>
          </p:txBody>
        </p:sp>
        <p:pic>
          <p:nvPicPr>
            <p:cNvPr id="50" name="Picture 2" descr="http://www.underconsideration.com/brandnew/archives/paypal_logo.gif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051" t="33087" b="33359"/>
            <a:stretch>
              <a:fillRect/>
            </a:stretch>
          </p:blipFill>
          <p:spPr bwMode="auto">
            <a:xfrm>
              <a:off x="3505200" y="3181350"/>
              <a:ext cx="1981921" cy="590162"/>
            </a:xfrm>
            <a:prstGeom prst="rect">
              <a:avLst/>
            </a:prstGeom>
            <a:grpFill/>
            <a:effectLst/>
          </p:spPr>
        </p:pic>
      </p:grpSp>
      <p:sp>
        <p:nvSpPr>
          <p:cNvPr id="51" name="Rectangle 50"/>
          <p:cNvSpPr/>
          <p:nvPr/>
        </p:nvSpPr>
        <p:spPr>
          <a:xfrm>
            <a:off x="2707025" y="3612189"/>
            <a:ext cx="2209800" cy="914400"/>
          </a:xfrm>
          <a:prstGeom prst="rect">
            <a:avLst/>
          </a:prstGeom>
          <a:solidFill>
            <a:srgbClr val="3B3B39"/>
          </a:solidFill>
          <a:ln>
            <a:solidFill>
              <a:srgbClr val="3C37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PCI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07025" y="4526589"/>
            <a:ext cx="1524000" cy="914400"/>
          </a:xfrm>
          <a:prstGeom prst="rect">
            <a:avLst/>
          </a:prstGeom>
          <a:solidFill>
            <a:srgbClr val="777772"/>
          </a:solidFill>
          <a:ln>
            <a:solidFill>
              <a:srgbClr val="3C37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QA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31025" y="4526589"/>
            <a:ext cx="685800" cy="914400"/>
          </a:xfrm>
          <a:prstGeom prst="rect">
            <a:avLst/>
          </a:prstGeom>
          <a:solidFill>
            <a:srgbClr val="E5E2E0"/>
          </a:solidFill>
          <a:ln>
            <a:solidFill>
              <a:srgbClr val="3C37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5D51"/>
                </a:solidFill>
              </a:rPr>
              <a:t>DEV</a:t>
            </a:r>
            <a:endParaRPr lang="en-US" dirty="0">
              <a:solidFill>
                <a:srgbClr val="665D5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916825" y="1478589"/>
            <a:ext cx="1828800" cy="2286000"/>
            <a:chOff x="4724400" y="590550"/>
            <a:chExt cx="1828800" cy="2286000"/>
          </a:xfrm>
          <a:solidFill>
            <a:srgbClr val="FFFFFF"/>
          </a:solidFill>
        </p:grpSpPr>
        <p:grpSp>
          <p:nvGrpSpPr>
            <p:cNvPr id="55" name="Group 54"/>
            <p:cNvGrpSpPr/>
            <p:nvPr/>
          </p:nvGrpSpPr>
          <p:grpSpPr>
            <a:xfrm>
              <a:off x="4724400" y="590550"/>
              <a:ext cx="1828800" cy="1600200"/>
              <a:chOff x="4724400" y="590550"/>
              <a:chExt cx="1828800" cy="1600200"/>
            </a:xfrm>
            <a:grpFill/>
            <a:effectLst/>
          </p:grpSpPr>
          <p:sp>
            <p:nvSpPr>
              <p:cNvPr id="58" name="Rectangle 57"/>
              <p:cNvSpPr/>
              <p:nvPr/>
            </p:nvSpPr>
            <p:spPr>
              <a:xfrm>
                <a:off x="4724400" y="590550"/>
                <a:ext cx="1828800" cy="1600200"/>
              </a:xfrm>
              <a:prstGeom prst="rect">
                <a:avLst/>
              </a:prstGeom>
              <a:grpFill/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9" name="Picture 2" descr="C:\Users\Heather\Desktop\ebay-classifieds-logo.jpg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105400" y="895350"/>
                <a:ext cx="1037617" cy="518808"/>
              </a:xfrm>
              <a:prstGeom prst="rect">
                <a:avLst/>
              </a:prstGeom>
              <a:grpFill/>
              <a:effectLst/>
            </p:spPr>
          </p:pic>
        </p:grpSp>
        <p:sp>
          <p:nvSpPr>
            <p:cNvPr id="56" name="Rectangle 55"/>
            <p:cNvSpPr/>
            <p:nvPr/>
          </p:nvSpPr>
          <p:spPr>
            <a:xfrm>
              <a:off x="5943600" y="2190750"/>
              <a:ext cx="609600" cy="685800"/>
            </a:xfrm>
            <a:prstGeom prst="rect">
              <a:avLst/>
            </a:prstGeom>
            <a:solidFill>
              <a:srgbClr val="E5E2E0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665D51"/>
                  </a:solidFill>
                </a:rPr>
                <a:t>DEV</a:t>
              </a:r>
              <a:endParaRPr lang="en-US" sz="1400" dirty="0">
                <a:solidFill>
                  <a:srgbClr val="665D5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24400" y="2190750"/>
              <a:ext cx="1219200" cy="685800"/>
            </a:xfrm>
            <a:prstGeom prst="rect">
              <a:avLst/>
            </a:prstGeom>
            <a:solidFill>
              <a:srgbClr val="777772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QA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497225" y="4221789"/>
            <a:ext cx="2209800" cy="304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3C37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Secure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916825" y="3764589"/>
            <a:ext cx="990600" cy="533400"/>
            <a:chOff x="4724400" y="2876550"/>
            <a:chExt cx="990600" cy="533400"/>
          </a:xfrm>
          <a:effectLst/>
        </p:grpSpPr>
        <p:grpSp>
          <p:nvGrpSpPr>
            <p:cNvPr id="62" name="Group 61"/>
            <p:cNvGrpSpPr/>
            <p:nvPr/>
          </p:nvGrpSpPr>
          <p:grpSpPr>
            <a:xfrm>
              <a:off x="4724400" y="2876550"/>
              <a:ext cx="685800" cy="533400"/>
              <a:chOff x="4724400" y="2876550"/>
              <a:chExt cx="685800" cy="5334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724400" y="2876550"/>
                <a:ext cx="685800" cy="5334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53000" y="2952750"/>
                <a:ext cx="381000" cy="381000"/>
              </a:xfrm>
              <a:prstGeom prst="rect">
                <a:avLst/>
              </a:prstGeom>
              <a:ln>
                <a:solidFill>
                  <a:srgbClr val="FFFFFF"/>
                </a:solidFill>
              </a:ln>
            </p:spPr>
          </p:pic>
        </p:grpSp>
        <p:sp>
          <p:nvSpPr>
            <p:cNvPr id="63" name="Rectangle 62"/>
            <p:cNvSpPr/>
            <p:nvPr/>
          </p:nvSpPr>
          <p:spPr>
            <a:xfrm>
              <a:off x="5410200" y="2876550"/>
              <a:ext cx="304800" cy="381000"/>
            </a:xfrm>
            <a:prstGeom prst="rect">
              <a:avLst/>
            </a:prstGeom>
            <a:solidFill>
              <a:srgbClr val="777772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10200" y="3257550"/>
              <a:ext cx="304800" cy="152400"/>
            </a:xfrm>
            <a:prstGeom prst="rect">
              <a:avLst/>
            </a:prstGeom>
            <a:solidFill>
              <a:srgbClr val="E5E2E0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916825" y="4297989"/>
            <a:ext cx="1828800" cy="1143000"/>
            <a:chOff x="4724400" y="3409950"/>
            <a:chExt cx="1828800" cy="1143000"/>
          </a:xfrm>
        </p:grpSpPr>
        <p:sp>
          <p:nvSpPr>
            <p:cNvPr id="68" name="Rectangle 67"/>
            <p:cNvSpPr/>
            <p:nvPr/>
          </p:nvSpPr>
          <p:spPr>
            <a:xfrm>
              <a:off x="4724400" y="3409950"/>
              <a:ext cx="1295400" cy="1143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876800" y="3409950"/>
              <a:ext cx="1676400" cy="1143000"/>
              <a:chOff x="4876800" y="3409950"/>
              <a:chExt cx="1676400" cy="1143000"/>
            </a:xfrm>
            <a:effectLst/>
          </p:grpSpPr>
          <p:sp>
            <p:nvSpPr>
              <p:cNvPr id="70" name="Rectangle 69"/>
              <p:cNvSpPr/>
              <p:nvPr/>
            </p:nvSpPr>
            <p:spPr>
              <a:xfrm>
                <a:off x="6019800" y="4248150"/>
                <a:ext cx="533400" cy="304800"/>
              </a:xfrm>
              <a:prstGeom prst="rect">
                <a:avLst/>
              </a:prstGeom>
              <a:solidFill>
                <a:srgbClr val="E5E2E0"/>
              </a:solidFill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019800" y="3409950"/>
                <a:ext cx="533400" cy="838200"/>
              </a:xfrm>
              <a:prstGeom prst="rect">
                <a:avLst/>
              </a:prstGeom>
              <a:solidFill>
                <a:srgbClr val="777772"/>
              </a:solidFill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2" name="Picture 33" descr="stubhub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876800" y="3638550"/>
                <a:ext cx="1562080" cy="6590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73" name="Group 72"/>
          <p:cNvGrpSpPr/>
          <p:nvPr/>
        </p:nvGrpSpPr>
        <p:grpSpPr>
          <a:xfrm>
            <a:off x="5907425" y="3764589"/>
            <a:ext cx="838200" cy="533400"/>
            <a:chOff x="5715000" y="2876550"/>
            <a:chExt cx="838200" cy="533400"/>
          </a:xfrm>
          <a:effectLst/>
        </p:grpSpPr>
        <p:grpSp>
          <p:nvGrpSpPr>
            <p:cNvPr id="74" name="Group 73"/>
            <p:cNvGrpSpPr/>
            <p:nvPr/>
          </p:nvGrpSpPr>
          <p:grpSpPr>
            <a:xfrm>
              <a:off x="5715000" y="2876550"/>
              <a:ext cx="838200" cy="533400"/>
              <a:chOff x="5715000" y="2876550"/>
              <a:chExt cx="838200" cy="5334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715000" y="2876550"/>
                <a:ext cx="838200" cy="40005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5715000" y="3257550"/>
                <a:ext cx="307848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019800" y="3257552"/>
                <a:ext cx="530349" cy="152396"/>
              </a:xfrm>
              <a:prstGeom prst="rect">
                <a:avLst/>
              </a:prstGeom>
              <a:solidFill>
                <a:srgbClr val="777772"/>
              </a:solidFill>
              <a:ln>
                <a:solidFill>
                  <a:srgbClr val="3C37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5" name="Picture 36" descr="home_logoNoBar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91200" y="3028950"/>
              <a:ext cx="681437" cy="310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9" name="Group 78"/>
          <p:cNvGrpSpPr/>
          <p:nvPr/>
        </p:nvGrpSpPr>
        <p:grpSpPr>
          <a:xfrm>
            <a:off x="6745625" y="1478589"/>
            <a:ext cx="1981200" cy="1143000"/>
            <a:chOff x="6553200" y="590550"/>
            <a:chExt cx="1981200" cy="1143000"/>
          </a:xfrm>
        </p:grpSpPr>
        <p:sp>
          <p:nvSpPr>
            <p:cNvPr id="80" name="Rectangle 79"/>
            <p:cNvSpPr/>
            <p:nvPr/>
          </p:nvSpPr>
          <p:spPr>
            <a:xfrm>
              <a:off x="6553200" y="590550"/>
              <a:ext cx="1295400" cy="1143000"/>
            </a:xfrm>
            <a:prstGeom prst="rect">
              <a:avLst/>
            </a:prstGeom>
            <a:noFill/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848600" y="590550"/>
              <a:ext cx="685800" cy="685800"/>
            </a:xfrm>
            <a:prstGeom prst="rect">
              <a:avLst/>
            </a:prstGeom>
            <a:solidFill>
              <a:srgbClr val="777772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848600" y="1276350"/>
              <a:ext cx="685800" cy="457200"/>
            </a:xfrm>
            <a:prstGeom prst="rect">
              <a:avLst/>
            </a:prstGeom>
            <a:solidFill>
              <a:srgbClr val="E5E2E0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3" name="Picture 82" descr="X_logo_horiz_bw_cmyk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742950"/>
              <a:ext cx="1600200" cy="379916"/>
            </a:xfrm>
            <a:prstGeom prst="rect">
              <a:avLst/>
            </a:prstGeom>
            <a:effectLst/>
          </p:spPr>
        </p:pic>
      </p:grpSp>
      <p:grpSp>
        <p:nvGrpSpPr>
          <p:cNvPr id="84" name="Group 83"/>
          <p:cNvGrpSpPr/>
          <p:nvPr/>
        </p:nvGrpSpPr>
        <p:grpSpPr>
          <a:xfrm>
            <a:off x="6745625" y="2621589"/>
            <a:ext cx="1981200" cy="1371600"/>
            <a:chOff x="6553200" y="1733550"/>
            <a:chExt cx="1981200" cy="1371600"/>
          </a:xfrm>
        </p:grpSpPr>
        <p:sp>
          <p:nvSpPr>
            <p:cNvPr id="85" name="Rectangle 84"/>
            <p:cNvSpPr/>
            <p:nvPr/>
          </p:nvSpPr>
          <p:spPr>
            <a:xfrm>
              <a:off x="6553200" y="1733550"/>
              <a:ext cx="1981200" cy="990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85" descr="GSICommerceLogo.pn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190750"/>
              <a:ext cx="17970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Rectangle 86"/>
            <p:cNvSpPr/>
            <p:nvPr/>
          </p:nvSpPr>
          <p:spPr>
            <a:xfrm>
              <a:off x="6553200" y="2724150"/>
              <a:ext cx="685800" cy="381000"/>
            </a:xfrm>
            <a:prstGeom prst="rect">
              <a:avLst/>
            </a:prstGeom>
            <a:solidFill>
              <a:srgbClr val="E5E2E0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239000" y="2724150"/>
              <a:ext cx="1295400" cy="381000"/>
            </a:xfrm>
            <a:prstGeom prst="rect">
              <a:avLst/>
            </a:prstGeom>
            <a:solidFill>
              <a:srgbClr val="777772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745625" y="3993189"/>
            <a:ext cx="1981200" cy="762000"/>
            <a:chOff x="6553200" y="3105150"/>
            <a:chExt cx="1981200" cy="762000"/>
          </a:xfrm>
        </p:grpSpPr>
        <p:sp>
          <p:nvSpPr>
            <p:cNvPr id="90" name="Rectangle 89"/>
            <p:cNvSpPr/>
            <p:nvPr/>
          </p:nvSpPr>
          <p:spPr>
            <a:xfrm>
              <a:off x="7086600" y="3105150"/>
              <a:ext cx="1447800" cy="762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53200" y="3105150"/>
              <a:ext cx="533400" cy="533400"/>
            </a:xfrm>
            <a:prstGeom prst="rect">
              <a:avLst/>
            </a:prstGeom>
            <a:solidFill>
              <a:srgbClr val="777772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553200" y="3638550"/>
              <a:ext cx="533400" cy="228600"/>
            </a:xfrm>
            <a:prstGeom prst="rect">
              <a:avLst/>
            </a:prstGeom>
            <a:solidFill>
              <a:srgbClr val="E5E2E0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3" name="Picture 32" descr="logo_shopping_com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67694" y="3409950"/>
              <a:ext cx="1283485" cy="298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4" name="Group 93"/>
          <p:cNvGrpSpPr/>
          <p:nvPr/>
        </p:nvGrpSpPr>
        <p:grpSpPr>
          <a:xfrm>
            <a:off x="6745625" y="4755189"/>
            <a:ext cx="1066800" cy="685800"/>
            <a:chOff x="6553200" y="3867150"/>
            <a:chExt cx="1066800" cy="685800"/>
          </a:xfrm>
        </p:grpSpPr>
        <p:sp>
          <p:nvSpPr>
            <p:cNvPr id="95" name="Rectangle 94"/>
            <p:cNvSpPr/>
            <p:nvPr/>
          </p:nvSpPr>
          <p:spPr>
            <a:xfrm>
              <a:off x="6553200" y="3867150"/>
              <a:ext cx="10668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05600" y="3975100"/>
              <a:ext cx="818173" cy="425450"/>
            </a:xfrm>
            <a:prstGeom prst="rect">
              <a:avLst/>
            </a:prstGeom>
            <a:effectLst/>
          </p:spPr>
        </p:pic>
        <p:sp>
          <p:nvSpPr>
            <p:cNvPr id="97" name="Rectangle 96"/>
            <p:cNvSpPr/>
            <p:nvPr/>
          </p:nvSpPr>
          <p:spPr>
            <a:xfrm>
              <a:off x="6553200" y="4400550"/>
              <a:ext cx="304800" cy="152400"/>
            </a:xfrm>
            <a:prstGeom prst="rect">
              <a:avLst/>
            </a:prstGeom>
            <a:solidFill>
              <a:srgbClr val="E5E2E0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58000" y="4400550"/>
              <a:ext cx="762000" cy="152400"/>
            </a:xfrm>
            <a:prstGeom prst="rect">
              <a:avLst/>
            </a:prstGeom>
            <a:solidFill>
              <a:srgbClr val="777772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812425" y="4755189"/>
            <a:ext cx="914400" cy="685800"/>
            <a:chOff x="7620000" y="3867150"/>
            <a:chExt cx="914400" cy="685800"/>
          </a:xfrm>
        </p:grpSpPr>
        <p:sp>
          <p:nvSpPr>
            <p:cNvPr id="100" name="Rectangle 99"/>
            <p:cNvSpPr/>
            <p:nvPr/>
          </p:nvSpPr>
          <p:spPr>
            <a:xfrm>
              <a:off x="7772400" y="3867150"/>
              <a:ext cx="762000" cy="685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620000" y="3867150"/>
              <a:ext cx="152400" cy="533400"/>
            </a:xfrm>
            <a:prstGeom prst="rect">
              <a:avLst/>
            </a:prstGeom>
            <a:solidFill>
              <a:srgbClr val="777772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  <p:pic>
          <p:nvPicPr>
            <p:cNvPr id="102" name="Picture 4" descr="http://www.logotypes101.com/files/696/be6ed2ae88ffcbd6c4fa8090dd265bfa/lrg_Half_com.gif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8738" b="33670"/>
            <a:stretch>
              <a:fillRect/>
            </a:stretch>
          </p:blipFill>
          <p:spPr bwMode="auto">
            <a:xfrm>
              <a:off x="7696200" y="4095750"/>
              <a:ext cx="762000" cy="304800"/>
            </a:xfrm>
            <a:prstGeom prst="rect">
              <a:avLst/>
            </a:prstGeom>
            <a:noFill/>
            <a:effectLst/>
          </p:spPr>
        </p:pic>
        <p:sp>
          <p:nvSpPr>
            <p:cNvPr id="103" name="Rectangle 102"/>
            <p:cNvSpPr/>
            <p:nvPr/>
          </p:nvSpPr>
          <p:spPr>
            <a:xfrm>
              <a:off x="7620000" y="4400550"/>
              <a:ext cx="152400" cy="152400"/>
            </a:xfrm>
            <a:prstGeom prst="rect">
              <a:avLst/>
            </a:prstGeom>
            <a:solidFill>
              <a:srgbClr val="E5E2E0"/>
            </a:solidFill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97225" y="1478589"/>
            <a:ext cx="2209800" cy="2743200"/>
            <a:chOff x="304800" y="742950"/>
            <a:chExt cx="2209800" cy="2743200"/>
          </a:xfrm>
          <a:solidFill>
            <a:schemeClr val="bg1"/>
          </a:solidFill>
        </p:grpSpPr>
        <p:sp>
          <p:nvSpPr>
            <p:cNvPr id="105" name="Rectangle 104"/>
            <p:cNvSpPr/>
            <p:nvPr/>
          </p:nvSpPr>
          <p:spPr>
            <a:xfrm>
              <a:off x="304800" y="742950"/>
              <a:ext cx="2209800" cy="2743200"/>
            </a:xfrm>
            <a:prstGeom prst="rect">
              <a:avLst/>
            </a:prstGeom>
            <a:grpFill/>
            <a:ln>
              <a:solidFill>
                <a:srgbClr val="3C37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5D51"/>
                  </a:solidFill>
                </a:rPr>
                <a:t>Prod</a:t>
              </a:r>
              <a:endParaRPr lang="en-US" dirty="0">
                <a:solidFill>
                  <a:srgbClr val="665D51"/>
                </a:solidFill>
              </a:endParaRPr>
            </a:p>
          </p:txBody>
        </p:sp>
        <p:pic>
          <p:nvPicPr>
            <p:cNvPr id="106" name="Picture 105" descr="ebay_rgb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819150"/>
              <a:ext cx="1589761" cy="59055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0930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4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51" grpId="0" animBg="1"/>
      <p:bldP spid="52" grpId="0" animBg="1"/>
      <p:bldP spid="53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physical environments cause fragmentation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96121" y="1928575"/>
            <a:ext cx="3707635" cy="3860212"/>
            <a:chOff x="1091377" y="2178698"/>
            <a:chExt cx="3707635" cy="3860212"/>
          </a:xfrm>
        </p:grpSpPr>
        <p:sp>
          <p:nvSpPr>
            <p:cNvPr id="6" name="Rectangle 5"/>
            <p:cNvSpPr/>
            <p:nvPr/>
          </p:nvSpPr>
          <p:spPr>
            <a:xfrm>
              <a:off x="1175953" y="4573555"/>
              <a:ext cx="947287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32362" y="4573555"/>
              <a:ext cx="619290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73930" y="4573555"/>
              <a:ext cx="513184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43706" y="4573555"/>
              <a:ext cx="769776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5953" y="3974841"/>
              <a:ext cx="947287" cy="513184"/>
            </a:xfrm>
            <a:prstGeom prst="rect">
              <a:avLst/>
            </a:prstGeom>
            <a:solidFill>
              <a:srgbClr val="87B9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284" y="3974841"/>
              <a:ext cx="609368" cy="513184"/>
            </a:xfrm>
            <a:prstGeom prst="rect">
              <a:avLst/>
            </a:prstGeom>
            <a:solidFill>
              <a:srgbClr val="87B9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73930" y="3974841"/>
              <a:ext cx="513184" cy="513184"/>
            </a:xfrm>
            <a:prstGeom prst="rect">
              <a:avLst/>
            </a:prstGeom>
            <a:solidFill>
              <a:srgbClr val="87B9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43706" y="3974841"/>
              <a:ext cx="769776" cy="513184"/>
            </a:xfrm>
            <a:prstGeom prst="rect">
              <a:avLst/>
            </a:prstGeom>
            <a:solidFill>
              <a:srgbClr val="87B9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75953" y="2606351"/>
              <a:ext cx="947287" cy="12829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Application</a:t>
              </a:r>
              <a:endParaRPr lang="en-US" sz="10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2284" y="2606351"/>
              <a:ext cx="609368" cy="12829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App</a:t>
              </a:r>
              <a:endParaRPr lang="en-US" sz="105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73930" y="2606351"/>
              <a:ext cx="513184" cy="1282959"/>
            </a:xfrm>
            <a:prstGeom prst="rect">
              <a:avLst/>
            </a:prstGeom>
            <a:solidFill>
              <a:srgbClr val="435C0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App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43706" y="2606351"/>
              <a:ext cx="769776" cy="1282959"/>
            </a:xfrm>
            <a:prstGeom prst="rect">
              <a:avLst/>
            </a:prstGeom>
            <a:solidFill>
              <a:srgbClr val="435C0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91377" y="2178698"/>
              <a:ext cx="1825962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4190" y="2178698"/>
              <a:ext cx="600732" cy="310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Prod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02869" y="2178698"/>
              <a:ext cx="769776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2869" y="2178698"/>
              <a:ext cx="447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QA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58175" y="2178698"/>
              <a:ext cx="940837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8175" y="2178698"/>
              <a:ext cx="613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Exp.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27023" y="5638800"/>
              <a:ext cx="3262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Silos with custom design</a:t>
              </a:r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5558025" y="2760804"/>
            <a:ext cx="2145364" cy="369869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Specialized skills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58025" y="3311553"/>
            <a:ext cx="2145364" cy="369869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Low utilization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58025" y="3862301"/>
            <a:ext cx="2145364" cy="369869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Custom Order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558025" y="4413050"/>
            <a:ext cx="2145364" cy="369869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charset="0"/>
              </a:rPr>
              <a:t>Local Optimization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558025" y="2210056"/>
            <a:ext cx="2145364" cy="369869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Costly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to automate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55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0568" y="2832032"/>
            <a:ext cx="7416800" cy="1371600"/>
            <a:chOff x="482600" y="2095500"/>
            <a:chExt cx="7416800" cy="1371600"/>
          </a:xfrm>
        </p:grpSpPr>
        <p:pic>
          <p:nvPicPr>
            <p:cNvPr id="6" name="Picture 5" descr="iStock_000002914890Small.jpg"/>
            <p:cNvPicPr>
              <a:picLocks noChangeAspect="1"/>
            </p:cNvPicPr>
            <p:nvPr/>
          </p:nvPicPr>
          <p:blipFill>
            <a:blip r:embed="rId2"/>
            <a:srcRect r="3685"/>
            <a:stretch>
              <a:fillRect/>
            </a:stretch>
          </p:blipFill>
          <p:spPr>
            <a:xfrm>
              <a:off x="482600" y="2095500"/>
              <a:ext cx="1822450" cy="1371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2794000" y="2095500"/>
              <a:ext cx="5105400" cy="137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spc="600" dirty="0" smtClean="0">
                  <a:latin typeface="Arial Black"/>
                  <a:cs typeface="Arial Black"/>
                </a:rPr>
                <a:t>Agility</a:t>
              </a:r>
              <a:endParaRPr lang="en-US" sz="2800" spc="600" dirty="0">
                <a:latin typeface="Arial Black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16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“Build to Order” leads to delays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Arrow Connector 5"/>
          <p:cNvCxnSpPr>
            <a:stCxn id="7" idx="2"/>
          </p:cNvCxnSpPr>
          <p:nvPr/>
        </p:nvCxnSpPr>
        <p:spPr bwMode="auto">
          <a:xfrm>
            <a:off x="922963" y="2910736"/>
            <a:ext cx="738" cy="924741"/>
          </a:xfrm>
          <a:prstGeom prst="straightConnector1">
            <a:avLst/>
          </a:prstGeom>
          <a:solidFill>
            <a:srgbClr val="FFE6D5"/>
          </a:solidFill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52684" y="2633737"/>
            <a:ext cx="74055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request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95137" y="3891151"/>
            <a:ext cx="6857925" cy="0"/>
          </a:xfrm>
          <a:prstGeom prst="straightConnector1">
            <a:avLst/>
          </a:prstGeom>
          <a:solidFill>
            <a:srgbClr val="FFE6D5"/>
          </a:solidFill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1884432" y="3245404"/>
            <a:ext cx="1458" cy="554308"/>
          </a:xfrm>
          <a:prstGeom prst="straightConnector1">
            <a:avLst/>
          </a:prstGeom>
          <a:solidFill>
            <a:srgbClr val="FFE6D5"/>
          </a:solidFill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640578" y="2941602"/>
            <a:ext cx="5439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25567" y="2813329"/>
            <a:ext cx="945692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receive &amp;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rack &amp; </a:t>
            </a:r>
            <a:r>
              <a:rPr lang="en-US" dirty="0" smtClean="0">
                <a:solidFill>
                  <a:schemeClr val="tx1"/>
                </a:solidFill>
              </a:rPr>
              <a:t>wire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494179" y="3342517"/>
            <a:ext cx="0" cy="457195"/>
          </a:xfrm>
          <a:prstGeom prst="straightConnector1">
            <a:avLst/>
          </a:prstGeom>
          <a:solidFill>
            <a:srgbClr val="FFE6D5"/>
          </a:solidFill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14" idx="2"/>
          </p:cNvCxnSpPr>
          <p:nvPr/>
        </p:nvCxnSpPr>
        <p:spPr bwMode="auto">
          <a:xfrm flipH="1" flipV="1">
            <a:off x="6522016" y="2885083"/>
            <a:ext cx="3892" cy="942055"/>
          </a:xfrm>
          <a:prstGeom prst="straightConnector1">
            <a:avLst/>
          </a:prstGeom>
          <a:solidFill>
            <a:srgbClr val="FFE6D5"/>
          </a:solidFill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181606" y="2608084"/>
            <a:ext cx="680820" cy="276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deliver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30" y="3525395"/>
            <a:ext cx="274317" cy="521202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435" y="3616835"/>
            <a:ext cx="419837" cy="35768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5302991" y="4070345"/>
            <a:ext cx="428322" cy="276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1 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0660" y="4074029"/>
            <a:ext cx="428322" cy="276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93197" y="3616834"/>
            <a:ext cx="982761" cy="58477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“several”</a:t>
            </a:r>
          </a:p>
          <a:p>
            <a:pPr algn="ctr"/>
            <a:r>
              <a:rPr lang="en-US" sz="1600" dirty="0" smtClean="0"/>
              <a:t>weeks</a:t>
            </a:r>
            <a:endParaRPr lang="en-US" sz="1600" dirty="0"/>
          </a:p>
        </p:txBody>
      </p:sp>
      <p:pic>
        <p:nvPicPr>
          <p:cNvPr id="22" name="Picture 21" descr="osa_user_blue_ti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1" y="2013946"/>
            <a:ext cx="704088" cy="704088"/>
          </a:xfrm>
          <a:prstGeom prst="rect">
            <a:avLst/>
          </a:prstGeom>
          <a:ln>
            <a:noFill/>
          </a:ln>
        </p:spPr>
      </p:pic>
      <p:sp>
        <p:nvSpPr>
          <p:cNvPr id="27" name="Rectangle 26"/>
          <p:cNvSpPr/>
          <p:nvPr/>
        </p:nvSpPr>
        <p:spPr>
          <a:xfrm>
            <a:off x="975018" y="4547746"/>
            <a:ext cx="76205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“BTO </a:t>
            </a:r>
            <a:r>
              <a:rPr lang="en-US" dirty="0"/>
              <a:t>is the oldest style of order fulfillment and is the most appropriate approach used for </a:t>
            </a:r>
            <a:r>
              <a:rPr lang="en-US" b="1" dirty="0"/>
              <a:t>highly customized </a:t>
            </a:r>
            <a:r>
              <a:rPr lang="en-US" dirty="0"/>
              <a:t>or </a:t>
            </a:r>
            <a:r>
              <a:rPr lang="en-US" b="1" dirty="0"/>
              <a:t>low volume </a:t>
            </a:r>
            <a:r>
              <a:rPr lang="en-US" dirty="0"/>
              <a:t>products</a:t>
            </a:r>
            <a:r>
              <a:rPr lang="en-US" dirty="0" smtClean="0"/>
              <a:t>.”</a:t>
            </a:r>
          </a:p>
          <a:p>
            <a:pPr algn="r"/>
            <a:r>
              <a:rPr lang="en-US" dirty="0" smtClean="0"/>
              <a:t>- </a:t>
            </a:r>
            <a:r>
              <a:rPr lang="en-US" dirty="0" err="1" smtClean="0"/>
              <a:t>wikipedia</a:t>
            </a:r>
            <a:endParaRPr lang="en-US" dirty="0"/>
          </a:p>
        </p:txBody>
      </p:sp>
      <p:pic>
        <p:nvPicPr>
          <p:cNvPr id="30" name="Picture 29" descr="osa_user_green_develop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69" y="2180709"/>
            <a:ext cx="704088" cy="704088"/>
          </a:xfrm>
          <a:prstGeom prst="rect">
            <a:avLst/>
          </a:prstGeom>
        </p:spPr>
      </p:pic>
      <p:pic>
        <p:nvPicPr>
          <p:cNvPr id="32" name="Picture 31" descr="osa_user_green_project_manag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37" y="2261571"/>
            <a:ext cx="704088" cy="704088"/>
          </a:xfrm>
          <a:prstGeom prst="rect">
            <a:avLst/>
          </a:prstGeom>
        </p:spPr>
      </p:pic>
      <p:pic>
        <p:nvPicPr>
          <p:cNvPr id="33" name="Picture 32" descr="osa_user_blue_ti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390" y="1909792"/>
            <a:ext cx="704088" cy="7040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76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barriers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518080" y="1696184"/>
            <a:ext cx="1554463" cy="548634"/>
          </a:xfrm>
          <a:prstGeom prst="rect">
            <a:avLst/>
          </a:prstGeom>
          <a:solidFill>
            <a:srgbClr val="0F64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Cannot be automated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46859" y="1696184"/>
            <a:ext cx="5394902" cy="548634"/>
          </a:xfrm>
          <a:prstGeom prst="rect">
            <a:avLst/>
          </a:prstGeom>
          <a:solidFill>
            <a:srgbClr val="0F64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2500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The task requires human involvement (e.g. racking and wiring)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18081" y="2519135"/>
            <a:ext cx="1554463" cy="548634"/>
          </a:xfrm>
          <a:prstGeom prst="rect">
            <a:avLst/>
          </a:prstGeom>
          <a:solidFill>
            <a:srgbClr val="0F64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2500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No support for</a:t>
            </a:r>
          </a:p>
          <a:p>
            <a:pPr algn="ctr" defTabSz="914400" fontAlgn="base">
              <a:spcBef>
                <a:spcPct val="2500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automation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346860" y="2519135"/>
            <a:ext cx="5394902" cy="548634"/>
          </a:xfrm>
          <a:prstGeom prst="rect">
            <a:avLst/>
          </a:prstGeom>
          <a:solidFill>
            <a:srgbClr val="0F64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2500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Component lacks API or requires UI based actions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518081" y="3342086"/>
            <a:ext cx="1554463" cy="548634"/>
          </a:xfrm>
          <a:prstGeom prst="rect">
            <a:avLst/>
          </a:prstGeom>
          <a:solidFill>
            <a:srgbClr val="0F64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2500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Limited rate of</a:t>
            </a:r>
            <a:br>
              <a:rPr lang="en-US" sz="1000" b="1" dirty="0">
                <a:solidFill>
                  <a:schemeClr val="bg1"/>
                </a:solidFill>
                <a:latin typeface="Verdana" pitchFamily="34" charset="0"/>
              </a:rPr>
            </a:b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change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346860" y="3342086"/>
            <a:ext cx="5394902" cy="548634"/>
          </a:xfrm>
          <a:prstGeom prst="rect">
            <a:avLst/>
          </a:prstGeom>
          <a:solidFill>
            <a:srgbClr val="0F64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2500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Configuration requires restart, reload, file sync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512252" y="1421867"/>
            <a:ext cx="822951" cy="4023316"/>
          </a:xfrm>
          <a:prstGeom prst="downArrow">
            <a:avLst/>
          </a:prstGeom>
          <a:solidFill>
            <a:srgbClr val="0F64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25000"/>
              </a:spcBef>
              <a:spcAft>
                <a:spcPct val="0"/>
              </a:spcAft>
            </a:pPr>
            <a:endParaRPr lang="en-US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18082" y="4256476"/>
            <a:ext cx="1554463" cy="548634"/>
          </a:xfrm>
          <a:prstGeom prst="rect">
            <a:avLst/>
          </a:prstGeom>
          <a:solidFill>
            <a:srgbClr val="0F64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2500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No permission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346861" y="4256476"/>
            <a:ext cx="5394902" cy="548634"/>
          </a:xfrm>
          <a:prstGeom prst="rect">
            <a:avLst/>
          </a:prstGeom>
          <a:solidFill>
            <a:srgbClr val="0F64D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2500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Configuration requires special credential/role</a:t>
            </a:r>
          </a:p>
        </p:txBody>
      </p:sp>
    </p:spTree>
    <p:extLst>
      <p:ext uri="{BB962C8B-B14F-4D97-AF65-F5344CB8AC3E}">
        <p14:creationId xmlns:p14="http://schemas.microsoft.com/office/powerpoint/2010/main" val="86647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eBAY</a:t>
            </a:r>
            <a:r>
              <a:rPr lang="en-US" dirty="0" smtClean="0"/>
              <a:t> ON PREMISE CLOUD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5797550" y="6375400"/>
            <a:ext cx="3346450" cy="255588"/>
          </a:xfrm>
        </p:spPr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80463" y="6381750"/>
            <a:ext cx="363537" cy="249238"/>
          </a:xfrm>
        </p:spPr>
        <p:txBody>
          <a:bodyPr/>
          <a:lstStyle/>
          <a:p>
            <a:fld id="{FF55D29A-3A2E-D146-9F2C-610F4815AF2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48870"/>
      </p:ext>
    </p:extLst>
  </p:cSld>
  <p:clrMapOvr>
    <a:masterClrMapping/>
  </p:clrMapOvr>
</p:sld>
</file>

<file path=ppt/theme/theme1.xml><?xml version="1.0" encoding="utf-8"?>
<a:theme xmlns:a="http://schemas.openxmlformats.org/drawingml/2006/main" name="eBay_powerpoint_template-Primary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A7D5ED05E214BA4929CC42337F995" ma:contentTypeVersion="0" ma:contentTypeDescription="Create a new document." ma:contentTypeScope="" ma:versionID="9c31d28f3ff537e240e21a4b7df8cf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B710B3-2ED6-48DC-B7CD-93E10F8E4A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175AEC-05F3-44E9-8BD1-6E42B1FF9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9618F7-2629-455F-A37C-4A48A76F31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eBay_powerpoint_template-Primary.potx</Template>
  <TotalTime>14001</TotalTime>
  <Words>566</Words>
  <Application>Microsoft Macintosh PowerPoint</Application>
  <PresentationFormat>On-screen Show (4:3)</PresentationFormat>
  <Paragraphs>261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eBay_powerpoint_template-Primary</vt:lpstr>
      <vt:lpstr>Cloud @ eBay Openstack Havana Summit</vt:lpstr>
      <vt:lpstr>Why A CLOUD AT EBAY ?</vt:lpstr>
      <vt:lpstr>PowerPoint Presentation</vt:lpstr>
      <vt:lpstr>PowerPoint Presentation</vt:lpstr>
      <vt:lpstr>Isolated physical environments cause fragmentation</vt:lpstr>
      <vt:lpstr>PowerPoint Presentation</vt:lpstr>
      <vt:lpstr>“Build to Order” leads to delays</vt:lpstr>
      <vt:lpstr>Automation barriers</vt:lpstr>
      <vt:lpstr>eBAY ON PREMISE CLOUD</vt:lpstr>
      <vt:lpstr>Goals</vt:lpstr>
      <vt:lpstr>Virtualization of physical environments</vt:lpstr>
      <vt:lpstr>Classes of Service</vt:lpstr>
      <vt:lpstr>PowerPoint Presentation</vt:lpstr>
      <vt:lpstr>PowerPoint Presentation</vt:lpstr>
      <vt:lpstr>PowerPoint Presentation</vt:lpstr>
      <vt:lpstr>PowerPoint Presentation</vt:lpstr>
      <vt:lpstr>Network virtualization</vt:lpstr>
    </vt:vector>
  </TitlesOfParts>
  <Company>Lippincott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Lippincott Staff</dc:creator>
  <cp:lastModifiedBy>JC Martin</cp:lastModifiedBy>
  <cp:revision>144</cp:revision>
  <dcterms:created xsi:type="dcterms:W3CDTF">2012-08-30T16:43:47Z</dcterms:created>
  <dcterms:modified xsi:type="dcterms:W3CDTF">2013-04-14T01:16:09Z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0x0101004B6A7D5ED05E214BA4929CC42337F995</vt:lpwstr>
  </property>
</Properties>
</file>