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5143500" cx="9144000"/>
  <p:notesSz cx="6858000" cy="9144000"/>
  <p:embeddedFontLst>
    <p:embeddedFont>
      <p:font typeface="Muli"/>
      <p:regular r:id="rId44"/>
      <p:bold r:id="rId45"/>
      <p:italic r:id="rId46"/>
      <p:boldItalic r:id="rId47"/>
    </p:embeddedFont>
    <p:embeddedFont>
      <p:font typeface="Arial Black"/>
      <p:regular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Muli-regular.fntdata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font" Target="fonts/Muli-italic.fntdata"/><Relationship Id="rId23" Type="http://schemas.openxmlformats.org/officeDocument/2006/relationships/slide" Target="slides/slide19.xml"/><Relationship Id="rId45" Type="http://schemas.openxmlformats.org/officeDocument/2006/relationships/font" Target="fonts/Muli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ArialBlack-regular.fntdata"/><Relationship Id="rId25" Type="http://schemas.openxmlformats.org/officeDocument/2006/relationships/slide" Target="slides/slide21.xml"/><Relationship Id="rId47" Type="http://schemas.openxmlformats.org/officeDocument/2006/relationships/font" Target="fonts/Muli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632c69c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632c69c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9aac7344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9aac7344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9aac73443_1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9aac73443_1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9aac7344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9aac7344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9aac73443_1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9aac73443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9aac7344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9aac7344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9aac73443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9aac73443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9aac73443_1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9aac73443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9aac73443_1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9aac73443_1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9aac73443_1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9aac73443_1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9aac73443_1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9aac73443_1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592698da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592698da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9aac73443_1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9aac73443_1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9aac73443_1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9aac73443_1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49aac73443_1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49aac73443_1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9aac73443_1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9aac73443_1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49aac73443_1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49aac73443_1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9aac73443_1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9aac73443_1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49aac73443_1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49aac73443_1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9aac73443_1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49aac73443_1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49aac73443_1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49aac73443_1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49aac73443_1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49aac73443_1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92698da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592698da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49aac73443_1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49aac73443_1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49aac73443_1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49aac73443_1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49aac73443_1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49aac73443_1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49aac73443_1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49aac73443_1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49aac73443_1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49aac73443_1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9aac73443_1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49aac73443_1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49aac73443_1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49aac73443_1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49aac73443_1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49aac73443_1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49adb7f2e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49adb7f2e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49adb7f2e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49adb7f2e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9adb7f2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9adb7f2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9aac7344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9aac7344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9aac7344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9aac7344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9aac7344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9aac7344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9adb7f2e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9adb7f2e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9adb7f2e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9adb7f2e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noFill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370475" y="1348400"/>
            <a:ext cx="389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5" name="Google Shape;95;p11"/>
          <p:cNvGrpSpPr/>
          <p:nvPr/>
        </p:nvGrpSpPr>
        <p:grpSpPr>
          <a:xfrm rot="-5400000">
            <a:off x="-47651" y="696877"/>
            <a:ext cx="649715" cy="69000"/>
            <a:chOff x="684763" y="3506750"/>
            <a:chExt cx="3536825" cy="69000"/>
          </a:xfrm>
        </p:grpSpPr>
        <p:sp>
          <p:nvSpPr>
            <p:cNvPr id="96" name="Google Shape;96;p11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1"/>
          <p:cNvSpPr txBox="1"/>
          <p:nvPr>
            <p:ph idx="2" type="subTitle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1" name="Google Shape;101;p11"/>
          <p:cNvSpPr txBox="1"/>
          <p:nvPr>
            <p:ph idx="3" type="body"/>
          </p:nvPr>
        </p:nvSpPr>
        <p:spPr>
          <a:xfrm>
            <a:off x="4581150" y="1348400"/>
            <a:ext cx="389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1" name="Google Shape;121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0"/>
          <p:cNvSpPr/>
          <p:nvPr/>
        </p:nvSpPr>
        <p:spPr>
          <a:xfrm rot="8689208">
            <a:off x="3770214" y="396706"/>
            <a:ext cx="3328328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 rot="8689207">
            <a:off x="2896399" y="820595"/>
            <a:ext cx="6221346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 rot="8689207">
            <a:off x="4439449" y="582395"/>
            <a:ext cx="6221346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 rot="8689207">
            <a:off x="4039399" y="1740020"/>
            <a:ext cx="6221346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 rot="8689207">
            <a:off x="5296699" y="1725395"/>
            <a:ext cx="6221346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 rot="8689208">
            <a:off x="7370664" y="2168356"/>
            <a:ext cx="3328328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 flipH="1" rot="8778896">
            <a:off x="3036819" y="524026"/>
            <a:ext cx="4759411" cy="68145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 flipH="1" rot="8778896">
            <a:off x="2580369" y="-790424"/>
            <a:ext cx="4759411" cy="68145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 flipH="1" rot="8778896">
            <a:off x="5075169" y="1749501"/>
            <a:ext cx="4759411" cy="68145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 flipH="1" rot="8778896">
            <a:off x="5608569" y="2981476"/>
            <a:ext cx="4759411" cy="68145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>
            <p:ph type="title"/>
          </p:nvPr>
        </p:nvSpPr>
        <p:spPr>
          <a:xfrm>
            <a:off x="254133" y="3471700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145" name="Google Shape;145;p20"/>
          <p:cNvGrpSpPr/>
          <p:nvPr/>
        </p:nvGrpSpPr>
        <p:grpSpPr>
          <a:xfrm rot="-5400000">
            <a:off x="-164001" y="3723552"/>
            <a:ext cx="649715" cy="69000"/>
            <a:chOff x="684763" y="3506750"/>
            <a:chExt cx="3536825" cy="69000"/>
          </a:xfrm>
        </p:grpSpPr>
        <p:sp>
          <p:nvSpPr>
            <p:cNvPr id="146" name="Google Shape;146;p20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20"/>
          <p:cNvSpPr txBox="1"/>
          <p:nvPr>
            <p:ph idx="1" type="subTitle"/>
          </p:nvPr>
        </p:nvSpPr>
        <p:spPr>
          <a:xfrm>
            <a:off x="254133" y="3968200"/>
            <a:ext cx="8460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">
    <p:bg>
      <p:bgPr>
        <a:noFill/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10800000">
            <a:off x="1404025" y="25489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 flipH="1" rot="10800000">
            <a:off x="1404025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-5850" y="3529375"/>
            <a:ext cx="9155700" cy="13521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87C5AE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0" y="25489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87C5AE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rot="5400000">
            <a:off x="-1450150" y="1671525"/>
            <a:ext cx="4647600" cy="1747200"/>
          </a:xfrm>
          <a:prstGeom prst="triangle">
            <a:avLst>
              <a:gd fmla="val 50126" name="adj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2" type="subTitle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con Descriptions">
  <p:cSld name="BLANK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1"/>
          <p:cNvSpPr txBox="1"/>
          <p:nvPr>
            <p:ph type="title"/>
          </p:nvPr>
        </p:nvSpPr>
        <p:spPr>
          <a:xfrm>
            <a:off x="391150" y="264025"/>
            <a:ext cx="4058100" cy="107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547600" y="1388425"/>
            <a:ext cx="3598500" cy="3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Sides">
  <p:cSld name="BLANK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0" y="0"/>
            <a:ext cx="3778500" cy="5143500"/>
          </a:xfrm>
          <a:prstGeom prst="rect">
            <a:avLst/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 txBox="1"/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Sides 3">
  <p:cSld name="BLANK_1_3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0" y="0"/>
            <a:ext cx="3778500" cy="51435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3" name="Google Shape;163;p23"/>
          <p:cNvSpPr txBox="1"/>
          <p:nvPr>
            <p:ph idx="1" type="subTitle"/>
          </p:nvPr>
        </p:nvSpPr>
        <p:spPr>
          <a:xfrm>
            <a:off x="533325" y="3001125"/>
            <a:ext cx="30825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Sides 2">
  <p:cSld name="BLANK_1_2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4537225" y="0"/>
            <a:ext cx="4606800" cy="51435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>
            <p:ph idx="1" type="subTitle"/>
          </p:nvPr>
        </p:nvSpPr>
        <p:spPr>
          <a:xfrm>
            <a:off x="752950" y="3500700"/>
            <a:ext cx="31095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E85B9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idx="2" type="subTitle"/>
          </p:nvPr>
        </p:nvSpPr>
        <p:spPr>
          <a:xfrm>
            <a:off x="5285875" y="3500700"/>
            <a:ext cx="31095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Sides 1">
  <p:cSld name="BLANK_1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4537225" y="0"/>
            <a:ext cx="4606800" cy="5143500"/>
          </a:xfrm>
          <a:prstGeom prst="rect">
            <a:avLst/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 txBox="1"/>
          <p:nvPr>
            <p:ph idx="1" type="subTitle"/>
          </p:nvPr>
        </p:nvSpPr>
        <p:spPr>
          <a:xfrm>
            <a:off x="752950" y="3500700"/>
            <a:ext cx="31095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9B29D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73" name="Google Shape;173;p25"/>
          <p:cNvSpPr txBox="1"/>
          <p:nvPr>
            <p:ph idx="2" type="subTitle"/>
          </p:nvPr>
        </p:nvSpPr>
        <p:spPr>
          <a:xfrm>
            <a:off x="5285875" y="3500700"/>
            <a:ext cx="3109500" cy="11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 1">
  <p:cSld name="TITLE_1_1">
    <p:bg>
      <p:bgPr>
        <a:noFill/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 rot="10800000">
            <a:off x="1404025" y="25489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 flipH="1" rot="10800000">
            <a:off x="1404025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-5850" y="3529375"/>
            <a:ext cx="9155700" cy="13521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 flipH="1">
            <a:off x="0" y="25489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 rot="5400000">
            <a:off x="-1450150" y="1671525"/>
            <a:ext cx="4647600" cy="1747200"/>
          </a:xfrm>
          <a:prstGeom prst="triangle">
            <a:avLst>
              <a:gd fmla="val 50126" name="adj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" type="subTitle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2" type="subTitle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 1 1">
  <p:cSld name="TITLE_1_1_1">
    <p:bg>
      <p:bgPr>
        <a:noFill/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 flipH="1" rot="10800000">
            <a:off x="1404025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2608825" y="753700"/>
            <a:ext cx="64245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4789525" y="1359950"/>
            <a:ext cx="4243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2" type="subTitle"/>
          </p:nvPr>
        </p:nvSpPr>
        <p:spPr>
          <a:xfrm>
            <a:off x="6520250" y="1741300"/>
            <a:ext cx="25131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45" name="Google Shape;45;p5"/>
          <p:cNvSpPr/>
          <p:nvPr/>
        </p:nvSpPr>
        <p:spPr>
          <a:xfrm flipH="1">
            <a:off x="0" y="2548900"/>
            <a:ext cx="3121800" cy="1443900"/>
          </a:xfrm>
          <a:prstGeom prst="parallelogram">
            <a:avLst>
              <a:gd fmla="val 96329" name="adj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 rot="5400000">
            <a:off x="-790900" y="1012275"/>
            <a:ext cx="3329100" cy="1747200"/>
          </a:xfrm>
          <a:prstGeom prst="triangle">
            <a:avLst>
              <a:gd fmla="val 69864" name="adj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1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7119100" y="0"/>
            <a:ext cx="2025000" cy="5143500"/>
          </a:xfrm>
          <a:prstGeom prst="rect">
            <a:avLst/>
          </a:prstGeom>
          <a:solidFill>
            <a:srgbClr val="85C4AC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0" y="0"/>
            <a:ext cx="2147700" cy="5143500"/>
          </a:xfrm>
          <a:prstGeom prst="rect">
            <a:avLst/>
          </a:prstGeom>
          <a:solidFill>
            <a:srgbClr val="689986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2147700" y="0"/>
            <a:ext cx="2595000" cy="5143500"/>
          </a:xfrm>
          <a:prstGeom prst="rect">
            <a:avLst/>
          </a:prstGeom>
          <a:solidFill>
            <a:srgbClr val="74AB96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727500" y="0"/>
            <a:ext cx="2391600" cy="5143500"/>
          </a:xfrm>
          <a:prstGeom prst="rect">
            <a:avLst/>
          </a:prstGeom>
          <a:solidFill>
            <a:srgbClr val="7CB8A1">
              <a:alpha val="88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 rot="5400000">
            <a:off x="2035125" y="-107150"/>
            <a:ext cx="2393100" cy="6463200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 rot="5400000">
            <a:off x="5612775" y="2783050"/>
            <a:ext cx="2383800" cy="682800"/>
          </a:xfrm>
          <a:prstGeom prst="triangle">
            <a:avLst>
              <a:gd fmla="val 50126" name="adj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 txBox="1"/>
          <p:nvPr>
            <p:ph type="title"/>
          </p:nvPr>
        </p:nvSpPr>
        <p:spPr>
          <a:xfrm>
            <a:off x="539025" y="2499500"/>
            <a:ext cx="506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7"/>
          <p:cNvSpPr txBox="1"/>
          <p:nvPr>
            <p:ph idx="1" type="subTitle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1 1">
  <p:cSld name="SECTION_HEADER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2147700" y="0"/>
            <a:ext cx="2595000" cy="5143500"/>
          </a:xfrm>
          <a:prstGeom prst="rect">
            <a:avLst/>
          </a:prstGeom>
          <a:solidFill>
            <a:srgbClr val="5477A7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0" y="0"/>
            <a:ext cx="2147700" cy="51435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7119100" y="0"/>
            <a:ext cx="2025000" cy="5143500"/>
          </a:xfrm>
          <a:prstGeom prst="rect">
            <a:avLst/>
          </a:prstGeom>
          <a:solidFill>
            <a:srgbClr val="648DC6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4742700" y="0"/>
            <a:ext cx="2376300" cy="5143500"/>
          </a:xfrm>
          <a:prstGeom prst="rect">
            <a:avLst/>
          </a:prstGeom>
          <a:solidFill>
            <a:srgbClr val="5A7FB3">
              <a:alpha val="8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 rot="5400000">
            <a:off x="2035125" y="-107150"/>
            <a:ext cx="2393100" cy="6463200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>
            <p:ph type="title"/>
          </p:nvPr>
        </p:nvSpPr>
        <p:spPr>
          <a:xfrm>
            <a:off x="539025" y="2499500"/>
            <a:ext cx="506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8"/>
          <p:cNvSpPr txBox="1"/>
          <p:nvPr>
            <p:ph idx="1" type="subTitle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9" name="Google Shape;69;p8"/>
          <p:cNvSpPr/>
          <p:nvPr/>
        </p:nvSpPr>
        <p:spPr>
          <a:xfrm rot="5400000">
            <a:off x="5612775" y="2783050"/>
            <a:ext cx="2383800" cy="682800"/>
          </a:xfrm>
          <a:prstGeom prst="triangle">
            <a:avLst>
              <a:gd fmla="val 50126" name="adj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1 1 1">
  <p:cSld name="SECTION_HEADER_1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 rot="5400000">
            <a:off x="2005200" y="-1993650"/>
            <a:ext cx="5133600" cy="9130800"/>
          </a:xfrm>
          <a:prstGeom prst="rect">
            <a:avLst/>
          </a:prstGeom>
          <a:solidFill>
            <a:srgbClr val="38444A">
              <a:alpha val="4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539025" y="2347100"/>
            <a:ext cx="506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9"/>
          <p:cNvSpPr txBox="1"/>
          <p:nvPr>
            <p:ph idx="1" type="subTitle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75" name="Google Shape;75;p9"/>
          <p:cNvGrpSpPr/>
          <p:nvPr/>
        </p:nvGrpSpPr>
        <p:grpSpPr>
          <a:xfrm>
            <a:off x="684763" y="3506750"/>
            <a:ext cx="3536825" cy="69000"/>
            <a:chOff x="684763" y="3506750"/>
            <a:chExt cx="3536825" cy="69000"/>
          </a:xfrm>
        </p:grpSpPr>
        <p:sp>
          <p:nvSpPr>
            <p:cNvPr id="76" name="Google Shape;76;p9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9"/>
          <p:cNvSpPr txBox="1"/>
          <p:nvPr>
            <p:ph idx="2" type="subTitle"/>
          </p:nvPr>
        </p:nvSpPr>
        <p:spPr>
          <a:xfrm>
            <a:off x="656400" y="1685100"/>
            <a:ext cx="51828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370475" y="1348400"/>
            <a:ext cx="846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10"/>
          <p:cNvGrpSpPr/>
          <p:nvPr/>
        </p:nvGrpSpPr>
        <p:grpSpPr>
          <a:xfrm rot="-5400000">
            <a:off x="-47651" y="696877"/>
            <a:ext cx="649715" cy="69000"/>
            <a:chOff x="684763" y="3506750"/>
            <a:chExt cx="3536825" cy="69000"/>
          </a:xfrm>
        </p:grpSpPr>
        <p:sp>
          <p:nvSpPr>
            <p:cNvPr id="86" name="Google Shape;86;p10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0"/>
          <p:cNvSpPr txBox="1"/>
          <p:nvPr>
            <p:ph idx="2" type="subTitle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bookcrossing.com/" TargetMode="External"/><Relationship Id="rId4" Type="http://schemas.openxmlformats.org/officeDocument/2006/relationships/hyperlink" Target="http://www.humankindsystems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2532625" y="1128300"/>
            <a:ext cx="64245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 Black"/>
                <a:ea typeface="Arial Black"/>
                <a:cs typeface="Arial Black"/>
                <a:sym typeface="Arial Black"/>
              </a:rPr>
              <a:t>Book Recommendation System</a:t>
            </a:r>
            <a:endParaRPr sz="3000"/>
          </a:p>
        </p:txBody>
      </p:sp>
      <p:sp>
        <p:nvSpPr>
          <p:cNvPr id="179" name="Google Shape;179;p26"/>
          <p:cNvSpPr txBox="1"/>
          <p:nvPr>
            <p:ph idx="1" type="subTitle"/>
          </p:nvPr>
        </p:nvSpPr>
        <p:spPr>
          <a:xfrm>
            <a:off x="2532625" y="2996625"/>
            <a:ext cx="6424500" cy="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Xiaohui Chen - Rajendra Bhagroo - Shelly Gupta </a:t>
            </a:r>
            <a:endParaRPr sz="1100"/>
          </a:p>
        </p:txBody>
      </p:sp>
      <p:sp>
        <p:nvSpPr>
          <p:cNvPr id="180" name="Google Shape;180;p26"/>
          <p:cNvSpPr txBox="1"/>
          <p:nvPr>
            <p:ph idx="2" type="subTitle"/>
          </p:nvPr>
        </p:nvSpPr>
        <p:spPr>
          <a:xfrm>
            <a:off x="2532625" y="2428550"/>
            <a:ext cx="64245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Timeline: October 5th - December 15th</a:t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25" y="1930200"/>
            <a:ext cx="745675" cy="128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type="title"/>
          </p:nvPr>
        </p:nvSpPr>
        <p:spPr>
          <a:xfrm>
            <a:off x="117575" y="1623988"/>
            <a:ext cx="35886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User Interface</a:t>
            </a:r>
            <a:endParaRPr sz="4000"/>
          </a:p>
        </p:txBody>
      </p:sp>
      <p:sp>
        <p:nvSpPr>
          <p:cNvPr id="257" name="Google Shape;257;p35"/>
          <p:cNvSpPr txBox="1"/>
          <p:nvPr>
            <p:ph idx="1" type="subTitle"/>
          </p:nvPr>
        </p:nvSpPr>
        <p:spPr>
          <a:xfrm>
            <a:off x="306775" y="2639800"/>
            <a:ext cx="30825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Django</a:t>
            </a:r>
            <a:endParaRPr/>
          </a:p>
        </p:txBody>
      </p:sp>
      <p:grpSp>
        <p:nvGrpSpPr>
          <p:cNvPr id="258" name="Google Shape;258;p35"/>
          <p:cNvGrpSpPr/>
          <p:nvPr/>
        </p:nvGrpSpPr>
        <p:grpSpPr>
          <a:xfrm>
            <a:off x="4224347" y="828499"/>
            <a:ext cx="4247918" cy="3486499"/>
            <a:chOff x="4346475" y="974007"/>
            <a:chExt cx="4196304" cy="3444136"/>
          </a:xfrm>
        </p:grpSpPr>
        <p:sp>
          <p:nvSpPr>
            <p:cNvPr id="259" name="Google Shape;259;p35"/>
            <p:cNvSpPr/>
            <p:nvPr/>
          </p:nvSpPr>
          <p:spPr>
            <a:xfrm>
              <a:off x="6014709" y="3844131"/>
              <a:ext cx="839100" cy="4194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0" y="120000"/>
                  </a:lnTo>
                  <a:lnTo>
                    <a:pt x="9286" y="0"/>
                  </a:lnTo>
                  <a:lnTo>
                    <a:pt x="111441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45675" lIns="91375" spcFirstLastPara="1" rIns="91375" wrap="square" tIns="456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5"/>
            <p:cNvSpPr/>
            <p:nvPr/>
          </p:nvSpPr>
          <p:spPr>
            <a:xfrm>
              <a:off x="5947589" y="4418143"/>
              <a:ext cx="1258500" cy="0"/>
            </a:xfrm>
            <a:custGeom>
              <a:rect b="b" l="l" r="r" t="t"/>
              <a:pathLst>
                <a:path extrusionOk="0" h="120000" w="120000">
                  <a:moveTo>
                    <a:pt x="117823" y="120000"/>
                  </a:moveTo>
                  <a:cubicBezTo>
                    <a:pt x="1865" y="120000"/>
                    <a:pt x="1865" y="120000"/>
                    <a:pt x="1865" y="120000"/>
                  </a:cubicBezTo>
                  <a:cubicBezTo>
                    <a:pt x="777" y="120000"/>
                    <a:pt x="0" y="113750"/>
                    <a:pt x="0" y="105000"/>
                  </a:cubicBezTo>
                  <a:cubicBezTo>
                    <a:pt x="0" y="102500"/>
                    <a:pt x="0" y="100000"/>
                    <a:pt x="310" y="97500"/>
                  </a:cubicBezTo>
                  <a:cubicBezTo>
                    <a:pt x="7461" y="6250"/>
                    <a:pt x="7461" y="6250"/>
                    <a:pt x="7461" y="6250"/>
                  </a:cubicBezTo>
                  <a:cubicBezTo>
                    <a:pt x="7772" y="2500"/>
                    <a:pt x="8393" y="0"/>
                    <a:pt x="9015" y="0"/>
                  </a:cubicBezTo>
                  <a:cubicBezTo>
                    <a:pt x="111139" y="0"/>
                    <a:pt x="111139" y="0"/>
                    <a:pt x="111139" y="0"/>
                  </a:cubicBezTo>
                  <a:cubicBezTo>
                    <a:pt x="111761" y="0"/>
                    <a:pt x="112383" y="2500"/>
                    <a:pt x="112694" y="7500"/>
                  </a:cubicBezTo>
                  <a:cubicBezTo>
                    <a:pt x="119378" y="97500"/>
                    <a:pt x="119378" y="97500"/>
                    <a:pt x="119378" y="97500"/>
                  </a:cubicBezTo>
                  <a:cubicBezTo>
                    <a:pt x="120000" y="105000"/>
                    <a:pt x="119689" y="113750"/>
                    <a:pt x="118756" y="118750"/>
                  </a:cubicBezTo>
                  <a:cubicBezTo>
                    <a:pt x="118445" y="120000"/>
                    <a:pt x="118134" y="120000"/>
                    <a:pt x="117823" y="120000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</p:spPr>
          <p:txBody>
            <a:bodyPr anchorCtr="0" anchor="t" bIns="45675" lIns="91375" spcFirstLastPara="1" rIns="91375" wrap="square" tIns="456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5"/>
            <p:cNvSpPr/>
            <p:nvPr/>
          </p:nvSpPr>
          <p:spPr>
            <a:xfrm>
              <a:off x="4346475" y="974007"/>
              <a:ext cx="4194900" cy="2559600"/>
            </a:xfrm>
            <a:custGeom>
              <a:rect b="b" l="l" r="r" t="t"/>
              <a:pathLst>
                <a:path extrusionOk="0" h="120000" w="120000">
                  <a:moveTo>
                    <a:pt x="117764" y="0"/>
                  </a:moveTo>
                  <a:cubicBezTo>
                    <a:pt x="2157" y="0"/>
                    <a:pt x="2157" y="0"/>
                    <a:pt x="2157" y="0"/>
                  </a:cubicBezTo>
                  <a:cubicBezTo>
                    <a:pt x="963" y="0"/>
                    <a:pt x="0" y="1618"/>
                    <a:pt x="0" y="3485"/>
                  </a:cubicBezTo>
                  <a:cubicBezTo>
                    <a:pt x="0" y="3485"/>
                    <a:pt x="0" y="118879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118008"/>
                    <a:pt x="119922" y="3485"/>
                    <a:pt x="119922" y="3485"/>
                  </a:cubicBezTo>
                  <a:cubicBezTo>
                    <a:pt x="119922" y="1618"/>
                    <a:pt x="118959" y="0"/>
                    <a:pt x="1177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675" lIns="91375" spcFirstLastPara="1" rIns="91375" wrap="square" tIns="456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5"/>
            <p:cNvSpPr/>
            <p:nvPr/>
          </p:nvSpPr>
          <p:spPr>
            <a:xfrm>
              <a:off x="4347879" y="3533698"/>
              <a:ext cx="4194900" cy="419400"/>
            </a:xfrm>
            <a:custGeom>
              <a:rect b="b" l="l" r="r" t="t"/>
              <a:pathLst>
                <a:path extrusionOk="0" h="120000" w="120000">
                  <a:moveTo>
                    <a:pt x="117957" y="120000"/>
                  </a:moveTo>
                  <a:cubicBezTo>
                    <a:pt x="2157" y="120000"/>
                    <a:pt x="2157" y="120000"/>
                    <a:pt x="2157" y="120000"/>
                  </a:cubicBezTo>
                  <a:cubicBezTo>
                    <a:pt x="963" y="120000"/>
                    <a:pt x="0" y="107804"/>
                    <a:pt x="0" y="92682"/>
                  </a:cubicBezTo>
                  <a:cubicBezTo>
                    <a:pt x="0" y="92682"/>
                    <a:pt x="0" y="2926"/>
                    <a:pt x="0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1463"/>
                    <a:pt x="120000" y="92682"/>
                    <a:pt x="120000" y="92682"/>
                  </a:cubicBezTo>
                  <a:cubicBezTo>
                    <a:pt x="120000" y="107804"/>
                    <a:pt x="119152" y="120000"/>
                    <a:pt x="117957" y="12000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45675" lIns="91375" spcFirstLastPara="1" rIns="91375" wrap="square" tIns="456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5"/>
            <p:cNvSpPr/>
            <p:nvPr/>
          </p:nvSpPr>
          <p:spPr>
            <a:xfrm>
              <a:off x="6410441" y="3711977"/>
              <a:ext cx="0" cy="0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</p:spPr>
          <p:txBody>
            <a:bodyPr anchorCtr="0" anchor="t" bIns="45675" lIns="91375" spcFirstLastPara="1" rIns="91375" wrap="square" tIns="456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6449595" y="1059312"/>
              <a:ext cx="0" cy="0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</p:spPr>
          <p:txBody>
            <a:bodyPr anchorCtr="0" anchor="t" bIns="45675" lIns="91375" spcFirstLastPara="1" rIns="91375" wrap="square" tIns="456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4462057" y="1097605"/>
              <a:ext cx="3944400" cy="2312400"/>
            </a:xfrm>
            <a:custGeom>
              <a:rect b="b" l="l" r="r" t="t"/>
              <a:pathLst>
                <a:path extrusionOk="0" h="120000" w="120000">
                  <a:moveTo>
                    <a:pt x="117764" y="0"/>
                  </a:moveTo>
                  <a:cubicBezTo>
                    <a:pt x="2157" y="0"/>
                    <a:pt x="2157" y="0"/>
                    <a:pt x="2157" y="0"/>
                  </a:cubicBezTo>
                  <a:cubicBezTo>
                    <a:pt x="963" y="0"/>
                    <a:pt x="0" y="1618"/>
                    <a:pt x="0" y="3485"/>
                  </a:cubicBezTo>
                  <a:cubicBezTo>
                    <a:pt x="0" y="3485"/>
                    <a:pt x="0" y="118879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118008"/>
                    <a:pt x="119922" y="3485"/>
                    <a:pt x="119922" y="3485"/>
                  </a:cubicBezTo>
                  <a:cubicBezTo>
                    <a:pt x="119922" y="1618"/>
                    <a:pt x="118959" y="0"/>
                    <a:pt x="117764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6" name="Google Shape;266;p35"/>
          <p:cNvSpPr txBox="1"/>
          <p:nvPr/>
        </p:nvSpPr>
        <p:spPr>
          <a:xfrm>
            <a:off x="3802963" y="4136375"/>
            <a:ext cx="50907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uli"/>
                <a:ea typeface="Muli"/>
                <a:cs typeface="Muli"/>
                <a:sym typeface="Muli"/>
              </a:rPr>
              <a:t>Our User Interface was developed in Python using the Django Framework</a:t>
            </a:r>
            <a:endParaRPr sz="90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67" name="Google Shape;267;p35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268" name="Google Shape;268;p3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1" name="Google Shape;2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925" y="950650"/>
            <a:ext cx="4003626" cy="236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275750" y="18306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the Server </a:t>
            </a:r>
            <a:endParaRPr/>
          </a:p>
        </p:txBody>
      </p:sp>
      <p:pic>
        <p:nvPicPr>
          <p:cNvPr id="277" name="Google Shape;27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9525" y="1103388"/>
            <a:ext cx="4544474" cy="29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/>
          <p:nvPr>
            <p:ph type="title"/>
          </p:nvPr>
        </p:nvSpPr>
        <p:spPr>
          <a:xfrm>
            <a:off x="267225" y="18306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Homepage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Blog</a:t>
            </a:r>
            <a:endParaRPr/>
          </a:p>
        </p:txBody>
      </p:sp>
      <p:pic>
        <p:nvPicPr>
          <p:cNvPr id="283" name="Google Shape;28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0475" y="0"/>
            <a:ext cx="46035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type="title"/>
          </p:nvPr>
        </p:nvSpPr>
        <p:spPr>
          <a:xfrm>
            <a:off x="132425" y="1848338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Homepage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Books</a:t>
            </a:r>
            <a:endParaRPr/>
          </a:p>
        </p:txBody>
      </p:sp>
      <p:pic>
        <p:nvPicPr>
          <p:cNvPr id="289" name="Google Shape;289;p38"/>
          <p:cNvPicPr preferRelativeResize="0"/>
          <p:nvPr/>
        </p:nvPicPr>
        <p:blipFill rotWithShape="1">
          <a:blip r:embed="rId3">
            <a:alphaModFix/>
          </a:blip>
          <a:srcRect b="-830" l="6411" r="3156" t="830"/>
          <a:stretch/>
        </p:blipFill>
        <p:spPr>
          <a:xfrm>
            <a:off x="4583025" y="35475"/>
            <a:ext cx="4399474" cy="510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>
            <p:ph type="title"/>
          </p:nvPr>
        </p:nvSpPr>
        <p:spPr>
          <a:xfrm>
            <a:off x="194575" y="2177975"/>
            <a:ext cx="4045200" cy="8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Pagination</a:t>
            </a:r>
            <a:endParaRPr/>
          </a:p>
        </p:txBody>
      </p:sp>
      <p:pic>
        <p:nvPicPr>
          <p:cNvPr id="295" name="Google Shape;29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0125" y="0"/>
            <a:ext cx="4553876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2550" y="1"/>
            <a:ext cx="4575200" cy="27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8800" y="2713822"/>
            <a:ext cx="4575200" cy="2429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297850" y="15435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</a:t>
            </a:r>
            <a:endParaRPr/>
          </a:p>
        </p:txBody>
      </p:sp>
      <p:pic>
        <p:nvPicPr>
          <p:cNvPr id="303" name="Google Shape;30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6900" y="0"/>
            <a:ext cx="45571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title"/>
          </p:nvPr>
        </p:nvSpPr>
        <p:spPr>
          <a:xfrm>
            <a:off x="265500" y="17404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pic>
        <p:nvPicPr>
          <p:cNvPr id="309" name="Google Shape;30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2225" y="0"/>
            <a:ext cx="46017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type="title"/>
          </p:nvPr>
        </p:nvSpPr>
        <p:spPr>
          <a:xfrm>
            <a:off x="215850" y="2210100"/>
            <a:ext cx="4045200" cy="7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pic>
        <p:nvPicPr>
          <p:cNvPr id="315" name="Google Shape;31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2225" y="0"/>
            <a:ext cx="46017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type="title"/>
          </p:nvPr>
        </p:nvSpPr>
        <p:spPr>
          <a:xfrm>
            <a:off x="265500" y="18166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pic>
        <p:nvPicPr>
          <p:cNvPr id="321" name="Google Shape;32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2225" y="0"/>
            <a:ext cx="460177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 txBox="1"/>
          <p:nvPr>
            <p:ph type="title"/>
          </p:nvPr>
        </p:nvSpPr>
        <p:spPr>
          <a:xfrm>
            <a:off x="265500" y="17404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Reset</a:t>
            </a:r>
            <a:endParaRPr/>
          </a:p>
        </p:txBody>
      </p:sp>
      <p:pic>
        <p:nvPicPr>
          <p:cNvPr id="327" name="Google Shape;32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482275" y="2698125"/>
            <a:ext cx="605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>
              <a:solidFill>
                <a:srgbClr val="75A6E7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5"/>
          <p:cNvSpPr txBox="1"/>
          <p:nvPr>
            <p:ph type="title"/>
          </p:nvPr>
        </p:nvSpPr>
        <p:spPr>
          <a:xfrm>
            <a:off x="265500" y="4450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</a:t>
            </a:r>
            <a:endParaRPr/>
          </a:p>
        </p:txBody>
      </p:sp>
      <p:sp>
        <p:nvSpPr>
          <p:cNvPr id="333" name="Google Shape;333;p4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Note: Top Right Bar Changed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34" name="Google Shape;33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"/>
          <p:cNvSpPr txBox="1"/>
          <p:nvPr>
            <p:ph type="title"/>
          </p:nvPr>
        </p:nvSpPr>
        <p:spPr>
          <a:xfrm>
            <a:off x="265500" y="4450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Post</a:t>
            </a:r>
            <a:endParaRPr/>
          </a:p>
        </p:txBody>
      </p:sp>
      <p:sp>
        <p:nvSpPr>
          <p:cNvPr id="340" name="Google Shape;340;p4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If this was book recommender, new book!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41" name="Google Shape;34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3025" y="0"/>
            <a:ext cx="45609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7"/>
          <p:cNvSpPr txBox="1"/>
          <p:nvPr>
            <p:ph type="title"/>
          </p:nvPr>
        </p:nvSpPr>
        <p:spPr>
          <a:xfrm>
            <a:off x="265500" y="4450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/ Delete</a:t>
            </a:r>
            <a:endParaRPr/>
          </a:p>
        </p:txBody>
      </p:sp>
      <p:sp>
        <p:nvSpPr>
          <p:cNvPr id="347" name="Google Shape;347;p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Only the original user can edit post when logged in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48" name="Google Shape;34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8850" y="0"/>
            <a:ext cx="45751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/>
          <p:nvPr>
            <p:ph type="title"/>
          </p:nvPr>
        </p:nvSpPr>
        <p:spPr>
          <a:xfrm>
            <a:off x="281700" y="18274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</a:t>
            </a:r>
            <a:endParaRPr/>
          </a:p>
        </p:txBody>
      </p:sp>
      <p:pic>
        <p:nvPicPr>
          <p:cNvPr id="354" name="Google Shape;35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/>
          <p:nvPr>
            <p:ph type="title"/>
          </p:nvPr>
        </p:nvSpPr>
        <p:spPr>
          <a:xfrm>
            <a:off x="297875" y="18306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Logged Out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</a:t>
            </a:r>
            <a:endParaRPr/>
          </a:p>
        </p:txBody>
      </p:sp>
      <p:pic>
        <p:nvPicPr>
          <p:cNvPr id="360" name="Google Shape;36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125" y="0"/>
            <a:ext cx="461187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/>
          <p:nvPr>
            <p:ph type="title"/>
          </p:nvPr>
        </p:nvSpPr>
        <p:spPr>
          <a:xfrm>
            <a:off x="257425" y="18306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</a:t>
            </a:r>
            <a:endParaRPr/>
          </a:p>
        </p:txBody>
      </p:sp>
      <p:pic>
        <p:nvPicPr>
          <p:cNvPr id="366" name="Google Shape;36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2425" y="0"/>
            <a:ext cx="45915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 txBox="1"/>
          <p:nvPr>
            <p:ph type="title"/>
          </p:nvPr>
        </p:nvSpPr>
        <p:spPr>
          <a:xfrm>
            <a:off x="265500" y="15258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Posts By User</a:t>
            </a:r>
            <a:endParaRPr/>
          </a:p>
        </p:txBody>
      </p:sp>
      <p:pic>
        <p:nvPicPr>
          <p:cNvPr id="372" name="Google Shape;37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125" y="0"/>
            <a:ext cx="46118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2"/>
          <p:cNvSpPr txBox="1"/>
          <p:nvPr>
            <p:ph type="title"/>
          </p:nvPr>
        </p:nvSpPr>
        <p:spPr>
          <a:xfrm>
            <a:off x="204625" y="2140650"/>
            <a:ext cx="4045200" cy="8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Books</a:t>
            </a:r>
            <a:endParaRPr/>
          </a:p>
        </p:txBody>
      </p:sp>
      <p:pic>
        <p:nvPicPr>
          <p:cNvPr id="378" name="Google Shape;37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5300" y="0"/>
            <a:ext cx="457007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3"/>
          <p:cNvSpPr txBox="1"/>
          <p:nvPr>
            <p:ph type="title"/>
          </p:nvPr>
        </p:nvSpPr>
        <p:spPr>
          <a:xfrm>
            <a:off x="235050" y="18306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Reviews</a:t>
            </a:r>
            <a:endParaRPr/>
          </a:p>
        </p:txBody>
      </p:sp>
      <p:pic>
        <p:nvPicPr>
          <p:cNvPr id="384" name="Google Shape;38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300" y="1179350"/>
            <a:ext cx="4604700" cy="29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4"/>
          <p:cNvSpPr txBox="1"/>
          <p:nvPr>
            <p:ph type="title"/>
          </p:nvPr>
        </p:nvSpPr>
        <p:spPr>
          <a:xfrm>
            <a:off x="181825" y="18306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User Recommendations</a:t>
            </a:r>
            <a:endParaRPr sz="3600"/>
          </a:p>
        </p:txBody>
      </p:sp>
      <p:pic>
        <p:nvPicPr>
          <p:cNvPr id="390" name="Google Shape;39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8700" y="0"/>
            <a:ext cx="45853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370475" y="1500800"/>
            <a:ext cx="823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Online recommendation systems have become a trend in recent history. 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Recommendation systems are broadly used to recommend specific products to end users based on user statistics. 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recommendation system is one of the strongest tools to increase profits and retain customers and increase customer satisfaction.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existing systems lead to extraction of irrelevant information and lead to lack of user satisfaction. </a:t>
            </a:r>
            <a:endParaRPr b="1" sz="1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grpSp>
        <p:nvGrpSpPr>
          <p:cNvPr id="193" name="Google Shape;193;p28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194" name="Google Shape;194;p28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5"/>
          <p:cNvSpPr txBox="1"/>
          <p:nvPr>
            <p:ph type="title"/>
          </p:nvPr>
        </p:nvSpPr>
        <p:spPr>
          <a:xfrm>
            <a:off x="227450" y="18306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</a:t>
            </a:r>
            <a:endParaRPr/>
          </a:p>
        </p:txBody>
      </p:sp>
      <p:pic>
        <p:nvPicPr>
          <p:cNvPr id="396" name="Google Shape;39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125" y="0"/>
            <a:ext cx="46118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6"/>
          <p:cNvSpPr txBox="1"/>
          <p:nvPr>
            <p:ph type="title"/>
          </p:nvPr>
        </p:nvSpPr>
        <p:spPr>
          <a:xfrm>
            <a:off x="242675" y="18678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Homepage</a:t>
            </a:r>
            <a:endParaRPr/>
          </a:p>
        </p:txBody>
      </p:sp>
      <p:pic>
        <p:nvPicPr>
          <p:cNvPr id="402" name="Google Shape;40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425" y="0"/>
            <a:ext cx="45985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7"/>
          <p:cNvSpPr txBox="1"/>
          <p:nvPr>
            <p:ph type="title"/>
          </p:nvPr>
        </p:nvSpPr>
        <p:spPr>
          <a:xfrm>
            <a:off x="288325" y="18306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</a:t>
            </a:r>
            <a:endParaRPr/>
          </a:p>
        </p:txBody>
      </p:sp>
      <p:pic>
        <p:nvPicPr>
          <p:cNvPr id="408" name="Google Shape;40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425" y="0"/>
            <a:ext cx="45985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8"/>
          <p:cNvSpPr txBox="1"/>
          <p:nvPr>
            <p:ph type="title"/>
          </p:nvPr>
        </p:nvSpPr>
        <p:spPr>
          <a:xfrm>
            <a:off x="242675" y="18306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Data</a:t>
            </a:r>
            <a:endParaRPr/>
          </a:p>
        </p:txBody>
      </p:sp>
      <p:pic>
        <p:nvPicPr>
          <p:cNvPr id="414" name="Google Shape;41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125" y="0"/>
            <a:ext cx="46118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9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User</a:t>
            </a:r>
            <a:endParaRPr/>
          </a:p>
        </p:txBody>
      </p:sp>
      <p:pic>
        <p:nvPicPr>
          <p:cNvPr id="420" name="Google Shape;42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0"/>
          <p:cNvSpPr txBox="1"/>
          <p:nvPr>
            <p:ph type="title"/>
          </p:nvPr>
        </p:nvSpPr>
        <p:spPr>
          <a:xfrm>
            <a:off x="274125" y="18306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</a:t>
            </a:r>
            <a:endParaRPr/>
          </a:p>
        </p:txBody>
      </p:sp>
      <p:pic>
        <p:nvPicPr>
          <p:cNvPr id="426" name="Google Shape;42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125" y="0"/>
            <a:ext cx="46118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1"/>
          <p:cNvSpPr txBox="1"/>
          <p:nvPr>
            <p:ph type="title"/>
          </p:nvPr>
        </p:nvSpPr>
        <p:spPr>
          <a:xfrm>
            <a:off x="257900" y="18306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</a:t>
            </a:r>
            <a:endParaRPr/>
          </a:p>
        </p:txBody>
      </p:sp>
      <p:pic>
        <p:nvPicPr>
          <p:cNvPr id="432" name="Google Shape;43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549" y="0"/>
            <a:ext cx="457145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2"/>
          <p:cNvSpPr txBox="1"/>
          <p:nvPr>
            <p:ph type="title"/>
          </p:nvPr>
        </p:nvSpPr>
        <p:spPr>
          <a:xfrm>
            <a:off x="173500" y="18306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</a:t>
            </a:r>
            <a:endParaRPr/>
          </a:p>
        </p:txBody>
      </p:sp>
      <p:pic>
        <p:nvPicPr>
          <p:cNvPr id="438" name="Google Shape;43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3977" y="0"/>
            <a:ext cx="456002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3"/>
          <p:cNvSpPr txBox="1"/>
          <p:nvPr>
            <p:ph type="title"/>
          </p:nvPr>
        </p:nvSpPr>
        <p:spPr>
          <a:xfrm>
            <a:off x="516200" y="2758175"/>
            <a:ext cx="605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>
              <a:solidFill>
                <a:srgbClr val="75A6E7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4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49" name="Google Shape;449;p64"/>
          <p:cNvSpPr txBox="1"/>
          <p:nvPr>
            <p:ph idx="1" type="body"/>
          </p:nvPr>
        </p:nvSpPr>
        <p:spPr>
          <a:xfrm>
            <a:off x="370475" y="1323925"/>
            <a:ext cx="8236800" cy="3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Our book recommendation system will recommend the appropriate books for customers according to their interests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and Django will s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tore the recommendations in the customers web profile. 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The system will store the details of the book which users have previously rated and it will use collaborative filtering to recommend new books. 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Collaborative filtering will show a list of all books that are searched based on the content and rating of the book.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Future Work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In the future, we would like to use clustering algorithms to discover unique groups of users within our application and implement content based filtering to tailor recommendations for all users.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We would CLEARLY also like to integrate the model into our user interface!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grpSp>
        <p:nvGrpSpPr>
          <p:cNvPr id="450" name="Google Shape;450;p64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451" name="Google Shape;451;p6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6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6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510650" y="2733600"/>
            <a:ext cx="605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>
              <a:solidFill>
                <a:srgbClr val="75A6E7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436150" y="2420050"/>
            <a:ext cx="8460000" cy="20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Drop image urls of book dataset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Replace nAn for string-type values with ‘unknown’ after double check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Check data validity &amp; fix data type problem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s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i.e. yearOfPublication contains some non-integer values, values for different columns were misplaced.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Fix logical data problems 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i.e.  yearOfPublication sho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uld be less than 2004 (dataset publication year) and greater than 0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i.e. age of users should be within a reasonable range (5, 90)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</a:rPr>
              <a:t>Replace nAn for integer-type values with the arithmetic mean of other values in that column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</a:rPr>
              <a:t>Fix data consistency problems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</a:rPr>
              <a:t>i.e. all books exist in the rating dataset should also exist in the book dataset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</a:rPr>
              <a:t>I.e. all users exist in the rating dataset should also exist in the user dataset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08" name="Google Shape;208;p30"/>
          <p:cNvSpPr txBox="1"/>
          <p:nvPr>
            <p:ph idx="2" type="subTitle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latin typeface="Times New Roman"/>
                <a:ea typeface="Times New Roman"/>
                <a:cs typeface="Times New Roman"/>
                <a:sym typeface="Times New Roman"/>
              </a:rPr>
              <a:t>BX-Books.csv, BX-Users.csv, BX-Book-Ratings.csv</a:t>
            </a:r>
            <a:endParaRPr sz="14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Dataset we use: Collected by Cai-Nicolas Ziegler in 2004 from August - September  from the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/>
              </a:rPr>
              <a:t>Book-Crossing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 community with kind permission from Ron Hornbaker, CTO of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/>
              </a:rPr>
              <a:t>Humankind Systems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. Contains 278,858 users (anonymized but with demographic information) providing 1,149,780 ratings (explicit / implicit) about 271,379 books.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http://www2.informatik.uni-freiburg.de/~cziegler/BX/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09" name="Google Shape;209;p30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210" name="Google Shape;210;p30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0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370475" y="1500800"/>
            <a:ext cx="846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Core idea of collaborative filtering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Compute Distance-based Similarity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Euclidean Distance: the square root of the sum of squared differences between corresponding elements of the two vectors.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Similarity:                                                     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19" name="Google Shape;219;p31"/>
          <p:cNvSpPr txBox="1"/>
          <p:nvPr>
            <p:ph idx="2" type="subTitle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Collaborative Filtering using Euclidean Distance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20" name="Google Shape;220;p31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221" name="Google Shape;221;p31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1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1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4" name="Google Shape;2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825" y="2383900"/>
            <a:ext cx="111417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1"/>
          <p:cNvSpPr txBox="1"/>
          <p:nvPr/>
        </p:nvSpPr>
        <p:spPr>
          <a:xfrm>
            <a:off x="4202350" y="2265325"/>
            <a:ext cx="21777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Inversely Proportional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342008" y="90725"/>
            <a:ext cx="84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231" name="Google Shape;231;p32"/>
          <p:cNvSpPr txBox="1"/>
          <p:nvPr>
            <p:ph idx="1" type="body"/>
          </p:nvPr>
        </p:nvSpPr>
        <p:spPr>
          <a:xfrm>
            <a:off x="342000" y="590925"/>
            <a:ext cx="846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books = pd.read_csv('BX-Books.csv', sep=';', error_bad_lines=False, encoding="cp1252")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users = pd.read_csv('BX-Users.csv', sep=';', error_bad_lines=False, encoding="cp1252")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ratings = pd.read_csv('BX-Book-ratings.csv', sep=';', error_bad_lines=False, encoding="cp1252")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--------------------------------------------------- After Data Cleaning ----------------------------------------------------------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data = pd.merge(books, ratings, on='ISBN')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data[['userID', 'bookRating', 'ISBN', 'bookTitle']].sort_values('userID').to_csv('data.csv', index=False)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*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data contains the book and rating for each user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------------------------------------------------------------ Computation-----------------------------------------------------------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50" y="2059421"/>
            <a:ext cx="5073601" cy="154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8650" y="1986125"/>
            <a:ext cx="3877749" cy="161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6350" y="3604175"/>
            <a:ext cx="4214199" cy="15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33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240" name="Google Shape;240;p33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3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3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3" name="Google Shape;2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25" y="151179"/>
            <a:ext cx="5031314" cy="2759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6000" y="2638476"/>
            <a:ext cx="5157217" cy="222574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3"/>
          <p:cNvSpPr txBox="1"/>
          <p:nvPr/>
        </p:nvSpPr>
        <p:spPr>
          <a:xfrm>
            <a:off x="5723900" y="356250"/>
            <a:ext cx="2755200" cy="16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top10 similar users</a:t>
            </a:r>
            <a:endParaRPr/>
          </a:p>
        </p:txBody>
      </p:sp>
      <p:sp>
        <p:nvSpPr>
          <p:cNvPr id="246" name="Google Shape;246;p33"/>
          <p:cNvSpPr txBox="1"/>
          <p:nvPr/>
        </p:nvSpPr>
        <p:spPr>
          <a:xfrm>
            <a:off x="603650" y="3237325"/>
            <a:ext cx="2755200" cy="16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top3 recommendation books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539025" y="2727775"/>
            <a:ext cx="605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>
              <a:solidFill>
                <a:srgbClr val="75A6E7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