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4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79D4-F245-CF4F-928B-CCA463834F27}" type="datetimeFigureOut">
              <a:rPr lang="en-US" smtClean="0"/>
              <a:t>12/26/19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3FDA7-F4C4-994B-957C-7D029556C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78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79D4-F245-CF4F-928B-CCA463834F27}" type="datetimeFigureOut">
              <a:rPr lang="en-US" smtClean="0"/>
              <a:t>12/26/19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3FDA7-F4C4-994B-957C-7D029556C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1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79D4-F245-CF4F-928B-CCA463834F27}" type="datetimeFigureOut">
              <a:rPr lang="en-US" smtClean="0"/>
              <a:t>12/26/19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3FDA7-F4C4-994B-957C-7D029556C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59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79D4-F245-CF4F-928B-CCA463834F27}" type="datetimeFigureOut">
              <a:rPr lang="en-US" smtClean="0"/>
              <a:t>12/26/19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3FDA7-F4C4-994B-957C-7D029556C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47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79D4-F245-CF4F-928B-CCA463834F27}" type="datetimeFigureOut">
              <a:rPr lang="en-US" smtClean="0"/>
              <a:t>12/26/19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3FDA7-F4C4-994B-957C-7D029556C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4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79D4-F245-CF4F-928B-CCA463834F27}" type="datetimeFigureOut">
              <a:rPr lang="en-US" smtClean="0"/>
              <a:t>12/26/19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3FDA7-F4C4-994B-957C-7D029556C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9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79D4-F245-CF4F-928B-CCA463834F27}" type="datetimeFigureOut">
              <a:rPr lang="en-US" smtClean="0"/>
              <a:t>12/26/19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3FDA7-F4C4-994B-957C-7D029556C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71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79D4-F245-CF4F-928B-CCA463834F27}" type="datetimeFigureOut">
              <a:rPr lang="en-US" smtClean="0"/>
              <a:t>12/26/19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3FDA7-F4C4-994B-957C-7D029556C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39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79D4-F245-CF4F-928B-CCA463834F27}" type="datetimeFigureOut">
              <a:rPr lang="en-US" smtClean="0"/>
              <a:t>12/26/19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3FDA7-F4C4-994B-957C-7D029556C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57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79D4-F245-CF4F-928B-CCA463834F27}" type="datetimeFigureOut">
              <a:rPr lang="en-US" smtClean="0"/>
              <a:t>12/26/19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3FDA7-F4C4-994B-957C-7D029556C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87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79D4-F245-CF4F-928B-CCA463834F27}" type="datetimeFigureOut">
              <a:rPr lang="en-US" smtClean="0"/>
              <a:t>12/26/19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3FDA7-F4C4-994B-957C-7D029556C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77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879D4-F245-CF4F-928B-CCA463834F27}" type="datetimeFigureOut">
              <a:rPr lang="en-US" smtClean="0"/>
              <a:t>12/26/19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3FDA7-F4C4-994B-957C-7D029556C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72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Clustering Neighbourhoods in Toronto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26 December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844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1676" y="210554"/>
            <a:ext cx="7772400" cy="1470025"/>
          </a:xfrm>
        </p:spPr>
        <p:txBody>
          <a:bodyPr/>
          <a:lstStyle/>
          <a:p>
            <a:pPr algn="l"/>
            <a:r>
              <a:rPr lang="en-US" altLang="ja-JP" b="1" dirty="0" smtClean="0"/>
              <a:t>Business</a:t>
            </a:r>
            <a:r>
              <a:rPr lang="ja-JP" altLang="en-US" b="1" dirty="0" smtClean="0"/>
              <a:t> </a:t>
            </a:r>
            <a:r>
              <a:rPr lang="en-US" altLang="ja-JP" b="1" dirty="0" smtClean="0"/>
              <a:t>requirement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1676" y="1872566"/>
            <a:ext cx="7616524" cy="3766234"/>
          </a:xfrm>
        </p:spPr>
        <p:txBody>
          <a:bodyPr>
            <a:no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GB" sz="2000" dirty="0"/>
              <a:t>There are more than 1,500 coffee shops in Toronto.  </a:t>
            </a:r>
            <a:endParaRPr lang="en-GB" sz="2000" dirty="0" smtClean="0"/>
          </a:p>
          <a:p>
            <a:pPr marL="342900" indent="-342900" algn="l">
              <a:buFont typeface="Arial"/>
              <a:buChar char="•"/>
            </a:pPr>
            <a:r>
              <a:rPr lang="en-GB" sz="2000" dirty="0" smtClean="0"/>
              <a:t>We want to use data science to identify </a:t>
            </a:r>
            <a:r>
              <a:rPr lang="en-GB" sz="2000" dirty="0" smtClean="0"/>
              <a:t>which </a:t>
            </a:r>
            <a:r>
              <a:rPr lang="en-GB" sz="2000" dirty="0"/>
              <a:t>neighbourhoods in Toronto have a high number of parks and green spaces, but low number of coffee shops – leaving a potential gap in the market.  </a:t>
            </a:r>
          </a:p>
          <a:p>
            <a:pPr marL="342900" indent="-342900" algn="l">
              <a:buFont typeface="Arial"/>
              <a:buChar char="•"/>
            </a:pPr>
            <a:r>
              <a:rPr lang="en-GB" sz="2000" dirty="0" smtClean="0"/>
              <a:t>The </a:t>
            </a:r>
            <a:r>
              <a:rPr lang="en-GB" sz="2000" dirty="0"/>
              <a:t>output would benefit </a:t>
            </a:r>
            <a:r>
              <a:rPr lang="en-GB" sz="2000" dirty="0" smtClean="0"/>
              <a:t>coffee </a:t>
            </a:r>
            <a:r>
              <a:rPr lang="en-GB" sz="2000" dirty="0"/>
              <a:t>chains that are all about the location – those </a:t>
            </a:r>
            <a:r>
              <a:rPr lang="en-GB" sz="2000" dirty="0" smtClean="0"/>
              <a:t>renowned </a:t>
            </a:r>
            <a:r>
              <a:rPr lang="en-GB" sz="2000" dirty="0"/>
              <a:t>for being situated in beautiful places, such as </a:t>
            </a:r>
            <a:r>
              <a:rPr lang="en-GB" sz="2000" dirty="0" err="1" smtClean="0"/>
              <a:t>Benugo</a:t>
            </a:r>
            <a:r>
              <a:rPr lang="en-GB" sz="2000" dirty="0" smtClean="0"/>
              <a:t> </a:t>
            </a:r>
            <a:r>
              <a:rPr lang="en-GB" sz="2000" dirty="0"/>
              <a:t>in the UK. </a:t>
            </a:r>
            <a:endParaRPr lang="en-GB" sz="2000" dirty="0" smtClean="0"/>
          </a:p>
          <a:p>
            <a:pPr marL="342900" indent="-342900" algn="l">
              <a:buFont typeface="Arial"/>
              <a:buChar char="•"/>
            </a:pPr>
            <a:r>
              <a:rPr lang="en-GB" sz="2000" dirty="0" smtClean="0"/>
              <a:t>Without </a:t>
            </a:r>
            <a:r>
              <a:rPr lang="en-GB" sz="2000" dirty="0"/>
              <a:t>data science, it would be difficult and time consuming for an individual to gather and analyse various disparate sources of information.</a:t>
            </a:r>
          </a:p>
        </p:txBody>
      </p:sp>
    </p:spTree>
    <p:extLst>
      <p:ext uri="{BB962C8B-B14F-4D97-AF65-F5344CB8AC3E}">
        <p14:creationId xmlns:p14="http://schemas.microsoft.com/office/powerpoint/2010/main" val="3916473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1676" y="210554"/>
            <a:ext cx="7772400" cy="1470025"/>
          </a:xfrm>
        </p:spPr>
        <p:txBody>
          <a:bodyPr/>
          <a:lstStyle/>
          <a:p>
            <a:pPr algn="l"/>
            <a:r>
              <a:rPr lang="en-GB" b="1" dirty="0" smtClean="0"/>
              <a:t>Data</a:t>
            </a:r>
            <a:r>
              <a:rPr lang="en-GB" b="1" dirty="0" smtClean="0"/>
              <a:t> sources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1676" y="1872566"/>
            <a:ext cx="7616524" cy="3766234"/>
          </a:xfrm>
        </p:spPr>
        <p:txBody>
          <a:bodyPr>
            <a:noAutofit/>
          </a:bodyPr>
          <a:lstStyle/>
          <a:p>
            <a:pPr algn="l"/>
            <a:r>
              <a:rPr lang="en-GB" sz="2000" dirty="0"/>
              <a:t>The project will be performed using the following datasets:</a:t>
            </a:r>
          </a:p>
          <a:p>
            <a:pPr algn="l"/>
            <a:r>
              <a:rPr lang="en-GB" sz="2000" dirty="0"/>
              <a:t> </a:t>
            </a:r>
          </a:p>
          <a:p>
            <a:pPr marL="457200" lvl="0" indent="-457200" algn="l">
              <a:buFont typeface="+mj-lt"/>
              <a:buAutoNum type="alphaLcParenR"/>
            </a:pPr>
            <a:r>
              <a:rPr lang="en-GB" sz="2000" dirty="0"/>
              <a:t>Open data from Wikipedia on Toronto neighbourhoods; this includes a list of each postcode, and their corresponding borough and neighbourhood.  </a:t>
            </a:r>
          </a:p>
          <a:p>
            <a:pPr marL="457200" lvl="0" indent="-457200" algn="l">
              <a:buFont typeface="+mj-lt"/>
              <a:buAutoNum type="alphaLcParenR"/>
            </a:pPr>
            <a:r>
              <a:rPr lang="en-GB" sz="2000" dirty="0"/>
              <a:t>Open data containing the geo-spatial data (longitude and latitude) of each postcode area.  </a:t>
            </a:r>
          </a:p>
          <a:p>
            <a:pPr marL="457200" lvl="0" indent="-457200" algn="l">
              <a:buFont typeface="+mj-lt"/>
              <a:buAutoNum type="alphaLcParenR"/>
            </a:pPr>
            <a:r>
              <a:rPr lang="en-GB" sz="2000" dirty="0"/>
              <a:t>Foursquare API data, containing data on venues and their geo-spatial location.  </a:t>
            </a:r>
          </a:p>
        </p:txBody>
      </p:sp>
    </p:spTree>
    <p:extLst>
      <p:ext uri="{BB962C8B-B14F-4D97-AF65-F5344CB8AC3E}">
        <p14:creationId xmlns:p14="http://schemas.microsoft.com/office/powerpoint/2010/main" val="1887159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1676" y="210554"/>
            <a:ext cx="7772400" cy="1470025"/>
          </a:xfrm>
        </p:spPr>
        <p:txBody>
          <a:bodyPr/>
          <a:lstStyle/>
          <a:p>
            <a:pPr algn="l"/>
            <a:r>
              <a:rPr lang="en-GB" b="1" dirty="0" smtClean="0"/>
              <a:t>Methodology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1676" y="1872566"/>
            <a:ext cx="7616524" cy="3766234"/>
          </a:xfrm>
        </p:spPr>
        <p:txBody>
          <a:bodyPr>
            <a:noAutofit/>
          </a:bodyPr>
          <a:lstStyle/>
          <a:p>
            <a:pPr marL="342900" lvl="0" indent="-342900" algn="l">
              <a:buFont typeface="Arial"/>
              <a:buChar char="•"/>
            </a:pPr>
            <a:r>
              <a:rPr lang="en-GB" sz="2000" dirty="0" smtClean="0"/>
              <a:t>Use Beautiful</a:t>
            </a:r>
            <a:r>
              <a:rPr lang="en-GB" sz="2000" dirty="0" smtClean="0"/>
              <a:t> </a:t>
            </a:r>
            <a:r>
              <a:rPr lang="en-GB" sz="2000" dirty="0" smtClean="0"/>
              <a:t>Soup </a:t>
            </a:r>
            <a:r>
              <a:rPr lang="en-GB" sz="2000" dirty="0"/>
              <a:t>(python library) to web-scrape the Toronto neighbourhoods data from </a:t>
            </a:r>
            <a:r>
              <a:rPr lang="en-GB" sz="2000" dirty="0" smtClean="0"/>
              <a:t> </a:t>
            </a:r>
          </a:p>
          <a:p>
            <a:pPr marL="342900" lvl="0" indent="-342900" algn="l">
              <a:buFont typeface="Arial"/>
              <a:buChar char="•"/>
            </a:pPr>
            <a:r>
              <a:rPr lang="en-GB" sz="2000" dirty="0" smtClean="0"/>
              <a:t>Perform </a:t>
            </a:r>
            <a:r>
              <a:rPr lang="en-GB" sz="2000" dirty="0"/>
              <a:t>data pre-</a:t>
            </a:r>
            <a:r>
              <a:rPr lang="en-GB" sz="2000" dirty="0" smtClean="0"/>
              <a:t>processing</a:t>
            </a:r>
            <a:r>
              <a:rPr lang="en-GB" sz="2000" dirty="0" smtClean="0"/>
              <a:t> and cleansing</a:t>
            </a:r>
            <a:endParaRPr lang="en-GB" sz="2000" dirty="0" smtClean="0"/>
          </a:p>
          <a:p>
            <a:pPr marL="342900" lvl="0" indent="-342900" algn="l">
              <a:buFont typeface="Arial"/>
              <a:buChar char="•"/>
            </a:pPr>
            <a:r>
              <a:rPr lang="en-GB" sz="2000" dirty="0" smtClean="0"/>
              <a:t>Merge </a:t>
            </a:r>
            <a:r>
              <a:rPr lang="en-GB" sz="2000" dirty="0" smtClean="0"/>
              <a:t>with </a:t>
            </a:r>
            <a:r>
              <a:rPr lang="en-GB" sz="2000" dirty="0"/>
              <a:t>geo-spatial data, to identify the longitude and latitude of each neighbourhood.  </a:t>
            </a:r>
            <a:r>
              <a:rPr lang="en-GB" sz="2000" dirty="0" smtClean="0"/>
              <a:t> </a:t>
            </a:r>
          </a:p>
          <a:p>
            <a:pPr marL="342900" lvl="0" indent="-342900" algn="l">
              <a:buFont typeface="Arial"/>
              <a:buChar char="•"/>
            </a:pPr>
            <a:r>
              <a:rPr lang="en-GB" sz="2000" dirty="0" smtClean="0"/>
              <a:t>Retrieve </a:t>
            </a:r>
            <a:r>
              <a:rPr lang="en-GB" sz="2000" dirty="0" smtClean="0"/>
              <a:t>the </a:t>
            </a:r>
            <a:r>
              <a:rPr lang="en-GB" sz="2000" dirty="0"/>
              <a:t>corresponding venues in each neighbourhood using </a:t>
            </a:r>
            <a:r>
              <a:rPr lang="en-GB" sz="2000" dirty="0" err="1"/>
              <a:t>FourSquare</a:t>
            </a:r>
            <a:r>
              <a:rPr lang="en-GB" sz="2000" dirty="0"/>
              <a:t> API, based on the geo-spatial data.  </a:t>
            </a:r>
            <a:r>
              <a:rPr lang="en-GB" sz="2000" dirty="0" smtClean="0"/>
              <a:t> </a:t>
            </a:r>
          </a:p>
          <a:p>
            <a:pPr marL="342900" lvl="0" indent="-342900" algn="l">
              <a:buFont typeface="Arial"/>
              <a:buChar char="•"/>
            </a:pPr>
            <a:r>
              <a:rPr lang="en-GB" sz="2000" dirty="0" smtClean="0"/>
              <a:t>Summarise the outputs to enable analysis.</a:t>
            </a:r>
          </a:p>
          <a:p>
            <a:pPr marL="342900" lvl="0" indent="-342900" algn="l">
              <a:buFont typeface="Arial"/>
              <a:buChar char="•"/>
            </a:pPr>
            <a:endParaRPr lang="en-GB" sz="2000" dirty="0" smtClean="0"/>
          </a:p>
          <a:p>
            <a:pPr marL="342900" lvl="0" indent="-342900" algn="l">
              <a:buFont typeface="Arial"/>
              <a:buChar char="•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832955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1676" y="210554"/>
            <a:ext cx="7772400" cy="1470025"/>
          </a:xfrm>
        </p:spPr>
        <p:txBody>
          <a:bodyPr/>
          <a:lstStyle/>
          <a:p>
            <a:pPr algn="l"/>
            <a:r>
              <a:rPr lang="en-GB" b="1" dirty="0" smtClean="0"/>
              <a:t>Opportunities identified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1676" y="1662811"/>
            <a:ext cx="7616524" cy="3766234"/>
          </a:xfrm>
        </p:spPr>
        <p:txBody>
          <a:bodyPr>
            <a:noAutofit/>
          </a:bodyPr>
          <a:lstStyle/>
          <a:p>
            <a:pPr algn="l"/>
            <a:r>
              <a:rPr lang="en-GB" sz="2000" dirty="0" smtClean="0"/>
              <a:t>Weston</a:t>
            </a:r>
            <a:r>
              <a:rPr lang="en-GB" sz="2000" dirty="0" smtClean="0"/>
              <a:t>, </a:t>
            </a:r>
            <a:r>
              <a:rPr lang="en-GB" sz="2000" dirty="0" smtClean="0"/>
              <a:t>York </a:t>
            </a:r>
            <a:r>
              <a:rPr lang="en-GB" sz="2000" dirty="0"/>
              <a:t>Mills West </a:t>
            </a:r>
            <a:r>
              <a:rPr lang="en-GB" sz="2000" dirty="0" smtClean="0"/>
              <a:t>and Kingsway all have attractive looking parks and do not currently have any coffee shops.  </a:t>
            </a:r>
          </a:p>
          <a:p>
            <a:pPr marL="342900" indent="-342900" algn="l">
              <a:buFont typeface="Arial"/>
              <a:buChar char="•"/>
            </a:pPr>
            <a:r>
              <a:rPr lang="en-GB" sz="2000" dirty="0" smtClean="0"/>
              <a:t>Weston and York Mills West have the benefit of also having convenience stores, which indicates a reasonably high footfall that doesn’t have the same target market as a coffee shop.</a:t>
            </a:r>
          </a:p>
          <a:p>
            <a:pPr marL="342900" indent="-342900" algn="l">
              <a:buFont typeface="Arial"/>
              <a:buChar char="•"/>
            </a:pPr>
            <a:r>
              <a:rPr lang="en-GB" sz="2000" dirty="0" smtClean="0"/>
              <a:t>Kingsway has the benefit of also having a river, which would be an attractive option for luxury coffee shops that seek to be located in the best locations, such as </a:t>
            </a:r>
            <a:r>
              <a:rPr lang="en-GB" sz="2000" dirty="0" err="1" smtClean="0"/>
              <a:t>Benugo</a:t>
            </a:r>
            <a:r>
              <a:rPr lang="en-GB" sz="2000" dirty="0" smtClean="0"/>
              <a:t>.  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699891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1676" y="210554"/>
            <a:ext cx="7772400" cy="1470025"/>
          </a:xfrm>
        </p:spPr>
        <p:txBody>
          <a:bodyPr/>
          <a:lstStyle/>
          <a:p>
            <a:pPr algn="l"/>
            <a:r>
              <a:rPr lang="en-GB" b="1" dirty="0" smtClean="0"/>
              <a:t>Locations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1676" y="1662811"/>
            <a:ext cx="7616524" cy="3766234"/>
          </a:xfrm>
        </p:spPr>
        <p:txBody>
          <a:bodyPr>
            <a:noAutofit/>
          </a:bodyPr>
          <a:lstStyle/>
          <a:p>
            <a:pPr algn="l"/>
            <a:r>
              <a:rPr lang="en-GB" sz="2000" dirty="0" smtClean="0"/>
              <a:t>Cruickshank park in Weston                York Mills Valley Park  </a:t>
            </a:r>
            <a:endParaRPr lang="en-GB" sz="20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594" y="2042048"/>
            <a:ext cx="3521515" cy="2698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mage result for york mills valley park&quot;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435" y="2042049"/>
            <a:ext cx="3747766" cy="26985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336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1676" y="210554"/>
            <a:ext cx="7772400" cy="1470025"/>
          </a:xfrm>
        </p:spPr>
        <p:txBody>
          <a:bodyPr/>
          <a:lstStyle/>
          <a:p>
            <a:pPr algn="l"/>
            <a:r>
              <a:rPr lang="en-GB" b="1" dirty="0" smtClean="0"/>
              <a:t>Locations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1676" y="1662811"/>
            <a:ext cx="7616524" cy="3766234"/>
          </a:xfrm>
        </p:spPr>
        <p:txBody>
          <a:bodyPr>
            <a:noAutofit/>
          </a:bodyPr>
          <a:lstStyle/>
          <a:p>
            <a:pPr algn="l"/>
            <a:r>
              <a:rPr lang="en-GB" sz="2000" dirty="0" err="1" smtClean="0"/>
              <a:t>Magwood</a:t>
            </a:r>
            <a:r>
              <a:rPr lang="en-GB" sz="2000" dirty="0" smtClean="0"/>
              <a:t> Park in Kingsway</a:t>
            </a:r>
            <a:endParaRPr lang="en-GB" sz="2000" dirty="0"/>
          </a:p>
        </p:txBody>
      </p:sp>
      <p:pic>
        <p:nvPicPr>
          <p:cNvPr id="6" name="Picture 5" descr="mage result for magwood park&quot;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339" y="2133580"/>
            <a:ext cx="5257800" cy="35064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5793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1676" y="210554"/>
            <a:ext cx="7772400" cy="1470025"/>
          </a:xfrm>
        </p:spPr>
        <p:txBody>
          <a:bodyPr/>
          <a:lstStyle/>
          <a:p>
            <a:pPr algn="l"/>
            <a:r>
              <a:rPr lang="en-GB" b="1" dirty="0" smtClean="0"/>
              <a:t>Recommendations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1676" y="1662811"/>
            <a:ext cx="7616524" cy="3766234"/>
          </a:xfrm>
        </p:spPr>
        <p:txBody>
          <a:bodyPr>
            <a:noAutofit/>
          </a:bodyPr>
          <a:lstStyle/>
          <a:p>
            <a:pPr algn="l"/>
            <a:r>
              <a:rPr lang="en-GB" sz="2000" dirty="0"/>
              <a:t>It is recommended that further analysis is performed on Weston, and Kingsway York Mills West, to understand the following:</a:t>
            </a:r>
          </a:p>
          <a:p>
            <a:pPr marL="342900" lvl="0" indent="-342900" algn="l">
              <a:buFont typeface="Arial"/>
              <a:buChar char="•"/>
            </a:pPr>
            <a:r>
              <a:rPr lang="en-GB" sz="2000" dirty="0"/>
              <a:t>Footfall</a:t>
            </a:r>
          </a:p>
          <a:p>
            <a:pPr marL="342900" lvl="0" indent="-342900" algn="l">
              <a:buFont typeface="Arial"/>
              <a:buChar char="•"/>
            </a:pPr>
            <a:r>
              <a:rPr lang="en-GB" sz="2000" dirty="0"/>
              <a:t>Retail space cost per </a:t>
            </a:r>
            <a:r>
              <a:rPr lang="en-GB" sz="2000" dirty="0" smtClean="0"/>
              <a:t>square metre</a:t>
            </a:r>
            <a:endParaRPr lang="en-GB" sz="2000" dirty="0"/>
          </a:p>
          <a:p>
            <a:pPr marL="342900" lvl="0" indent="-342900" algn="l">
              <a:buFont typeface="Arial"/>
              <a:buChar char="•"/>
            </a:pPr>
            <a:r>
              <a:rPr lang="en-GB" sz="2000" dirty="0"/>
              <a:t>Retail space availability</a:t>
            </a:r>
          </a:p>
          <a:p>
            <a:pPr marL="342900" indent="-342900" algn="l">
              <a:buFont typeface="Arial"/>
              <a:buChar char="•"/>
            </a:pPr>
            <a:endParaRPr lang="en-GB" sz="2000" dirty="0"/>
          </a:p>
          <a:p>
            <a:pPr algn="l"/>
            <a:r>
              <a:rPr lang="en-GB" sz="2000" dirty="0"/>
              <a:t>Further, it is recommended that focus groups are held to </a:t>
            </a:r>
            <a:r>
              <a:rPr lang="en-GB" sz="2000" dirty="0" smtClean="0"/>
              <a:t>understand</a:t>
            </a:r>
          </a:p>
          <a:p>
            <a:pPr marL="342900" indent="-342900" algn="l">
              <a:buFont typeface="Arial"/>
              <a:buChar char="•"/>
            </a:pPr>
            <a:r>
              <a:rPr lang="en-GB" sz="2000" dirty="0"/>
              <a:t>D</a:t>
            </a:r>
            <a:r>
              <a:rPr lang="en-GB" sz="2000" dirty="0" smtClean="0"/>
              <a:t>emand </a:t>
            </a:r>
            <a:r>
              <a:rPr lang="en-GB" sz="2000" dirty="0"/>
              <a:t>for a coffee </a:t>
            </a:r>
            <a:r>
              <a:rPr lang="en-GB" sz="2000" dirty="0" smtClean="0"/>
              <a:t>shop</a:t>
            </a:r>
            <a:endParaRPr lang="en-GB" sz="2000" dirty="0"/>
          </a:p>
          <a:p>
            <a:pPr marL="342900" indent="-342900" algn="l">
              <a:buFont typeface="Arial"/>
              <a:buChar char="•"/>
            </a:pPr>
            <a:r>
              <a:rPr lang="en-GB" sz="2000" dirty="0" smtClean="0"/>
              <a:t>Preferences of the target market in that neighbourhood 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481459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349</Words>
  <Application>Microsoft Macintosh PowerPoint</Application>
  <PresentationFormat>On-screen Show (4:3)</PresentationFormat>
  <Paragraphs>36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Clustering Neighbourhoods in Toronto</vt:lpstr>
      <vt:lpstr>Business requirement</vt:lpstr>
      <vt:lpstr>Data sources</vt:lpstr>
      <vt:lpstr>Methodology</vt:lpstr>
      <vt:lpstr>Opportunities identified</vt:lpstr>
      <vt:lpstr>Locations</vt:lpstr>
      <vt:lpstr>Locations</vt:lpstr>
      <vt:lpstr>Recommendations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Neighbourhoods in Toronto</dc:title>
  <dc:creator>J</dc:creator>
  <cp:lastModifiedBy>J</cp:lastModifiedBy>
  <cp:revision>3</cp:revision>
  <dcterms:created xsi:type="dcterms:W3CDTF">2019-12-26T15:25:32Z</dcterms:created>
  <dcterms:modified xsi:type="dcterms:W3CDTF">2019-12-26T16:03:34Z</dcterms:modified>
</cp:coreProperties>
</file>