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B1B2-95C8-430A-A05E-ABA1A2C6C9AE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A47AE-5BC7-4AC0-9B28-B18D38D9EE6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6544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47AE-5BC7-4AC0-9B28-B18D38D9EE6D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9068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47AE-5BC7-4AC0-9B28-B18D38D9EE6D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447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7660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8782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812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0760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71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535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2016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8144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圖片版面配置區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indent="0" algn="ctr" rtl="0">
              <a:buNone/>
            </a:pPr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284386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250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2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052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5185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75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7483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976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30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EB1F-6AC8-4D7A-8FC4-1E7DEE57D3A8}" type="datetimeFigureOut">
              <a:rPr lang="zh-HK" altLang="en-US" smtClean="0"/>
              <a:t>28/8/2024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72BB1D-99B4-40C0-9738-652725DC4A3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959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5676F-B5DA-9287-3B33-FF7D7494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4" y="1244337"/>
            <a:ext cx="8378457" cy="1599867"/>
          </a:xfrm>
        </p:spPr>
        <p:txBody>
          <a:bodyPr/>
          <a:lstStyle/>
          <a:p>
            <a:r>
              <a:rPr lang="en-US" altLang="zh-TW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CT288DS </a:t>
            </a:r>
            <a:r>
              <a:rPr lang="zh-TW" altLang="en-US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前端綱站開發人員課程</a:t>
            </a:r>
            <a:endParaRPr lang="zh-HK" altLang="en-US" sz="4500" b="1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97BF83-B226-4663-D6CC-5FE838EDD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5414" y="3173115"/>
            <a:ext cx="8776355" cy="1096899"/>
          </a:xfrm>
        </p:spPr>
        <p:txBody>
          <a:bodyPr>
            <a:noAutofit/>
          </a:bodyPr>
          <a:lstStyle/>
          <a:p>
            <a:r>
              <a:rPr lang="zh-TW" altLang="en-US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學員： </a:t>
            </a:r>
            <a:r>
              <a:rPr lang="en-US" altLang="zh-TW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(2) </a:t>
            </a:r>
            <a:r>
              <a:rPr lang="zh-TW" altLang="en-US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邱榮娜  </a:t>
            </a:r>
            <a:r>
              <a:rPr lang="en-US" altLang="zh-TW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(13) </a:t>
            </a:r>
            <a:r>
              <a:rPr lang="zh-TW" altLang="en-US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胡瑞嫺</a:t>
            </a:r>
            <a:endParaRPr lang="en-US" altLang="zh-TW" sz="4500" b="1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（</a:t>
            </a:r>
            <a:r>
              <a:rPr lang="en-US" altLang="zh-TW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17) </a:t>
            </a:r>
            <a:r>
              <a:rPr lang="zh-TW" altLang="en-US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譚玉珍  </a:t>
            </a:r>
            <a:r>
              <a:rPr lang="en-US" altLang="zh-TW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(18) </a:t>
            </a:r>
            <a:r>
              <a:rPr lang="zh-TW" altLang="en-US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陳耀文</a:t>
            </a:r>
            <a:endParaRPr lang="en-US" altLang="zh-TW" sz="4500" b="1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HK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(21) </a:t>
            </a:r>
            <a:r>
              <a:rPr lang="zh-TW" altLang="en-US" sz="45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江月英</a:t>
            </a:r>
            <a:endParaRPr lang="zh-HK" altLang="en-US" sz="4500" b="1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06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DE94E-C786-8457-5405-2891BDF5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333" y="1258049"/>
            <a:ext cx="2743201" cy="2322178"/>
          </a:xfrm>
        </p:spPr>
        <p:txBody>
          <a:bodyPr>
            <a:normAutofit/>
          </a:bodyPr>
          <a:lstStyle/>
          <a:p>
            <a:r>
              <a:rPr lang="en-US" altLang="zh-TW" dirty="0"/>
              <a:t>API </a:t>
            </a:r>
            <a:r>
              <a:rPr lang="zh-TW" altLang="en-US" dirty="0"/>
              <a:t>提供了一組定義好的規則與協定，讓開發者可</a:t>
            </a:r>
            <a:r>
              <a:rPr lang="zh-TW" altLang="en-US" dirty="0">
                <a:solidFill>
                  <a:schemeClr val="tx1"/>
                </a:solidFill>
              </a:rPr>
              <a:t>整合與使用不同的服務</a:t>
            </a:r>
            <a:r>
              <a:rPr lang="zh-TW" altLang="en-US" dirty="0"/>
              <a:t>，從而提高應用程式的功能與效能。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90577D-87CF-75E2-E40D-24A1765E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4306" y="4387722"/>
            <a:ext cx="2743200" cy="1131813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>
                <a:highlight>
                  <a:srgbClr val="00FF00"/>
                </a:highlight>
              </a:rPr>
              <a:t>API</a:t>
            </a:r>
            <a:r>
              <a:rPr lang="zh-CN" altLang="en-US" sz="3200" dirty="0">
                <a:highlight>
                  <a:srgbClr val="00FF00"/>
                </a:highlight>
              </a:rPr>
              <a:t>應用：</a:t>
            </a:r>
            <a:endParaRPr lang="en-US" altLang="zh-CN" sz="3200" dirty="0">
              <a:highlight>
                <a:srgbClr val="00FF00"/>
              </a:highlight>
            </a:endParaRPr>
          </a:p>
          <a:p>
            <a:r>
              <a:rPr lang="en-US" altLang="zh-CN" sz="3200" dirty="0">
                <a:highlight>
                  <a:srgbClr val="00FF00"/>
                </a:highlight>
              </a:rPr>
              <a:t> google Map</a:t>
            </a:r>
            <a:endParaRPr lang="zh-TW" altLang="en-US" sz="3200" dirty="0">
              <a:highlight>
                <a:srgbClr val="00FF00"/>
              </a:highlight>
            </a:endParaRPr>
          </a:p>
        </p:txBody>
      </p:sp>
      <p:sp>
        <p:nvSpPr>
          <p:cNvPr id="5" name="標題 11">
            <a:extLst>
              <a:ext uri="{FF2B5EF4-FFF2-40B4-BE49-F238E27FC236}">
                <a16:creationId xmlns:a16="http://schemas.microsoft.com/office/drawing/2014/main" id="{03BD4B8C-2A94-F6D4-3E3D-4272D02997C6}"/>
              </a:ext>
            </a:extLst>
          </p:cNvPr>
          <p:cNvSpPr txBox="1">
            <a:spLocks/>
          </p:cNvSpPr>
          <p:nvPr/>
        </p:nvSpPr>
        <p:spPr>
          <a:xfrm>
            <a:off x="335756" y="191770"/>
            <a:ext cx="11856244" cy="75882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</a:rPr>
              <a:t>API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Application Programming Interface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TW" altLang="en-US" b="1" dirty="0">
                <a:solidFill>
                  <a:srgbClr val="FF0000"/>
                </a:solidFill>
              </a:rPr>
              <a:t>應用程式介面</a:t>
            </a:r>
          </a:p>
        </p:txBody>
      </p:sp>
    </p:spTree>
    <p:extLst>
      <p:ext uri="{BB962C8B-B14F-4D97-AF65-F5344CB8AC3E}">
        <p14:creationId xmlns:p14="http://schemas.microsoft.com/office/powerpoint/2010/main" val="330133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803A988-4C55-C58A-A2EF-9BD02D6CFFF1}"/>
              </a:ext>
            </a:extLst>
          </p:cNvPr>
          <p:cNvSpPr txBox="1"/>
          <p:nvPr/>
        </p:nvSpPr>
        <p:spPr>
          <a:xfrm>
            <a:off x="320040" y="217438"/>
            <a:ext cx="11109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err="1"/>
              <a:t>initMap</a:t>
            </a:r>
            <a:r>
              <a:rPr lang="en-US" altLang="zh-TW" dirty="0"/>
              <a:t>() {    //  </a:t>
            </a:r>
            <a:r>
              <a:rPr lang="zh-CN" altLang="en-US" b="1" dirty="0">
                <a:solidFill>
                  <a:srgbClr val="FFC000"/>
                </a:solidFill>
              </a:rPr>
              <a:t>首先</a:t>
            </a:r>
            <a:r>
              <a:rPr lang="en-US" altLang="zh-CN" b="1" dirty="0">
                <a:solidFill>
                  <a:srgbClr val="FFC000"/>
                </a:solidFill>
              </a:rPr>
              <a:t>JS</a:t>
            </a:r>
            <a:r>
              <a:rPr lang="zh-CN" altLang="en-US" b="1" dirty="0">
                <a:solidFill>
                  <a:srgbClr val="FFC000"/>
                </a:solidFill>
              </a:rPr>
              <a:t>以 </a:t>
            </a:r>
            <a:r>
              <a:rPr lang="en-US" altLang="zh-CN" b="1" dirty="0" err="1">
                <a:solidFill>
                  <a:srgbClr val="FFC000"/>
                </a:solidFill>
              </a:rPr>
              <a:t>initMap</a:t>
            </a:r>
            <a:r>
              <a:rPr lang="en-US" altLang="zh-CN" b="1" dirty="0">
                <a:solidFill>
                  <a:srgbClr val="FFC000"/>
                </a:solidFill>
              </a:rPr>
              <a:t> function</a:t>
            </a:r>
            <a:r>
              <a:rPr lang="zh-TW" altLang="en-US" b="1" dirty="0">
                <a:solidFill>
                  <a:srgbClr val="FFC000"/>
                </a:solidFill>
              </a:rPr>
              <a:t>創建地圖對象，並設置地圖的初始中心點和縮放級別</a:t>
            </a:r>
            <a:r>
              <a:rPr lang="zh-TW" altLang="en-US" dirty="0"/>
              <a:t>  </a:t>
            </a:r>
            <a:r>
              <a:rPr lang="en-US" altLang="zh-TW" dirty="0"/>
              <a:t>var map = new </a:t>
            </a:r>
            <a:r>
              <a:rPr lang="en-US" altLang="zh-TW" dirty="0" err="1"/>
              <a:t>google.maps.Map</a:t>
            </a:r>
            <a:r>
              <a:rPr lang="en-US" altLang="zh-TW" dirty="0"/>
              <a:t>(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("map"), { </a:t>
            </a:r>
          </a:p>
          <a:p>
            <a:r>
              <a:rPr lang="en-US" altLang="zh-TW" dirty="0"/>
              <a:t>    zoom: 10,  center: { </a:t>
            </a:r>
            <a:r>
              <a:rPr lang="en-US" altLang="zh-TW" dirty="0" err="1"/>
              <a:t>lat</a:t>
            </a:r>
            <a:r>
              <a:rPr lang="en-US" altLang="zh-TW" dirty="0"/>
              <a:t>: 22.3360733, </a:t>
            </a:r>
            <a:r>
              <a:rPr lang="en-US" altLang="zh-TW" dirty="0" err="1"/>
              <a:t>lng</a:t>
            </a:r>
            <a:r>
              <a:rPr lang="en-US" altLang="zh-TW" dirty="0"/>
              <a:t>: 114.1765716 }, // </a:t>
            </a:r>
            <a:r>
              <a:rPr lang="zh-TW" altLang="en-US" dirty="0"/>
              <a:t>香港</a:t>
            </a:r>
            <a:r>
              <a:rPr lang="en-US" altLang="zh-TW" dirty="0"/>
              <a:t>, </a:t>
            </a:r>
            <a:r>
              <a:rPr lang="zh-TW" altLang="en-US" dirty="0"/>
              <a:t>九龍 多福道 </a:t>
            </a:r>
            <a:r>
              <a:rPr lang="en-US" altLang="zh-TW" dirty="0"/>
              <a:t>});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4D3FEB-00D6-6362-F6CA-B84925BE2A86}"/>
              </a:ext>
            </a:extLst>
          </p:cNvPr>
          <p:cNvSpPr txBox="1"/>
          <p:nvPr/>
        </p:nvSpPr>
        <p:spPr>
          <a:xfrm>
            <a:off x="655320" y="976938"/>
            <a:ext cx="116738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var locations = [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    { </a:t>
            </a:r>
            <a:r>
              <a:rPr lang="en-US" altLang="zh-TW" dirty="0" err="1">
                <a:solidFill>
                  <a:srgbClr val="00B0F0"/>
                </a:solidFill>
              </a:rPr>
              <a:t>lat</a:t>
            </a:r>
            <a:r>
              <a:rPr lang="en-US" altLang="zh-TW" dirty="0">
                <a:solidFill>
                  <a:srgbClr val="00B0F0"/>
                </a:solidFill>
              </a:rPr>
              <a:t>: 22.3036213, </a:t>
            </a:r>
            <a:r>
              <a:rPr lang="en-US" altLang="zh-TW" dirty="0" err="1">
                <a:solidFill>
                  <a:srgbClr val="00B0F0"/>
                </a:solidFill>
              </a:rPr>
              <a:t>lng</a:t>
            </a:r>
            <a:r>
              <a:rPr lang="en-US" altLang="zh-TW" dirty="0">
                <a:solidFill>
                  <a:srgbClr val="00B0F0"/>
                </a:solidFill>
              </a:rPr>
              <a:t>: 114.1892251, title: "</a:t>
            </a:r>
            <a:r>
              <a:rPr lang="zh-TW" altLang="en-US" dirty="0">
                <a:solidFill>
                  <a:srgbClr val="00B0F0"/>
                </a:solidFill>
              </a:rPr>
              <a:t>培育教育中心 </a:t>
            </a:r>
            <a:r>
              <a:rPr lang="en-US" altLang="zh-TW" dirty="0">
                <a:solidFill>
                  <a:srgbClr val="00B0F0"/>
                </a:solidFill>
              </a:rPr>
              <a:t>- </a:t>
            </a:r>
            <a:r>
              <a:rPr lang="zh-TW" altLang="en-US" dirty="0">
                <a:solidFill>
                  <a:srgbClr val="00B0F0"/>
                </a:solidFill>
              </a:rPr>
              <a:t>九龍黃埔</a:t>
            </a:r>
            <a:r>
              <a:rPr lang="en-US" altLang="zh-TW" dirty="0">
                <a:solidFill>
                  <a:srgbClr val="00B0F0"/>
                </a:solidFill>
              </a:rPr>
              <a:t>" },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    { </a:t>
            </a:r>
            <a:r>
              <a:rPr lang="en-US" altLang="zh-TW" dirty="0" err="1">
                <a:solidFill>
                  <a:srgbClr val="00B0F0"/>
                </a:solidFill>
              </a:rPr>
              <a:t>lat</a:t>
            </a:r>
            <a:r>
              <a:rPr lang="en-US" altLang="zh-TW" dirty="0">
                <a:solidFill>
                  <a:srgbClr val="00B0F0"/>
                </a:solidFill>
              </a:rPr>
              <a:t>: 22.2855969, </a:t>
            </a:r>
            <a:r>
              <a:rPr lang="en-US" altLang="zh-TW" dirty="0" err="1">
                <a:solidFill>
                  <a:srgbClr val="00B0F0"/>
                </a:solidFill>
              </a:rPr>
              <a:t>lng</a:t>
            </a:r>
            <a:r>
              <a:rPr lang="en-US" altLang="zh-TW" dirty="0">
                <a:solidFill>
                  <a:srgbClr val="00B0F0"/>
                </a:solidFill>
              </a:rPr>
              <a:t>: 114.2166696, title: "</a:t>
            </a:r>
            <a:r>
              <a:rPr lang="zh-TW" altLang="en-US" dirty="0">
                <a:solidFill>
                  <a:srgbClr val="00B0F0"/>
                </a:solidFill>
              </a:rPr>
              <a:t>培育教育中心 </a:t>
            </a:r>
            <a:r>
              <a:rPr lang="en-US" altLang="zh-TW" dirty="0">
                <a:solidFill>
                  <a:srgbClr val="00B0F0"/>
                </a:solidFill>
              </a:rPr>
              <a:t>- </a:t>
            </a:r>
            <a:r>
              <a:rPr lang="zh-TW" altLang="en-US" dirty="0">
                <a:solidFill>
                  <a:srgbClr val="00B0F0"/>
                </a:solidFill>
              </a:rPr>
              <a:t>香港島康怡</a:t>
            </a:r>
            <a:r>
              <a:rPr lang="en-US" altLang="zh-TW" dirty="0">
                <a:solidFill>
                  <a:srgbClr val="00B0F0"/>
                </a:solidFill>
              </a:rPr>
              <a:t>" },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    { </a:t>
            </a:r>
            <a:r>
              <a:rPr lang="en-US" altLang="zh-TW" dirty="0" err="1">
                <a:solidFill>
                  <a:srgbClr val="00B0F0"/>
                </a:solidFill>
              </a:rPr>
              <a:t>lat</a:t>
            </a:r>
            <a:r>
              <a:rPr lang="en-US" altLang="zh-TW" dirty="0">
                <a:solidFill>
                  <a:srgbClr val="00B0F0"/>
                </a:solidFill>
              </a:rPr>
              <a:t>: 22.500254, </a:t>
            </a:r>
            <a:r>
              <a:rPr lang="en-US" altLang="zh-TW" dirty="0" err="1">
                <a:solidFill>
                  <a:srgbClr val="00B0F0"/>
                </a:solidFill>
              </a:rPr>
              <a:t>lng</a:t>
            </a:r>
            <a:r>
              <a:rPr lang="en-US" altLang="zh-TW" dirty="0">
                <a:solidFill>
                  <a:srgbClr val="00B0F0"/>
                </a:solidFill>
              </a:rPr>
              <a:t>: 114.1317411, title: "</a:t>
            </a:r>
            <a:r>
              <a:rPr lang="zh-TW" altLang="en-US" dirty="0">
                <a:solidFill>
                  <a:srgbClr val="00B0F0"/>
                </a:solidFill>
              </a:rPr>
              <a:t>培育教育中心 </a:t>
            </a:r>
            <a:r>
              <a:rPr lang="en-US" altLang="zh-TW" dirty="0">
                <a:solidFill>
                  <a:srgbClr val="00B0F0"/>
                </a:solidFill>
              </a:rPr>
              <a:t>- </a:t>
            </a:r>
            <a:r>
              <a:rPr lang="zh-TW" altLang="en-US" dirty="0">
                <a:solidFill>
                  <a:srgbClr val="00B0F0"/>
                </a:solidFill>
              </a:rPr>
              <a:t>粉嶺中心 </a:t>
            </a:r>
            <a:r>
              <a:rPr lang="en-US" altLang="zh-TW" dirty="0">
                <a:solidFill>
                  <a:srgbClr val="00B0F0"/>
                </a:solidFill>
              </a:rPr>
              <a:t>" },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再以此中心點</a:t>
            </a:r>
            <a:r>
              <a:rPr lang="zh-TW" altLang="en-US" dirty="0">
                <a:solidFill>
                  <a:srgbClr val="FFC000"/>
                </a:solidFill>
              </a:rPr>
              <a:t>作為課程不同分中心的</a:t>
            </a:r>
            <a:r>
              <a:rPr lang="en-US" altLang="zh-CN" dirty="0">
                <a:solidFill>
                  <a:srgbClr val="FFC000"/>
                </a:solidFill>
              </a:rPr>
              <a:t>Google</a:t>
            </a:r>
            <a:r>
              <a:rPr lang="zh-TW" altLang="en-US" dirty="0">
                <a:solidFill>
                  <a:srgbClr val="FFC000"/>
                </a:solidFill>
              </a:rPr>
              <a:t>座標地址</a:t>
            </a:r>
            <a:r>
              <a:rPr lang="zh-CN" altLang="en-US" dirty="0">
                <a:solidFill>
                  <a:srgbClr val="FFC000"/>
                </a:solidFill>
              </a:rPr>
              <a:t>的經度和緯度準確位置，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 err="1">
                <a:solidFill>
                  <a:srgbClr val="FFC000"/>
                </a:solidFill>
              </a:rPr>
              <a:t>forEach</a:t>
            </a:r>
            <a:r>
              <a:rPr lang="zh-CN" altLang="en-US" dirty="0">
                <a:solidFill>
                  <a:srgbClr val="FFC000"/>
                </a:solidFill>
              </a:rPr>
              <a:t>令地址通過</a:t>
            </a:r>
            <a:r>
              <a:rPr lang="en-US" altLang="zh-CN" dirty="0">
                <a:solidFill>
                  <a:srgbClr val="FFC000"/>
                </a:solidFill>
              </a:rPr>
              <a:t>API</a:t>
            </a:r>
            <a:r>
              <a:rPr lang="zh-CN" altLang="en-US" dirty="0">
                <a:solidFill>
                  <a:srgbClr val="FFC000"/>
                </a:solidFill>
              </a:rPr>
              <a:t>呈现准确</a:t>
            </a:r>
            <a:r>
              <a:rPr lang="en-US" altLang="zh-CN" dirty="0">
                <a:solidFill>
                  <a:srgbClr val="FFC000"/>
                </a:solidFill>
              </a:rPr>
              <a:t>google Map</a:t>
            </a:r>
            <a:r>
              <a:rPr lang="zh-TW" altLang="en-US" dirty="0">
                <a:solidFill>
                  <a:srgbClr val="00B0F0"/>
                </a:solidFill>
              </a:rPr>
              <a:t>  </a:t>
            </a:r>
            <a:r>
              <a:rPr lang="en-US" altLang="zh-TW" dirty="0" err="1">
                <a:solidFill>
                  <a:srgbClr val="00B0F0"/>
                </a:solidFill>
              </a:rPr>
              <a:t>locations.forEach</a:t>
            </a:r>
            <a:r>
              <a:rPr lang="en-US" altLang="zh-TW" dirty="0">
                <a:solidFill>
                  <a:srgbClr val="00B0F0"/>
                </a:solidFill>
              </a:rPr>
              <a:t>(function (location) {  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    var marker = new </a:t>
            </a:r>
            <a:r>
              <a:rPr lang="en-US" altLang="zh-TW" dirty="0" err="1">
                <a:solidFill>
                  <a:srgbClr val="00B0F0"/>
                </a:solidFill>
              </a:rPr>
              <a:t>google.maps.Marker</a:t>
            </a:r>
            <a:r>
              <a:rPr lang="en-US" altLang="zh-TW" dirty="0">
                <a:solidFill>
                  <a:srgbClr val="00B0F0"/>
                </a:solidFill>
              </a:rPr>
              <a:t>({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      position: location,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      map: map,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      title: </a:t>
            </a:r>
            <a:r>
              <a:rPr lang="en-US" altLang="zh-TW" dirty="0" err="1">
                <a:solidFill>
                  <a:srgbClr val="00B0F0"/>
                </a:solidFill>
              </a:rPr>
              <a:t>location.title</a:t>
            </a:r>
            <a:r>
              <a:rPr lang="en-US" altLang="zh-TW" dirty="0">
                <a:solidFill>
                  <a:srgbClr val="00B0F0"/>
                </a:solidFill>
              </a:rPr>
              <a:t>,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let attempts = 0;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const </a:t>
            </a:r>
            <a:r>
              <a:rPr lang="en-US" altLang="zh-TW" dirty="0" err="1">
                <a:solidFill>
                  <a:srgbClr val="7030A0"/>
                </a:solidFill>
              </a:rPr>
              <a:t>maxAttempts</a:t>
            </a:r>
            <a:r>
              <a:rPr lang="en-US" altLang="zh-TW" dirty="0">
                <a:solidFill>
                  <a:srgbClr val="7030A0"/>
                </a:solidFill>
              </a:rPr>
              <a:t> = 5;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const </a:t>
            </a:r>
            <a:r>
              <a:rPr lang="en-US" altLang="zh-TW" dirty="0" err="1">
                <a:solidFill>
                  <a:srgbClr val="7030A0"/>
                </a:solidFill>
              </a:rPr>
              <a:t>loginForm</a:t>
            </a:r>
            <a:r>
              <a:rPr lang="en-US" altLang="zh-TW" dirty="0">
                <a:solidFill>
                  <a:srgbClr val="7030A0"/>
                </a:solidFill>
              </a:rPr>
              <a:t> = </a:t>
            </a:r>
            <a:r>
              <a:rPr lang="en-US" altLang="zh-TW" dirty="0" err="1">
                <a:solidFill>
                  <a:srgbClr val="7030A0"/>
                </a:solidFill>
              </a:rPr>
              <a:t>document.getElementById</a:t>
            </a:r>
            <a:r>
              <a:rPr lang="en-US" altLang="zh-TW" dirty="0">
                <a:solidFill>
                  <a:srgbClr val="7030A0"/>
                </a:solidFill>
              </a:rPr>
              <a:t>("</a:t>
            </a:r>
            <a:r>
              <a:rPr lang="en-US" altLang="zh-TW" dirty="0" err="1">
                <a:solidFill>
                  <a:srgbClr val="7030A0"/>
                </a:solidFill>
              </a:rPr>
              <a:t>loginForm</a:t>
            </a:r>
            <a:r>
              <a:rPr lang="en-US" altLang="zh-TW" dirty="0">
                <a:solidFill>
                  <a:srgbClr val="7030A0"/>
                </a:solidFill>
              </a:rPr>
              <a:t>");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let </a:t>
            </a:r>
            <a:r>
              <a:rPr lang="en-US" altLang="zh-TW" dirty="0" err="1">
                <a:solidFill>
                  <a:srgbClr val="7030A0"/>
                </a:solidFill>
              </a:rPr>
              <a:t>loginInput</a:t>
            </a:r>
            <a:r>
              <a:rPr lang="en-US" altLang="zh-TW" dirty="0">
                <a:solidFill>
                  <a:srgbClr val="7030A0"/>
                </a:solidFill>
              </a:rPr>
              <a:t> = </a:t>
            </a:r>
            <a:r>
              <a:rPr lang="en-US" altLang="zh-TW" dirty="0" err="1">
                <a:solidFill>
                  <a:srgbClr val="7030A0"/>
                </a:solidFill>
              </a:rPr>
              <a:t>document.getElementById</a:t>
            </a:r>
            <a:r>
              <a:rPr lang="en-US" altLang="zh-TW" dirty="0">
                <a:solidFill>
                  <a:srgbClr val="7030A0"/>
                </a:solidFill>
              </a:rPr>
              <a:t>("login");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let </a:t>
            </a:r>
            <a:r>
              <a:rPr lang="en-US" altLang="zh-TW" dirty="0" err="1">
                <a:solidFill>
                  <a:srgbClr val="7030A0"/>
                </a:solidFill>
              </a:rPr>
              <a:t>passwordInput</a:t>
            </a:r>
            <a:r>
              <a:rPr lang="en-US" altLang="zh-TW" dirty="0">
                <a:solidFill>
                  <a:srgbClr val="7030A0"/>
                </a:solidFill>
              </a:rPr>
              <a:t> = </a:t>
            </a:r>
            <a:r>
              <a:rPr lang="en-US" altLang="zh-TW" dirty="0" err="1">
                <a:solidFill>
                  <a:srgbClr val="7030A0"/>
                </a:solidFill>
              </a:rPr>
              <a:t>document.getElementById</a:t>
            </a:r>
            <a:r>
              <a:rPr lang="en-US" altLang="zh-TW" dirty="0">
                <a:solidFill>
                  <a:srgbClr val="7030A0"/>
                </a:solidFill>
              </a:rPr>
              <a:t>("password");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const </a:t>
            </a:r>
            <a:r>
              <a:rPr lang="en-US" altLang="zh-TW" dirty="0" err="1">
                <a:solidFill>
                  <a:srgbClr val="7030A0"/>
                </a:solidFill>
              </a:rPr>
              <a:t>loginBtn</a:t>
            </a:r>
            <a:r>
              <a:rPr lang="en-US" altLang="zh-TW" dirty="0">
                <a:solidFill>
                  <a:srgbClr val="7030A0"/>
                </a:solidFill>
              </a:rPr>
              <a:t> = </a:t>
            </a:r>
            <a:r>
              <a:rPr lang="en-US" altLang="zh-TW" dirty="0" err="1">
                <a:solidFill>
                  <a:srgbClr val="7030A0"/>
                </a:solidFill>
              </a:rPr>
              <a:t>document.getElementById</a:t>
            </a:r>
            <a:r>
              <a:rPr lang="en-US" altLang="zh-TW" dirty="0">
                <a:solidFill>
                  <a:srgbClr val="7030A0"/>
                </a:solidFill>
              </a:rPr>
              <a:t>("</a:t>
            </a:r>
            <a:r>
              <a:rPr lang="en-US" altLang="zh-TW" dirty="0" err="1">
                <a:solidFill>
                  <a:srgbClr val="7030A0"/>
                </a:solidFill>
              </a:rPr>
              <a:t>login_btn</a:t>
            </a:r>
            <a:r>
              <a:rPr lang="en-US" altLang="zh-TW" dirty="0">
                <a:solidFill>
                  <a:srgbClr val="7030A0"/>
                </a:solidFill>
              </a:rPr>
              <a:t>");</a:t>
            </a:r>
          </a:p>
          <a:p>
            <a:r>
              <a:rPr lang="en-US" altLang="zh-TW" dirty="0" err="1">
                <a:solidFill>
                  <a:srgbClr val="7030A0"/>
                </a:solidFill>
              </a:rPr>
              <a:t>loginInput.addEventListener</a:t>
            </a:r>
            <a:r>
              <a:rPr lang="en-US" altLang="zh-TW" dirty="0">
                <a:solidFill>
                  <a:srgbClr val="7030A0"/>
                </a:solidFill>
              </a:rPr>
              <a:t>("input", function () {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  if (</a:t>
            </a:r>
            <a:r>
              <a:rPr lang="en-US" altLang="zh-TW" dirty="0" err="1">
                <a:solidFill>
                  <a:srgbClr val="7030A0"/>
                </a:solidFill>
              </a:rPr>
              <a:t>loginInput.value.trim</a:t>
            </a:r>
            <a:r>
              <a:rPr lang="en-US" altLang="zh-TW" dirty="0">
                <a:solidFill>
                  <a:srgbClr val="7030A0"/>
                </a:solidFill>
              </a:rPr>
              <a:t>() !== "") {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    </a:t>
            </a:r>
            <a:r>
              <a:rPr lang="en-US" altLang="zh-TW" dirty="0" err="1">
                <a:solidFill>
                  <a:srgbClr val="7030A0"/>
                </a:solidFill>
              </a:rPr>
              <a:t>loginInput.addEventListener</a:t>
            </a:r>
            <a:r>
              <a:rPr lang="en-US" altLang="zh-TW" dirty="0">
                <a:solidFill>
                  <a:srgbClr val="7030A0"/>
                </a:solidFill>
              </a:rPr>
              <a:t>("</a:t>
            </a:r>
            <a:r>
              <a:rPr lang="en-US" altLang="zh-TW" dirty="0" err="1">
                <a:solidFill>
                  <a:srgbClr val="7030A0"/>
                </a:solidFill>
              </a:rPr>
              <a:t>keydown</a:t>
            </a:r>
            <a:r>
              <a:rPr lang="en-US" altLang="zh-TW" dirty="0">
                <a:solidFill>
                  <a:srgbClr val="7030A0"/>
                </a:solidFill>
              </a:rPr>
              <a:t>", function (event) {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      if (</a:t>
            </a:r>
            <a:r>
              <a:rPr lang="en-US" altLang="zh-TW" dirty="0" err="1">
                <a:solidFill>
                  <a:srgbClr val="7030A0"/>
                </a:solidFill>
              </a:rPr>
              <a:t>event.key</a:t>
            </a:r>
            <a:r>
              <a:rPr lang="en-US" altLang="zh-TW" dirty="0">
                <a:solidFill>
                  <a:srgbClr val="7030A0"/>
                </a:solidFill>
              </a:rPr>
              <a:t> === "Enter") {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        </a:t>
            </a:r>
            <a:r>
              <a:rPr lang="en-US" altLang="zh-TW" dirty="0" err="1">
                <a:solidFill>
                  <a:srgbClr val="7030A0"/>
                </a:solidFill>
              </a:rPr>
              <a:t>passwordInput.focus</a:t>
            </a:r>
            <a:r>
              <a:rPr lang="en-US" altLang="zh-TW" dirty="0">
                <a:solidFill>
                  <a:srgbClr val="7030A0"/>
                </a:solidFill>
              </a:rPr>
              <a:t>(); // </a:t>
            </a:r>
            <a:r>
              <a:rPr lang="zh-TW" altLang="en-US" dirty="0">
                <a:solidFill>
                  <a:srgbClr val="FFC000"/>
                </a:solidFill>
              </a:rPr>
              <a:t>短暫延遲後將焦點移至密碼輸入字段</a:t>
            </a:r>
          </a:p>
        </p:txBody>
      </p:sp>
    </p:spTree>
    <p:extLst>
      <p:ext uri="{BB962C8B-B14F-4D97-AF65-F5344CB8AC3E}">
        <p14:creationId xmlns:p14="http://schemas.microsoft.com/office/powerpoint/2010/main" val="385670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4D1DB-AFF3-B55D-7479-0FD1D292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“家長心聲”和</a:t>
            </a:r>
            <a:r>
              <a:rPr lang="en-US" altLang="zh-TW" dirty="0"/>
              <a:t>service</a:t>
            </a:r>
            <a:r>
              <a:rPr lang="zh-TW" altLang="en-US" dirty="0"/>
              <a:t>都是以</a:t>
            </a:r>
            <a:r>
              <a:rPr lang="en-US" altLang="zh-TW" dirty="0"/>
              <a:t>Flex,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5E25E-B441-B24C-88EE-FE96CF64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以</a:t>
            </a:r>
            <a:r>
              <a:rPr lang="en-US" altLang="zh-TW" sz="4000" dirty="0"/>
              <a:t>&lt;Article&gt;</a:t>
            </a:r>
            <a:r>
              <a:rPr lang="zh-TW" altLang="en-US" sz="4000" dirty="0"/>
              <a:t>包裹數個不同</a:t>
            </a:r>
            <a:r>
              <a:rPr lang="en-US" altLang="zh-TW" sz="4000" dirty="0"/>
              <a:t>&lt;div&gt;      </a:t>
            </a:r>
            <a:br>
              <a:rPr lang="en-US" altLang="zh-TW" sz="4000" dirty="0"/>
            </a:br>
            <a:r>
              <a:rPr lang="zh-TW" altLang="en-US" sz="4000" dirty="0"/>
              <a:t>造成三張</a:t>
            </a:r>
            <a:r>
              <a:rPr lang="en-US" altLang="zh-TW" sz="4000" dirty="0"/>
              <a:t>cards</a:t>
            </a:r>
            <a:r>
              <a:rPr lang="zh-TW" altLang="en-US" sz="4000"/>
              <a:t>的效果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073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D6A60-3D53-4957-5B04-04E08F9D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745" y="622410"/>
            <a:ext cx="6081685" cy="1320800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培育教育中心</a:t>
            </a:r>
            <a:endParaRPr lang="zh-HK" altLang="en-US" sz="7200" b="1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664E7F2-ADB5-E212-26ED-3C76098AC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912514">
            <a:off x="5116413" y="2379846"/>
            <a:ext cx="4268507" cy="1868537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35D949D-8DCC-6E9A-A3B0-C9482DF72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2" y="3908460"/>
            <a:ext cx="4199977" cy="23271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BA5D496-DC95-C661-674A-DC2531E82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8966">
            <a:off x="2516957" y="2021963"/>
            <a:ext cx="2168165" cy="16225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193FA8-2ECD-4A9E-8D80-DF89C8A04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9" y="4635276"/>
            <a:ext cx="1808095" cy="17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2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5D0DE-2EDA-A471-C4F8-C0826F3E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711763" cy="4773105"/>
          </a:xfrm>
        </p:spPr>
        <p:txBody>
          <a:bodyPr>
            <a:normAutofit fontScale="90000"/>
          </a:bodyPr>
          <a:lstStyle/>
          <a:p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前言</a:t>
            </a:r>
            <a:b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b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	•</a:t>
            </a:r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網站主題剛成立</a:t>
            </a: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PLAYGROUP </a:t>
            </a:r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公司</a:t>
            </a: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 –  </a:t>
            </a:r>
            <a:b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</a:b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  </a:t>
            </a:r>
            <a:r>
              <a:rPr lang="zh-TW" altLang="en-US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「</a:t>
            </a:r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培育教育中心</a:t>
            </a:r>
            <a:r>
              <a:rPr lang="zh-TW" altLang="en-US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」</a:t>
            </a:r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，</a:t>
            </a:r>
            <a:r>
              <a:rPr lang="zh-TW" altLang="zh-HK" sz="4000" b="1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新網站</a:t>
            </a:r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可以増加曝</a:t>
            </a:r>
            <a:br>
              <a:rPr lang="en-US" altLang="zh-TW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</a:br>
            <a:r>
              <a:rPr lang="en-US" altLang="zh-TW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    </a:t>
            </a:r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光率和吸引，定期檢討及容易更新</a:t>
            </a:r>
            <a:b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b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	•</a:t>
            </a:r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設計一個</a:t>
            </a: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CONTENT HUB</a:t>
            </a:r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，而做</a:t>
            </a: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CONTENT  </a:t>
            </a:r>
            <a:b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</a:b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    HUB.</a:t>
            </a:r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用家容易在</a:t>
            </a: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SEARCH ENGINE </a:t>
            </a:r>
            <a:b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</a:b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    ORGANISATION</a:t>
            </a:r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（</a:t>
            </a:r>
            <a:r>
              <a:rPr lang="en-US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SEO</a:t>
            </a:r>
            <a: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）搜索</a:t>
            </a:r>
            <a:br>
              <a:rPr lang="zh-TW" altLang="zh-HK" sz="40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HK" kern="100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 </a:t>
            </a:r>
            <a:br>
              <a:rPr lang="zh-TW" altLang="zh-HK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1687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5D0DE-2EDA-A471-C4F8-C0826F3E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82" y="637096"/>
            <a:ext cx="8711763" cy="4773105"/>
          </a:xfrm>
        </p:spPr>
        <p:txBody>
          <a:bodyPr>
            <a:noAutofit/>
          </a:bodyPr>
          <a:lstStyle/>
          <a:p>
            <a:pPr marL="457200"/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•	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網站前端框架用</a:t>
            </a: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HTML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，</a:t>
            </a: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CSS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及</a:t>
            </a: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JS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寫，基本有</a:t>
            </a: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NAVBAR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，</a:t>
            </a: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BODY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，</a:t>
            </a: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FOOTER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，</a:t>
            </a: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DESIGN IDEAS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用嘅字體，顏色，</a:t>
            </a: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 FACEBOOK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等超連結網站等</a:t>
            </a:r>
            <a:b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b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•	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內容創作方面，有視頻，文字，圖象，語音導航針對不同類形嘅創作策略，讓視障人士經過呢個平台如使用屏幕閱讀器，可以輕易閱讀和理解</a:t>
            </a:r>
            <a:b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b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•	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項目還需要</a:t>
            </a:r>
            <a:r>
              <a:rPr lang="en-US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UML- CASE DIAGRAM</a:t>
            </a:r>
            <a:r>
              <a:rPr lang="zh-TW" altLang="zh-HK" sz="3200" kern="1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Songti TC"/>
              </a:rPr>
              <a:t>等基本文檔</a:t>
            </a:r>
            <a:br>
              <a:rPr lang="zh-TW" altLang="zh-HK" sz="4000" kern="100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endParaRPr lang="zh-HK" altLang="en-US" sz="40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286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246EC5-0757-7A4F-6FBD-7B948D868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6140" y="355075"/>
            <a:ext cx="7062251" cy="5648759"/>
          </a:xfrm>
        </p:spPr>
      </p:pic>
    </p:spTree>
    <p:extLst>
      <p:ext uri="{BB962C8B-B14F-4D97-AF65-F5344CB8AC3E}">
        <p14:creationId xmlns:p14="http://schemas.microsoft.com/office/powerpoint/2010/main" val="81265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246EC5-0757-7A4F-6FBD-7B948D868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09" y="490192"/>
            <a:ext cx="7555020" cy="5326145"/>
          </a:xfrm>
        </p:spPr>
      </p:pic>
    </p:spTree>
    <p:extLst>
      <p:ext uri="{BB962C8B-B14F-4D97-AF65-F5344CB8AC3E}">
        <p14:creationId xmlns:p14="http://schemas.microsoft.com/office/powerpoint/2010/main" val="303754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246EC5-0757-7A4F-6FBD-7B948D868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287" y="279661"/>
            <a:ext cx="7039982" cy="5630946"/>
          </a:xfrm>
        </p:spPr>
      </p:pic>
    </p:spTree>
    <p:extLst>
      <p:ext uri="{BB962C8B-B14F-4D97-AF65-F5344CB8AC3E}">
        <p14:creationId xmlns:p14="http://schemas.microsoft.com/office/powerpoint/2010/main" val="39630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246EC5-0757-7A4F-6FBD-7B948D868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6140" y="355075"/>
            <a:ext cx="7062251" cy="5648759"/>
          </a:xfrm>
        </p:spPr>
      </p:pic>
    </p:spTree>
    <p:extLst>
      <p:ext uri="{BB962C8B-B14F-4D97-AF65-F5344CB8AC3E}">
        <p14:creationId xmlns:p14="http://schemas.microsoft.com/office/powerpoint/2010/main" val="11304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246EC5-0757-7A4F-6FBD-7B948D868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6140" y="355075"/>
            <a:ext cx="7062251" cy="5648759"/>
          </a:xfrm>
        </p:spPr>
      </p:pic>
    </p:spTree>
    <p:extLst>
      <p:ext uri="{BB962C8B-B14F-4D97-AF65-F5344CB8AC3E}">
        <p14:creationId xmlns:p14="http://schemas.microsoft.com/office/powerpoint/2010/main" val="393664531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594</Words>
  <Application>Microsoft Office PowerPoint</Application>
  <PresentationFormat>寬螢幕</PresentationFormat>
  <Paragraphs>38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JhengHei UI</vt:lpstr>
      <vt:lpstr>細明體</vt:lpstr>
      <vt:lpstr>新細明體</vt:lpstr>
      <vt:lpstr>Arial</vt:lpstr>
      <vt:lpstr>Calibri</vt:lpstr>
      <vt:lpstr>Times New Roman</vt:lpstr>
      <vt:lpstr>Trebuchet MS</vt:lpstr>
      <vt:lpstr>Wingdings 3</vt:lpstr>
      <vt:lpstr>多面向</vt:lpstr>
      <vt:lpstr>CT288DS 前端綱站開發人員課程</vt:lpstr>
      <vt:lpstr>培育教育中心</vt:lpstr>
      <vt:lpstr>前言    •網站主題剛成立PLAYGROUP 公司 –     「培育教育中心」，新網站可以増加曝     光率和吸引，定期檢討及容易更新    •設計一個CONTENT HUB，而做CONTENT       HUB.用家容易在SEARCH ENGINE      ORGANISATION（SEO）搜索   </vt:lpstr>
      <vt:lpstr>• 網站前端框架用HTML，CSS及JS寫，基本有NAVBAR，BODY，FOOTER，DESIGN IDEAS用嘅字體，顏色， FACEBOOK等超連結網站等   • 內容創作方面，有視頻，文字，圖象，語音導航針對不同類形嘅創作策略，讓視障人士經過呢個平台如使用屏幕閱讀器，可以輕易閱讀和理解   • 項目還需要UML- CASE DIAGRAM等基本文檔 </vt:lpstr>
      <vt:lpstr>PowerPoint 簡報</vt:lpstr>
      <vt:lpstr>PowerPoint 簡報</vt:lpstr>
      <vt:lpstr>PowerPoint 簡報</vt:lpstr>
      <vt:lpstr>PowerPoint 簡報</vt:lpstr>
      <vt:lpstr>PowerPoint 簡報</vt:lpstr>
      <vt:lpstr>API 提供了一組定義好的規則與協定，讓開發者可整合與使用不同的服務，從而提高應用程式的功能與效能。</vt:lpstr>
      <vt:lpstr>PowerPoint 簡報</vt:lpstr>
      <vt:lpstr>“家長心聲”和service都是以Flex,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renal tung wah</dc:creator>
  <cp:lastModifiedBy>chau ming tong</cp:lastModifiedBy>
  <cp:revision>12</cp:revision>
  <dcterms:created xsi:type="dcterms:W3CDTF">2024-08-27T13:42:46Z</dcterms:created>
  <dcterms:modified xsi:type="dcterms:W3CDTF">2024-08-28T08:38:19Z</dcterms:modified>
</cp:coreProperties>
</file>