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1"/>
  </p:notesMasterIdLst>
  <p:handoutMasterIdLst>
    <p:handoutMasterId r:id="rId52"/>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3" r:id="rId47"/>
    <p:sldId id="350" r:id="rId48"/>
    <p:sldId id="351" r:id="rId49"/>
    <p:sldId id="305" r:id="rId50"/>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3C0A"/>
    <a:srgbClr val="8534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364" autoAdjust="0"/>
  </p:normalViewPr>
  <p:slideViewPr>
    <p:cSldViewPr snapToGrid="0" snapToObjects="1">
      <p:cViewPr varScale="1">
        <p:scale>
          <a:sx n="61" d="100"/>
          <a:sy n="61" d="100"/>
        </p:scale>
        <p:origin x="762" y="78"/>
      </p:cViewPr>
      <p:guideLst>
        <p:guide orient="horz" pos="2160"/>
        <p:guide pos="2880"/>
      </p:guideLst>
    </p:cSldViewPr>
  </p:slideViewPr>
  <p:outlineViewPr>
    <p:cViewPr>
      <p:scale>
        <a:sx n="33" d="100"/>
        <a:sy n="33" d="100"/>
      </p:scale>
      <p:origin x="0" y="-2686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14339"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91C4D505-0015-4ADE-A160-366A351D3830}" type="datetimeFigureOut">
              <a:rPr lang="en-US" altLang="en-US"/>
              <a:pPr/>
              <a:t>4/23/2018</a:t>
            </a:fld>
            <a:endParaRPr lang="en-US" altLang="en-US" dirty="0"/>
          </a:p>
        </p:txBody>
      </p:sp>
      <p:sp>
        <p:nvSpPr>
          <p:cNvPr id="14340"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14341"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645CAA81-474C-4070-9A01-3820C849FC1D}"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dirty="0"/>
          </a:p>
        </p:txBody>
      </p:sp>
      <p:sp>
        <p:nvSpPr>
          <p:cNvPr id="13315"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dirty="0"/>
          </a:p>
        </p:txBody>
      </p:sp>
      <p:sp>
        <p:nvSpPr>
          <p:cNvPr id="13316"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3318"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dirty="0"/>
          </a:p>
        </p:txBody>
      </p:sp>
      <p:sp>
        <p:nvSpPr>
          <p:cNvPr id="13319"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90817046-E544-4CD6-9026-8A96DA3D776C}" type="slidenum">
              <a:rPr lang="en-US" altLang="en-US"/>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a:headEnd/>
            <a:tailEnd/>
          </a:ln>
        </p:spPr>
      </p:sp>
      <p:sp>
        <p:nvSpPr>
          <p:cNvPr id="16387"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p>
        </p:txBody>
      </p:sp>
      <p:sp>
        <p:nvSpPr>
          <p:cNvPr id="16388"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FF004AC6-BFC7-4ADF-9B46-738B712EB726}" type="slidenum">
              <a:rPr lang="en-US" altLang="en-US" sz="1200"/>
              <a:pPr/>
              <a:t>1</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dirty="0"/>
          </a:p>
        </p:txBody>
      </p:sp>
      <p:sp>
        <p:nvSpPr>
          <p:cNvPr id="6" name="Shape 22"/>
          <p:cNvSpPr txBox="1">
            <a:spLocks noGrp="1"/>
          </p:cNvSpPr>
          <p:nvPr>
            <p:ph type="dt" idx="11"/>
          </p:nvPr>
        </p:nvSpPr>
        <p:spPr/>
        <p:txBody>
          <a:bodyPr/>
          <a:lstStyle>
            <a:lvl1pPr>
              <a:defRPr/>
            </a:lvl1pPr>
          </a:lstStyle>
          <a:p>
            <a:endParaRPr lang="en-US" altLang="en-US" dirty="0"/>
          </a:p>
        </p:txBody>
      </p:sp>
      <p:sp>
        <p:nvSpPr>
          <p:cNvPr id="7" name="Shape 23"/>
          <p:cNvSpPr txBox="1">
            <a:spLocks noGrp="1"/>
          </p:cNvSpPr>
          <p:nvPr>
            <p:ph type="sldNum" idx="12"/>
          </p:nvPr>
        </p:nvSpPr>
        <p:spPr/>
        <p:txBody>
          <a:bodyPr/>
          <a:lstStyle>
            <a:lvl1pPr>
              <a:defRPr/>
            </a:lvl1pPr>
          </a:lstStyle>
          <a:p>
            <a:fld id="{FDC4BFCE-1364-4434-9F1D-BB8831619E18}" type="slidenum">
              <a:rPr lang="en-US" altLang="en-US"/>
              <a:pPr/>
              <a:t>‹#›</a:t>
            </a:fld>
            <a:endParaRPr lang="en-US" altLang="en-US" dirty="0"/>
          </a:p>
        </p:txBody>
      </p:sp>
    </p:spTree>
    <p:extLst>
      <p:ext uri="{BB962C8B-B14F-4D97-AF65-F5344CB8AC3E}">
        <p14:creationId xmlns:p14="http://schemas.microsoft.com/office/powerpoint/2010/main" val="60558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8CD9F51F-517D-40D5-B0F1-1714209B0883}" type="slidenum">
              <a:rPr lang="en-US" altLang="en-US"/>
              <a:pPr/>
              <a:t>‹#›</a:t>
            </a:fld>
            <a:endParaRPr lang="en-US" altLang="en-US" dirty="0"/>
          </a:p>
        </p:txBody>
      </p:sp>
    </p:spTree>
    <p:extLst>
      <p:ext uri="{BB962C8B-B14F-4D97-AF65-F5344CB8AC3E}">
        <p14:creationId xmlns:p14="http://schemas.microsoft.com/office/powerpoint/2010/main" val="152263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fld id="{BDC76CC4-059A-4FB3-A5DC-1659665791BB}" type="slidenum">
              <a:rPr lang="en-US" altLang="en-US"/>
              <a:pPr/>
              <a:t>‹#›</a:t>
            </a:fld>
            <a:endParaRPr lang="en-US" altLang="en-US" dirty="0"/>
          </a:p>
        </p:txBody>
      </p:sp>
    </p:spTree>
    <p:extLst>
      <p:ext uri="{BB962C8B-B14F-4D97-AF65-F5344CB8AC3E}">
        <p14:creationId xmlns:p14="http://schemas.microsoft.com/office/powerpoint/2010/main" val="764195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Footer Placeholder 4"/>
          <p:cNvSpPr>
            <a:spLocks noGrp="1"/>
          </p:cNvSpPr>
          <p:nvPr>
            <p:ph type="ftr" sz="quarter" idx="23"/>
          </p:nvPr>
        </p:nvSpPr>
        <p:spPr/>
        <p:txBody>
          <a:bodyPr/>
          <a:lstStyle>
            <a:lvl1pPr>
              <a:defRPr/>
            </a:lvl1pPr>
          </a:lstStyle>
          <a:p>
            <a:endParaRPr lang="en-US" altLang="en-US" dirty="0"/>
          </a:p>
        </p:txBody>
      </p:sp>
      <p:sp>
        <p:nvSpPr>
          <p:cNvPr id="20" name="Date Placeholder 3"/>
          <p:cNvSpPr>
            <a:spLocks noGrp="1"/>
          </p:cNvSpPr>
          <p:nvPr>
            <p:ph type="dt" sz="half" idx="24"/>
          </p:nvPr>
        </p:nvSpPr>
        <p:spPr/>
        <p:txBody>
          <a:bodyPr/>
          <a:lstStyle>
            <a:lvl1pPr>
              <a:defRPr/>
            </a:lvl1pPr>
          </a:lstStyle>
          <a:p>
            <a:fld id="{0185F1B3-FB6B-4A44-990A-54B59BE1921D}" type="datetimeFigureOut">
              <a:rPr lang="en-US" altLang="en-US"/>
              <a:pPr/>
              <a:t>4/23/2018</a:t>
            </a:fld>
            <a:endParaRPr lang="en-US" altLang="en-US" dirty="0"/>
          </a:p>
        </p:txBody>
      </p:sp>
      <p:sp>
        <p:nvSpPr>
          <p:cNvPr id="21" name="Slide Number Placeholder 5"/>
          <p:cNvSpPr>
            <a:spLocks noGrp="1"/>
          </p:cNvSpPr>
          <p:nvPr>
            <p:ph type="sldNum" sz="quarter" idx="25"/>
          </p:nvPr>
        </p:nvSpPr>
        <p:spPr/>
        <p:txBody>
          <a:bodyPr/>
          <a:lstStyle>
            <a:lvl1pPr algn="l">
              <a:buSzTx/>
              <a:defRPr sz="1400">
                <a:solidFill>
                  <a:srgbClr val="000000"/>
                </a:solidFill>
              </a:defRPr>
            </a:lvl1pPr>
          </a:lstStyle>
          <a:p>
            <a:fld id="{F541D658-E396-4186-9E46-FD7C29E2ECAA}" type="slidenum">
              <a:rPr lang="en-US" altLang="en-US"/>
              <a:pPr/>
              <a:t>‹#›</a:t>
            </a:fld>
            <a:endParaRPr lang="en-US" altLang="en-US" dirty="0"/>
          </a:p>
        </p:txBody>
      </p:sp>
    </p:spTree>
    <p:extLst>
      <p:ext uri="{BB962C8B-B14F-4D97-AF65-F5344CB8AC3E}">
        <p14:creationId xmlns:p14="http://schemas.microsoft.com/office/powerpoint/2010/main" val="237833130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dirty="0"/>
          </a:p>
        </p:txBody>
      </p:sp>
      <p:sp>
        <p:nvSpPr>
          <p:cNvPr id="8" name="Shape 43"/>
          <p:cNvSpPr txBox="1">
            <a:spLocks noGrp="1"/>
          </p:cNvSpPr>
          <p:nvPr>
            <p:ph type="dt" idx="15"/>
          </p:nvPr>
        </p:nvSpPr>
        <p:spPr/>
        <p:txBody>
          <a:bodyPr/>
          <a:lstStyle>
            <a:lvl1pPr>
              <a:defRPr/>
            </a:lvl1pPr>
          </a:lstStyle>
          <a:p>
            <a:endParaRPr lang="en-US" altLang="en-US" dirty="0"/>
          </a:p>
        </p:txBody>
      </p:sp>
      <p:sp>
        <p:nvSpPr>
          <p:cNvPr id="10" name="Shape 44"/>
          <p:cNvSpPr txBox="1">
            <a:spLocks noGrp="1"/>
          </p:cNvSpPr>
          <p:nvPr>
            <p:ph type="sldNum" idx="16"/>
          </p:nvPr>
        </p:nvSpPr>
        <p:spPr/>
        <p:txBody>
          <a:bodyPr/>
          <a:lstStyle>
            <a:lvl1pPr>
              <a:defRPr/>
            </a:lvl1pPr>
          </a:lstStyle>
          <a:p>
            <a:fld id="{07ED4EE1-6A5C-40FC-B85E-3B6D35B2E078}" type="slidenum">
              <a:rPr lang="en-US" altLang="en-US"/>
              <a:pPr/>
              <a:t>‹#›</a:t>
            </a:fld>
            <a:endParaRPr lang="en-US" altLang="en-US" dirty="0"/>
          </a:p>
        </p:txBody>
      </p:sp>
    </p:spTree>
    <p:extLst>
      <p:ext uri="{BB962C8B-B14F-4D97-AF65-F5344CB8AC3E}">
        <p14:creationId xmlns:p14="http://schemas.microsoft.com/office/powerpoint/2010/main" val="4206188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EDF6F29D-2A5D-40BA-8F98-09B80E0F3BBE}" type="slidenum">
              <a:rPr lang="en-US" altLang="en-US"/>
              <a:pPr/>
              <a:t>‹#›</a:t>
            </a:fld>
            <a:endParaRPr lang="en-US" altLang="en-US" dirty="0"/>
          </a:p>
        </p:txBody>
      </p:sp>
    </p:spTree>
    <p:extLst>
      <p:ext uri="{BB962C8B-B14F-4D97-AF65-F5344CB8AC3E}">
        <p14:creationId xmlns:p14="http://schemas.microsoft.com/office/powerpoint/2010/main" val="44932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fld id="{38E81B2D-2875-486E-A10E-74078CD52C7A}" type="slidenum">
              <a:rPr lang="en-US" altLang="en-US"/>
              <a:pPr/>
              <a:t>‹#›</a:t>
            </a:fld>
            <a:endParaRPr lang="en-US" altLang="en-US" dirty="0"/>
          </a:p>
        </p:txBody>
      </p:sp>
    </p:spTree>
    <p:extLst>
      <p:ext uri="{BB962C8B-B14F-4D97-AF65-F5344CB8AC3E}">
        <p14:creationId xmlns:p14="http://schemas.microsoft.com/office/powerpoint/2010/main" val="4126277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18708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60471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3331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dirty="0"/>
          </a:p>
        </p:txBody>
      </p:sp>
      <p:sp>
        <p:nvSpPr>
          <p:cNvPr id="7" name="Shape 43"/>
          <p:cNvSpPr txBox="1">
            <a:spLocks noGrp="1"/>
          </p:cNvSpPr>
          <p:nvPr>
            <p:ph type="dt" idx="11"/>
          </p:nvPr>
        </p:nvSpPr>
        <p:spPr/>
        <p:txBody>
          <a:bodyPr/>
          <a:lstStyle>
            <a:lvl1pPr>
              <a:defRPr/>
            </a:lvl1pPr>
          </a:lstStyle>
          <a:p>
            <a:endParaRPr lang="en-US" altLang="en-US" dirty="0"/>
          </a:p>
        </p:txBody>
      </p:sp>
      <p:sp>
        <p:nvSpPr>
          <p:cNvPr id="8" name="Shape 44"/>
          <p:cNvSpPr txBox="1">
            <a:spLocks noGrp="1"/>
          </p:cNvSpPr>
          <p:nvPr>
            <p:ph type="sldNum" idx="12"/>
          </p:nvPr>
        </p:nvSpPr>
        <p:spPr/>
        <p:txBody>
          <a:bodyPr/>
          <a:lstStyle>
            <a:lvl1pPr>
              <a:defRPr/>
            </a:lvl1pPr>
          </a:lstStyle>
          <a:p>
            <a:fld id="{85AB47F8-8A28-41FE-B4C1-C7D60BD8CC6B}" type="slidenum">
              <a:rPr lang="en-US" altLang="en-US"/>
              <a:pPr/>
              <a:t>‹#›</a:t>
            </a:fld>
            <a:endParaRPr lang="en-US" altLang="en-US" dirty="0"/>
          </a:p>
        </p:txBody>
      </p:sp>
    </p:spTree>
    <p:extLst>
      <p:ext uri="{BB962C8B-B14F-4D97-AF65-F5344CB8AC3E}">
        <p14:creationId xmlns:p14="http://schemas.microsoft.com/office/powerpoint/2010/main" val="122699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315EEF97-2AFF-4383-AE4F-1D17058B023F}" type="slidenum">
              <a:rPr lang="en-US" altLang="en-US"/>
              <a:pPr/>
              <a:t>‹#›</a:t>
            </a:fld>
            <a:endParaRPr lang="en-US" altLang="en-US" dirty="0"/>
          </a:p>
        </p:txBody>
      </p:sp>
    </p:spTree>
    <p:extLst>
      <p:ext uri="{BB962C8B-B14F-4D97-AF65-F5344CB8AC3E}">
        <p14:creationId xmlns:p14="http://schemas.microsoft.com/office/powerpoint/2010/main" val="456041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dirty="0"/>
          </a:p>
        </p:txBody>
      </p:sp>
      <p:sp>
        <p:nvSpPr>
          <p:cNvPr id="5" name="Shape 13"/>
          <p:cNvSpPr txBox="1">
            <a:spLocks noGrp="1"/>
          </p:cNvSpPr>
          <p:nvPr>
            <p:ph type="dt" idx="13"/>
          </p:nvPr>
        </p:nvSpPr>
        <p:spPr>
          <a:ln/>
        </p:spPr>
        <p:txBody>
          <a:bodyPr/>
          <a:lstStyle>
            <a:lvl1pPr>
              <a:defRPr/>
            </a:lvl1pPr>
          </a:lstStyle>
          <a:p>
            <a:endParaRPr lang="en-US" altLang="en-US" dirty="0"/>
          </a:p>
        </p:txBody>
      </p:sp>
      <p:sp>
        <p:nvSpPr>
          <p:cNvPr id="6" name="Shape 14"/>
          <p:cNvSpPr txBox="1">
            <a:spLocks noGrp="1"/>
          </p:cNvSpPr>
          <p:nvPr>
            <p:ph type="sldNum" idx="14"/>
          </p:nvPr>
        </p:nvSpPr>
        <p:spPr>
          <a:ln/>
        </p:spPr>
        <p:txBody>
          <a:bodyPr/>
          <a:lstStyle>
            <a:lvl1pPr>
              <a:defRPr/>
            </a:lvl1pPr>
          </a:lstStyle>
          <a:p>
            <a:fld id="{BEF3C95F-2187-4038-A0A0-CDF06F75D9FC}" type="slidenum">
              <a:rPr lang="en-US" altLang="en-US"/>
              <a:pPr/>
              <a:t>‹#›</a:t>
            </a:fld>
            <a:endParaRPr lang="en-US" altLang="en-US" dirty="0"/>
          </a:p>
        </p:txBody>
      </p:sp>
    </p:spTree>
    <p:extLst>
      <p:ext uri="{BB962C8B-B14F-4D97-AF65-F5344CB8AC3E}">
        <p14:creationId xmlns:p14="http://schemas.microsoft.com/office/powerpoint/2010/main" val="3453497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dirty="0"/>
          </a:p>
        </p:txBody>
      </p:sp>
      <p:sp>
        <p:nvSpPr>
          <p:cNvPr id="4" name="Shape 13"/>
          <p:cNvSpPr txBox="1">
            <a:spLocks noGrp="1"/>
          </p:cNvSpPr>
          <p:nvPr>
            <p:ph type="dt" idx="13"/>
          </p:nvPr>
        </p:nvSpPr>
        <p:spPr>
          <a:ln/>
        </p:spPr>
        <p:txBody>
          <a:bodyPr/>
          <a:lstStyle>
            <a:lvl1pPr>
              <a:defRPr/>
            </a:lvl1pPr>
          </a:lstStyle>
          <a:p>
            <a:endParaRPr lang="en-US" altLang="en-US" dirty="0"/>
          </a:p>
        </p:txBody>
      </p:sp>
      <p:sp>
        <p:nvSpPr>
          <p:cNvPr id="5" name="Shape 14"/>
          <p:cNvSpPr txBox="1">
            <a:spLocks noGrp="1"/>
          </p:cNvSpPr>
          <p:nvPr>
            <p:ph type="sldNum" idx="14"/>
          </p:nvPr>
        </p:nvSpPr>
        <p:spPr>
          <a:ln/>
        </p:spPr>
        <p:txBody>
          <a:bodyPr/>
          <a:lstStyle>
            <a:lvl1pPr>
              <a:defRPr/>
            </a:lvl1pPr>
          </a:lstStyle>
          <a:p>
            <a:fld id="{D354334C-D21F-4666-A93B-FE771E27E369}" type="slidenum">
              <a:rPr lang="en-US" altLang="en-US"/>
              <a:pPr/>
              <a:t>‹#›</a:t>
            </a:fld>
            <a:endParaRPr lang="en-US" altLang="en-US" dirty="0"/>
          </a:p>
        </p:txBody>
      </p:sp>
    </p:spTree>
    <p:extLst>
      <p:ext uri="{BB962C8B-B14F-4D97-AF65-F5344CB8AC3E}">
        <p14:creationId xmlns:p14="http://schemas.microsoft.com/office/powerpoint/2010/main" val="110384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750C9557-C9B2-4770-8716-DADCE6F07F3A}" type="slidenum">
              <a:rPr lang="en-US" altLang="en-US"/>
              <a:pPr/>
              <a:t>‹#›</a:t>
            </a:fld>
            <a:endParaRPr lang="en-US" altLang="en-US" dirty="0"/>
          </a:p>
        </p:txBody>
      </p:sp>
      <p:pic>
        <p:nvPicPr>
          <p:cNvPr id="1031" name="Shape 15" descr="Pearson Logo"/>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Shape 16"/>
          <p:cNvSpPr txBox="1">
            <a:spLocks noChangeArrowheads="1"/>
          </p:cNvSpPr>
          <p:nvPr/>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a:solidFill>
                  <a:schemeClr val="tx1"/>
                </a:solidFill>
                <a:latin typeface="Verdana" panose="020B0604030504040204" pitchFamily="34" charset="0"/>
              </a:rPr>
              <a:t>Copyright © 2015, 2012, 2009 Pearson Education, Inc. All Rights Reserved</a:t>
            </a:r>
          </a:p>
        </p:txBody>
      </p:sp>
    </p:spTree>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04" r:id="rId7"/>
    <p:sldLayoutId id="2147483705" r:id="rId8"/>
    <p:sldLayoutId id="2147483706" r:id="rId9"/>
    <p:sldLayoutId id="2147483707" r:id="rId10"/>
    <p:sldLayoutId id="2147483714" r:id="rId11"/>
    <p:sldLayoutId id="2147483715" r:id="rId1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B763A704-CD81-4641-B6EE-EA9F60FD162E}" type="slidenum">
              <a:rPr lang="en-US" altLang="en-US"/>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16" r:id="rId1"/>
    <p:sldLayoutId id="2147483717"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noGrp="1"/>
          </p:cNvSpPr>
          <p:nvPr>
            <p:ph type="title"/>
          </p:nvPr>
        </p:nvSpPr>
        <p:spPr>
          <a:xfrm>
            <a:off x="457200" y="76200"/>
            <a:ext cx="8362950" cy="1155700"/>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Starting out With C++: From Control Structures Through Objects</a:t>
            </a:r>
            <a:endParaRPr lang="en-US" altLang="en-US"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200" y="1338263"/>
            <a:ext cx="8362950" cy="354012"/>
          </a:xfrm>
        </p:spPr>
        <p:txBody>
          <a:bodyPr/>
          <a:lstStyle/>
          <a:p>
            <a:pPr eaLnBrk="1" fontAlgn="auto" hangingPunct="1">
              <a:spcAft>
                <a:spcPts val="0"/>
              </a:spcAft>
              <a:buSzPct val="100000"/>
              <a:defRPr/>
            </a:pPr>
            <a:r>
              <a:rPr lang="en-US" dirty="0" smtClean="0">
                <a:latin typeface="+mn-lt"/>
              </a:rPr>
              <a:t>Eighth </a:t>
            </a:r>
            <a:r>
              <a:rPr lang="en-US" dirty="0">
                <a:latin typeface="+mn-lt"/>
              </a:rPr>
              <a:t>Edition</a:t>
            </a:r>
          </a:p>
        </p:txBody>
      </p:sp>
      <p:sp>
        <p:nvSpPr>
          <p:cNvPr id="4" name="Text Placeholder 3"/>
          <p:cNvSpPr>
            <a:spLocks noGrp="1"/>
          </p:cNvSpPr>
          <p:nvPr>
            <p:ph type="body" idx="2"/>
          </p:nvPr>
        </p:nvSpPr>
        <p:spPr>
          <a:xfrm>
            <a:off x="4876800" y="2286000"/>
            <a:ext cx="3657600" cy="739775"/>
          </a:xfrm>
        </p:spPr>
        <p:txBody>
          <a:bodyPr/>
          <a:lstStyle/>
          <a:p>
            <a:pPr algn="ctr" eaLnBrk="1" fontAlgn="auto" hangingPunct="1">
              <a:spcAft>
                <a:spcPts val="0"/>
              </a:spcAft>
              <a:buSzPct val="100000"/>
              <a:defRPr/>
            </a:pPr>
            <a:r>
              <a:rPr lang="en-US" b="1" dirty="0" smtClean="0">
                <a:latin typeface="+mn-lt"/>
              </a:rPr>
              <a:t>Chapter 1</a:t>
            </a:r>
            <a:endParaRPr lang="en-US" b="1" dirty="0">
              <a:latin typeface="+mn-lt"/>
            </a:endParaRPr>
          </a:p>
        </p:txBody>
      </p:sp>
      <p:sp>
        <p:nvSpPr>
          <p:cNvPr id="5" name="Text Placeholder 4"/>
          <p:cNvSpPr>
            <a:spLocks noGrp="1"/>
          </p:cNvSpPr>
          <p:nvPr>
            <p:ph type="body" idx="3"/>
          </p:nvPr>
        </p:nvSpPr>
        <p:spPr>
          <a:xfrm>
            <a:off x="4876800" y="3114675"/>
            <a:ext cx="3657600" cy="1235075"/>
          </a:xfrm>
        </p:spPr>
        <p:txBody>
          <a:bodyPr/>
          <a:lstStyle/>
          <a:p>
            <a:pPr algn="ctr" eaLnBrk="1" fontAlgn="auto" hangingPunct="1">
              <a:spcBef>
                <a:spcPct val="50000"/>
              </a:spcBef>
              <a:spcAft>
                <a:spcPts val="0"/>
              </a:spcAft>
              <a:buSzPct val="100000"/>
              <a:defRPr/>
            </a:pPr>
            <a:r>
              <a:rPr lang="en-US" altLang="en-US" dirty="0">
                <a:solidFill>
                  <a:schemeClr val="tx1"/>
                </a:solidFill>
                <a:latin typeface="+mn-lt"/>
              </a:rPr>
              <a:t>Introduction </a:t>
            </a:r>
            <a:r>
              <a:rPr lang="en-US" altLang="en-US" dirty="0" smtClean="0">
                <a:solidFill>
                  <a:schemeClr val="tx1"/>
                </a:solidFill>
                <a:latin typeface="+mn-lt"/>
              </a:rPr>
              <a:t>to Computers and Programming</a:t>
            </a:r>
            <a:endParaRPr lang="en-US" altLang="en-US" dirty="0">
              <a:solidFill>
                <a:schemeClr val="tx1"/>
              </a:solidFill>
              <a:latin typeface="+mn-lt"/>
            </a:endParaRPr>
          </a:p>
        </p:txBody>
      </p:sp>
      <p:pic>
        <p:nvPicPr>
          <p:cNvPr id="15366" name="Picture 7" descr="Front Cover: Starting out With C++: From Control Structures Through Objects Eighth Edition by Gadd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1928813"/>
            <a:ext cx="3502025" cy="4297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5367" name="Text Placeholder 5"/>
          <p:cNvSpPr txBox="1">
            <a:spLocks noGrp="1"/>
          </p:cNvSpPr>
          <p:nvPr>
            <p:ph type="body" idx="13"/>
          </p:nvPr>
        </p:nvSpPr>
        <p:spPr>
          <a:xfrm>
            <a:off x="2773363" y="6448425"/>
            <a:ext cx="5986462" cy="227013"/>
          </a:xfrm>
        </p:spPr>
        <p:txBody>
          <a:bodyPr anchor="ctr"/>
          <a:lstStyle/>
          <a:p>
            <a:pPr algn="r" eaLnBrk="1" hangingPunct="1">
              <a:spcBef>
                <a:spcPct val="0"/>
              </a:spcBef>
              <a:buFontTx/>
              <a:buNone/>
            </a:pPr>
            <a:r>
              <a:rPr lang="en-US" altLang="en-US" sz="1200" dirty="0" smtClean="0">
                <a:solidFill>
                  <a:schemeClr val="tx1"/>
                </a:solidFill>
                <a:latin typeface="Verdana" panose="020B0604030504040204" pitchFamily="34" charset="0"/>
                <a:cs typeface="Arial" panose="020B0604020202020204" pitchFamily="34" charset="0"/>
                <a:sym typeface="Arial" panose="020B0604020202020204" pitchFamily="34" charset="0"/>
              </a:rPr>
              <a:t>Copyright © 2015, 2012, 2009 Pearson Education,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Main Memory </a:t>
            </a:r>
            <a:r>
              <a:rPr lang="en-US" altLang="en-US" sz="2000" b="0" dirty="0" smtClean="0">
                <a:latin typeface="Times New Roman" panose="02020603050405020304" pitchFamily="18" charset="0"/>
                <a:ea typeface="+mj-ea"/>
                <a:cs typeface="Arial"/>
              </a:rPr>
              <a:t>(2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eaLnBrk="1" hangingPunct="1">
              <a:tabLst/>
              <a:defRPr/>
            </a:pPr>
            <a:r>
              <a:rPr lang="en-US" altLang="en-US" sz="2400" dirty="0">
                <a:solidFill>
                  <a:srgbClr val="000000"/>
                </a:solidFill>
                <a:latin typeface="Arial (Body)"/>
                <a:ea typeface="+mn-ea"/>
              </a:rPr>
              <a:t>Addresses – Each byte in memory is identified by a unique number known as an </a:t>
            </a:r>
            <a:r>
              <a:rPr lang="en-US" altLang="en-US" sz="2400" b="1" dirty="0">
                <a:solidFill>
                  <a:srgbClr val="000000"/>
                </a:solidFill>
                <a:latin typeface="Arial (Body)"/>
                <a:ea typeface="+mn-ea"/>
              </a:rPr>
              <a:t>address</a:t>
            </a:r>
            <a:r>
              <a:rPr lang="en-US" altLang="en-US" sz="2400" b="1" dirty="0" smtClean="0">
                <a:solidFill>
                  <a:srgbClr val="000000"/>
                </a:solidFill>
                <a:latin typeface="Arial (Body)"/>
                <a:ea typeface="+mn-ea"/>
              </a:rPr>
              <a:t>.</a:t>
            </a:r>
            <a:endParaRPr lang="en-US" altLang="en-US" sz="2400" b="1"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dirty="0" smtClean="0">
                <a:latin typeface="Times New Roman" panose="02020603050405020304" pitchFamily="18" charset="0"/>
                <a:cs typeface="Times New Roman" panose="02020603050405020304" pitchFamily="18" charset="0"/>
              </a:rPr>
              <a:t>Main </a:t>
            </a:r>
            <a:r>
              <a:rPr lang="en-US" altLang="en-US" dirty="0">
                <a:latin typeface="Times New Roman" panose="02020603050405020304" pitchFamily="18" charset="0"/>
                <a:cs typeface="Times New Roman" panose="02020603050405020304" pitchFamily="18" charset="0"/>
              </a:rPr>
              <a:t>Memory</a:t>
            </a:r>
            <a:r>
              <a:rPr lang="en-US" altLang="en-US" dirty="0" smtClean="0">
                <a:latin typeface="Times New Roman" panose="02020603050405020304" pitchFamily="18" charset="0"/>
                <a:ea typeface="+mj-ea"/>
                <a:cs typeface="Arial"/>
              </a:rPr>
              <a:t> </a:t>
            </a:r>
            <a:r>
              <a:rPr lang="en-US" altLang="en-US" sz="2000" b="0" dirty="0" smtClean="0">
                <a:latin typeface="Times New Roman" panose="02020603050405020304" pitchFamily="18" charset="0"/>
                <a:ea typeface="+mj-ea"/>
                <a:cs typeface="Arial"/>
              </a:rPr>
              <a:t>(3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292631"/>
          </a:xfrm>
        </p:spPr>
        <p:txBody>
          <a:bodyPr>
            <a:spAutoFit/>
          </a:bodyPr>
          <a:lstStyle/>
          <a:p>
            <a:pPr eaLnBrk="1" hangingPunct="1"/>
            <a:r>
              <a:rPr lang="en-US" altLang="en-US" sz="2400" dirty="0">
                <a:latin typeface="+mn-lt"/>
              </a:rPr>
              <a:t>In Figure </a:t>
            </a:r>
            <a:r>
              <a:rPr lang="en-US" altLang="en-US" sz="2400" dirty="0" smtClean="0">
                <a:latin typeface="+mn-lt"/>
              </a:rPr>
              <a:t>1-6, </a:t>
            </a:r>
            <a:r>
              <a:rPr lang="en-US" altLang="en-US" sz="2400" dirty="0">
                <a:latin typeface="+mn-lt"/>
              </a:rPr>
              <a:t>the number 149 is stored in the byte with the address 16, and the number 72 is stored at address 23.</a:t>
            </a:r>
          </a:p>
        </p:txBody>
      </p:sp>
      <p:pic>
        <p:nvPicPr>
          <p:cNvPr id="26628" name="Picture 4" descr="The illustration contains a rectangle with 29 squares. The rectangle corresponds to the main memory, whereas the squares relate to bytes. Row 1 contains bytes 0 to 9. Row 2 contains bytes 10 to 19 and row 3 contains bytes 20 to 29. Numeral 149 is stored in byte 16. Numeral 72 is stored in byt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990" y="3138756"/>
            <a:ext cx="8067445" cy="122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Secondary Storage</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823820"/>
          </a:xfrm>
        </p:spPr>
        <p:txBody>
          <a:bodyPr>
            <a:spAutoFit/>
          </a:bodyPr>
          <a:lstStyle/>
          <a:p>
            <a:pPr marL="255651" indent="-255651" eaLnBrk="1" hangingPunct="1">
              <a:tabLst/>
              <a:defRPr/>
            </a:pPr>
            <a:r>
              <a:rPr lang="en-US" altLang="en-US" sz="2400" dirty="0">
                <a:solidFill>
                  <a:srgbClr val="000000"/>
                </a:solidFill>
                <a:latin typeface="Arial (Body)"/>
                <a:ea typeface="+mn-ea"/>
              </a:rPr>
              <a:t>Non-volatile: data retained when program is not running or computer is turned off</a:t>
            </a:r>
          </a:p>
          <a:p>
            <a:pPr marL="255651" indent="-255651" eaLnBrk="1" hangingPunct="1">
              <a:tabLst/>
              <a:defRPr/>
            </a:pPr>
            <a:r>
              <a:rPr lang="en-US" altLang="en-US" sz="2400" dirty="0">
                <a:solidFill>
                  <a:srgbClr val="000000"/>
                </a:solidFill>
                <a:latin typeface="Arial (Body)"/>
                <a:ea typeface="+mn-ea"/>
              </a:rPr>
              <a:t>Comes in a variety of media:</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magnetic: floppy disk, hard drive</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optical: CD-ROM, DVD</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Flash drives, connected to the </a:t>
            </a:r>
            <a:r>
              <a:rPr lang="en-US" altLang="en-US" sz="2400" dirty="0" smtClean="0">
                <a:solidFill>
                  <a:srgbClr val="000000"/>
                </a:solidFill>
                <a:latin typeface="Arial (Body)"/>
              </a:rPr>
              <a:t>U</a:t>
            </a:r>
            <a:r>
              <a:rPr lang="en-US" altLang="en-US" sz="100" dirty="0" smtClean="0">
                <a:solidFill>
                  <a:srgbClr val="000000"/>
                </a:solidFill>
                <a:latin typeface="Arial (Body)"/>
              </a:rPr>
              <a:t> </a:t>
            </a:r>
            <a:r>
              <a:rPr lang="en-US" altLang="en-US" sz="2400" dirty="0" smtClean="0">
                <a:solidFill>
                  <a:srgbClr val="000000"/>
                </a:solidFill>
                <a:latin typeface="Arial (Body)"/>
              </a:rPr>
              <a:t>S</a:t>
            </a:r>
            <a:r>
              <a:rPr lang="en-US" altLang="en-US" sz="100" dirty="0" smtClean="0">
                <a:solidFill>
                  <a:srgbClr val="000000"/>
                </a:solidFill>
                <a:latin typeface="Arial (Body)"/>
              </a:rPr>
              <a:t> </a:t>
            </a:r>
            <a:r>
              <a:rPr lang="en-US" altLang="en-US" sz="2400" dirty="0" smtClean="0">
                <a:solidFill>
                  <a:srgbClr val="000000"/>
                </a:solidFill>
                <a:latin typeface="Arial (Body)"/>
              </a:rPr>
              <a:t>B port</a:t>
            </a:r>
            <a:endParaRPr lang="en-US" altLang="en-US" sz="24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Input Devices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746876"/>
          </a:xfrm>
        </p:spPr>
        <p:txBody>
          <a:bodyPr>
            <a:spAutoFit/>
          </a:bodyPr>
          <a:lstStyle/>
          <a:p>
            <a:pPr marL="255651" indent="-255651" eaLnBrk="1" hangingPunct="1">
              <a:tabLst/>
              <a:defRPr/>
            </a:pPr>
            <a:r>
              <a:rPr lang="en-US" altLang="en-US" sz="2400" dirty="0">
                <a:solidFill>
                  <a:srgbClr val="000000"/>
                </a:solidFill>
                <a:latin typeface="Arial (Body)"/>
                <a:ea typeface="+mn-ea"/>
              </a:rPr>
              <a:t>Devices that send information to the computer from outside</a:t>
            </a:r>
          </a:p>
          <a:p>
            <a:pPr marL="255651" indent="-255651" eaLnBrk="1" hangingPunct="1">
              <a:tabLst/>
              <a:defRPr/>
            </a:pPr>
            <a:r>
              <a:rPr lang="en-US" altLang="en-US" sz="2400" dirty="0">
                <a:solidFill>
                  <a:srgbClr val="000000"/>
                </a:solidFill>
                <a:latin typeface="Arial (Body)"/>
                <a:ea typeface="+mn-ea"/>
              </a:rPr>
              <a:t>Many devices can provide input:</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Keyboard, mouse, scanner, digital camera, microphone</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Disk drives, CD drives, and </a:t>
            </a:r>
            <a:r>
              <a:rPr lang="en-US" altLang="en-US" sz="2400" dirty="0" smtClean="0">
                <a:solidFill>
                  <a:srgbClr val="000000"/>
                </a:solidFill>
                <a:latin typeface="Arial (Body)"/>
              </a:rPr>
              <a:t>DVD drives</a:t>
            </a:r>
            <a:endParaRPr lang="en-US" altLang="en-US" sz="24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8229600" cy="677863"/>
          </a:xfrm>
        </p:spPr>
        <p:txBody>
          <a:bodyPr>
            <a:spAutoFit/>
          </a:bodyPr>
          <a:lstStyle/>
          <a:p>
            <a:pPr eaLnBrk="1" hangingPunct="1">
              <a:spcBef>
                <a:spcPct val="0"/>
              </a:spcBef>
              <a:buClrTx/>
              <a:defRPr/>
            </a:pPr>
            <a:r>
              <a:rPr lang="en-US" sz="3200" dirty="0" smtClean="0">
                <a:latin typeface="Times New Roman" panose="02020603050405020304" pitchFamily="18" charset="0"/>
                <a:ea typeface="+mj-ea"/>
                <a:cs typeface="Arial"/>
              </a:rPr>
              <a:t>Software-Programs That Run on a Computer</a:t>
            </a:r>
            <a:endParaRPr lang="en-US" sz="320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293179"/>
          </a:xfrm>
        </p:spPr>
        <p:txBody>
          <a:bodyPr>
            <a:spAutoFit/>
          </a:bodyPr>
          <a:lstStyle/>
          <a:p>
            <a:pPr marL="255651" indent="-255651" eaLnBrk="1" hangingPunct="1">
              <a:tabLst/>
              <a:defRPr/>
            </a:pPr>
            <a:r>
              <a:rPr lang="en-US" altLang="en-US" sz="2400" dirty="0">
                <a:solidFill>
                  <a:srgbClr val="000000"/>
                </a:solidFill>
                <a:latin typeface="Arial (Body)"/>
                <a:ea typeface="+mn-ea"/>
              </a:rPr>
              <a:t>Categories of software:</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System software: programs that manage the computer hardware and the programs that run on them</a:t>
            </a:r>
            <a:r>
              <a:rPr lang="en-US" altLang="en-US" sz="2400" dirty="0" smtClean="0">
                <a:solidFill>
                  <a:srgbClr val="000000"/>
                </a:solidFill>
                <a:latin typeface="Arial (Body)"/>
              </a:rPr>
              <a:t>. </a:t>
            </a:r>
            <a:r>
              <a:rPr lang="en-US" altLang="en-US" sz="2400" b="1" dirty="0" smtClean="0">
                <a:solidFill>
                  <a:srgbClr val="000000"/>
                </a:solidFill>
                <a:latin typeface="Arial (Body)"/>
              </a:rPr>
              <a:t>Examples</a:t>
            </a:r>
            <a:r>
              <a:rPr lang="en-US" altLang="en-US" sz="2400" b="1" dirty="0">
                <a:solidFill>
                  <a:srgbClr val="000000"/>
                </a:solidFill>
                <a:latin typeface="Arial (Body)"/>
              </a:rPr>
              <a:t>: </a:t>
            </a:r>
            <a:r>
              <a:rPr lang="en-US" altLang="en-US" sz="2400" dirty="0">
                <a:solidFill>
                  <a:srgbClr val="000000"/>
                </a:solidFill>
                <a:latin typeface="Arial (Body)"/>
              </a:rPr>
              <a:t>operating systems, utility programs, software development tools</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Application software: programs that provide services to the user. </a:t>
            </a:r>
            <a:r>
              <a:rPr lang="en-US" altLang="en-US" sz="2400" b="1" dirty="0" smtClean="0">
                <a:solidFill>
                  <a:srgbClr val="000000"/>
                </a:solidFill>
                <a:latin typeface="Arial (Body)"/>
              </a:rPr>
              <a:t>Examples:</a:t>
            </a:r>
            <a:r>
              <a:rPr lang="en-US" altLang="en-US" sz="2400" dirty="0" smtClean="0">
                <a:solidFill>
                  <a:srgbClr val="000000"/>
                </a:solidFill>
                <a:latin typeface="Arial (Body)"/>
              </a:rPr>
              <a:t> </a:t>
            </a:r>
            <a:r>
              <a:rPr lang="en-US" altLang="en-US" sz="2400" dirty="0">
                <a:solidFill>
                  <a:srgbClr val="000000"/>
                </a:solidFill>
                <a:latin typeface="Arial (Body)"/>
              </a:rPr>
              <a:t>word processing, games, programs to solve specific </a:t>
            </a:r>
            <a:r>
              <a:rPr lang="en-US" altLang="en-US" sz="2400" dirty="0" smtClean="0">
                <a:solidFill>
                  <a:srgbClr val="000000"/>
                </a:solidFill>
                <a:latin typeface="Arial (Body)"/>
              </a:rPr>
              <a:t>problems</a:t>
            </a:r>
            <a:endParaRPr lang="en-US" altLang="en-US" sz="24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8105274" cy="1231076"/>
          </a:xfrm>
        </p:spPr>
        <p:txBody>
          <a:bodyPr wrap="square">
            <a:spAutoFit/>
          </a:bodyPr>
          <a:lstStyle/>
          <a:p>
            <a:pPr eaLnBrk="1" hangingPunct="1">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1.3 </a:t>
            </a:r>
            <a:r>
              <a:rPr lang="en-US" altLang="en-US" sz="3400" dirty="0">
                <a:solidFill>
                  <a:schemeClr val="bg1"/>
                </a:solidFill>
                <a:latin typeface="Times New Roman" panose="02020603050405020304" pitchFamily="18" charset="0"/>
                <a:cs typeface="Times New Roman" panose="02020603050405020304" pitchFamily="18" charset="0"/>
              </a:rPr>
              <a:t>Programs and Programming </a:t>
            </a:r>
            <a:r>
              <a:rPr lang="en-US" altLang="en-US" sz="3400" dirty="0" smtClean="0">
                <a:solidFill>
                  <a:schemeClr val="bg1"/>
                </a:solidFill>
                <a:latin typeface="Times New Roman" panose="02020603050405020304" pitchFamily="18" charset="0"/>
                <a:cs typeface="Times New Roman" panose="02020603050405020304" pitchFamily="18" charset="0"/>
              </a:rPr>
              <a:t>Languages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4794"/>
            <a:ext cx="8479971" cy="707856"/>
          </a:xfrm>
        </p:spPr>
        <p:txBody>
          <a:bodyPr wrap="square">
            <a:spAutoFit/>
          </a:bodyPr>
          <a:lstStyle/>
          <a:p>
            <a:pPr eaLnBrk="1" hangingPunct="1">
              <a:spcBef>
                <a:spcPct val="0"/>
              </a:spcBef>
              <a:buClrTx/>
              <a:defRPr/>
            </a:pPr>
            <a:r>
              <a:rPr lang="en-US" dirty="0" smtClean="0">
                <a:latin typeface="Times New Roman" panose="02020603050405020304" pitchFamily="18" charset="0"/>
                <a:ea typeface="+mj-ea"/>
                <a:cs typeface="Arial"/>
              </a:rPr>
              <a:t>Programs and Programming Languages </a:t>
            </a:r>
            <a:r>
              <a:rPr lang="en-US" sz="2000" b="0" dirty="0" smtClean="0">
                <a:latin typeface="Times New Roman" panose="02020603050405020304" pitchFamily="18" charset="0"/>
                <a:ea typeface="+mj-ea"/>
                <a:cs typeface="Arial"/>
              </a:rPr>
              <a:t>(1 of 2)</a:t>
            </a:r>
            <a:endParaRPr 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854323"/>
          </a:xfrm>
        </p:spPr>
        <p:txBody>
          <a:bodyPr>
            <a:spAutoFit/>
          </a:bodyPr>
          <a:lstStyle/>
          <a:p>
            <a:pPr marL="255651" indent="-255651" eaLnBrk="1" hangingPunct="1">
              <a:tabLst/>
              <a:defRPr/>
            </a:pPr>
            <a:r>
              <a:rPr lang="en-US" altLang="en-US" sz="2400" dirty="0">
                <a:solidFill>
                  <a:srgbClr val="000000"/>
                </a:solidFill>
                <a:latin typeface="Arial (Body)"/>
                <a:ea typeface="+mn-ea"/>
              </a:rPr>
              <a:t>A program is a set of instructions that the computer follows to perform a </a:t>
            </a:r>
            <a:r>
              <a:rPr lang="en-US" altLang="en-US" sz="2400" dirty="0" smtClean="0">
                <a:solidFill>
                  <a:srgbClr val="000000"/>
                </a:solidFill>
                <a:latin typeface="Arial (Body)"/>
                <a:ea typeface="+mn-ea"/>
              </a:rPr>
              <a:t>task</a:t>
            </a:r>
            <a:endParaRPr lang="en-US" altLang="en-US" sz="2400" dirty="0">
              <a:solidFill>
                <a:srgbClr val="000000"/>
              </a:solidFill>
              <a:latin typeface="Arial (Body)"/>
              <a:ea typeface="+mn-ea"/>
            </a:endParaRPr>
          </a:p>
          <a:p>
            <a:pPr marL="255651" indent="-255651" eaLnBrk="1" hangingPunct="1">
              <a:tabLst/>
              <a:defRPr/>
            </a:pPr>
            <a:r>
              <a:rPr lang="en-US" altLang="en-US" sz="2400" dirty="0">
                <a:solidFill>
                  <a:srgbClr val="000000"/>
                </a:solidFill>
                <a:latin typeface="Arial (Body)"/>
                <a:ea typeface="+mn-ea"/>
              </a:rPr>
              <a:t>We start with an </a:t>
            </a:r>
            <a:r>
              <a:rPr lang="en-US" altLang="en-US" sz="2400" b="1" dirty="0">
                <a:solidFill>
                  <a:srgbClr val="000000"/>
                </a:solidFill>
                <a:latin typeface="Arial (Body)"/>
                <a:ea typeface="+mn-ea"/>
              </a:rPr>
              <a:t>algorithm</a:t>
            </a:r>
            <a:r>
              <a:rPr lang="en-US" altLang="en-US" sz="2400" dirty="0">
                <a:solidFill>
                  <a:srgbClr val="000000"/>
                </a:solidFill>
                <a:latin typeface="Arial (Body)"/>
                <a:ea typeface="+mn-ea"/>
              </a:rPr>
              <a:t>, which is a set of well-defined steps</a:t>
            </a:r>
            <a:r>
              <a:rPr lang="en-US" altLang="en-US" sz="2400" dirty="0" smtClean="0">
                <a:solidFill>
                  <a:srgbClr val="000000"/>
                </a:solidFill>
                <a:latin typeface="Arial (Body)"/>
                <a:ea typeface="+mn-ea"/>
              </a:rPr>
              <a:t>.</a:t>
            </a:r>
            <a:endParaRPr lang="en-US" altLang="en-US" sz="2400" u="sng"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eaLnBrk="1" hangingPunct="1">
              <a:spcBef>
                <a:spcPct val="0"/>
              </a:spcBef>
              <a:buClrTx/>
              <a:defRPr/>
            </a:pPr>
            <a:r>
              <a:rPr lang="en-US" dirty="0" smtClean="0">
                <a:latin typeface="Times New Roman" panose="02020603050405020304" pitchFamily="18" charset="0"/>
                <a:ea typeface="+mj-ea"/>
                <a:cs typeface="Arial"/>
              </a:rPr>
              <a:t>Example Algorithm for Calculating Gross Pay</a:t>
            </a:r>
            <a:endParaRPr lang="en-US" dirty="0">
              <a:latin typeface="Times New Roman" panose="02020603050405020304" pitchFamily="18" charset="0"/>
              <a:ea typeface="+mj-ea"/>
              <a:cs typeface="Arial"/>
            </a:endParaRPr>
          </a:p>
        </p:txBody>
      </p:sp>
      <p:sp>
        <p:nvSpPr>
          <p:cNvPr id="4" name="Text Placeholder 3"/>
          <p:cNvSpPr>
            <a:spLocks noGrp="1"/>
          </p:cNvSpPr>
          <p:nvPr>
            <p:ph type="body" idx="1"/>
          </p:nvPr>
        </p:nvSpPr>
        <p:spPr>
          <a:xfrm>
            <a:off x="457199" y="1600201"/>
            <a:ext cx="8526379" cy="4279392"/>
          </a:xfrm>
        </p:spPr>
        <p:txBody>
          <a:bodyPr/>
          <a:lstStyle/>
          <a:p>
            <a:pPr marL="432000" indent="-432000">
              <a:buFont typeface="+mj-lt"/>
              <a:buAutoNum type="arabicPeriod"/>
            </a:pPr>
            <a:r>
              <a:rPr lang="en-US" sz="1800" dirty="0" smtClean="0">
                <a:latin typeface="+mn-lt"/>
              </a:rPr>
              <a:t>Display </a:t>
            </a:r>
            <a:r>
              <a:rPr lang="en-US" sz="1800" dirty="0">
                <a:latin typeface="+mn-lt"/>
              </a:rPr>
              <a:t>a message on the screen asking “How many hours did you work</a:t>
            </a:r>
            <a:r>
              <a:rPr lang="en-US" sz="1800" dirty="0" smtClean="0">
                <a:latin typeface="+mn-lt"/>
              </a:rPr>
              <a:t>?”</a:t>
            </a:r>
          </a:p>
          <a:p>
            <a:pPr marL="432000" indent="-432000">
              <a:buFont typeface="+mj-lt"/>
              <a:buAutoNum type="arabicPeriod"/>
            </a:pPr>
            <a:r>
              <a:rPr lang="en-US" sz="1800" dirty="0" smtClean="0">
                <a:latin typeface="+mn-lt"/>
              </a:rPr>
              <a:t>Wait </a:t>
            </a:r>
            <a:r>
              <a:rPr lang="en-US" sz="1800" dirty="0">
                <a:latin typeface="+mn-lt"/>
              </a:rPr>
              <a:t>for the user to enter the number of hours worked. Once the user enters a </a:t>
            </a:r>
            <a:r>
              <a:rPr lang="en-US" sz="1800" dirty="0" smtClean="0">
                <a:latin typeface="+mn-lt"/>
              </a:rPr>
              <a:t>number, store </a:t>
            </a:r>
            <a:r>
              <a:rPr lang="en-US" sz="1800" dirty="0">
                <a:latin typeface="+mn-lt"/>
              </a:rPr>
              <a:t>it in memory.</a:t>
            </a:r>
          </a:p>
          <a:p>
            <a:pPr marL="432000" indent="-432000">
              <a:buFont typeface="+mj-lt"/>
              <a:buAutoNum type="arabicPeriod"/>
            </a:pPr>
            <a:r>
              <a:rPr lang="en-US" sz="1800" dirty="0" smtClean="0">
                <a:latin typeface="+mn-lt"/>
              </a:rPr>
              <a:t>Display </a:t>
            </a:r>
            <a:r>
              <a:rPr lang="en-US" sz="1800" dirty="0">
                <a:latin typeface="+mn-lt"/>
              </a:rPr>
              <a:t>a message on the screen asking “How much do you get paid per hour?”</a:t>
            </a:r>
          </a:p>
          <a:p>
            <a:pPr marL="432000" indent="-432000">
              <a:buFont typeface="+mj-lt"/>
              <a:buAutoNum type="arabicPeriod"/>
            </a:pPr>
            <a:r>
              <a:rPr lang="en-US" sz="1800" dirty="0" smtClean="0">
                <a:latin typeface="+mn-lt"/>
              </a:rPr>
              <a:t>Wait </a:t>
            </a:r>
            <a:r>
              <a:rPr lang="en-US" sz="1800" dirty="0">
                <a:latin typeface="+mn-lt"/>
              </a:rPr>
              <a:t>for the user to enter an hourly pay rate. Once the user enters a number, store </a:t>
            </a:r>
            <a:r>
              <a:rPr lang="en-US" sz="1800" dirty="0" smtClean="0">
                <a:latin typeface="+mn-lt"/>
              </a:rPr>
              <a:t>it in </a:t>
            </a:r>
            <a:r>
              <a:rPr lang="en-US" sz="1800" dirty="0">
                <a:latin typeface="+mn-lt"/>
              </a:rPr>
              <a:t>memory.</a:t>
            </a:r>
          </a:p>
          <a:p>
            <a:pPr marL="432000" indent="-432000">
              <a:buFont typeface="+mj-lt"/>
              <a:buAutoNum type="arabicPeriod"/>
            </a:pPr>
            <a:r>
              <a:rPr lang="en-US" sz="1800" dirty="0" smtClean="0">
                <a:latin typeface="+mn-lt"/>
              </a:rPr>
              <a:t>Multiply </a:t>
            </a:r>
            <a:r>
              <a:rPr lang="en-US" sz="1800" dirty="0">
                <a:latin typeface="+mn-lt"/>
              </a:rPr>
              <a:t>the number of hours by the amount paid per hour, and store the result </a:t>
            </a:r>
            <a:r>
              <a:rPr lang="en-US" sz="1800" dirty="0" smtClean="0">
                <a:latin typeface="+mn-lt"/>
              </a:rPr>
              <a:t>in memory</a:t>
            </a:r>
            <a:r>
              <a:rPr lang="en-US" sz="1800" dirty="0">
                <a:latin typeface="+mn-lt"/>
              </a:rPr>
              <a:t>.</a:t>
            </a:r>
          </a:p>
          <a:p>
            <a:pPr marL="432000" indent="-432000">
              <a:buFont typeface="+mj-lt"/>
              <a:buAutoNum type="arabicPeriod"/>
            </a:pPr>
            <a:r>
              <a:rPr lang="en-US" sz="1800" dirty="0" smtClean="0">
                <a:latin typeface="+mn-lt"/>
              </a:rPr>
              <a:t>Display </a:t>
            </a:r>
            <a:r>
              <a:rPr lang="en-US" sz="1800" dirty="0">
                <a:latin typeface="+mn-lt"/>
              </a:rPr>
              <a:t>a message on the screen that tells the amount of money earned. The </a:t>
            </a:r>
            <a:r>
              <a:rPr lang="en-US" sz="1800" dirty="0" smtClean="0">
                <a:latin typeface="+mn-lt"/>
              </a:rPr>
              <a:t>message must </a:t>
            </a:r>
            <a:r>
              <a:rPr lang="en-US" sz="1800" dirty="0">
                <a:latin typeface="+mn-lt"/>
              </a:rPr>
              <a:t>include the result of the calculation performed in Step 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Machine Language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224088"/>
          </a:xfrm>
        </p:spPr>
        <p:txBody>
          <a:bodyPr>
            <a:spAutoFit/>
          </a:bodyPr>
          <a:lstStyle/>
          <a:p>
            <a:pPr marL="255651" indent="-255651" eaLnBrk="1" hangingPunct="1">
              <a:tabLst/>
              <a:defRPr/>
            </a:pPr>
            <a:r>
              <a:rPr lang="en-US" altLang="en-US" sz="2400" dirty="0">
                <a:solidFill>
                  <a:srgbClr val="000000"/>
                </a:solidFill>
                <a:latin typeface="Arial (Body)"/>
                <a:ea typeface="+mn-ea"/>
              </a:rPr>
              <a:t>Although the previous algorithm defines the steps for calculating the gross pay, it is not ready to be executed on the computer.</a:t>
            </a:r>
          </a:p>
          <a:p>
            <a:pPr marL="255651" indent="-255651" eaLnBrk="1" hangingPunct="1">
              <a:tabLst/>
              <a:defRPr/>
            </a:pPr>
            <a:r>
              <a:rPr lang="en-US" altLang="en-US" sz="2400" dirty="0">
                <a:solidFill>
                  <a:srgbClr val="000000"/>
                </a:solidFill>
                <a:latin typeface="Arial (Body)"/>
                <a:ea typeface="+mn-ea"/>
              </a:rPr>
              <a:t>The computer only executes </a:t>
            </a:r>
            <a:r>
              <a:rPr lang="en-US" altLang="en-US" sz="2400" b="1" dirty="0">
                <a:solidFill>
                  <a:srgbClr val="000000"/>
                </a:solidFill>
                <a:latin typeface="Arial (Body)"/>
                <a:ea typeface="+mn-ea"/>
              </a:rPr>
              <a:t>machine</a:t>
            </a:r>
            <a:r>
              <a:rPr lang="en-US" altLang="en-US" sz="2400" dirty="0">
                <a:solidFill>
                  <a:srgbClr val="000000"/>
                </a:solidFill>
                <a:latin typeface="Arial (Body)"/>
                <a:ea typeface="+mn-ea"/>
              </a:rPr>
              <a:t> </a:t>
            </a:r>
            <a:r>
              <a:rPr lang="en-US" altLang="en-US" sz="2400" b="1" dirty="0">
                <a:solidFill>
                  <a:srgbClr val="000000"/>
                </a:solidFill>
                <a:latin typeface="Arial (Body)"/>
                <a:ea typeface="+mn-ea"/>
              </a:rPr>
              <a:t>language </a:t>
            </a:r>
            <a:r>
              <a:rPr lang="en-US" altLang="en-US" sz="2400" dirty="0">
                <a:solidFill>
                  <a:srgbClr val="000000"/>
                </a:solidFill>
                <a:latin typeface="Arial (Body)"/>
                <a:ea typeface="+mn-ea"/>
              </a:rPr>
              <a:t>instructions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Machine Language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eaLnBrk="1" hangingPunct="1">
              <a:tabLst/>
              <a:defRPr/>
            </a:pPr>
            <a:r>
              <a:rPr lang="en-US" altLang="en-US" sz="2400" dirty="0">
                <a:solidFill>
                  <a:srgbClr val="000000"/>
                </a:solidFill>
                <a:latin typeface="Arial (Body)"/>
                <a:ea typeface="+mn-ea"/>
              </a:rPr>
              <a:t>Machine language instructions are binary numbers, </a:t>
            </a:r>
            <a:r>
              <a:rPr lang="en-US" altLang="en-US" sz="2400" dirty="0" smtClean="0">
                <a:solidFill>
                  <a:srgbClr val="000000"/>
                </a:solidFill>
                <a:latin typeface="Arial (Body)"/>
                <a:ea typeface="+mn-ea"/>
              </a:rPr>
              <a:t>such as</a:t>
            </a:r>
          </a:p>
        </p:txBody>
      </p:sp>
      <p:sp>
        <p:nvSpPr>
          <p:cNvPr id="4" name="Text Placeholder 3"/>
          <p:cNvSpPr>
            <a:spLocks noGrp="1"/>
          </p:cNvSpPr>
          <p:nvPr>
            <p:ph type="body" idx="2"/>
          </p:nvPr>
        </p:nvSpPr>
        <p:spPr>
          <a:xfrm>
            <a:off x="457200" y="2587753"/>
            <a:ext cx="8229600" cy="1792224"/>
          </a:xfrm>
        </p:spPr>
        <p:txBody>
          <a:bodyPr/>
          <a:lstStyle/>
          <a:p>
            <a:pPr marL="0" indent="539750" eaLnBrk="1" hangingPunct="1">
              <a:buNone/>
              <a:tabLst/>
              <a:defRPr/>
            </a:pPr>
            <a:r>
              <a:rPr lang="en-US" altLang="en-US" sz="2400" dirty="0">
                <a:solidFill>
                  <a:srgbClr val="000000"/>
                </a:solidFill>
                <a:latin typeface="Arial (Body)"/>
              </a:rPr>
              <a:t>1011010000000101</a:t>
            </a:r>
          </a:p>
          <a:p>
            <a:pPr marL="255651" indent="-255651" eaLnBrk="1" hangingPunct="1">
              <a:tabLst/>
              <a:defRPr/>
            </a:pPr>
            <a:r>
              <a:rPr lang="en-US" altLang="en-US" sz="2400" dirty="0">
                <a:solidFill>
                  <a:srgbClr val="000000"/>
                </a:solidFill>
                <a:latin typeface="Arial (Body)"/>
              </a:rPr>
              <a:t>Rather than writing programs in machine language, programmers use </a:t>
            </a:r>
            <a:r>
              <a:rPr lang="en-US" altLang="en-US" sz="2400" b="1" dirty="0">
                <a:solidFill>
                  <a:srgbClr val="000000"/>
                </a:solidFill>
                <a:latin typeface="Arial (Body)"/>
              </a:rPr>
              <a:t>programming languages</a:t>
            </a:r>
            <a:r>
              <a:rPr lang="en-US" altLang="en-US" sz="2400" b="1" dirty="0" smtClean="0">
                <a:solidFill>
                  <a:srgbClr val="000000"/>
                </a:solidFill>
                <a:latin typeface="Arial (Body)"/>
              </a:rPr>
              <a:t>.</a:t>
            </a:r>
            <a:endParaRPr lang="en-US" altLang="en-US" sz="2400" b="1"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eaLnBrk="1" hangingPunct="1">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1.1 </a:t>
            </a:r>
            <a:r>
              <a:rPr lang="en-US" altLang="en-US" sz="3400" dirty="0">
                <a:solidFill>
                  <a:schemeClr val="bg1"/>
                </a:solidFill>
                <a:latin typeface="Times New Roman" panose="02020603050405020304" pitchFamily="18" charset="0"/>
                <a:cs typeface="Times New Roman" panose="02020603050405020304" pitchFamily="18" charset="0"/>
              </a:rPr>
              <a:t>Why Program</a:t>
            </a:r>
            <a:r>
              <a:rPr lang="en-US" altLang="en-US" sz="3400" dirty="0" smtClean="0">
                <a:solidFill>
                  <a:schemeClr val="bg1"/>
                </a:solidFill>
                <a:latin typeface="Times New Roman" panose="02020603050405020304" pitchFamily="18" charset="0"/>
                <a:cs typeface="Times New Roman" panose="02020603050405020304" pitchFamily="18" charset="0"/>
              </a:rPr>
              <a:t>?</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503920" cy="707856"/>
          </a:xfrm>
        </p:spPr>
        <p:txBody>
          <a:bodyPr wrap="square">
            <a:spAutoFit/>
          </a:bodyPr>
          <a:lstStyle/>
          <a:p>
            <a:pPr eaLnBrk="1" hangingPunct="1">
              <a:spcBef>
                <a:spcPct val="0"/>
              </a:spcBef>
              <a:buClrTx/>
              <a:defRPr/>
            </a:pPr>
            <a:r>
              <a:rPr lang="en-US" dirty="0" smtClean="0">
                <a:latin typeface="Times New Roman" panose="02020603050405020304" pitchFamily="18" charset="0"/>
                <a:ea typeface="+mj-ea"/>
                <a:cs typeface="Arial"/>
              </a:rPr>
              <a:t>Programs and Programming Languages </a:t>
            </a:r>
            <a:r>
              <a:rPr lang="en-US" sz="2000" b="0" dirty="0" smtClean="0">
                <a:latin typeface="Times New Roman" panose="02020603050405020304" pitchFamily="18" charset="0"/>
                <a:ea typeface="+mj-ea"/>
                <a:cs typeface="Arial"/>
              </a:rPr>
              <a:t>(2 of 2)</a:t>
            </a:r>
            <a:endParaRPr 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1" y="1600200"/>
            <a:ext cx="4663440" cy="3662511"/>
          </a:xfrm>
        </p:spPr>
        <p:txBody>
          <a:bodyPr wrap="square">
            <a:spAutoFit/>
          </a:bodyPr>
          <a:lstStyle/>
          <a:p>
            <a:pPr marL="255651" indent="-255651" eaLnBrk="1" hangingPunct="1">
              <a:buFont typeface="Arial" panose="020B0604020202020204" pitchFamily="34" charset="0"/>
              <a:buChar char="•"/>
              <a:defRPr/>
            </a:pPr>
            <a:r>
              <a:rPr lang="en-US" sz="2400" dirty="0">
                <a:solidFill>
                  <a:srgbClr val="000000"/>
                </a:solidFill>
                <a:latin typeface="Arial (Body)"/>
                <a:ea typeface="+mn-ea"/>
              </a:rPr>
              <a:t>Types of languages:</a:t>
            </a:r>
          </a:p>
          <a:p>
            <a:pPr marL="741553" lvl="1" indent="-284353" eaLnBrk="1" hangingPunct="1">
              <a:buFont typeface="Arial" panose="020B0604020202020204" pitchFamily="34" charset="0"/>
              <a:buChar char="–"/>
              <a:defRPr/>
            </a:pPr>
            <a:r>
              <a:rPr lang="en-US" sz="2400" dirty="0" smtClean="0">
                <a:solidFill>
                  <a:srgbClr val="000000"/>
                </a:solidFill>
                <a:latin typeface="Arial (Body)"/>
                <a:ea typeface="+mn-ea"/>
              </a:rPr>
              <a:t>Low-level</a:t>
            </a:r>
            <a:r>
              <a:rPr lang="en-US" sz="2400" dirty="0">
                <a:solidFill>
                  <a:srgbClr val="000000"/>
                </a:solidFill>
                <a:latin typeface="Arial (Body)"/>
                <a:ea typeface="+mn-ea"/>
              </a:rPr>
              <a:t>: used for communication with computer hardware directly</a:t>
            </a:r>
            <a:r>
              <a:rPr lang="en-US" sz="2400" dirty="0" smtClean="0">
                <a:solidFill>
                  <a:srgbClr val="000000"/>
                </a:solidFill>
                <a:latin typeface="Arial (Body)"/>
                <a:ea typeface="+mn-ea"/>
              </a:rPr>
              <a:t>. Often </a:t>
            </a:r>
            <a:r>
              <a:rPr lang="en-US" sz="2400" dirty="0">
                <a:solidFill>
                  <a:srgbClr val="000000"/>
                </a:solidFill>
                <a:latin typeface="Arial (Body)"/>
                <a:ea typeface="+mn-ea"/>
              </a:rPr>
              <a:t>written in binary machine code (</a:t>
            </a:r>
            <a:r>
              <a:rPr lang="en-US" sz="2400" dirty="0" smtClean="0">
                <a:solidFill>
                  <a:srgbClr val="000000"/>
                </a:solidFill>
                <a:latin typeface="Arial (Body)"/>
                <a:ea typeface="+mn-ea"/>
              </a:rPr>
              <a:t>0’s/1’s</a:t>
            </a:r>
            <a:r>
              <a:rPr lang="en-US" sz="2400" dirty="0">
                <a:solidFill>
                  <a:srgbClr val="000000"/>
                </a:solidFill>
                <a:latin typeface="Arial (Body)"/>
                <a:ea typeface="+mn-ea"/>
              </a:rPr>
              <a:t>) directly.</a:t>
            </a:r>
          </a:p>
          <a:p>
            <a:pPr marL="741553" lvl="1" indent="-284353" eaLnBrk="1" hangingPunct="1">
              <a:buFont typeface="Arial" panose="020B0604020202020204" pitchFamily="34" charset="0"/>
              <a:buChar char="–"/>
              <a:defRPr/>
            </a:pPr>
            <a:r>
              <a:rPr lang="en-US" sz="2400" dirty="0" smtClean="0">
                <a:solidFill>
                  <a:srgbClr val="000000"/>
                </a:solidFill>
                <a:latin typeface="Arial (Body)"/>
                <a:ea typeface="+mn-ea"/>
              </a:rPr>
              <a:t>High-level</a:t>
            </a:r>
            <a:r>
              <a:rPr lang="en-US" sz="2400" dirty="0">
                <a:solidFill>
                  <a:srgbClr val="000000"/>
                </a:solidFill>
                <a:latin typeface="Arial (Body)"/>
                <a:ea typeface="+mn-ea"/>
              </a:rPr>
              <a:t>: closer to human language</a:t>
            </a:r>
          </a:p>
        </p:txBody>
      </p:sp>
      <p:pic>
        <p:nvPicPr>
          <p:cNvPr id="35844" name="Picture 2" descr="The figure illustrates the basic functioning of computer languages. The low level machine language is displayed as a readable text in the computer monitor. The readable text or the output corresponds to the high level machine language, which is easily understood by humans. The sample low level machine language is a pair of binary numerals that reads, 1 0 1 0 0 0 1 0, 1 1 1 0 1 0 1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174" y="1600200"/>
            <a:ext cx="3114135" cy="403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eaLnBrk="1" hangingPunct="1">
              <a:defRPr/>
            </a:pPr>
            <a:r>
              <a:rPr lang="en-US" sz="3400" b="1" dirty="0" smtClean="0">
                <a:solidFill>
                  <a:srgbClr val="007FA3"/>
                </a:solidFill>
                <a:latin typeface="Times New Roman" panose="02020603050405020304" pitchFamily="18" charset="0"/>
                <a:ea typeface="+mj-ea"/>
                <a:sym typeface="Times New Roman"/>
              </a:rPr>
              <a:t>Some Well-Known Programming Languages (Table 1-1 on Page 10)</a:t>
            </a:r>
            <a:endParaRPr lang="en-US" sz="3400" b="1" dirty="0">
              <a:solidFill>
                <a:srgbClr val="007FA3"/>
              </a:solidFill>
              <a:latin typeface="Times New Roman" panose="02020603050405020304" pitchFamily="18" charset="0"/>
              <a:ea typeface="+mj-ea"/>
              <a:sym typeface="Times New Roman"/>
            </a:endParaRPr>
          </a:p>
        </p:txBody>
      </p:sp>
      <p:pic>
        <p:nvPicPr>
          <p:cNvPr id="25" name="Picture 24" descr="Programming languages include C + +, Basic, Riby, Java, FORTRAN, Visual Basic, C hash, COBOL, C, Java Script, and Pyth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876" y="2130103"/>
            <a:ext cx="5292247" cy="364601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129"/>
            <a:ext cx="8229600" cy="1169521"/>
          </a:xfrm>
        </p:spPr>
        <p:txBody>
          <a:bodyPr>
            <a:spAutoFit/>
          </a:bodyPr>
          <a:lstStyle/>
          <a:p>
            <a:pPr eaLnBrk="1" hangingPunct="1">
              <a:spcBef>
                <a:spcPct val="0"/>
              </a:spcBef>
              <a:buClrTx/>
              <a:defRPr/>
            </a:pPr>
            <a:r>
              <a:rPr lang="en-US" sz="3200" dirty="0" smtClean="0">
                <a:latin typeface="Times New Roman" panose="02020603050405020304" pitchFamily="18" charset="0"/>
                <a:ea typeface="+mj-ea"/>
                <a:cs typeface="Arial"/>
              </a:rPr>
              <a:t>From a High-Level Program to an Executable File </a:t>
            </a:r>
            <a:r>
              <a:rPr lang="en-US" sz="2000" b="0" dirty="0" smtClean="0">
                <a:latin typeface="Times New Roman" panose="02020603050405020304" pitchFamily="18" charset="0"/>
                <a:ea typeface="+mj-ea"/>
                <a:cs typeface="Arial"/>
              </a:rPr>
              <a:t>(1 of 2)</a:t>
            </a:r>
            <a:endParaRPr 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4678173"/>
          </a:xfrm>
        </p:spPr>
        <p:txBody>
          <a:bodyPr>
            <a:spAutoFit/>
          </a:bodyPr>
          <a:lstStyle/>
          <a:p>
            <a:pPr marL="0" indent="0" eaLnBrk="1" hangingPunct="1">
              <a:buSzPts val="2400"/>
              <a:buNone/>
              <a:tabLst/>
              <a:defRPr/>
            </a:pPr>
            <a:r>
              <a:rPr lang="en-US" sz="2200" dirty="0" smtClean="0">
                <a:solidFill>
                  <a:srgbClr val="000000"/>
                </a:solidFill>
                <a:latin typeface="Arial (Body)"/>
                <a:ea typeface="+mn-ea"/>
              </a:rPr>
              <a:t>a. Create </a:t>
            </a:r>
            <a:r>
              <a:rPr lang="en-US" sz="2200" dirty="0">
                <a:solidFill>
                  <a:srgbClr val="000000"/>
                </a:solidFill>
                <a:latin typeface="Arial (Body)"/>
                <a:ea typeface="+mn-ea"/>
              </a:rPr>
              <a:t>file containing the program with a text editor.</a:t>
            </a:r>
          </a:p>
          <a:p>
            <a:pPr marL="0" indent="0" eaLnBrk="1" hangingPunct="1">
              <a:spcBef>
                <a:spcPts val="1000"/>
              </a:spcBef>
              <a:buSzPts val="2400"/>
              <a:buNone/>
              <a:tabLst/>
              <a:defRPr/>
            </a:pPr>
            <a:r>
              <a:rPr lang="en-US" sz="2200" dirty="0" smtClean="0">
                <a:solidFill>
                  <a:srgbClr val="000000"/>
                </a:solidFill>
                <a:latin typeface="Arial (Body)"/>
                <a:ea typeface="+mn-ea"/>
              </a:rPr>
              <a:t>b. Run </a:t>
            </a:r>
            <a:r>
              <a:rPr lang="en-US" sz="2200" b="1" dirty="0">
                <a:solidFill>
                  <a:srgbClr val="000000"/>
                </a:solidFill>
                <a:latin typeface="Arial (Body)"/>
                <a:ea typeface="+mn-ea"/>
              </a:rPr>
              <a:t>preprocessor</a:t>
            </a:r>
            <a:r>
              <a:rPr lang="en-US" sz="2200" dirty="0">
                <a:solidFill>
                  <a:srgbClr val="000000"/>
                </a:solidFill>
                <a:latin typeface="Arial (Body)"/>
                <a:ea typeface="+mn-ea"/>
              </a:rPr>
              <a:t> to convert source file directives to source code program statements.</a:t>
            </a:r>
          </a:p>
          <a:p>
            <a:pPr marL="0" indent="0" eaLnBrk="1" hangingPunct="1">
              <a:spcBef>
                <a:spcPts val="1000"/>
              </a:spcBef>
              <a:buSzPts val="2400"/>
              <a:buNone/>
              <a:tabLst/>
              <a:defRPr/>
            </a:pPr>
            <a:r>
              <a:rPr lang="en-US" sz="2200" dirty="0" smtClean="0">
                <a:solidFill>
                  <a:srgbClr val="000000"/>
                </a:solidFill>
                <a:latin typeface="Arial (Body)"/>
                <a:ea typeface="+mn-ea"/>
              </a:rPr>
              <a:t>c. Run </a:t>
            </a:r>
            <a:r>
              <a:rPr lang="en-US" sz="2200" b="1" dirty="0">
                <a:solidFill>
                  <a:srgbClr val="000000"/>
                </a:solidFill>
                <a:latin typeface="Arial (Body)"/>
                <a:ea typeface="+mn-ea"/>
              </a:rPr>
              <a:t>compiler</a:t>
            </a:r>
            <a:r>
              <a:rPr lang="en-US" sz="2200" dirty="0">
                <a:solidFill>
                  <a:srgbClr val="000000"/>
                </a:solidFill>
                <a:latin typeface="Arial (Body)"/>
                <a:ea typeface="+mn-ea"/>
              </a:rPr>
              <a:t> to convert source program into machine instructions.</a:t>
            </a:r>
          </a:p>
          <a:p>
            <a:pPr marL="0" indent="0" eaLnBrk="1" hangingPunct="1">
              <a:spcBef>
                <a:spcPts val="1000"/>
              </a:spcBef>
              <a:buSzPts val="2400"/>
              <a:buNone/>
              <a:tabLst/>
              <a:defRPr/>
            </a:pPr>
            <a:r>
              <a:rPr lang="en-US" sz="2200" dirty="0" smtClean="0">
                <a:solidFill>
                  <a:srgbClr val="000000"/>
                </a:solidFill>
                <a:latin typeface="Arial (Body)"/>
                <a:ea typeface="+mn-ea"/>
              </a:rPr>
              <a:t>d. Run </a:t>
            </a:r>
            <a:r>
              <a:rPr lang="en-US" sz="2200" b="1" dirty="0">
                <a:solidFill>
                  <a:srgbClr val="000000"/>
                </a:solidFill>
                <a:latin typeface="Arial (Body)"/>
                <a:ea typeface="+mn-ea"/>
              </a:rPr>
              <a:t>linker</a:t>
            </a:r>
            <a:r>
              <a:rPr lang="en-US" sz="2200" dirty="0">
                <a:solidFill>
                  <a:srgbClr val="000000"/>
                </a:solidFill>
                <a:latin typeface="Arial (Body)"/>
                <a:ea typeface="+mn-ea"/>
              </a:rPr>
              <a:t> to connect hardware-specific code </a:t>
            </a:r>
            <a:r>
              <a:rPr lang="en-US" sz="2200" dirty="0" smtClean="0">
                <a:solidFill>
                  <a:srgbClr val="000000"/>
                </a:solidFill>
                <a:latin typeface="Arial (Body)"/>
                <a:ea typeface="+mn-ea"/>
              </a:rPr>
              <a:t>to </a:t>
            </a:r>
            <a:r>
              <a:rPr lang="en-US" sz="2200" dirty="0">
                <a:solidFill>
                  <a:srgbClr val="000000"/>
                </a:solidFill>
                <a:latin typeface="Arial (Body)"/>
                <a:ea typeface="+mn-ea"/>
              </a:rPr>
              <a:t>machine instructions, producing an executable file</a:t>
            </a:r>
            <a:r>
              <a:rPr lang="en-US" sz="2200" dirty="0" smtClean="0">
                <a:solidFill>
                  <a:srgbClr val="000000"/>
                </a:solidFill>
                <a:latin typeface="Arial (Body)"/>
                <a:ea typeface="+mn-ea"/>
              </a:rPr>
              <a:t>.</a:t>
            </a:r>
          </a:p>
          <a:p>
            <a:pPr marL="255651" indent="-255651" eaLnBrk="1" hangingPunct="1">
              <a:tabLst/>
              <a:defRPr/>
            </a:pPr>
            <a:r>
              <a:rPr lang="en-US" sz="2200" dirty="0">
                <a:solidFill>
                  <a:srgbClr val="000000"/>
                </a:solidFill>
                <a:latin typeface="Arial (Body)"/>
              </a:rPr>
              <a:t>Steps b–d are often performed by a single command or button click.</a:t>
            </a:r>
          </a:p>
          <a:p>
            <a:pPr marL="255651" indent="-255651" eaLnBrk="1" hangingPunct="1">
              <a:tabLst/>
              <a:defRPr/>
            </a:pPr>
            <a:r>
              <a:rPr lang="en-US" sz="2200" dirty="0">
                <a:solidFill>
                  <a:srgbClr val="000000"/>
                </a:solidFill>
                <a:latin typeface="Arial (Body)"/>
              </a:rPr>
              <a:t>Errors detected at any step will prevent execution of following steps</a:t>
            </a:r>
            <a:r>
              <a:rPr lang="en-US" sz="2200" dirty="0" smtClean="0">
                <a:solidFill>
                  <a:srgbClr val="000000"/>
                </a:solidFill>
                <a:latin typeface="Arial (Body)"/>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166"/>
            <a:ext cx="8229600" cy="1169521"/>
          </a:xfrm>
        </p:spPr>
        <p:txBody>
          <a:bodyPr anchor="b">
            <a:spAutoFit/>
          </a:bodyPr>
          <a:lstStyle/>
          <a:p>
            <a:pPr eaLnBrk="1" hangingPunct="1">
              <a:spcBef>
                <a:spcPct val="0"/>
              </a:spcBef>
              <a:buClrTx/>
              <a:defRPr/>
            </a:pPr>
            <a:r>
              <a:rPr lang="en-US" sz="3200" dirty="0" smtClean="0">
                <a:latin typeface="Times New Roman" panose="02020603050405020304" pitchFamily="18" charset="0"/>
                <a:ea typeface="+mj-ea"/>
                <a:cs typeface="Arial"/>
              </a:rPr>
              <a:t>From a High-Level Program to an Executable File </a:t>
            </a:r>
            <a:r>
              <a:rPr lang="en-US" sz="2000" b="0" dirty="0" smtClean="0">
                <a:latin typeface="Times New Roman" panose="02020603050405020304" pitchFamily="18" charset="0"/>
                <a:ea typeface="+mj-ea"/>
                <a:cs typeface="Arial"/>
              </a:rPr>
              <a:t>(2 of 2)</a:t>
            </a:r>
            <a:endParaRPr lang="en-US" sz="2000" b="0" dirty="0">
              <a:latin typeface="Times New Roman" panose="02020603050405020304" pitchFamily="18" charset="0"/>
              <a:ea typeface="+mj-ea"/>
              <a:cs typeface="Arial"/>
            </a:endParaRPr>
          </a:p>
        </p:txBody>
      </p:sp>
      <p:pic>
        <p:nvPicPr>
          <p:cNvPr id="38915" name="Picture 2" descr="The flowchart depicts the translation process of a computer program to executable code. Source code is entered with a text editor by the programmer and then sent to the preprocessor. The preprocessor modifies the code. The modified source code is sent to the compiler which produces the object code. The object code is sent to the linker which delivers the executable code. The displayed sample source code has 7 lines. The lines read as follows. Line 1. hash include less than sign i o stream greater than sign. Line 2. using name space s t d semicolon. Line 3. i n t main left parenthesis right parenthesis. Line 4. left brace. Line 5. c out less than sign less than sign double quote Hello World back slash n double quote semicolon. Line 6. return 0 semicolon. Line 7.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1215" y="1658691"/>
            <a:ext cx="3961571" cy="458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735824" cy="1231076"/>
          </a:xfrm>
        </p:spPr>
        <p:txBody>
          <a:bodyPr wrap="square">
            <a:spAutoFit/>
          </a:bodyPr>
          <a:lstStyle/>
          <a:p>
            <a:pPr eaLnBrk="1" hangingPunct="1">
              <a:spcBef>
                <a:spcPct val="0"/>
              </a:spcBef>
              <a:buClrTx/>
              <a:defRPr/>
            </a:pPr>
            <a:r>
              <a:rPr lang="en-US" dirty="0" smtClean="0">
                <a:latin typeface="Times New Roman" panose="02020603050405020304" pitchFamily="18" charset="0"/>
                <a:ea typeface="+mj-ea"/>
                <a:cs typeface="Arial"/>
              </a:rPr>
              <a:t>Integrated Development Environments (I</a:t>
            </a:r>
            <a:r>
              <a:rPr lang="en-US" sz="100" dirty="0" smtClean="0">
                <a:latin typeface="Times New Roman" panose="02020603050405020304" pitchFamily="18" charset="0"/>
                <a:ea typeface="+mj-ea"/>
                <a:cs typeface="Arial"/>
              </a:rPr>
              <a:t> </a:t>
            </a:r>
            <a:r>
              <a:rPr lang="en-US" dirty="0" smtClean="0">
                <a:latin typeface="Times New Roman" panose="02020603050405020304" pitchFamily="18" charset="0"/>
                <a:ea typeface="+mj-ea"/>
                <a:cs typeface="Arial"/>
              </a:rPr>
              <a:t>D</a:t>
            </a:r>
            <a:r>
              <a:rPr lang="en-US" sz="100" dirty="0" smtClean="0">
                <a:latin typeface="Times New Roman" panose="02020603050405020304" pitchFamily="18" charset="0"/>
                <a:ea typeface="+mj-ea"/>
                <a:cs typeface="Arial"/>
              </a:rPr>
              <a:t> </a:t>
            </a:r>
            <a:r>
              <a:rPr lang="en-US" dirty="0" smtClean="0">
                <a:latin typeface="Times New Roman" panose="02020603050405020304" pitchFamily="18" charset="0"/>
                <a:ea typeface="+mj-ea"/>
                <a:cs typeface="Arial"/>
              </a:rPr>
              <a:t>Es)</a:t>
            </a:r>
            <a:r>
              <a:rPr lang="en-US" sz="3200" dirty="0" smtClean="0">
                <a:latin typeface="Times New Roman" panose="02020603050405020304" pitchFamily="18" charset="0"/>
                <a:ea typeface="+mj-ea"/>
                <a:cs typeface="Arial"/>
              </a:rPr>
              <a:t> </a:t>
            </a:r>
            <a:r>
              <a:rPr lang="en-US" sz="2000" b="0" dirty="0" smtClean="0">
                <a:latin typeface="Times New Roman" panose="02020603050405020304" pitchFamily="18" charset="0"/>
                <a:ea typeface="+mj-ea"/>
                <a:cs typeface="Arial"/>
              </a:rPr>
              <a:t>(1 of 2)</a:t>
            </a:r>
            <a:endParaRPr 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eaLnBrk="1" hangingPunct="1">
              <a:tabLst/>
              <a:defRPr/>
            </a:pPr>
            <a:r>
              <a:rPr lang="en-US" altLang="en-US" sz="2400" dirty="0">
                <a:solidFill>
                  <a:srgbClr val="000000"/>
                </a:solidFill>
                <a:latin typeface="Arial (Body)"/>
                <a:ea typeface="+mn-ea"/>
              </a:rPr>
              <a:t>An integrated development environment, or </a:t>
            </a:r>
            <a:r>
              <a:rPr lang="en-US" altLang="en-US" sz="2400" dirty="0" smtClean="0">
                <a:solidFill>
                  <a:srgbClr val="000000"/>
                </a:solidFill>
                <a:latin typeface="Arial (Body)"/>
                <a:ea typeface="+mn-ea"/>
              </a:rPr>
              <a:t>I</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D</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E, </a:t>
            </a:r>
            <a:r>
              <a:rPr lang="en-US" altLang="en-US" sz="2400" dirty="0">
                <a:solidFill>
                  <a:srgbClr val="000000"/>
                </a:solidFill>
                <a:latin typeface="Arial (Body)"/>
                <a:ea typeface="+mn-ea"/>
              </a:rPr>
              <a:t>combine all the tools needed to write, compile, and debug a program into a single software application.</a:t>
            </a:r>
          </a:p>
          <a:p>
            <a:pPr marL="255651" indent="-255651" eaLnBrk="1" hangingPunct="1">
              <a:tabLst/>
              <a:defRPr/>
            </a:pPr>
            <a:r>
              <a:rPr lang="en-US" altLang="en-US" sz="2400" dirty="0">
                <a:solidFill>
                  <a:srgbClr val="000000"/>
                </a:solidFill>
                <a:latin typeface="Arial (Body)"/>
                <a:ea typeface="+mn-ea"/>
              </a:rPr>
              <a:t>Examples are Microsoft Visual C++, Turbo C++ Explorer, CodeWarrior, etc</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296"/>
            <a:ext cx="7754112" cy="1231076"/>
          </a:xfrm>
        </p:spPr>
        <p:txBody>
          <a:bodyPr wrap="square" anchor="b">
            <a:spAutoFit/>
          </a:bodyPr>
          <a:lstStyle/>
          <a:p>
            <a:pPr eaLnBrk="1" hangingPunct="1">
              <a:spcBef>
                <a:spcPct val="0"/>
              </a:spcBef>
              <a:buClrTx/>
              <a:defRPr/>
            </a:pPr>
            <a:r>
              <a:rPr lang="en-US" dirty="0">
                <a:latin typeface="Times New Roman" panose="02020603050405020304" pitchFamily="18" charset="0"/>
                <a:cs typeface="Arial"/>
              </a:rPr>
              <a:t>Integrated Development Environments (I</a:t>
            </a:r>
            <a:r>
              <a:rPr lang="en-US" sz="100" dirty="0">
                <a:latin typeface="Times New Roman" panose="02020603050405020304" pitchFamily="18" charset="0"/>
                <a:cs typeface="Arial"/>
              </a:rPr>
              <a:t> </a:t>
            </a:r>
            <a:r>
              <a:rPr lang="en-US" dirty="0">
                <a:latin typeface="Times New Roman" panose="02020603050405020304" pitchFamily="18" charset="0"/>
                <a:cs typeface="Arial"/>
              </a:rPr>
              <a:t>D</a:t>
            </a:r>
            <a:r>
              <a:rPr lang="en-US" sz="100" dirty="0">
                <a:latin typeface="Times New Roman" panose="02020603050405020304" pitchFamily="18" charset="0"/>
                <a:cs typeface="Arial"/>
              </a:rPr>
              <a:t> </a:t>
            </a:r>
            <a:r>
              <a:rPr lang="en-US" dirty="0" smtClean="0">
                <a:latin typeface="Times New Roman" panose="02020603050405020304" pitchFamily="18" charset="0"/>
                <a:cs typeface="Arial"/>
              </a:rPr>
              <a:t>Es</a:t>
            </a:r>
            <a:r>
              <a:rPr lang="en-US" dirty="0">
                <a:latin typeface="Times New Roman" panose="02020603050405020304" pitchFamily="18" charset="0"/>
                <a:cs typeface="Arial"/>
              </a:rPr>
              <a:t>)</a:t>
            </a:r>
            <a:r>
              <a:rPr lang="en-US" sz="3200" dirty="0">
                <a:latin typeface="Times New Roman" panose="02020603050405020304" pitchFamily="18" charset="0"/>
                <a:cs typeface="Arial"/>
              </a:rPr>
              <a:t> </a:t>
            </a:r>
            <a:r>
              <a:rPr lang="en-US" sz="2000" b="0" dirty="0" smtClean="0">
                <a:latin typeface="Times New Roman" panose="02020603050405020304" pitchFamily="18" charset="0"/>
                <a:cs typeface="Arial"/>
              </a:rPr>
              <a:t>(2 </a:t>
            </a:r>
            <a:r>
              <a:rPr lang="en-US" sz="2000" b="0" dirty="0">
                <a:latin typeface="Times New Roman" panose="02020603050405020304" pitchFamily="18" charset="0"/>
                <a:cs typeface="Arial"/>
              </a:rPr>
              <a:t>of 2)</a:t>
            </a:r>
            <a:endParaRPr lang="en-US" sz="2000" b="0" dirty="0">
              <a:latin typeface="Times New Roman" panose="02020603050405020304" pitchFamily="18" charset="0"/>
              <a:ea typeface="+mj-ea"/>
              <a:cs typeface="Arial"/>
            </a:endParaRPr>
          </a:p>
        </p:txBody>
      </p:sp>
      <p:pic>
        <p:nvPicPr>
          <p:cNvPr id="40963" name="Picture 2" descr="Screenshot of a Microsoft visual studio I D E, displaying the program for gross pay calculation.&#10;Menu bar contains the following options: File, edit, view, project, build, debug, team, s q l, tools, test, analyze, window, help. The left pane contains the text space to enter the computer code. Right pane contains the solution explorer. The solution explorer contains a search bar. Below is a panel named gross pay. The source file is expanded and the file titled gross dot c p p is selected. Further below is the properties panel. The function main v c code function is selected from the drop down me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87" y="1782622"/>
            <a:ext cx="6502227" cy="4275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eaLnBrk="1" hangingPunct="1">
              <a:spcBef>
                <a:spcPct val="0"/>
              </a:spcBef>
              <a:buClrTx/>
              <a:defRPr/>
            </a:pPr>
            <a:r>
              <a:rPr lang="en-US" altLang="en-US" sz="3400" dirty="0">
                <a:solidFill>
                  <a:schemeClr val="bg1"/>
                </a:solidFill>
                <a:latin typeface="Times New Roman" panose="02020603050405020304" pitchFamily="18" charset="0"/>
                <a:ea typeface="+mj-ea"/>
                <a:cs typeface="Times New Roman" panose="02020603050405020304" pitchFamily="18" charset="0"/>
              </a:rPr>
              <a:t>1.4 What </a:t>
            </a:r>
            <a:r>
              <a:rPr lang="en-US" altLang="en-US" sz="3400" dirty="0" smtClean="0">
                <a:solidFill>
                  <a:schemeClr val="bg1"/>
                </a:solidFill>
                <a:latin typeface="Times New Roman" panose="02020603050405020304" pitchFamily="18" charset="0"/>
                <a:ea typeface="+mj-ea"/>
                <a:cs typeface="Times New Roman" panose="02020603050405020304" pitchFamily="18" charset="0"/>
              </a:rPr>
              <a:t>is </a:t>
            </a:r>
            <a:r>
              <a:rPr lang="en-US" altLang="en-US" sz="3400" dirty="0">
                <a:solidFill>
                  <a:schemeClr val="bg1"/>
                </a:solidFill>
                <a:latin typeface="Times New Roman" panose="02020603050405020304" pitchFamily="18" charset="0"/>
                <a:ea typeface="+mj-ea"/>
                <a:cs typeface="Times New Roman" panose="02020603050405020304" pitchFamily="18" charset="0"/>
              </a:rPr>
              <a:t>a Program Made </a:t>
            </a:r>
            <a:r>
              <a:rPr lang="en-US" altLang="en-US" sz="3400" dirty="0" smtClean="0">
                <a:solidFill>
                  <a:schemeClr val="bg1"/>
                </a:solidFill>
                <a:latin typeface="Times New Roman" panose="02020603050405020304" pitchFamily="18" charset="0"/>
                <a:ea typeface="+mj-ea"/>
                <a:cs typeface="Times New Roman" panose="02020603050405020304" pitchFamily="18" charset="0"/>
              </a:rPr>
              <a:t>of</a:t>
            </a:r>
            <a:r>
              <a:rPr lang="en-US" altLang="en-US" sz="3400" dirty="0">
                <a:solidFill>
                  <a:schemeClr val="bg1"/>
                </a:solidFill>
                <a:latin typeface="Times New Roman" panose="02020603050405020304" pitchFamily="18" charset="0"/>
                <a:ea typeface="+mj-ea"/>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What is a Program Made of?</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eaLnBrk="1" hangingPunct="1">
              <a:tabLst/>
              <a:defRPr/>
            </a:pPr>
            <a:r>
              <a:rPr lang="en-US" altLang="en-US" sz="2400" dirty="0">
                <a:solidFill>
                  <a:srgbClr val="000000"/>
                </a:solidFill>
                <a:latin typeface="Arial (Body)"/>
                <a:ea typeface="+mn-ea"/>
              </a:rPr>
              <a:t>Common elements in programming languages:</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Key Words</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Programmer-Defined Identifiers</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Operators</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Punctuation</a:t>
            </a:r>
          </a:p>
          <a:p>
            <a:pPr marL="741553" lvl="1" indent="-284353" eaLnBrk="1" hangingPunct="1">
              <a:buFont typeface="Arial" panose="020B0604020202020204" pitchFamily="34" charset="0"/>
              <a:buChar char="–"/>
              <a:defRPr/>
            </a:pPr>
            <a:r>
              <a:rPr lang="en-US" altLang="en-US" sz="2400" dirty="0" smtClean="0">
                <a:solidFill>
                  <a:srgbClr val="000000"/>
                </a:solidFill>
                <a:latin typeface="Arial (Body)"/>
              </a:rPr>
              <a:t>Syntax</a:t>
            </a:r>
            <a:endParaRPr lang="en-US" altLang="en-US" sz="24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Program 1-1</a:t>
            </a:r>
            <a:endParaRPr lang="en-US" altLang="en-US" dirty="0">
              <a:latin typeface="Times New Roman" panose="02020603050405020304" pitchFamily="18" charset="0"/>
              <a:ea typeface="+mj-ea"/>
              <a:cs typeface="Arial"/>
            </a:endParaRPr>
          </a:p>
        </p:txBody>
      </p:sp>
      <p:pic>
        <p:nvPicPr>
          <p:cNvPr id="3" name="Picture 2" descr="Computer code. The code has 23 lines. The lines read as follows. Line 1. forward slash forward slash This program calculates the user’s pay period. Line 2. hash include less than sign i o stream greater than sign. Line 3. using name space s t d semicolon. Line 4. Line 5. i n t main left parenthesis right parenthesis. Line 6. left brace. Line 7, indented once. double hours comma rate comma pay semicolon. Line 8. Line 9, indented once. forward slash forward slash Get the number of hours worked period. Line 10, indented once. c out less than sign less than sign double quote How many hours did you work question mark double quote semicolon. Line 11, indented once. c in greater than sign greater than sign hours semicolon. Line 12. Blank. Line 13, indented once. forward slash forward slash Get the hourly pay rate period. Line 14, indented once. c out less than sign less than sign double quote How much do you get paid per hour question mark double quote semicolon. Line 15, indented once. c in greater than sign greater than sign rate semicolon. Line 16. Line 17, indented once. forward slash forward slash Calculate the pay period. Line 18, indented once. pay equals hours asterisk rate semicolon. Line 19. Blank. Line 20, indented once. forward slash forward slash Display the pay period. Line 21, indented once. c out less than sign less than sign double quote You have earned dollar sign double quote less than sign less than sign pay less than sign less than sign end l semicolon. Line 22, indented once. return 0 semicolon. Line 23.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243" y="1397496"/>
            <a:ext cx="4465515" cy="4875807"/>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Key Words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eaLnBrk="1" hangingPunct="1">
              <a:tabLst/>
              <a:defRPr/>
            </a:pPr>
            <a:r>
              <a:rPr lang="en-US" altLang="en-US" sz="2400" dirty="0">
                <a:solidFill>
                  <a:srgbClr val="000000"/>
                </a:solidFill>
                <a:latin typeface="Arial (Body)"/>
                <a:ea typeface="+mn-ea"/>
              </a:rPr>
              <a:t>Also known as </a:t>
            </a:r>
            <a:r>
              <a:rPr lang="en-US" altLang="en-US" sz="2400" b="1" dirty="0">
                <a:solidFill>
                  <a:srgbClr val="000000"/>
                </a:solidFill>
                <a:latin typeface="Arial (Body)"/>
                <a:ea typeface="+mn-ea"/>
              </a:rPr>
              <a:t>reserved words</a:t>
            </a:r>
          </a:p>
          <a:p>
            <a:pPr marL="255651" indent="-255651" eaLnBrk="1" hangingPunct="1">
              <a:tabLst/>
              <a:defRPr/>
            </a:pPr>
            <a:r>
              <a:rPr lang="en-US" altLang="en-US" sz="2400" dirty="0">
                <a:solidFill>
                  <a:srgbClr val="000000"/>
                </a:solidFill>
                <a:latin typeface="Arial (Body)"/>
                <a:ea typeface="+mn-ea"/>
              </a:rPr>
              <a:t>Have a special meaning in C++</a:t>
            </a:r>
          </a:p>
          <a:p>
            <a:pPr marL="255651" indent="-255651" eaLnBrk="1" hangingPunct="1">
              <a:tabLst/>
              <a:defRPr/>
            </a:pPr>
            <a:r>
              <a:rPr lang="en-US" altLang="en-US" sz="2400" dirty="0">
                <a:solidFill>
                  <a:srgbClr val="000000"/>
                </a:solidFill>
                <a:latin typeface="Arial (Body)"/>
                <a:ea typeface="+mn-ea"/>
              </a:rPr>
              <a:t>Can not be used for any other purpose</a:t>
            </a:r>
          </a:p>
          <a:p>
            <a:pPr marL="255651" indent="-255651" eaLnBrk="1" hangingPunct="1">
              <a:tabLst/>
              <a:defRPr/>
            </a:pPr>
            <a:r>
              <a:rPr lang="en-US" altLang="en-US" sz="2400" dirty="0">
                <a:solidFill>
                  <a:srgbClr val="000000"/>
                </a:solidFill>
                <a:latin typeface="Arial (Body)"/>
                <a:ea typeface="+mn-ea"/>
              </a:rPr>
              <a:t>Key words in the Program 1-1: </a:t>
            </a:r>
            <a:r>
              <a:rPr lang="en-US" altLang="en-US" sz="2400" dirty="0">
                <a:solidFill>
                  <a:srgbClr val="000000"/>
                </a:solidFill>
                <a:latin typeface="Courier New" panose="02070309020205020404" pitchFamily="49" charset="0"/>
                <a:ea typeface="+mn-ea"/>
                <a:cs typeface="Courier New" panose="02070309020205020404" pitchFamily="49" charset="0"/>
              </a:rPr>
              <a:t>using, namespace, int, double</a:t>
            </a:r>
            <a:r>
              <a:rPr lang="en-US" altLang="en-US" sz="2400" dirty="0">
                <a:solidFill>
                  <a:srgbClr val="000000"/>
                </a:solidFill>
                <a:latin typeface="Arial (Body)"/>
                <a:ea typeface="+mn-ea"/>
              </a:rPr>
              <a:t>, and </a:t>
            </a:r>
            <a:r>
              <a:rPr lang="en-US" altLang="en-US" sz="2400" dirty="0">
                <a:solidFill>
                  <a:srgbClr val="000000"/>
                </a:solidFill>
                <a:latin typeface="Courier New" panose="02070309020205020404" pitchFamily="49" charset="0"/>
                <a:ea typeface="+mn-ea"/>
                <a:cs typeface="Courier New" panose="02070309020205020404" pitchFamily="49" charset="0"/>
              </a:rPr>
              <a:t>return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Why Program?</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716372"/>
          </a:xfrm>
        </p:spPr>
        <p:txBody>
          <a:bodyPr>
            <a:spAutoFit/>
          </a:bodyPr>
          <a:lstStyle/>
          <a:p>
            <a:pPr marL="0" indent="0" eaLnBrk="1" hangingPunct="1">
              <a:buNone/>
              <a:tabLst/>
              <a:defRPr/>
            </a:pPr>
            <a:r>
              <a:rPr lang="en-US" sz="2400" b="1" dirty="0">
                <a:solidFill>
                  <a:srgbClr val="000000"/>
                </a:solidFill>
                <a:latin typeface="Arial (Body)"/>
                <a:ea typeface="+mn-ea"/>
              </a:rPr>
              <a:t>Computer</a:t>
            </a:r>
            <a:r>
              <a:rPr lang="en-US" sz="2400" dirty="0">
                <a:solidFill>
                  <a:srgbClr val="000000"/>
                </a:solidFill>
                <a:latin typeface="Arial (Body)"/>
                <a:ea typeface="+mn-ea"/>
              </a:rPr>
              <a:t> – programmable machine designed to follow instructions</a:t>
            </a:r>
          </a:p>
          <a:p>
            <a:pPr marL="0" indent="0" eaLnBrk="1" hangingPunct="1">
              <a:buNone/>
              <a:tabLst/>
              <a:defRPr/>
            </a:pPr>
            <a:r>
              <a:rPr lang="en-US" sz="2400" b="1" dirty="0">
                <a:solidFill>
                  <a:srgbClr val="000000"/>
                </a:solidFill>
                <a:latin typeface="Arial (Body)"/>
                <a:ea typeface="+mn-ea"/>
              </a:rPr>
              <a:t>Program </a:t>
            </a:r>
            <a:r>
              <a:rPr lang="en-US" sz="2400" dirty="0">
                <a:solidFill>
                  <a:srgbClr val="000000"/>
                </a:solidFill>
                <a:latin typeface="Arial (Body)"/>
                <a:ea typeface="+mn-ea"/>
              </a:rPr>
              <a:t>– instructions in computer memory to make it do something</a:t>
            </a:r>
          </a:p>
          <a:p>
            <a:pPr marL="0" indent="0" eaLnBrk="1" hangingPunct="1">
              <a:buNone/>
              <a:tabLst/>
              <a:defRPr/>
            </a:pPr>
            <a:r>
              <a:rPr lang="en-US" sz="2400" b="1" dirty="0">
                <a:solidFill>
                  <a:srgbClr val="000000"/>
                </a:solidFill>
                <a:latin typeface="Arial (Body)"/>
                <a:ea typeface="+mn-ea"/>
              </a:rPr>
              <a:t>Programmer</a:t>
            </a:r>
            <a:r>
              <a:rPr lang="en-US" sz="2400" dirty="0">
                <a:solidFill>
                  <a:srgbClr val="000000"/>
                </a:solidFill>
                <a:latin typeface="Arial (Body)"/>
                <a:ea typeface="+mn-ea"/>
              </a:rPr>
              <a:t> – person who writes instructions (programs) to make computer perform a task</a:t>
            </a:r>
          </a:p>
          <a:p>
            <a:pPr marL="0" indent="0" eaLnBrk="1" hangingPunct="1">
              <a:buNone/>
              <a:tabLst/>
              <a:defRPr/>
            </a:pPr>
            <a:r>
              <a:rPr lang="en-US" sz="2400" dirty="0" smtClean="0">
                <a:solidFill>
                  <a:srgbClr val="000000"/>
                </a:solidFill>
                <a:latin typeface="Arial (Body)"/>
                <a:ea typeface="+mn-ea"/>
              </a:rPr>
              <a:t>So, </a:t>
            </a:r>
            <a:r>
              <a:rPr lang="en-US" sz="2400" dirty="0">
                <a:solidFill>
                  <a:srgbClr val="000000"/>
                </a:solidFill>
                <a:latin typeface="Arial (Body)"/>
                <a:ea typeface="+mn-ea"/>
              </a:rPr>
              <a:t>without programmers, no programs; without programs</a:t>
            </a:r>
            <a:r>
              <a:rPr lang="en-US" sz="2400" dirty="0" smtClean="0">
                <a:solidFill>
                  <a:srgbClr val="000000"/>
                </a:solidFill>
                <a:latin typeface="Arial (Body)"/>
                <a:ea typeface="+mn-ea"/>
              </a:rPr>
              <a:t>, a computer </a:t>
            </a:r>
            <a:r>
              <a:rPr lang="en-US" sz="2400" dirty="0">
                <a:solidFill>
                  <a:srgbClr val="000000"/>
                </a:solidFill>
                <a:latin typeface="Arial (Body)"/>
                <a:ea typeface="+mn-ea"/>
              </a:rPr>
              <a:t>cannot do </a:t>
            </a:r>
            <a:r>
              <a:rPr lang="en-US" sz="2400" dirty="0" smtClean="0">
                <a:solidFill>
                  <a:srgbClr val="000000"/>
                </a:solidFill>
                <a:latin typeface="Arial (Body)"/>
                <a:ea typeface="+mn-ea"/>
              </a:rPr>
              <a:t>anything</a:t>
            </a:r>
            <a:endParaRPr lang="en-US" sz="2400" u="sng"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Key Words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pic>
        <p:nvPicPr>
          <p:cNvPr id="12" name="Picture 11" descr="Computer code. The code has 23 lines. The lines read as follows. Line 1. forward slash forward slash This program calculates the user’s pay period. Line 2. hash include less than sign i o stream greater than sign. Line 3. using name space s t d semicolon. Line 4. Line 5. i n t main left parenthesis right parenthesis. Line 6. left brace. Line 7, indented once. double hours comma rate comma pay semicolon. Line 8. Line 9, indented once. forward slash forward slash Get the number of hours worked period. Line 10, indented once. c out less than sign less than sign double quote How many hours did you work question mark double quote semicolon. Line 11, indented once. c in greater than sign greater than sign hours semicolon. Line 12. Blank. Line 13, indented once. forward slash forward slash Get the hourly pay rate period. Line 14, indented once. c out less than sign less than sign double quote How much do you get paid per hour question mark double quote semicolon. Line 15, indented once. c in greater than sign greater than sign rate semicolon. Line 16. Line 17, indented once. forward slash forward slash Calculate the pay period. Line 18, indented once. pay equals hours asterisk rate semicolon. Line 19. Blank. Line 20, indented once. forward slash forward slash Display the pay period. Line 21, indented once. c out less than sign less than sign double quote You have earned dollar sign double quote less than sign less than sign pay less than sign less than sign end l semicolon. Line 22, indented once. return 0 semicolon. Line 23. right brace."/>
          <p:cNvPicPr>
            <a:picLocks noChangeAspect="1"/>
          </p:cNvPicPr>
          <p:nvPr/>
        </p:nvPicPr>
        <p:blipFill>
          <a:blip r:embed="rId2"/>
          <a:stretch>
            <a:fillRect/>
          </a:stretch>
        </p:blipFill>
        <p:spPr>
          <a:xfrm>
            <a:off x="2340670" y="1541930"/>
            <a:ext cx="4462659" cy="487722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Programmer-Defined Identifiers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608376"/>
          </a:xfrm>
        </p:spPr>
        <p:txBody>
          <a:bodyPr>
            <a:spAutoFit/>
          </a:bodyPr>
          <a:lstStyle/>
          <a:p>
            <a:pPr marL="255651" indent="-255651" eaLnBrk="1" hangingPunct="1">
              <a:tabLst/>
              <a:defRPr/>
            </a:pPr>
            <a:r>
              <a:rPr lang="en-US" altLang="en-US" sz="2400" dirty="0">
                <a:solidFill>
                  <a:srgbClr val="000000"/>
                </a:solidFill>
                <a:latin typeface="Arial (Body)"/>
                <a:ea typeface="+mn-ea"/>
              </a:rPr>
              <a:t>Names made up by the programmer</a:t>
            </a:r>
          </a:p>
          <a:p>
            <a:pPr marL="255651" indent="-255651" eaLnBrk="1" hangingPunct="1">
              <a:tabLst/>
              <a:defRPr/>
            </a:pPr>
            <a:r>
              <a:rPr lang="en-US" altLang="en-US" sz="2400" dirty="0">
                <a:solidFill>
                  <a:srgbClr val="000000"/>
                </a:solidFill>
                <a:latin typeface="Arial (Body)"/>
                <a:ea typeface="+mn-ea"/>
              </a:rPr>
              <a:t>Not part of the C++ language</a:t>
            </a:r>
          </a:p>
          <a:p>
            <a:pPr marL="255651" indent="-255651" eaLnBrk="1" hangingPunct="1">
              <a:tabLst/>
              <a:defRPr/>
            </a:pPr>
            <a:r>
              <a:rPr lang="en-US" altLang="en-US" sz="2400" dirty="0">
                <a:solidFill>
                  <a:srgbClr val="000000"/>
                </a:solidFill>
                <a:latin typeface="Arial (Body)"/>
                <a:ea typeface="+mn-ea"/>
              </a:rPr>
              <a:t>Used to represent various things: variables (memory locations), functions, etc.</a:t>
            </a:r>
          </a:p>
          <a:p>
            <a:pPr marL="255651" indent="-255651" eaLnBrk="1" hangingPunct="1">
              <a:tabLst/>
              <a:defRPr/>
            </a:pPr>
            <a:r>
              <a:rPr lang="en-US" altLang="en-US" sz="2400" dirty="0">
                <a:solidFill>
                  <a:srgbClr val="000000"/>
                </a:solidFill>
                <a:latin typeface="Arial (Body)"/>
                <a:ea typeface="+mn-ea"/>
              </a:rPr>
              <a:t>In Program 1-1: </a:t>
            </a:r>
            <a:r>
              <a:rPr lang="en-US" altLang="en-US" sz="2400" dirty="0">
                <a:solidFill>
                  <a:srgbClr val="000000"/>
                </a:solidFill>
                <a:latin typeface="Courier New" panose="02070309020205020404" pitchFamily="49" charset="0"/>
                <a:ea typeface="+mn-ea"/>
                <a:cs typeface="Courier New" panose="02070309020205020404" pitchFamily="49" charset="0"/>
              </a:rPr>
              <a:t>hours, rate</a:t>
            </a:r>
            <a:r>
              <a:rPr lang="en-US" altLang="en-US" sz="2400" dirty="0">
                <a:solidFill>
                  <a:srgbClr val="000000"/>
                </a:solidFill>
                <a:latin typeface="Arial (Body)"/>
                <a:ea typeface="+mn-ea"/>
              </a:rPr>
              <a:t>, and </a:t>
            </a:r>
            <a:r>
              <a:rPr lang="en-US" altLang="en-US" sz="2400" dirty="0" smtClean="0">
                <a:solidFill>
                  <a:srgbClr val="000000"/>
                </a:solidFill>
                <a:latin typeface="Courier New" panose="02070309020205020404" pitchFamily="49" charset="0"/>
                <a:ea typeface="+mn-ea"/>
                <a:cs typeface="Courier New" panose="02070309020205020404" pitchFamily="49" charset="0"/>
              </a:rPr>
              <a:t>pay</a:t>
            </a:r>
            <a:r>
              <a:rPr lang="en-US" altLang="en-US" sz="2400" dirty="0" smtClean="0">
                <a:solidFill>
                  <a:srgbClr val="000000"/>
                </a:solidFill>
                <a:latin typeface="+mn-lt"/>
                <a:ea typeface="+mn-ea"/>
                <a:cs typeface="Courier New" panose="02070309020205020404" pitchFamily="49" charset="0"/>
              </a:rPr>
              <a:t>.</a:t>
            </a:r>
            <a:endParaRPr lang="en-US" altLang="en-US" sz="2400" dirty="0">
              <a:solidFill>
                <a:srgbClr val="000000"/>
              </a:solidFill>
              <a:latin typeface="+mn-lt"/>
              <a:ea typeface="+mn-ea"/>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Operators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561936"/>
          </a:xfrm>
        </p:spPr>
        <p:txBody>
          <a:bodyPr>
            <a:spAutoFit/>
          </a:bodyPr>
          <a:lstStyle/>
          <a:p>
            <a:pPr marL="255651" indent="-255651" eaLnBrk="1" hangingPunct="1">
              <a:tabLst/>
              <a:defRPr/>
            </a:pPr>
            <a:r>
              <a:rPr lang="en-US" altLang="en-US" sz="2400" dirty="0">
                <a:solidFill>
                  <a:srgbClr val="000000"/>
                </a:solidFill>
                <a:latin typeface="Arial (Body)"/>
                <a:ea typeface="+mn-ea"/>
              </a:rPr>
              <a:t>Used to perform operations on data</a:t>
            </a:r>
          </a:p>
          <a:p>
            <a:pPr marL="255651" indent="-255651" eaLnBrk="1" hangingPunct="1">
              <a:tabLst/>
              <a:defRPr/>
            </a:pPr>
            <a:r>
              <a:rPr lang="en-US" altLang="en-US" sz="2400" dirty="0">
                <a:solidFill>
                  <a:srgbClr val="000000"/>
                </a:solidFill>
                <a:latin typeface="Arial (Body)"/>
                <a:ea typeface="+mn-ea"/>
              </a:rPr>
              <a:t>Many types of operators:</a:t>
            </a:r>
          </a:p>
          <a:p>
            <a:pPr marL="741553" lvl="1" indent="-284353" eaLnBrk="1" hangingPunct="1">
              <a:buFont typeface="Arial" panose="020B0604020202020204" pitchFamily="34" charset="0"/>
              <a:buChar char="–"/>
              <a:defRPr/>
            </a:pPr>
            <a:r>
              <a:rPr lang="en-US" altLang="en-US" sz="2400" dirty="0" smtClean="0">
                <a:solidFill>
                  <a:srgbClr val="000000"/>
                </a:solidFill>
                <a:latin typeface="Arial (Body)"/>
              </a:rPr>
              <a:t>Arithmetic -</a:t>
            </a:r>
          </a:p>
        </p:txBody>
      </p:sp>
      <p:graphicFrame>
        <p:nvGraphicFramePr>
          <p:cNvPr id="5" name="Object 4" descr="example, +, minus, asterisk, forward slash"/>
          <p:cNvGraphicFramePr>
            <a:graphicFrameLocks noChangeAspect="1"/>
          </p:cNvGraphicFramePr>
          <p:nvPr>
            <p:extLst>
              <p:ext uri="{D42A27DB-BD31-4B8C-83A1-F6EECF244321}">
                <p14:modId xmlns:p14="http://schemas.microsoft.com/office/powerpoint/2010/main" val="361195831"/>
              </p:ext>
            </p:extLst>
          </p:nvPr>
        </p:nvGraphicFramePr>
        <p:xfrm>
          <a:off x="2949575" y="2689987"/>
          <a:ext cx="2403475" cy="396875"/>
        </p:xfrm>
        <a:graphic>
          <a:graphicData uri="http://schemas.openxmlformats.org/presentationml/2006/ole">
            <mc:AlternateContent xmlns:mc="http://schemas.openxmlformats.org/markup-compatibility/2006">
              <mc:Choice xmlns:v="urn:schemas-microsoft-com:vml" Requires="v">
                <p:oleObj spid="_x0000_s1291" name="Equation" r:id="rId3" imgW="1231560" imgH="203040" progId="Equation.DSMT4">
                  <p:embed/>
                </p:oleObj>
              </mc:Choice>
              <mc:Fallback>
                <p:oleObj name="Equation" r:id="rId3" imgW="1231560" imgH="203040" progId="Equation.DSMT4">
                  <p:embed/>
                  <p:pic>
                    <p:nvPicPr>
                      <p:cNvPr id="0" name=""/>
                      <p:cNvPicPr/>
                      <p:nvPr/>
                    </p:nvPicPr>
                    <p:blipFill>
                      <a:blip r:embed="rId4"/>
                      <a:stretch>
                        <a:fillRect/>
                      </a:stretch>
                    </p:blipFill>
                    <p:spPr>
                      <a:xfrm>
                        <a:off x="2949575" y="2689987"/>
                        <a:ext cx="2403475" cy="396875"/>
                      </a:xfrm>
                      <a:prstGeom prst="rect">
                        <a:avLst/>
                      </a:prstGeom>
                    </p:spPr>
                  </p:pic>
                </p:oleObj>
              </mc:Fallback>
            </mc:AlternateContent>
          </a:graphicData>
        </a:graphic>
      </p:graphicFrame>
      <p:sp>
        <p:nvSpPr>
          <p:cNvPr id="7" name="Text Placeholder 6"/>
          <p:cNvSpPr>
            <a:spLocks noGrp="1"/>
          </p:cNvSpPr>
          <p:nvPr>
            <p:ph type="body" idx="2"/>
          </p:nvPr>
        </p:nvSpPr>
        <p:spPr>
          <a:xfrm>
            <a:off x="457200" y="3067886"/>
            <a:ext cx="8229600" cy="999623"/>
          </a:xfrm>
        </p:spPr>
        <p:txBody>
          <a:bodyPr/>
          <a:lstStyle/>
          <a:p>
            <a:pPr marL="741553" lvl="1" indent="-284353" eaLnBrk="1" hangingPunct="1">
              <a:buFont typeface="Arial" panose="020B0604020202020204" pitchFamily="34" charset="0"/>
              <a:buChar char="–"/>
              <a:defRPr/>
            </a:pPr>
            <a:r>
              <a:rPr lang="en-US" altLang="en-US" sz="2400" dirty="0">
                <a:solidFill>
                  <a:srgbClr val="000000"/>
                </a:solidFill>
                <a:latin typeface="Arial (Body)"/>
              </a:rPr>
              <a:t>Assignment </a:t>
            </a:r>
            <a:r>
              <a:rPr lang="en-US" altLang="en-US" sz="2400" dirty="0" smtClean="0">
                <a:solidFill>
                  <a:srgbClr val="000000"/>
                </a:solidFill>
                <a:latin typeface="Arial (Body)"/>
              </a:rPr>
              <a:t>- example: </a:t>
            </a:r>
            <a:r>
              <a:rPr lang="en-US" altLang="en-US" sz="2400" dirty="0">
                <a:solidFill>
                  <a:srgbClr val="000000"/>
                </a:solidFill>
                <a:latin typeface="Arial (Body)"/>
              </a:rPr>
              <a:t>=</a:t>
            </a:r>
          </a:p>
          <a:p>
            <a:pPr marL="255651" indent="-255651" eaLnBrk="1" hangingPunct="1">
              <a:tabLst/>
              <a:defRPr/>
            </a:pPr>
            <a:r>
              <a:rPr lang="en-US" altLang="en-US" sz="2400" dirty="0">
                <a:solidFill>
                  <a:srgbClr val="000000"/>
                </a:solidFill>
                <a:latin typeface="Arial (Body)"/>
              </a:rPr>
              <a:t>Some operators in Program 1-1</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graphicFrame>
        <p:nvGraphicFramePr>
          <p:cNvPr id="6" name="Object 5" descr="left angle bracket left angle bracket right angle bracket right angle bracket = asterisk"/>
          <p:cNvGraphicFramePr>
            <a:graphicFrameLocks noChangeAspect="1"/>
          </p:cNvGraphicFramePr>
          <p:nvPr>
            <p:extLst>
              <p:ext uri="{D42A27DB-BD31-4B8C-83A1-F6EECF244321}">
                <p14:modId xmlns:p14="http://schemas.microsoft.com/office/powerpoint/2010/main" val="1898256851"/>
              </p:ext>
            </p:extLst>
          </p:nvPr>
        </p:nvGraphicFramePr>
        <p:xfrm>
          <a:off x="826292" y="4105681"/>
          <a:ext cx="1163188" cy="272237"/>
        </p:xfrm>
        <a:graphic>
          <a:graphicData uri="http://schemas.openxmlformats.org/presentationml/2006/ole">
            <mc:AlternateContent xmlns:mc="http://schemas.openxmlformats.org/markup-compatibility/2006">
              <mc:Choice xmlns:v="urn:schemas-microsoft-com:vml" Requires="v">
                <p:oleObj spid="_x0000_s1292" name="Equation" r:id="rId5" imgW="596880" imgH="139680" progId="Equation.DSMT4">
                  <p:embed/>
                </p:oleObj>
              </mc:Choice>
              <mc:Fallback>
                <p:oleObj name="Equation" r:id="rId5" imgW="596880" imgH="139680" progId="Equation.DSMT4">
                  <p:embed/>
                  <p:pic>
                    <p:nvPicPr>
                      <p:cNvPr id="0" name=""/>
                      <p:cNvPicPr/>
                      <p:nvPr/>
                    </p:nvPicPr>
                    <p:blipFill>
                      <a:blip r:embed="rId6"/>
                      <a:stretch>
                        <a:fillRect/>
                      </a:stretch>
                    </p:blipFill>
                    <p:spPr>
                      <a:xfrm>
                        <a:off x="826292" y="4105681"/>
                        <a:ext cx="1163188" cy="27223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Operators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pic>
        <p:nvPicPr>
          <p:cNvPr id="15" name="Picture 14" descr="Computer code. The code has 23 lines. The lines read as follows. Line 1. forward slash forward slash This program calculates the user’s pay period. Line 2. hash include less than sign i o stream greater than sign. Line 3. using name space s t d semicolon. Line 4. Line 5. i n t main left parenthesis right parenthesis. Line 6. left brace. Line 7, indented once. double hours comma rate comma pay semicolon. Line 8. Line 9, indented once. forward slash forward slash Get the number of hours worked period. Line 10, indented once. c out less than sign less than sign double quote How many hours did you work question mark double quote semicolon. Line 11, indented once. c in greater than sign greater than sign hours semicolon. Line 12. Blank. Line 13, indented once. forward slash forward slash Get the hourly pay rate period. Line 14, indented once. c out less than sign less than sign double quote How much do you get paid per hour question mark double quote semicolon. Line 15, indented once. c in greater than sign greater than sign rate semicolon. Line 16. Line 17, indented once. forward slash forward slash Calculate the pay period. Line 18, indented once. pay equals hours asterisk rate semicolon. Line 19. Blank. Line 20, indented once. forward slash forward slash Display the pay period. Line 21, indented once. c out less than sign less than sign double quote You have earned dollar sign double quote less than sign less than sign pay less than sign less than sign end l semicolon. Line 22, indented once. return 0 semicolon. Line 23. right brace."/>
          <p:cNvPicPr>
            <a:picLocks noChangeAspect="1"/>
          </p:cNvPicPr>
          <p:nvPr/>
        </p:nvPicPr>
        <p:blipFill>
          <a:blip r:embed="rId2"/>
          <a:stretch>
            <a:fillRect/>
          </a:stretch>
        </p:blipFill>
        <p:spPr>
          <a:xfrm>
            <a:off x="2340670" y="1440331"/>
            <a:ext cx="4462659" cy="487722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Punctuation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eaLnBrk="1" hangingPunct="1">
              <a:tabLst/>
              <a:defRPr/>
            </a:pPr>
            <a:r>
              <a:rPr lang="en-US" altLang="en-US" sz="2400" dirty="0">
                <a:solidFill>
                  <a:srgbClr val="000000"/>
                </a:solidFill>
                <a:latin typeface="Arial (Body)"/>
                <a:ea typeface="+mn-ea"/>
              </a:rPr>
              <a:t>Characters that mark the end of a statement, or that separate items in a list</a:t>
            </a:r>
          </a:p>
          <a:p>
            <a:pPr marL="255651" indent="-255651" eaLnBrk="1" hangingPunct="1">
              <a:tabLst/>
              <a:defRPr/>
            </a:pPr>
            <a:r>
              <a:rPr lang="en-US" altLang="en-US" sz="2400" dirty="0">
                <a:solidFill>
                  <a:srgbClr val="000000"/>
                </a:solidFill>
                <a:latin typeface="Arial (Body)"/>
                <a:ea typeface="+mn-ea"/>
              </a:rPr>
              <a:t>In Program 1-1</a:t>
            </a:r>
            <a:r>
              <a:rPr lang="en-US" altLang="en-US" sz="2400" dirty="0" smtClean="0">
                <a:solidFill>
                  <a:srgbClr val="000000"/>
                </a:solidFill>
                <a:latin typeface="Arial (Body)"/>
                <a:ea typeface="+mn-ea"/>
              </a:rPr>
              <a:t>: , </a:t>
            </a:r>
            <a:r>
              <a:rPr lang="en-US" altLang="en-US" sz="2400" dirty="0">
                <a:solidFill>
                  <a:srgbClr val="000000"/>
                </a:solidFill>
                <a:latin typeface="Arial (Body)"/>
                <a:ea typeface="+mn-ea"/>
              </a:rPr>
              <a:t>and </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Punctuation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pic>
        <p:nvPicPr>
          <p:cNvPr id="26" name="Picture 25" descr="Computer code. The code has 23 lines. The lines read as follows. Line 1. forward slash forward slash This program calculates the user’s pay period. Line 2. hash include less than sign i o stream greater than sign. Line 3. using name space s t d semicolon. Line 4. Line 5. i n t main left parenthesis right parenthesis. Line 6. left brace. Line 7, indented once. double hours comma rate comma pay semicolon. Line 8. Line 9, indented once. forward slash forward slash Get the number of hours worked period. Line 10, indented once. c out less than sign less than sign double quote How many hours did you work question mark double quote semicolon. Line 11, indented once. c in greater than sign greater than sign hours semicolon. Line 12. Blank. Line 13, indented once. forward slash forward slash Get the hourly pay rate period. Line 14, indented once. c out less than sign less than sign double quote How much do you get paid per hour question mark double quote semicolon. Line 15, indented once. c in greater than sign greater than sign rate semicolon. Line 16. Line 17, indented once. forward slash forward slash Calculate the pay period. Line 18, indented once. pay equals hours asterisk rate semicolon. Line 19. Blank. Line 20, indented once. forward slash forward slash Display the pay period. Line 21, indented once. c out less than sign less than sign double quote You have earned dollar sign double quote less than sign less than sign pay less than sign less than sign end l semicolon. Line 22, indented once. return 0 semicolon. Line 23. right brace."/>
          <p:cNvPicPr>
            <a:picLocks noChangeAspect="1"/>
          </p:cNvPicPr>
          <p:nvPr/>
        </p:nvPicPr>
        <p:blipFill>
          <a:blip r:embed="rId2"/>
          <a:stretch>
            <a:fillRect/>
          </a:stretch>
        </p:blipFill>
        <p:spPr>
          <a:xfrm>
            <a:off x="2319333" y="1425815"/>
            <a:ext cx="4505334" cy="4877223"/>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Syntax</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854323"/>
          </a:xfrm>
        </p:spPr>
        <p:txBody>
          <a:bodyPr>
            <a:spAutoFit/>
          </a:bodyPr>
          <a:lstStyle/>
          <a:p>
            <a:pPr marL="255651" indent="-255651" eaLnBrk="1" hangingPunct="1">
              <a:tabLst/>
              <a:defRPr/>
            </a:pPr>
            <a:r>
              <a:rPr lang="en-US" altLang="en-US" sz="2400" dirty="0">
                <a:solidFill>
                  <a:srgbClr val="000000"/>
                </a:solidFill>
                <a:latin typeface="Arial (Body)"/>
                <a:ea typeface="+mn-ea"/>
              </a:rPr>
              <a:t>The rules of grammar that must be followed when writing a program</a:t>
            </a:r>
          </a:p>
          <a:p>
            <a:pPr marL="255651" indent="-255651" eaLnBrk="1" hangingPunct="1">
              <a:tabLst/>
              <a:defRPr/>
            </a:pPr>
            <a:r>
              <a:rPr lang="en-US" altLang="en-US" sz="2400" dirty="0">
                <a:solidFill>
                  <a:srgbClr val="000000"/>
                </a:solidFill>
                <a:latin typeface="Arial (Body)"/>
                <a:ea typeface="+mn-ea"/>
              </a:rPr>
              <a:t>Controls the use of key words, operators, programmer-defined symbols, and </a:t>
            </a:r>
            <a:r>
              <a:rPr lang="en-US" altLang="en-US" sz="2400" dirty="0" smtClean="0">
                <a:solidFill>
                  <a:srgbClr val="000000"/>
                </a:solidFill>
                <a:latin typeface="Arial (Body)"/>
                <a:ea typeface="+mn-ea"/>
              </a:rPr>
              <a:t>punctuation</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Variables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193152"/>
          </a:xfrm>
        </p:spPr>
        <p:txBody>
          <a:bodyPr>
            <a:spAutoFit/>
          </a:bodyPr>
          <a:lstStyle/>
          <a:p>
            <a:pPr marL="255651" indent="-255651" eaLnBrk="1" hangingPunct="1">
              <a:tabLst/>
              <a:defRPr/>
            </a:pPr>
            <a:r>
              <a:rPr lang="en-US" altLang="en-US" sz="2400" dirty="0">
                <a:solidFill>
                  <a:srgbClr val="000000"/>
                </a:solidFill>
                <a:latin typeface="Arial (Body)"/>
                <a:ea typeface="+mn-ea"/>
              </a:rPr>
              <a:t>A variable is a named storage location in the computer’s memory for holding a piece of data.</a:t>
            </a:r>
          </a:p>
          <a:p>
            <a:pPr marL="255651" indent="-255651" eaLnBrk="1" hangingPunct="1">
              <a:tabLst/>
              <a:defRPr/>
            </a:pPr>
            <a:r>
              <a:rPr lang="en-US" altLang="en-US" sz="2400" dirty="0">
                <a:solidFill>
                  <a:srgbClr val="000000"/>
                </a:solidFill>
                <a:latin typeface="Arial (Body)"/>
                <a:ea typeface="+mn-ea"/>
              </a:rPr>
              <a:t>In Program 1-1 we used three variables:</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The </a:t>
            </a:r>
            <a:r>
              <a:rPr lang="en-US" altLang="en-US" sz="2400" b="1" dirty="0">
                <a:solidFill>
                  <a:srgbClr val="000000"/>
                </a:solidFill>
                <a:latin typeface="Courier New" panose="02070309020205020404" pitchFamily="49" charset="0"/>
                <a:cs typeface="Courier New" panose="02070309020205020404" pitchFamily="49" charset="0"/>
              </a:rPr>
              <a:t>hours</a:t>
            </a:r>
            <a:r>
              <a:rPr lang="en-US" altLang="en-US" sz="2400" dirty="0">
                <a:solidFill>
                  <a:srgbClr val="000000"/>
                </a:solidFill>
                <a:latin typeface="Arial (Body)"/>
              </a:rPr>
              <a:t> variable was used to hold the hours</a:t>
            </a:r>
            <a:r>
              <a:rPr lang="en-US" altLang="en-US" sz="2400" dirty="0" smtClean="0">
                <a:solidFill>
                  <a:srgbClr val="000000"/>
                </a:solidFill>
                <a:latin typeface="Arial (Body)"/>
              </a:rPr>
              <a:t> worked</a:t>
            </a:r>
            <a:endParaRPr lang="en-US" altLang="en-US" sz="2400" dirty="0">
              <a:solidFill>
                <a:srgbClr val="000000"/>
              </a:solidFill>
              <a:latin typeface="Arial (Body)"/>
            </a:endParaRP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The </a:t>
            </a:r>
            <a:r>
              <a:rPr lang="en-US" altLang="en-US" sz="2400" b="1" dirty="0">
                <a:solidFill>
                  <a:srgbClr val="000000"/>
                </a:solidFill>
                <a:latin typeface="Courier New" panose="02070309020205020404" pitchFamily="49" charset="0"/>
                <a:cs typeface="Courier New" panose="02070309020205020404" pitchFamily="49" charset="0"/>
              </a:rPr>
              <a:t>rate</a:t>
            </a:r>
            <a:r>
              <a:rPr lang="en-US" altLang="en-US" sz="2400" dirty="0">
                <a:solidFill>
                  <a:srgbClr val="000000"/>
                </a:solidFill>
                <a:latin typeface="Arial (Body)"/>
              </a:rPr>
              <a:t> variable was used to hold the pay rate</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The </a:t>
            </a:r>
            <a:r>
              <a:rPr lang="en-US" altLang="en-US" sz="2400" b="1" dirty="0">
                <a:solidFill>
                  <a:srgbClr val="000000"/>
                </a:solidFill>
                <a:latin typeface="Courier New" panose="02070309020205020404" pitchFamily="49" charset="0"/>
                <a:cs typeface="Courier New" panose="02070309020205020404" pitchFamily="49" charset="0"/>
              </a:rPr>
              <a:t>pay</a:t>
            </a:r>
            <a:r>
              <a:rPr lang="en-US" altLang="en-US" sz="2400" dirty="0">
                <a:solidFill>
                  <a:srgbClr val="000000"/>
                </a:solidFill>
                <a:latin typeface="Arial (Body)"/>
              </a:rPr>
              <a:t> variable was used to hold the gross </a:t>
            </a:r>
            <a:r>
              <a:rPr lang="en-US" altLang="en-US" sz="2400" dirty="0" smtClean="0">
                <a:solidFill>
                  <a:srgbClr val="000000"/>
                </a:solidFill>
                <a:latin typeface="Arial (Body)"/>
              </a:rPr>
              <a:t>pay</a:t>
            </a:r>
            <a:endParaRPr lang="en-US" altLang="en-US" sz="24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Variable Definitions </a:t>
            </a:r>
            <a:r>
              <a:rPr lang="en-US" altLang="en-US" sz="2000" b="0" dirty="0" smtClean="0">
                <a:latin typeface="Times New Roman" panose="02020603050405020304" pitchFamily="18" charset="0"/>
                <a:ea typeface="+mj-ea"/>
                <a:cs typeface="Arial"/>
              </a:rPr>
              <a:t>(1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854323"/>
          </a:xfrm>
        </p:spPr>
        <p:txBody>
          <a:bodyPr>
            <a:spAutoFit/>
          </a:bodyPr>
          <a:lstStyle/>
          <a:p>
            <a:pPr marL="255651" indent="-255651" eaLnBrk="1" hangingPunct="1">
              <a:tabLst/>
              <a:defRPr/>
            </a:pPr>
            <a:r>
              <a:rPr lang="en-US" altLang="en-US" sz="2400" dirty="0">
                <a:solidFill>
                  <a:srgbClr val="000000"/>
                </a:solidFill>
                <a:latin typeface="Arial (Body)"/>
                <a:ea typeface="+mn-ea"/>
              </a:rPr>
              <a:t>To create a variable in a program you must write a variable definition (also called a variable declaration)</a:t>
            </a:r>
          </a:p>
          <a:p>
            <a:pPr marL="255651" indent="-255651" eaLnBrk="1" hangingPunct="1">
              <a:tabLst/>
              <a:defRPr/>
            </a:pPr>
            <a:r>
              <a:rPr lang="en-US" altLang="en-US" sz="2400" dirty="0" smtClean="0">
                <a:solidFill>
                  <a:srgbClr val="000000"/>
                </a:solidFill>
                <a:latin typeface="Arial (Body)"/>
                <a:ea typeface="+mn-ea"/>
              </a:rPr>
              <a:t>Here </a:t>
            </a:r>
            <a:r>
              <a:rPr lang="en-US" altLang="en-US" sz="2400" dirty="0">
                <a:solidFill>
                  <a:srgbClr val="000000"/>
                </a:solidFill>
                <a:latin typeface="Arial (Body)"/>
                <a:ea typeface="+mn-ea"/>
              </a:rPr>
              <a:t>is the statement from Program 1-1 that defines the variables</a:t>
            </a:r>
            <a:r>
              <a:rPr lang="en-US" altLang="en-US" sz="2400" dirty="0" smtClean="0">
                <a:solidFill>
                  <a:srgbClr val="000000"/>
                </a:solidFill>
                <a:latin typeface="Arial (Body)"/>
                <a:ea typeface="+mn-ea"/>
              </a:rPr>
              <a:t>:</a:t>
            </a:r>
          </a:p>
        </p:txBody>
      </p:sp>
      <p:sp>
        <p:nvSpPr>
          <p:cNvPr id="4" name="Text Placeholder 3"/>
          <p:cNvSpPr>
            <a:spLocks noGrp="1"/>
          </p:cNvSpPr>
          <p:nvPr>
            <p:ph type="body" idx="2"/>
          </p:nvPr>
        </p:nvSpPr>
        <p:spPr>
          <a:xfrm>
            <a:off x="457200" y="3566161"/>
            <a:ext cx="8229600" cy="640080"/>
          </a:xfrm>
        </p:spPr>
        <p:txBody>
          <a:bodyPr/>
          <a:lstStyle/>
          <a:p>
            <a:pPr marL="0" indent="265113">
              <a:buNone/>
            </a:pPr>
            <a:r>
              <a:rPr lang="en-US" altLang="en-US" sz="2400" b="1" dirty="0">
                <a:solidFill>
                  <a:srgbClr val="000000"/>
                </a:solidFill>
                <a:latin typeface="Courier New" panose="02070309020205020404" pitchFamily="49" charset="0"/>
                <a:cs typeface="Courier New" panose="02070309020205020404" pitchFamily="49" charset="0"/>
              </a:rPr>
              <a:t>double hours, rate, pay</a:t>
            </a:r>
            <a:r>
              <a:rPr lang="en-US" altLang="en-US" sz="2400" b="1" dirty="0" smtClean="0">
                <a:solidFill>
                  <a:srgbClr val="000000"/>
                </a:solidFill>
                <a:latin typeface="Courier New" panose="02070309020205020404" pitchFamily="49" charset="0"/>
                <a:cs typeface="Courier New" panose="02070309020205020404" pitchFamily="49" charset="0"/>
              </a:rPr>
              <a:t>;</a:t>
            </a:r>
            <a:endParaRPr lang="en-US" altLang="en-US" sz="2400" b="1" dirty="0">
              <a:solidFill>
                <a:srgbClr val="0000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Variable Definitions </a:t>
            </a:r>
            <a:r>
              <a:rPr lang="en-US" altLang="en-US" sz="2000" b="0" dirty="0" smtClean="0">
                <a:latin typeface="Times New Roman" panose="02020603050405020304" pitchFamily="18" charset="0"/>
                <a:ea typeface="+mj-ea"/>
                <a:cs typeface="Arial"/>
              </a:rPr>
              <a:t>(2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416016"/>
          </a:xfrm>
        </p:spPr>
        <p:txBody>
          <a:bodyPr>
            <a:spAutoFit/>
          </a:bodyPr>
          <a:lstStyle/>
          <a:p>
            <a:pPr marL="255651" indent="-255651" eaLnBrk="1" hangingPunct="1">
              <a:tabLst/>
              <a:defRPr/>
            </a:pPr>
            <a:r>
              <a:rPr lang="en-US" altLang="en-US" sz="2400" dirty="0">
                <a:solidFill>
                  <a:srgbClr val="000000"/>
                </a:solidFill>
                <a:latin typeface="Arial (Body)"/>
                <a:ea typeface="+mn-ea"/>
              </a:rPr>
              <a:t>There are many different types of data, which you will learn about in this course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a:p>
            <a:pPr marL="255651" indent="-255651" eaLnBrk="1" hangingPunct="1">
              <a:tabLst/>
              <a:defRPr/>
            </a:pPr>
            <a:r>
              <a:rPr lang="en-US" altLang="en-US" sz="2400" dirty="0">
                <a:solidFill>
                  <a:srgbClr val="000000"/>
                </a:solidFill>
                <a:latin typeface="Arial (Body)"/>
                <a:ea typeface="+mn-ea"/>
              </a:rPr>
              <a:t>A variable holds a specific type of data</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a:p>
            <a:pPr marL="255651" indent="-255651" eaLnBrk="1" hangingPunct="1">
              <a:tabLst/>
              <a:defRPr/>
            </a:pPr>
            <a:r>
              <a:rPr lang="en-US" altLang="en-US" sz="2400" dirty="0">
                <a:solidFill>
                  <a:srgbClr val="000000"/>
                </a:solidFill>
                <a:latin typeface="Arial (Body)"/>
                <a:ea typeface="+mn-ea"/>
              </a:rPr>
              <a:t>The variable definition specifies the type of data a variable can hold, and the variable name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a:spAutoFit/>
          </a:bodyPr>
          <a:lstStyle/>
          <a:p>
            <a:pPr eaLnBrk="1" hangingPunct="1">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1.2 </a:t>
            </a:r>
            <a:r>
              <a:rPr lang="en-US" altLang="en-US" sz="3400" dirty="0" smtClean="0">
                <a:solidFill>
                  <a:schemeClr val="bg1"/>
                </a:solidFill>
                <a:latin typeface="Times New Roman" panose="02020603050405020304" pitchFamily="18" charset="0"/>
                <a:cs typeface="Times New Roman" panose="02020603050405020304" pitchFamily="18" charset="0"/>
              </a:rPr>
              <a:t>Computer </a:t>
            </a:r>
            <a:r>
              <a:rPr lang="en-US" altLang="en-US" sz="3400" dirty="0">
                <a:solidFill>
                  <a:schemeClr val="bg1"/>
                </a:solidFill>
                <a:latin typeface="Times New Roman" panose="02020603050405020304" pitchFamily="18" charset="0"/>
                <a:cs typeface="Times New Roman" panose="02020603050405020304" pitchFamily="18" charset="0"/>
              </a:rPr>
              <a:t>Systems: Hardware and </a:t>
            </a:r>
            <a:r>
              <a:rPr lang="en-US" altLang="en-US" sz="3400" dirty="0" smtClean="0">
                <a:solidFill>
                  <a:schemeClr val="bg1"/>
                </a:solidFill>
                <a:latin typeface="Times New Roman" panose="02020603050405020304" pitchFamily="18" charset="0"/>
                <a:cs typeface="Times New Roman" panose="02020603050405020304" pitchFamily="18" charset="0"/>
              </a:rPr>
              <a:t>Software</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Variable Definitions </a:t>
            </a:r>
            <a:r>
              <a:rPr lang="en-US" altLang="en-US" sz="2000" b="0" dirty="0" smtClean="0">
                <a:latin typeface="Times New Roman" panose="02020603050405020304" pitchFamily="18" charset="0"/>
                <a:ea typeface="+mj-ea"/>
                <a:cs typeface="Arial"/>
              </a:rPr>
              <a:t>(3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eaLnBrk="1" hangingPunct="1">
              <a:tabLst/>
              <a:defRPr/>
            </a:pPr>
            <a:r>
              <a:rPr lang="en-US" altLang="en-US" sz="2400" dirty="0">
                <a:solidFill>
                  <a:srgbClr val="000000"/>
                </a:solidFill>
                <a:latin typeface="Arial (Body)"/>
                <a:ea typeface="+mn-ea"/>
              </a:rPr>
              <a:t>Once again, line 7 from Program </a:t>
            </a:r>
            <a:r>
              <a:rPr lang="en-US" altLang="en-US" sz="2400" dirty="0" smtClean="0">
                <a:solidFill>
                  <a:srgbClr val="000000"/>
                </a:solidFill>
                <a:latin typeface="Arial (Body)"/>
                <a:ea typeface="+mn-ea"/>
              </a:rPr>
              <a:t>1-1:</a:t>
            </a:r>
          </a:p>
        </p:txBody>
      </p:sp>
      <p:sp>
        <p:nvSpPr>
          <p:cNvPr id="4" name="Text Placeholder 3"/>
          <p:cNvSpPr>
            <a:spLocks noGrp="1"/>
          </p:cNvSpPr>
          <p:nvPr>
            <p:ph type="body" idx="2"/>
          </p:nvPr>
        </p:nvSpPr>
        <p:spPr>
          <a:xfrm>
            <a:off x="457200" y="2267713"/>
            <a:ext cx="8229600" cy="2011680"/>
          </a:xfrm>
        </p:spPr>
        <p:txBody>
          <a:bodyPr/>
          <a:lstStyle/>
          <a:p>
            <a:pPr marL="0" indent="357188" eaLnBrk="1" hangingPunct="1">
              <a:buNone/>
              <a:tabLst/>
              <a:defRPr/>
            </a:pPr>
            <a:r>
              <a:rPr lang="en-US" altLang="en-US" sz="2400" b="1" dirty="0">
                <a:solidFill>
                  <a:srgbClr val="000000"/>
                </a:solidFill>
                <a:latin typeface="Courier New" panose="02070309020205020404" pitchFamily="49" charset="0"/>
                <a:cs typeface="Courier New" panose="02070309020205020404" pitchFamily="49" charset="0"/>
              </a:rPr>
              <a:t>double hours, rate, pay;</a:t>
            </a:r>
          </a:p>
          <a:p>
            <a:pPr marL="255651" indent="-255651" eaLnBrk="1" hangingPunct="1">
              <a:tabLst/>
              <a:defRPr/>
            </a:pPr>
            <a:r>
              <a:rPr lang="en-US" altLang="en-US" sz="2400" dirty="0">
                <a:solidFill>
                  <a:srgbClr val="000000"/>
                </a:solidFill>
                <a:latin typeface="Arial (Body)"/>
              </a:rPr>
              <a:t>The word </a:t>
            </a:r>
            <a:r>
              <a:rPr lang="en-US" altLang="en-US" sz="2400" b="1" dirty="0">
                <a:solidFill>
                  <a:srgbClr val="000000"/>
                </a:solidFill>
                <a:latin typeface="Courier New" panose="02070309020205020404" pitchFamily="49" charset="0"/>
                <a:cs typeface="Courier New" panose="02070309020205020404" pitchFamily="49" charset="0"/>
              </a:rPr>
              <a:t>double</a:t>
            </a:r>
            <a:r>
              <a:rPr lang="en-US" altLang="en-US" sz="2400" dirty="0">
                <a:solidFill>
                  <a:srgbClr val="000000"/>
                </a:solidFill>
                <a:latin typeface="Arial (Body)"/>
              </a:rPr>
              <a:t> specifies that the variables can hold double-precision floating point numbers. (You will learn more about that in Chapter 2</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eaLnBrk="1" hangingPunct="1">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1.5 </a:t>
            </a:r>
            <a:r>
              <a:rPr lang="en-US" altLang="en-US" sz="3400" dirty="0">
                <a:solidFill>
                  <a:schemeClr val="bg1"/>
                </a:solidFill>
                <a:latin typeface="Times New Roman" panose="02020603050405020304" pitchFamily="18" charset="0"/>
                <a:cs typeface="Times New Roman" panose="02020603050405020304" pitchFamily="18" charset="0"/>
              </a:rPr>
              <a:t>Input, Processing, and </a:t>
            </a:r>
            <a:r>
              <a:rPr lang="en-US" altLang="en-US" sz="3400" dirty="0" smtClean="0">
                <a:solidFill>
                  <a:schemeClr val="bg1"/>
                </a:solidFill>
                <a:latin typeface="Times New Roman" panose="02020603050405020304" pitchFamily="18" charset="0"/>
                <a:cs typeface="Times New Roman" panose="02020603050405020304" pitchFamily="18" charset="0"/>
              </a:rPr>
              <a:t>Output</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Input, Processing, and Output</a:t>
            </a:r>
            <a:endParaRPr lang="en-US" altLang="en-US" dirty="0">
              <a:latin typeface="Times New Roman" panose="02020603050405020304" pitchFamily="18" charset="0"/>
              <a:ea typeface="+mj-ea"/>
              <a:cs typeface="Arial"/>
            </a:endParaRPr>
          </a:p>
        </p:txBody>
      </p:sp>
      <p:sp>
        <p:nvSpPr>
          <p:cNvPr id="5" name="Content Placeholder 4"/>
          <p:cNvSpPr>
            <a:spLocks noGrp="1"/>
          </p:cNvSpPr>
          <p:nvPr>
            <p:ph type="body" idx="1"/>
          </p:nvPr>
        </p:nvSpPr>
        <p:spPr>
          <a:xfrm>
            <a:off x="457200" y="1600200"/>
            <a:ext cx="8229600" cy="1005839"/>
          </a:xfrm>
        </p:spPr>
        <p:txBody>
          <a:bodyPr/>
          <a:lstStyle/>
          <a:p>
            <a:pPr marL="29736" lvl="1" indent="0" eaLnBrk="1" hangingPunct="1">
              <a:buClr>
                <a:schemeClr val="tx2"/>
              </a:buClr>
              <a:buSzPts val="2400"/>
              <a:buNone/>
              <a:defRPr/>
            </a:pPr>
            <a:r>
              <a:rPr lang="en-US" sz="2400" dirty="0">
                <a:latin typeface="Arial (Body)"/>
              </a:rPr>
              <a:t>Three steps that a program typically performs</a:t>
            </a:r>
            <a:r>
              <a:rPr lang="en-US" sz="2400" dirty="0" smtClean="0">
                <a:latin typeface="Arial (Body)"/>
              </a:rPr>
              <a:t>:</a:t>
            </a:r>
            <a:endParaRPr lang="en-US" sz="2400" b="1" dirty="0" smtClean="0">
              <a:solidFill>
                <a:schemeClr val="tx2"/>
              </a:solidFill>
              <a:latin typeface="Arial (Body)"/>
            </a:endParaRPr>
          </a:p>
          <a:p>
            <a:pPr marL="432000" lvl="1" indent="-432000" eaLnBrk="1" hangingPunct="1">
              <a:spcBef>
                <a:spcPts val="1500"/>
              </a:spcBef>
              <a:buClr>
                <a:schemeClr val="tx2"/>
              </a:buClr>
              <a:buSzPts val="2400"/>
              <a:buFont typeface="+mj-lt"/>
              <a:buAutoNum type="arabicPeriod"/>
              <a:defRPr/>
            </a:pPr>
            <a:r>
              <a:rPr lang="en-US" sz="2400" b="1" dirty="0" smtClean="0">
                <a:latin typeface="Arial (Body)"/>
              </a:rPr>
              <a:t>Gather </a:t>
            </a:r>
            <a:r>
              <a:rPr lang="en-US" sz="2400" b="1" dirty="0">
                <a:latin typeface="Arial (Body)"/>
              </a:rPr>
              <a:t>input data</a:t>
            </a:r>
            <a:r>
              <a:rPr lang="en-US" sz="2400" b="1" dirty="0" smtClean="0">
                <a:latin typeface="Arial (Body)"/>
              </a:rPr>
              <a:t>:</a:t>
            </a:r>
            <a:endParaRPr lang="en-US" sz="2400" b="1" dirty="0">
              <a:latin typeface="Arial (Body)"/>
            </a:endParaRPr>
          </a:p>
        </p:txBody>
      </p:sp>
      <p:sp>
        <p:nvSpPr>
          <p:cNvPr id="6" name="Content Placeholder 5"/>
          <p:cNvSpPr>
            <a:spLocks noGrp="1"/>
          </p:cNvSpPr>
          <p:nvPr>
            <p:ph sz="quarter" idx="15"/>
          </p:nvPr>
        </p:nvSpPr>
        <p:spPr>
          <a:xfrm>
            <a:off x="457200" y="2633472"/>
            <a:ext cx="8229600" cy="899963"/>
          </a:xfrm>
        </p:spPr>
        <p:txBody>
          <a:bodyPr/>
          <a:lstStyle/>
          <a:p>
            <a:pPr marL="741600" lvl="2" indent="-284400" eaLnBrk="1" hangingPunct="1">
              <a:spcBef>
                <a:spcPts val="600"/>
              </a:spcBef>
              <a:buClr>
                <a:schemeClr val="tx2"/>
              </a:buClr>
              <a:buFontTx/>
              <a:buChar char="–"/>
              <a:defRPr/>
            </a:pPr>
            <a:r>
              <a:rPr lang="en-US" sz="2400" dirty="0">
                <a:latin typeface="Arial (Body)"/>
              </a:rPr>
              <a:t>from keyboard</a:t>
            </a:r>
          </a:p>
          <a:p>
            <a:pPr marL="741600" lvl="2" indent="-284400" eaLnBrk="1" hangingPunct="1">
              <a:spcBef>
                <a:spcPts val="600"/>
              </a:spcBef>
              <a:buClr>
                <a:schemeClr val="tx2"/>
              </a:buClr>
              <a:buFontTx/>
              <a:buChar char="–"/>
              <a:defRPr/>
            </a:pPr>
            <a:r>
              <a:rPr lang="en-US" sz="2400" dirty="0">
                <a:latin typeface="Arial (Body)"/>
              </a:rPr>
              <a:t>from files on disk </a:t>
            </a:r>
            <a:r>
              <a:rPr lang="en-US" sz="2400" dirty="0" smtClean="0">
                <a:latin typeface="Arial (Body)"/>
              </a:rPr>
              <a:t>drives</a:t>
            </a:r>
            <a:endParaRPr lang="en-US" sz="2400" dirty="0">
              <a:latin typeface="Arial (Body)"/>
            </a:endParaRPr>
          </a:p>
        </p:txBody>
      </p:sp>
      <p:sp>
        <p:nvSpPr>
          <p:cNvPr id="7" name="Content Placeholder 6"/>
          <p:cNvSpPr>
            <a:spLocks noGrp="1"/>
          </p:cNvSpPr>
          <p:nvPr>
            <p:ph sz="quarter" idx="16"/>
          </p:nvPr>
        </p:nvSpPr>
        <p:spPr>
          <a:xfrm>
            <a:off x="457200" y="3586290"/>
            <a:ext cx="8229600" cy="1068006"/>
          </a:xfrm>
        </p:spPr>
        <p:txBody>
          <a:bodyPr/>
          <a:lstStyle/>
          <a:p>
            <a:pPr marL="432000" lvl="1" indent="-432000" eaLnBrk="1" hangingPunct="1">
              <a:spcBef>
                <a:spcPts val="1500"/>
              </a:spcBef>
              <a:buClr>
                <a:schemeClr val="tx2"/>
              </a:buClr>
              <a:buSzPts val="2400"/>
              <a:buFont typeface="+mj-lt"/>
              <a:buAutoNum type="arabicPeriod" startAt="2"/>
              <a:defRPr/>
            </a:pPr>
            <a:r>
              <a:rPr lang="en-US" sz="2400" b="1" dirty="0" smtClean="0">
                <a:latin typeface="Arial (Body)"/>
              </a:rPr>
              <a:t>Process </a:t>
            </a:r>
            <a:r>
              <a:rPr lang="en-US" sz="2400" b="1" dirty="0">
                <a:latin typeface="Arial (Body)"/>
              </a:rPr>
              <a:t>the input data</a:t>
            </a:r>
          </a:p>
          <a:p>
            <a:pPr marL="432000" lvl="1" indent="-432000" eaLnBrk="1" hangingPunct="1">
              <a:spcBef>
                <a:spcPts val="1500"/>
              </a:spcBef>
              <a:buClr>
                <a:schemeClr val="tx2"/>
              </a:buClr>
              <a:buSzPts val="2400"/>
              <a:buFont typeface="+mj-lt"/>
              <a:buAutoNum type="arabicPeriod" startAt="2"/>
              <a:defRPr/>
            </a:pPr>
            <a:r>
              <a:rPr lang="en-US" sz="2400" b="1" dirty="0" smtClean="0">
                <a:latin typeface="Arial (Body)"/>
              </a:rPr>
              <a:t>Display </a:t>
            </a:r>
            <a:r>
              <a:rPr lang="en-US" sz="2400" b="1" dirty="0">
                <a:latin typeface="Arial (Body)"/>
              </a:rPr>
              <a:t>the results as output</a:t>
            </a:r>
            <a:r>
              <a:rPr lang="en-US" sz="2400" b="1" dirty="0" smtClean="0">
                <a:latin typeface="Arial (Body)"/>
              </a:rPr>
              <a:t>:</a:t>
            </a:r>
            <a:endParaRPr lang="en-US" sz="2400" b="1" dirty="0">
              <a:latin typeface="Arial (Body)"/>
            </a:endParaRPr>
          </a:p>
        </p:txBody>
      </p:sp>
      <p:sp>
        <p:nvSpPr>
          <p:cNvPr id="8" name="Content Placeholder 7"/>
          <p:cNvSpPr>
            <a:spLocks noGrp="1"/>
          </p:cNvSpPr>
          <p:nvPr>
            <p:ph sz="quarter" idx="17"/>
          </p:nvPr>
        </p:nvSpPr>
        <p:spPr>
          <a:xfrm>
            <a:off x="457200" y="4661432"/>
            <a:ext cx="8229600" cy="1175680"/>
          </a:xfrm>
        </p:spPr>
        <p:txBody>
          <a:bodyPr/>
          <a:lstStyle/>
          <a:p>
            <a:pPr marL="741600" lvl="1" indent="-284400" eaLnBrk="1" hangingPunct="1">
              <a:spcBef>
                <a:spcPts val="600"/>
              </a:spcBef>
              <a:buClr>
                <a:schemeClr val="tx2"/>
              </a:buClr>
              <a:buSzPts val="2400"/>
              <a:buFontTx/>
              <a:buChar char="–"/>
              <a:defRPr/>
            </a:pPr>
            <a:r>
              <a:rPr lang="en-US" sz="2400" dirty="0">
                <a:latin typeface="Arial (Body)"/>
              </a:rPr>
              <a:t>send it to the </a:t>
            </a:r>
            <a:r>
              <a:rPr lang="en-US" sz="2400" dirty="0" smtClean="0">
                <a:latin typeface="Arial (Body)"/>
              </a:rPr>
              <a:t>screen</a:t>
            </a:r>
          </a:p>
          <a:p>
            <a:pPr marL="741600" lvl="1" indent="-284400" eaLnBrk="1" hangingPunct="1">
              <a:spcBef>
                <a:spcPts val="600"/>
              </a:spcBef>
              <a:buClr>
                <a:schemeClr val="tx2"/>
              </a:buClr>
              <a:buSzPts val="2400"/>
              <a:buFontTx/>
              <a:buChar char="–"/>
              <a:defRPr/>
            </a:pPr>
            <a:r>
              <a:rPr lang="en-US" sz="2400" dirty="0" smtClean="0">
                <a:latin typeface="Arial (Body)"/>
              </a:rPr>
              <a:t>write </a:t>
            </a:r>
            <a:r>
              <a:rPr lang="en-US" sz="2400" dirty="0">
                <a:latin typeface="Arial (Body)"/>
              </a:rPr>
              <a:t>to a </a:t>
            </a:r>
            <a:r>
              <a:rPr lang="en-US" sz="2400" dirty="0" smtClean="0">
                <a:latin typeface="Arial (Body)"/>
              </a:rPr>
              <a:t>file</a:t>
            </a:r>
            <a:endParaRPr lang="en-US" sz="2400" dirty="0">
              <a:latin typeface="Arial (Body)"/>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eaLnBrk="1" hangingPunct="1">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1.6 </a:t>
            </a:r>
            <a:r>
              <a:rPr lang="en-US" altLang="en-US" sz="3400" dirty="0">
                <a:solidFill>
                  <a:schemeClr val="bg1"/>
                </a:solidFill>
                <a:latin typeface="Times New Roman" panose="02020603050405020304" pitchFamily="18" charset="0"/>
                <a:cs typeface="Times New Roman" panose="02020603050405020304" pitchFamily="18" charset="0"/>
              </a:rPr>
              <a:t>The Programming </a:t>
            </a:r>
            <a:r>
              <a:rPr lang="en-US" altLang="en-US" sz="3400" dirty="0" smtClean="0">
                <a:solidFill>
                  <a:schemeClr val="bg1"/>
                </a:solidFill>
                <a:latin typeface="Times New Roman" panose="02020603050405020304" pitchFamily="18" charset="0"/>
                <a:cs typeface="Times New Roman" panose="02020603050405020304" pitchFamily="18" charset="0"/>
              </a:rPr>
              <a:t>Process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The Programming Process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116179"/>
          </a:xfrm>
        </p:spPr>
        <p:txBody>
          <a:bodyPr/>
          <a:lstStyle/>
          <a:p>
            <a:pPr marL="432000" indent="-432000">
              <a:buFont typeface="+mj-lt"/>
              <a:buAutoNum type="arabicPeriod"/>
            </a:pPr>
            <a:r>
              <a:rPr lang="en-US" sz="2400" dirty="0" smtClean="0">
                <a:latin typeface="+mn-lt"/>
              </a:rPr>
              <a:t>Clearly define </a:t>
            </a:r>
            <a:r>
              <a:rPr lang="en-US" sz="2400" dirty="0">
                <a:latin typeface="+mn-lt"/>
              </a:rPr>
              <a:t>what the program is to do.</a:t>
            </a:r>
          </a:p>
          <a:p>
            <a:pPr marL="432000" indent="-432000">
              <a:buFont typeface="+mj-lt"/>
              <a:buAutoNum type="arabicPeriod"/>
            </a:pPr>
            <a:r>
              <a:rPr lang="en-US" sz="2400" dirty="0" smtClean="0">
                <a:latin typeface="+mn-lt"/>
              </a:rPr>
              <a:t>Visualize </a:t>
            </a:r>
            <a:r>
              <a:rPr lang="en-US" sz="2400" dirty="0">
                <a:latin typeface="+mn-lt"/>
              </a:rPr>
              <a:t>the program running on the computer.</a:t>
            </a:r>
          </a:p>
          <a:p>
            <a:pPr marL="432000" indent="-432000">
              <a:buFont typeface="+mj-lt"/>
              <a:buAutoNum type="arabicPeriod"/>
            </a:pPr>
            <a:r>
              <a:rPr lang="en-US" sz="2400" dirty="0" smtClean="0">
                <a:latin typeface="+mn-lt"/>
              </a:rPr>
              <a:t>Use </a:t>
            </a:r>
            <a:r>
              <a:rPr lang="en-US" sz="2400" dirty="0">
                <a:latin typeface="+mn-lt"/>
              </a:rPr>
              <a:t>design tools such as a hierarchy chart, </a:t>
            </a:r>
            <a:r>
              <a:rPr lang="en-US" sz="2400" dirty="0" smtClean="0">
                <a:latin typeface="+mn-lt"/>
              </a:rPr>
              <a:t>flowcharts, or </a:t>
            </a:r>
            <a:r>
              <a:rPr lang="en-US" sz="2400" dirty="0">
                <a:latin typeface="+mn-lt"/>
              </a:rPr>
              <a:t>pseudocode to create a model of the program.</a:t>
            </a:r>
          </a:p>
          <a:p>
            <a:pPr marL="432000" indent="-432000">
              <a:buFont typeface="+mj-lt"/>
              <a:buAutoNum type="arabicPeriod"/>
            </a:pPr>
            <a:r>
              <a:rPr lang="en-US" sz="2400" dirty="0" smtClean="0">
                <a:latin typeface="+mn-lt"/>
              </a:rPr>
              <a:t>Check </a:t>
            </a:r>
            <a:r>
              <a:rPr lang="en-US" sz="2400" dirty="0">
                <a:latin typeface="+mn-lt"/>
              </a:rPr>
              <a:t>the model for logical errors.</a:t>
            </a:r>
          </a:p>
          <a:p>
            <a:pPr marL="432000" indent="-432000">
              <a:buFont typeface="+mj-lt"/>
              <a:buAutoNum type="arabicPeriod"/>
            </a:pPr>
            <a:r>
              <a:rPr lang="en-US" sz="2400" dirty="0" smtClean="0">
                <a:latin typeface="+mn-lt"/>
              </a:rPr>
              <a:t>Type </a:t>
            </a:r>
            <a:r>
              <a:rPr lang="en-US" sz="2400" dirty="0">
                <a:latin typeface="+mn-lt"/>
              </a:rPr>
              <a:t>the code, save it, and compile it</a:t>
            </a:r>
            <a:r>
              <a:rPr lang="en-US" sz="2400" dirty="0" smtClean="0">
                <a:latin typeface="+mn-lt"/>
              </a:rPr>
              <a:t>.</a:t>
            </a:r>
            <a:endParaRPr lang="en-US" sz="2400" dirty="0">
              <a:latin typeface="+mn-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dirty="0">
                <a:latin typeface="Times New Roman" panose="02020603050405020304" pitchFamily="18" charset="0"/>
                <a:cs typeface="Arial"/>
              </a:rPr>
              <a:t>The Programming Process </a:t>
            </a:r>
            <a:r>
              <a:rPr lang="en-US" altLang="en-US" sz="2000" b="0" dirty="0" smtClean="0">
                <a:latin typeface="Times New Roman" panose="02020603050405020304" pitchFamily="18" charset="0"/>
                <a:cs typeface="Arial"/>
              </a:rPr>
              <a:t>(2 </a:t>
            </a:r>
            <a:r>
              <a:rPr lang="en-US" altLang="en-US" sz="2000" b="0" dirty="0">
                <a:latin typeface="Times New Roman" panose="02020603050405020304" pitchFamily="18" charset="0"/>
                <a:cs typeface="Arial"/>
              </a:rPr>
              <a:t>of 2)</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212432"/>
          </a:xfrm>
        </p:spPr>
        <p:txBody>
          <a:bodyPr/>
          <a:lstStyle/>
          <a:p>
            <a:pPr marL="432000" indent="-432000">
              <a:buFont typeface="+mj-lt"/>
              <a:buAutoNum type="arabicPeriod" startAt="6"/>
            </a:pPr>
            <a:r>
              <a:rPr lang="en-US" sz="2400" dirty="0" smtClean="0">
                <a:latin typeface="+mn-lt"/>
              </a:rPr>
              <a:t>Correct any errors found during compilation. Repeat Steps 5 and 6 as many times as necessary.</a:t>
            </a:r>
          </a:p>
          <a:p>
            <a:pPr marL="432000" indent="-432000">
              <a:buFont typeface="+mj-lt"/>
              <a:buAutoNum type="arabicPeriod" startAt="7"/>
            </a:pPr>
            <a:r>
              <a:rPr lang="en-US" sz="2400" dirty="0" smtClean="0">
                <a:latin typeface="+mn-lt"/>
              </a:rPr>
              <a:t>Run the program with test data for input.</a:t>
            </a:r>
          </a:p>
          <a:p>
            <a:pPr marL="432000" indent="-432000">
              <a:buFont typeface="+mj-lt"/>
              <a:buAutoNum type="arabicPeriod" startAt="7"/>
            </a:pPr>
            <a:r>
              <a:rPr lang="en-US" sz="2400" dirty="0" smtClean="0">
                <a:latin typeface="+mn-lt"/>
              </a:rPr>
              <a:t>Correct any errors found while running the program. Repeat Steps 5 through 8 as many times as necessary.</a:t>
            </a:r>
          </a:p>
          <a:p>
            <a:pPr marL="432000" indent="-432000">
              <a:buFont typeface="+mj-lt"/>
              <a:buAutoNum type="arabicPeriod" startAt="9"/>
            </a:pPr>
            <a:r>
              <a:rPr lang="en-US" sz="2400" dirty="0" smtClean="0">
                <a:latin typeface="+mn-lt"/>
              </a:rPr>
              <a:t>Validate the results of the program.</a:t>
            </a:r>
            <a:endParaRPr lang="en-US" sz="2400" dirty="0">
              <a:latin typeface="+mn-lt"/>
            </a:endParaRPr>
          </a:p>
        </p:txBody>
      </p:sp>
    </p:spTree>
    <p:extLst>
      <p:ext uri="{BB962C8B-B14F-4D97-AF65-F5344CB8AC3E}">
        <p14:creationId xmlns:p14="http://schemas.microsoft.com/office/powerpoint/2010/main" val="31500650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a:spAutoFit/>
          </a:bodyPr>
          <a:lstStyle/>
          <a:p>
            <a:pPr eaLnBrk="1" hangingPunct="1">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1.7 </a:t>
            </a:r>
            <a:r>
              <a:rPr lang="en-US" altLang="en-US" sz="3400" dirty="0">
                <a:solidFill>
                  <a:schemeClr val="bg1"/>
                </a:solidFill>
                <a:latin typeface="Times New Roman" panose="02020603050405020304" pitchFamily="18" charset="0"/>
                <a:cs typeface="Times New Roman" panose="02020603050405020304" pitchFamily="18" charset="0"/>
              </a:rPr>
              <a:t>Procedural and Object-Oriented </a:t>
            </a:r>
            <a:r>
              <a:rPr lang="en-US" altLang="en-US" sz="3400" dirty="0" smtClean="0">
                <a:solidFill>
                  <a:schemeClr val="bg1"/>
                </a:solidFill>
                <a:latin typeface="Times New Roman" panose="02020603050405020304" pitchFamily="18" charset="0"/>
                <a:cs typeface="Times New Roman" panose="02020603050405020304" pitchFamily="18" charset="0"/>
              </a:rPr>
              <a:t>Programming</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eaLnBrk="1" hangingPunct="1">
              <a:spcBef>
                <a:spcPct val="0"/>
              </a:spcBef>
              <a:buClrTx/>
              <a:defRPr/>
            </a:pPr>
            <a:r>
              <a:rPr lang="en-US" dirty="0" smtClean="0">
                <a:latin typeface="Times New Roman" panose="02020603050405020304" pitchFamily="18" charset="0"/>
                <a:ea typeface="+mj-ea"/>
                <a:cs typeface="Arial"/>
              </a:rPr>
              <a:t>Procedural and Object-Oriented Programming</a:t>
            </a:r>
            <a:endParaRPr 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223655"/>
          </a:xfrm>
        </p:spPr>
        <p:txBody>
          <a:bodyPr>
            <a:spAutoFit/>
          </a:bodyPr>
          <a:lstStyle/>
          <a:p>
            <a:pPr marL="255651" indent="-255651" eaLnBrk="1" hangingPunct="1">
              <a:tabLst/>
              <a:defRPr/>
            </a:pPr>
            <a:r>
              <a:rPr lang="en-US" altLang="en-US" sz="2400" dirty="0">
                <a:solidFill>
                  <a:srgbClr val="000000"/>
                </a:solidFill>
                <a:latin typeface="Arial (Body)"/>
                <a:ea typeface="+mn-ea"/>
              </a:rPr>
              <a:t>Procedural programming: focus is on the process</a:t>
            </a:r>
            <a:r>
              <a:rPr lang="en-US" altLang="en-US" sz="2400" dirty="0" smtClean="0">
                <a:solidFill>
                  <a:srgbClr val="000000"/>
                </a:solidFill>
                <a:latin typeface="Arial (Body)"/>
                <a:ea typeface="+mn-ea"/>
              </a:rPr>
              <a:t>. Procedures/functions </a:t>
            </a:r>
            <a:r>
              <a:rPr lang="en-US" altLang="en-US" sz="2400" dirty="0">
                <a:solidFill>
                  <a:srgbClr val="000000"/>
                </a:solidFill>
                <a:latin typeface="Arial (Body)"/>
                <a:ea typeface="+mn-ea"/>
              </a:rPr>
              <a:t>are written to process data.</a:t>
            </a:r>
          </a:p>
          <a:p>
            <a:pPr marL="255651" indent="-255651" eaLnBrk="1" hangingPunct="1">
              <a:tabLst/>
              <a:defRPr/>
            </a:pPr>
            <a:r>
              <a:rPr lang="en-US" altLang="en-US" sz="2400" dirty="0">
                <a:solidFill>
                  <a:srgbClr val="000000"/>
                </a:solidFill>
                <a:latin typeface="Arial (Body)"/>
                <a:ea typeface="+mn-ea"/>
              </a:rPr>
              <a:t>Object-Oriented programming: focus is on objects, which contain data and the means to manipulate the data</a:t>
            </a:r>
            <a:r>
              <a:rPr lang="en-US" altLang="en-US" sz="2400" dirty="0" smtClean="0">
                <a:solidFill>
                  <a:srgbClr val="000000"/>
                </a:solidFill>
                <a:latin typeface="Arial (Body)"/>
                <a:ea typeface="+mn-ea"/>
              </a:rPr>
              <a:t>. Messages </a:t>
            </a:r>
            <a:r>
              <a:rPr lang="en-US" altLang="en-US" sz="2400" dirty="0">
                <a:solidFill>
                  <a:srgbClr val="000000"/>
                </a:solidFill>
                <a:latin typeface="Arial (Body)"/>
                <a:ea typeface="+mn-ea"/>
              </a:rPr>
              <a:t>sent to objects to perform operations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6451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dirty="0" smtClean="0">
                <a:latin typeface="Times New Roman" panose="02020603050405020304" pitchFamily="18" charset="0"/>
                <a:ea typeface="+mj-ea"/>
                <a:cs typeface="Arial"/>
              </a:rPr>
              <a:t>Main Hardware Component Categories:</a:t>
            </a:r>
            <a:endParaRPr 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432054" indent="-432054" eaLnBrk="1" hangingPunct="1">
              <a:buSzPts val="2400"/>
              <a:buFontTx/>
              <a:buAutoNum type="arabicPeriod"/>
              <a:tabLst/>
              <a:defRPr/>
            </a:pPr>
            <a:r>
              <a:rPr lang="en-US" altLang="en-US" sz="2400" dirty="0">
                <a:solidFill>
                  <a:srgbClr val="000000"/>
                </a:solidFill>
                <a:latin typeface="Arial (Body)"/>
                <a:ea typeface="+mn-ea"/>
              </a:rPr>
              <a:t>Central Processing Unit </a:t>
            </a:r>
            <a:r>
              <a:rPr lang="en-US" altLang="en-US" sz="2400" dirty="0" smtClean="0">
                <a:solidFill>
                  <a:srgbClr val="000000"/>
                </a:solidFill>
                <a:latin typeface="Arial (Body)"/>
                <a:ea typeface="+mn-ea"/>
              </a:rPr>
              <a:t>(C</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P</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U)</a:t>
            </a:r>
            <a:endParaRPr lang="en-US" altLang="en-US" sz="2400" dirty="0">
              <a:solidFill>
                <a:srgbClr val="000000"/>
              </a:solidFill>
              <a:latin typeface="Arial (Body)"/>
              <a:ea typeface="+mn-ea"/>
            </a:endParaRPr>
          </a:p>
          <a:p>
            <a:pPr marL="432054" indent="-432054" eaLnBrk="1" hangingPunct="1">
              <a:buSzPts val="2400"/>
              <a:buFontTx/>
              <a:buAutoNum type="arabicPeriod"/>
              <a:tabLst/>
              <a:defRPr/>
            </a:pPr>
            <a:r>
              <a:rPr lang="en-US" altLang="en-US" sz="2400" dirty="0">
                <a:solidFill>
                  <a:srgbClr val="000000"/>
                </a:solidFill>
                <a:latin typeface="Arial (Body)"/>
                <a:ea typeface="+mn-ea"/>
              </a:rPr>
              <a:t>Main Memory</a:t>
            </a:r>
          </a:p>
          <a:p>
            <a:pPr marL="432054" indent="-432054" eaLnBrk="1" hangingPunct="1">
              <a:buSzPts val="2400"/>
              <a:buFontTx/>
              <a:buAutoNum type="arabicPeriod"/>
              <a:tabLst/>
              <a:defRPr/>
            </a:pPr>
            <a:r>
              <a:rPr lang="en-US" altLang="en-US" sz="2400" dirty="0">
                <a:solidFill>
                  <a:srgbClr val="000000"/>
                </a:solidFill>
                <a:latin typeface="Arial (Body)"/>
                <a:ea typeface="+mn-ea"/>
              </a:rPr>
              <a:t>Secondary Memory / Storage</a:t>
            </a:r>
          </a:p>
          <a:p>
            <a:pPr marL="432054" indent="-432054" eaLnBrk="1" hangingPunct="1">
              <a:buSzPts val="2400"/>
              <a:buFontTx/>
              <a:buAutoNum type="arabicPeriod"/>
              <a:tabLst/>
              <a:defRPr/>
            </a:pPr>
            <a:r>
              <a:rPr lang="en-US" altLang="en-US" sz="2400" dirty="0">
                <a:solidFill>
                  <a:srgbClr val="000000"/>
                </a:solidFill>
                <a:latin typeface="Arial (Body)"/>
                <a:ea typeface="+mn-ea"/>
              </a:rPr>
              <a:t>Input Devices</a:t>
            </a:r>
          </a:p>
          <a:p>
            <a:pPr marL="432054" indent="-432054" eaLnBrk="1" hangingPunct="1">
              <a:buSzPts val="2400"/>
              <a:buFontTx/>
              <a:buAutoNum type="arabicPeriod"/>
              <a:tabLst/>
              <a:defRPr/>
            </a:pPr>
            <a:r>
              <a:rPr lang="en-US" altLang="en-US" sz="2400" dirty="0">
                <a:solidFill>
                  <a:srgbClr val="000000"/>
                </a:solidFill>
                <a:latin typeface="Arial (Body)"/>
                <a:ea typeface="+mn-ea"/>
              </a:rPr>
              <a:t>Output </a:t>
            </a:r>
            <a:r>
              <a:rPr lang="en-US" altLang="en-US" sz="2400" dirty="0" smtClean="0">
                <a:solidFill>
                  <a:srgbClr val="000000"/>
                </a:solidFill>
                <a:latin typeface="Arial (Body)"/>
                <a:ea typeface="+mn-ea"/>
              </a:rPr>
              <a:t>Devices</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11"/>
            <a:ext cx="8229600" cy="1231076"/>
          </a:xfrm>
        </p:spPr>
        <p:txBody>
          <a:bodyPr anchor="b">
            <a:spAutoFit/>
          </a:bodyPr>
          <a:lstStyle/>
          <a:p>
            <a:pPr eaLnBrk="1" hangingPunct="1">
              <a:spcBef>
                <a:spcPct val="0"/>
              </a:spcBef>
              <a:buClrTx/>
              <a:defRPr/>
            </a:pPr>
            <a:r>
              <a:rPr lang="en-US" altLang="en-US" kern="1200" dirty="0">
                <a:solidFill>
                  <a:schemeClr val="tx2"/>
                </a:solidFill>
                <a:latin typeface="Times New Roman" panose="02020603050405020304" pitchFamily="18" charset="0"/>
                <a:cs typeface="Times New Roman" panose="02020603050405020304" pitchFamily="18" charset="0"/>
              </a:rPr>
              <a:t>Figure </a:t>
            </a:r>
            <a:r>
              <a:rPr lang="en-US" altLang="en-US" kern="1200" dirty="0" smtClean="0">
                <a:solidFill>
                  <a:schemeClr val="tx2"/>
                </a:solidFill>
                <a:latin typeface="Times New Roman" panose="02020603050405020304" pitchFamily="18" charset="0"/>
                <a:cs typeface="Times New Roman" panose="02020603050405020304" pitchFamily="18" charset="0"/>
              </a:rPr>
              <a:t>1-2 </a:t>
            </a:r>
            <a:r>
              <a:rPr lang="en-US" altLang="en-US" dirty="0" smtClean="0">
                <a:solidFill>
                  <a:schemeClr val="tx2"/>
                </a:solidFill>
                <a:latin typeface="Times New Roman" panose="02020603050405020304" pitchFamily="18" charset="0"/>
                <a:ea typeface="+mj-ea"/>
                <a:cs typeface="Times New Roman" panose="02020603050405020304" pitchFamily="18" charset="0"/>
              </a:rPr>
              <a:t>Main Hardware Component Categories</a:t>
            </a:r>
            <a:endParaRPr lang="en-US" altLang="en-US" dirty="0">
              <a:solidFill>
                <a:schemeClr val="tx2"/>
              </a:solidFill>
              <a:latin typeface="Times New Roman" panose="02020603050405020304" pitchFamily="18" charset="0"/>
              <a:ea typeface="+mj-ea"/>
              <a:cs typeface="Times New Roman" panose="02020603050405020304" pitchFamily="18" charset="0"/>
            </a:endParaRPr>
          </a:p>
        </p:txBody>
      </p:sp>
      <p:pic>
        <p:nvPicPr>
          <p:cNvPr id="21508" name="Picture 5" descr="A diagram depicts the organization of a computer system displaying its major components. Central Processing Unit and Main memory are in the center forming a core connected with the input devices on the left, and output devices on the right. Secondary storage devices are provided the central core when required. Some of the input devices include webcam, keyboard, scanner, digital camera, joystick, and graphic tablet. The displayed output devices include printer, monitors, and speak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813" y="1683654"/>
            <a:ext cx="6156374" cy="4432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Central Processing Unit (C</a:t>
            </a:r>
            <a:r>
              <a:rPr lang="en-US" altLang="en-US" sz="100" dirty="0" smtClean="0">
                <a:latin typeface="Times New Roman" panose="02020603050405020304" pitchFamily="18" charset="0"/>
                <a:ea typeface="+mj-ea"/>
                <a:cs typeface="Arial"/>
              </a:rPr>
              <a:t> </a:t>
            </a:r>
            <a:r>
              <a:rPr lang="en-US" altLang="en-US" dirty="0" smtClean="0">
                <a:latin typeface="Times New Roman" panose="02020603050405020304" pitchFamily="18" charset="0"/>
                <a:ea typeface="+mj-ea"/>
                <a:cs typeface="Arial"/>
              </a:rPr>
              <a:t>P</a:t>
            </a:r>
            <a:r>
              <a:rPr lang="en-US" altLang="en-US" sz="100" dirty="0" smtClean="0">
                <a:latin typeface="Times New Roman" panose="02020603050405020304" pitchFamily="18" charset="0"/>
                <a:ea typeface="+mj-ea"/>
                <a:cs typeface="Arial"/>
              </a:rPr>
              <a:t> </a:t>
            </a:r>
            <a:r>
              <a:rPr lang="en-US" altLang="en-US" dirty="0" smtClean="0">
                <a:latin typeface="Times New Roman" panose="02020603050405020304" pitchFamily="18" charset="0"/>
                <a:ea typeface="+mj-ea"/>
                <a:cs typeface="Arial"/>
              </a:rPr>
              <a:t>U)</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600955"/>
          </a:xfrm>
        </p:spPr>
        <p:txBody>
          <a:bodyPr>
            <a:spAutoFit/>
          </a:bodyPr>
          <a:lstStyle/>
          <a:p>
            <a:pPr marL="255651" indent="-255651" eaLnBrk="1" hangingPunct="1">
              <a:tabLst/>
              <a:defRPr/>
            </a:pPr>
            <a:r>
              <a:rPr lang="en-US" altLang="en-US" sz="2400" dirty="0">
                <a:solidFill>
                  <a:srgbClr val="000000"/>
                </a:solidFill>
                <a:latin typeface="Arial (Body)"/>
                <a:ea typeface="+mn-ea"/>
              </a:rPr>
              <a:t>Comprised of:</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Control Unit</a:t>
            </a:r>
          </a:p>
          <a:p>
            <a:pPr lvl="2" eaLnBrk="1" hangingPunct="1">
              <a:buFontTx/>
              <a:buChar char="▪"/>
              <a:defRPr/>
            </a:pPr>
            <a:r>
              <a:rPr lang="en-US" altLang="en-US" sz="2400" dirty="0">
                <a:solidFill>
                  <a:srgbClr val="000000"/>
                </a:solidFill>
                <a:latin typeface="Arial (Body)"/>
              </a:rPr>
              <a:t>Retrieves and decodes program instructions</a:t>
            </a:r>
          </a:p>
          <a:p>
            <a:pPr lvl="2" eaLnBrk="1" hangingPunct="1">
              <a:buFontTx/>
              <a:buChar char="▪"/>
              <a:defRPr/>
            </a:pPr>
            <a:r>
              <a:rPr lang="en-US" altLang="en-US" sz="2400" dirty="0">
                <a:solidFill>
                  <a:srgbClr val="000000"/>
                </a:solidFill>
                <a:latin typeface="Arial (Body)"/>
              </a:rPr>
              <a:t>Coordinates activities of all other parts of computer</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Arithmetic &amp; Logic Unit</a:t>
            </a:r>
          </a:p>
          <a:p>
            <a:pPr lvl="2" eaLnBrk="1" hangingPunct="1">
              <a:buFontTx/>
              <a:buChar char="▪"/>
              <a:defRPr/>
            </a:pPr>
            <a:r>
              <a:rPr lang="en-US" altLang="en-US" sz="2400" dirty="0">
                <a:solidFill>
                  <a:srgbClr val="000000"/>
                </a:solidFill>
                <a:latin typeface="Arial (Body)"/>
              </a:rPr>
              <a:t>Hardware optimized for high-speed numeric calculation</a:t>
            </a:r>
          </a:p>
          <a:p>
            <a:pPr lvl="2" eaLnBrk="1" hangingPunct="1">
              <a:buFontTx/>
              <a:buChar char="▪"/>
              <a:defRPr/>
            </a:pPr>
            <a:r>
              <a:rPr lang="en-US" altLang="en-US" sz="2400" dirty="0">
                <a:solidFill>
                  <a:srgbClr val="000000"/>
                </a:solidFill>
                <a:latin typeface="Arial (Body)"/>
              </a:rPr>
              <a:t>Hardware designed for true/false, yes/no </a:t>
            </a:r>
            <a:r>
              <a:rPr lang="en-US" altLang="en-US" sz="2400" dirty="0" smtClean="0">
                <a:solidFill>
                  <a:srgbClr val="000000"/>
                </a:solidFill>
                <a:latin typeface="Arial (Body)"/>
              </a:rPr>
              <a:t>decisions</a:t>
            </a:r>
            <a:endParaRPr lang="en-US" altLang="en-US" sz="24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eaLnBrk="1" hangingPunct="1">
              <a:spcBef>
                <a:spcPct val="0"/>
              </a:spcBef>
              <a:buClrTx/>
              <a:defRPr/>
            </a:pPr>
            <a:r>
              <a:rPr lang="en-US" altLang="en-US" kern="1200" dirty="0">
                <a:solidFill>
                  <a:schemeClr val="tx2"/>
                </a:solidFill>
                <a:latin typeface="Times New Roman" panose="02020603050405020304" pitchFamily="18" charset="0"/>
                <a:cs typeface="Times New Roman" panose="02020603050405020304" pitchFamily="18" charset="0"/>
              </a:rPr>
              <a:t>Figure </a:t>
            </a:r>
            <a:r>
              <a:rPr lang="en-US" altLang="en-US" kern="1200" dirty="0" smtClean="0">
                <a:solidFill>
                  <a:schemeClr val="tx2"/>
                </a:solidFill>
                <a:latin typeface="Times New Roman" panose="02020603050405020304" pitchFamily="18" charset="0"/>
                <a:cs typeface="Times New Roman" panose="02020603050405020304" pitchFamily="18" charset="0"/>
              </a:rPr>
              <a:t>1-5</a:t>
            </a:r>
            <a:r>
              <a:rPr lang="en-US" altLang="en-US" kern="1200" dirty="0" smtClean="0">
                <a:solidFill>
                  <a:schemeClr val="tx2"/>
                </a:solidFill>
                <a:latin typeface="Arial (Body)"/>
                <a:cs typeface="Arial" panose="020B0604020202020204" pitchFamily="34" charset="0"/>
              </a:rPr>
              <a:t> </a:t>
            </a:r>
            <a:r>
              <a:rPr lang="en-US" altLang="en-US" dirty="0" smtClean="0">
                <a:latin typeface="Times New Roman" panose="02020603050405020304" pitchFamily="18" charset="0"/>
                <a:ea typeface="+mj-ea"/>
                <a:cs typeface="Arial"/>
              </a:rPr>
              <a:t>C</a:t>
            </a:r>
            <a:r>
              <a:rPr lang="en-US" altLang="en-US" sz="100" dirty="0" smtClean="0">
                <a:latin typeface="Times New Roman" panose="02020603050405020304" pitchFamily="18" charset="0"/>
                <a:ea typeface="+mj-ea"/>
                <a:cs typeface="Arial"/>
              </a:rPr>
              <a:t> </a:t>
            </a:r>
            <a:r>
              <a:rPr lang="en-US" altLang="en-US" dirty="0" smtClean="0">
                <a:latin typeface="Times New Roman" panose="02020603050405020304" pitchFamily="18" charset="0"/>
                <a:ea typeface="+mj-ea"/>
                <a:cs typeface="Arial"/>
              </a:rPr>
              <a:t>P</a:t>
            </a:r>
            <a:r>
              <a:rPr lang="en-US" altLang="en-US" sz="100" dirty="0" smtClean="0">
                <a:latin typeface="Times New Roman" panose="02020603050405020304" pitchFamily="18" charset="0"/>
                <a:ea typeface="+mj-ea"/>
                <a:cs typeface="Arial"/>
              </a:rPr>
              <a:t> </a:t>
            </a:r>
            <a:r>
              <a:rPr lang="en-US" altLang="en-US" dirty="0" smtClean="0">
                <a:latin typeface="Times New Roman" panose="02020603050405020304" pitchFamily="18" charset="0"/>
                <a:ea typeface="+mj-ea"/>
                <a:cs typeface="Arial"/>
              </a:rPr>
              <a:t>U Organization</a:t>
            </a:r>
            <a:endParaRPr lang="en-US" altLang="en-US" dirty="0">
              <a:latin typeface="Times New Roman" panose="02020603050405020304" pitchFamily="18" charset="0"/>
              <a:ea typeface="+mj-ea"/>
              <a:cs typeface="Arial"/>
            </a:endParaRPr>
          </a:p>
        </p:txBody>
      </p:sp>
      <p:pic>
        <p:nvPicPr>
          <p:cNvPr id="23556" name="Picture 3" descr="Instruction, input, is sent to the central processing unit. The C P U consists of arithmetic and logic unit and control unit. C P U sends the result, output, after processing the input instruction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700" y="1823832"/>
            <a:ext cx="6362024" cy="345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Main Memory </a:t>
            </a:r>
            <a:r>
              <a:rPr lang="en-US" altLang="en-US" sz="2000" b="0" dirty="0" smtClean="0">
                <a:latin typeface="Times New Roman" panose="02020603050405020304" pitchFamily="18" charset="0"/>
                <a:ea typeface="+mj-ea"/>
                <a:cs typeface="Arial"/>
              </a:rPr>
              <a:t>(1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308568"/>
          </a:xfrm>
        </p:spPr>
        <p:txBody>
          <a:bodyPr>
            <a:spAutoFit/>
          </a:bodyPr>
          <a:lstStyle/>
          <a:p>
            <a:pPr marL="255651" indent="-255651" eaLnBrk="1" hangingPunct="1">
              <a:tabLst/>
              <a:defRPr/>
            </a:pPr>
            <a:r>
              <a:rPr lang="en-US" sz="2400" dirty="0">
                <a:solidFill>
                  <a:srgbClr val="000000"/>
                </a:solidFill>
                <a:latin typeface="Arial (Body)"/>
                <a:ea typeface="+mn-ea"/>
              </a:rPr>
              <a:t>It is volatile. Main memory is erased when program terminates or computer is turned off</a:t>
            </a:r>
          </a:p>
          <a:p>
            <a:pPr marL="255651" indent="-255651" eaLnBrk="1" hangingPunct="1">
              <a:tabLst/>
              <a:defRPr/>
            </a:pPr>
            <a:r>
              <a:rPr lang="en-US" sz="2400" dirty="0">
                <a:solidFill>
                  <a:srgbClr val="000000"/>
                </a:solidFill>
                <a:latin typeface="Arial (Body)"/>
                <a:ea typeface="+mn-ea"/>
              </a:rPr>
              <a:t>Also called Random Access Memory </a:t>
            </a:r>
            <a:r>
              <a:rPr lang="en-US" sz="2400" dirty="0" smtClean="0">
                <a:solidFill>
                  <a:srgbClr val="000000"/>
                </a:solidFill>
                <a:latin typeface="Arial (Body)"/>
                <a:ea typeface="+mn-ea"/>
              </a:rPr>
              <a:t>(RAM)</a:t>
            </a:r>
            <a:endParaRPr lang="en-US" sz="2400" dirty="0">
              <a:solidFill>
                <a:srgbClr val="000000"/>
              </a:solidFill>
              <a:latin typeface="Arial (Body)"/>
              <a:ea typeface="+mn-ea"/>
            </a:endParaRPr>
          </a:p>
          <a:p>
            <a:pPr marL="255651" indent="-255651" eaLnBrk="1" hangingPunct="1">
              <a:tabLst/>
              <a:defRPr/>
            </a:pPr>
            <a:r>
              <a:rPr lang="en-US" sz="2400" dirty="0">
                <a:solidFill>
                  <a:srgbClr val="000000"/>
                </a:solidFill>
                <a:latin typeface="Arial (Body)"/>
                <a:ea typeface="+mn-ea"/>
              </a:rPr>
              <a:t>Organized as follows:</a:t>
            </a:r>
          </a:p>
          <a:p>
            <a:pPr marL="741553" lvl="1" indent="-284353" eaLnBrk="1" hangingPunct="1">
              <a:buFont typeface="Arial" panose="020B0604020202020204" pitchFamily="34" charset="0"/>
              <a:buChar char="–"/>
              <a:defRPr/>
            </a:pPr>
            <a:r>
              <a:rPr lang="en-US" sz="2400" dirty="0">
                <a:solidFill>
                  <a:srgbClr val="000000"/>
                </a:solidFill>
                <a:latin typeface="Arial (Body)"/>
              </a:rPr>
              <a:t>bit: smallest piece of memory</a:t>
            </a:r>
            <a:r>
              <a:rPr lang="en-US" sz="2400" dirty="0" smtClean="0">
                <a:solidFill>
                  <a:srgbClr val="000000"/>
                </a:solidFill>
                <a:latin typeface="Arial (Body)"/>
              </a:rPr>
              <a:t>. Has </a:t>
            </a:r>
            <a:r>
              <a:rPr lang="en-US" sz="2400" dirty="0">
                <a:solidFill>
                  <a:srgbClr val="000000"/>
                </a:solidFill>
                <a:latin typeface="Arial (Body)"/>
              </a:rPr>
              <a:t>values 0 (off, false) or 1 (on, true)</a:t>
            </a:r>
          </a:p>
          <a:p>
            <a:pPr marL="741553" lvl="1" indent="-284353" eaLnBrk="1" hangingPunct="1">
              <a:buFont typeface="Arial" panose="020B0604020202020204" pitchFamily="34" charset="0"/>
              <a:buChar char="–"/>
              <a:defRPr/>
            </a:pPr>
            <a:r>
              <a:rPr lang="en-US" sz="2400" dirty="0">
                <a:solidFill>
                  <a:srgbClr val="000000"/>
                </a:solidFill>
                <a:latin typeface="Arial (Body)"/>
              </a:rPr>
              <a:t>byte: 8 consecutive bits. Bytes have addresses</a:t>
            </a:r>
            <a:r>
              <a:rPr lang="en-US" sz="2400" dirty="0" smtClean="0">
                <a:solidFill>
                  <a:srgbClr val="000000"/>
                </a:solidFill>
                <a:latin typeface="Arial (Body)"/>
              </a:rPr>
              <a:t>.</a:t>
            </a:r>
            <a:endParaRPr lang="en-US" sz="2400" dirty="0">
              <a:solidFill>
                <a:srgbClr val="000000"/>
              </a:solidFill>
              <a:latin typeface="Arial (Body)"/>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8471</TotalTime>
  <Words>1615</Words>
  <Application>Microsoft Office PowerPoint</Application>
  <PresentationFormat>On-screen Show (4:3)</PresentationFormat>
  <Paragraphs>172</Paragraphs>
  <Slides>48</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57" baseType="lpstr">
      <vt:lpstr>Arial</vt:lpstr>
      <vt:lpstr>Arial (Body)</vt:lpstr>
      <vt:lpstr>Courier New</vt:lpstr>
      <vt:lpstr>Noto Sans Symbols</vt:lpstr>
      <vt:lpstr>Times New Roman</vt:lpstr>
      <vt:lpstr>Verdana</vt:lpstr>
      <vt:lpstr>508 Lecture</vt:lpstr>
      <vt:lpstr>1_508 Lecture</vt:lpstr>
      <vt:lpstr>Equation</vt:lpstr>
      <vt:lpstr>Starting out With C++: From Control Structures Through Objects</vt:lpstr>
      <vt:lpstr>1.1 Why Program?</vt:lpstr>
      <vt:lpstr>Why Program?</vt:lpstr>
      <vt:lpstr>1.2 Computer Systems: Hardware and Software</vt:lpstr>
      <vt:lpstr>Main Hardware Component Categories:</vt:lpstr>
      <vt:lpstr>Figure 1-2 Main Hardware Component Categories</vt:lpstr>
      <vt:lpstr>Central Processing Unit (C P U)</vt:lpstr>
      <vt:lpstr>Figure 1-5 C P U Organization</vt:lpstr>
      <vt:lpstr>Main Memory (1 of 3)</vt:lpstr>
      <vt:lpstr>Main Memory (2 of 3)</vt:lpstr>
      <vt:lpstr>Main Memory (3 of 3)</vt:lpstr>
      <vt:lpstr>Secondary Storage</vt:lpstr>
      <vt:lpstr>Input Devices</vt:lpstr>
      <vt:lpstr>Software-Programs That Run on a Computer</vt:lpstr>
      <vt:lpstr>1.3 Programs and Programming Languages</vt:lpstr>
      <vt:lpstr>Programs and Programming Languages (1 of 2)</vt:lpstr>
      <vt:lpstr>Example Algorithm for Calculating Gross Pay</vt:lpstr>
      <vt:lpstr>Machine Language (1 of 2)</vt:lpstr>
      <vt:lpstr>Machine Language (2 of 2)</vt:lpstr>
      <vt:lpstr>Programs and Programming Languages (2 of 2)</vt:lpstr>
      <vt:lpstr>Some Well-Known Programming Languages (Table 1-1 on Page 10)</vt:lpstr>
      <vt:lpstr>From a High-Level Program to an Executable File (1 of 2)</vt:lpstr>
      <vt:lpstr>From a High-Level Program to an Executable File (2 of 2)</vt:lpstr>
      <vt:lpstr>Integrated Development Environments (I D Es) (1 of 2)</vt:lpstr>
      <vt:lpstr>Integrated Development Environments (I D Es) (2 of 2)</vt:lpstr>
      <vt:lpstr>1.4 What is a Program Made of?</vt:lpstr>
      <vt:lpstr>What is a Program Made of?</vt:lpstr>
      <vt:lpstr>Program 1-1</vt:lpstr>
      <vt:lpstr>Key Words (1 of 2)</vt:lpstr>
      <vt:lpstr>Key Words (2 of 2)</vt:lpstr>
      <vt:lpstr>Programmer-Defined Identifiers</vt:lpstr>
      <vt:lpstr>Operators (1 of 2)</vt:lpstr>
      <vt:lpstr>Operators (2 of 2)</vt:lpstr>
      <vt:lpstr>Punctuation (1 of 2)</vt:lpstr>
      <vt:lpstr>Punctuation (2 of 2)</vt:lpstr>
      <vt:lpstr>Syntax</vt:lpstr>
      <vt:lpstr>Variables</vt:lpstr>
      <vt:lpstr>Variable Definitions (1 of 3)</vt:lpstr>
      <vt:lpstr>Variable Definitions (2 of 3)</vt:lpstr>
      <vt:lpstr>Variable Definitions (3 of 3)</vt:lpstr>
      <vt:lpstr>1.5 Input, Processing, and Output</vt:lpstr>
      <vt:lpstr>Input, Processing, and Output</vt:lpstr>
      <vt:lpstr>1.6 The Programming Process</vt:lpstr>
      <vt:lpstr>The Programming Process (1 of 2)</vt:lpstr>
      <vt:lpstr>The Programming Process (2 of 2)</vt:lpstr>
      <vt:lpstr>1.7 Procedural and Object-Oriented Programming</vt:lpstr>
      <vt:lpstr>Procedural and Object-Oriented Programming</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C++: From Control Structures Through Objects, 8e</dc:title>
  <dc:subject>Computer Science</dc:subject>
  <dc:creator>Gaddis</dc:creator>
  <cp:keywords>Starting out With C++</cp:keywords>
  <cp:lastModifiedBy>Windows User</cp:lastModifiedBy>
  <cp:revision>907</cp:revision>
  <dcterms:modified xsi:type="dcterms:W3CDTF">2018-04-23T08:54:36Z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