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2"/>
  </p:notesMasterIdLst>
  <p:handoutMasterIdLst>
    <p:handoutMasterId r:id="rId83"/>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82" r:id="rId27"/>
    <p:sldId id="383"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84" r:id="rId70"/>
    <p:sldId id="385" r:id="rId71"/>
    <p:sldId id="373" r:id="rId72"/>
    <p:sldId id="374" r:id="rId73"/>
    <p:sldId id="375" r:id="rId74"/>
    <p:sldId id="376" r:id="rId75"/>
    <p:sldId id="377" r:id="rId76"/>
    <p:sldId id="378" r:id="rId77"/>
    <p:sldId id="379" r:id="rId78"/>
    <p:sldId id="380" r:id="rId79"/>
    <p:sldId id="381" r:id="rId80"/>
    <p:sldId id="305" r:id="rId81"/>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4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2000" autoAdjust="0"/>
  </p:normalViewPr>
  <p:slideViewPr>
    <p:cSldViewPr snapToGrid="0" snapToObjects="1">
      <p:cViewPr varScale="1">
        <p:scale>
          <a:sx n="64" d="100"/>
          <a:sy n="64" d="100"/>
        </p:scale>
        <p:origin x="156" y="60"/>
      </p:cViewPr>
      <p:guideLst>
        <p:guide orient="horz" pos="2160"/>
        <p:guide pos="2880"/>
      </p:guideLst>
    </p:cSldViewPr>
  </p:slideViewPr>
  <p:outlineViewPr>
    <p:cViewPr>
      <p:scale>
        <a:sx n="33" d="100"/>
        <a:sy n="33" d="100"/>
      </p:scale>
      <p:origin x="0" y="-19152"/>
    </p:cViewPr>
  </p:outlineViewPr>
  <p:notesTextViewPr>
    <p:cViewPr>
      <p:scale>
        <a:sx n="100" d="100"/>
        <a:sy n="100" d="100"/>
      </p:scale>
      <p:origin x="0" y="0"/>
    </p:cViewPr>
  </p:notesTextViewPr>
  <p:sorterViewPr>
    <p:cViewPr>
      <p:scale>
        <a:sx n="66" d="100"/>
        <a:sy n="66" d="100"/>
      </p:scale>
      <p:origin x="0" y="-112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7411"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884DC472-C940-4426-9CA8-02432EA837AB}" type="datetimeFigureOut">
              <a:rPr lang="en-US" altLang="en-US"/>
              <a:pPr/>
              <a:t>3/22/2018</a:t>
            </a:fld>
            <a:endParaRPr lang="en-US" altLang="en-US" dirty="0"/>
          </a:p>
        </p:txBody>
      </p:sp>
      <p:sp>
        <p:nvSpPr>
          <p:cNvPr id="17412"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7413"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F5C9ACA-95A5-450B-AE85-E84F3A102B17}"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6387"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6388"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6390"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6391"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53478452-91B3-4CB9-A692-0DFABF137F15}"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a:headEnd/>
            <a:tailEnd/>
          </a:ln>
        </p:spPr>
      </p:sp>
      <p:sp>
        <p:nvSpPr>
          <p:cNvPr id="19459"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9460"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04B92D5-7C2D-4826-B99E-77F2CBD5510C}" type="slidenum">
              <a:rPr lang="en-US" altLang="en-US" sz="1200"/>
              <a:pPr/>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53478452-91B3-4CB9-A692-0DFABF137F15}" type="slidenum">
              <a:rPr lang="en-US" altLang="en-US" smtClean="0"/>
              <a:pPr/>
              <a:t>6</a:t>
            </a:fld>
            <a:endParaRPr lang="en-US" altLang="en-US" dirty="0"/>
          </a:p>
        </p:txBody>
      </p:sp>
    </p:spTree>
    <p:extLst>
      <p:ext uri="{BB962C8B-B14F-4D97-AF65-F5344CB8AC3E}">
        <p14:creationId xmlns:p14="http://schemas.microsoft.com/office/powerpoint/2010/main" val="171341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53478452-91B3-4CB9-A692-0DFABF137F15}" type="slidenum">
              <a:rPr lang="en-US" altLang="en-US" smtClean="0"/>
              <a:pPr/>
              <a:t>68</a:t>
            </a:fld>
            <a:endParaRPr lang="en-US" altLang="en-US" dirty="0"/>
          </a:p>
        </p:txBody>
      </p:sp>
    </p:spTree>
    <p:extLst>
      <p:ext uri="{BB962C8B-B14F-4D97-AF65-F5344CB8AC3E}">
        <p14:creationId xmlns:p14="http://schemas.microsoft.com/office/powerpoint/2010/main" val="211001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3AE87410-EDAD-407D-8B70-45844B6CA6EB}" type="slidenum">
              <a:rPr lang="en-US" altLang="en-US"/>
              <a:pPr/>
              <a:t>‹#›</a:t>
            </a:fld>
            <a:endParaRPr lang="en-US" altLang="en-US" dirty="0"/>
          </a:p>
        </p:txBody>
      </p:sp>
    </p:spTree>
    <p:extLst>
      <p:ext uri="{BB962C8B-B14F-4D97-AF65-F5344CB8AC3E}">
        <p14:creationId xmlns:p14="http://schemas.microsoft.com/office/powerpoint/2010/main" val="230339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B4EED17C-9D38-4B0B-B83E-0906BF3EBF1B}" type="slidenum">
              <a:rPr lang="en-US" altLang="en-US"/>
              <a:pPr/>
              <a:t>‹#›</a:t>
            </a:fld>
            <a:endParaRPr lang="en-US" altLang="en-US" dirty="0"/>
          </a:p>
        </p:txBody>
      </p:sp>
    </p:spTree>
    <p:extLst>
      <p:ext uri="{BB962C8B-B14F-4D97-AF65-F5344CB8AC3E}">
        <p14:creationId xmlns:p14="http://schemas.microsoft.com/office/powerpoint/2010/main" val="71035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1E1541D3-A137-4A86-9F45-3B29AEF66630}" type="slidenum">
              <a:rPr lang="en-US" altLang="en-US"/>
              <a:pPr/>
              <a:t>‹#›</a:t>
            </a:fld>
            <a:endParaRPr lang="en-US" altLang="en-US" dirty="0"/>
          </a:p>
        </p:txBody>
      </p:sp>
    </p:spTree>
    <p:extLst>
      <p:ext uri="{BB962C8B-B14F-4D97-AF65-F5344CB8AC3E}">
        <p14:creationId xmlns:p14="http://schemas.microsoft.com/office/powerpoint/2010/main" val="248012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8B6574AD-9151-44E9-BDC0-6DEF6B6609EC}" type="datetimeFigureOut">
              <a:rPr lang="en-US" altLang="en-US"/>
              <a:pPr/>
              <a:t>3/22/2018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85B6187A-512D-4AAE-BCA2-66FADF1F123F}" type="slidenum">
              <a:rPr lang="en-US" altLang="en-US"/>
              <a:pPr/>
              <a:t>‹#›</a:t>
            </a:fld>
            <a:endParaRPr lang="en-US" altLang="en-US" dirty="0"/>
          </a:p>
        </p:txBody>
      </p:sp>
    </p:spTree>
    <p:extLst>
      <p:ext uri="{BB962C8B-B14F-4D97-AF65-F5344CB8AC3E}">
        <p14:creationId xmlns:p14="http://schemas.microsoft.com/office/powerpoint/2010/main" val="126299985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dirty="0"/>
          </a:p>
        </p:txBody>
      </p:sp>
      <p:sp>
        <p:nvSpPr>
          <p:cNvPr id="11" name="Date Placeholder 3"/>
          <p:cNvSpPr>
            <a:spLocks noGrp="1"/>
          </p:cNvSpPr>
          <p:nvPr>
            <p:ph type="dt" sz="half" idx="17"/>
          </p:nvPr>
        </p:nvSpPr>
        <p:spPr/>
        <p:txBody>
          <a:bodyPr/>
          <a:lstStyle>
            <a:lvl1pPr>
              <a:defRPr/>
            </a:lvl1pPr>
          </a:lstStyle>
          <a:p>
            <a:fld id="{E60A368D-A72A-49B3-B12A-42C19CBC030B}" type="datetimeFigureOut">
              <a:rPr lang="en-US" altLang="en-US"/>
              <a:pPr/>
              <a:t>3/22/2018</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76C6D73D-AE4C-4603-9C7A-E8B4FD12029B}" type="slidenum">
              <a:rPr lang="en-US" altLang="en-US"/>
              <a:pPr/>
              <a:t>‹#›</a:t>
            </a:fld>
            <a:endParaRPr lang="en-US" altLang="en-US" dirty="0"/>
          </a:p>
        </p:txBody>
      </p:sp>
    </p:spTree>
    <p:extLst>
      <p:ext uri="{BB962C8B-B14F-4D97-AF65-F5344CB8AC3E}">
        <p14:creationId xmlns:p14="http://schemas.microsoft.com/office/powerpoint/2010/main" val="1925527833"/>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dirty="0"/>
          </a:p>
        </p:txBody>
      </p:sp>
      <p:sp>
        <p:nvSpPr>
          <p:cNvPr id="11" name="Date Placeholder 3"/>
          <p:cNvSpPr>
            <a:spLocks noGrp="1"/>
          </p:cNvSpPr>
          <p:nvPr>
            <p:ph type="dt" sz="half" idx="19"/>
          </p:nvPr>
        </p:nvSpPr>
        <p:spPr/>
        <p:txBody>
          <a:bodyPr/>
          <a:lstStyle>
            <a:lvl1pPr>
              <a:defRPr/>
            </a:lvl1pPr>
          </a:lstStyle>
          <a:p>
            <a:fld id="{2634B432-F9F0-42AC-BAF8-AEC2D725D714}" type="datetimeFigureOut">
              <a:rPr lang="en-US" altLang="en-US"/>
              <a:pPr/>
              <a:t>3/22/2018</a:t>
            </a:fld>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fld id="{0934E5D3-2436-45EE-813F-777E4D03859D}" type="slidenum">
              <a:rPr lang="en-US" altLang="en-US"/>
              <a:pPr/>
              <a:t>‹#›</a:t>
            </a:fld>
            <a:endParaRPr lang="en-US" altLang="en-US" dirty="0"/>
          </a:p>
        </p:txBody>
      </p:sp>
    </p:spTree>
    <p:extLst>
      <p:ext uri="{BB962C8B-B14F-4D97-AF65-F5344CB8AC3E}">
        <p14:creationId xmlns:p14="http://schemas.microsoft.com/office/powerpoint/2010/main" val="2717453462"/>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22"/>
          </p:nvPr>
        </p:nvSpPr>
        <p:spPr/>
        <p:txBody>
          <a:bodyPr/>
          <a:lstStyle>
            <a:lvl1pPr>
              <a:defRPr/>
            </a:lvl1pPr>
          </a:lstStyle>
          <a:p>
            <a:endParaRPr lang="en-US" altLang="en-US" dirty="0"/>
          </a:p>
        </p:txBody>
      </p:sp>
      <p:sp>
        <p:nvSpPr>
          <p:cNvPr id="19" name="Date Placeholder 3"/>
          <p:cNvSpPr>
            <a:spLocks noGrp="1"/>
          </p:cNvSpPr>
          <p:nvPr>
            <p:ph type="dt" sz="half" idx="23"/>
          </p:nvPr>
        </p:nvSpPr>
        <p:spPr/>
        <p:txBody>
          <a:bodyPr/>
          <a:lstStyle>
            <a:lvl1pPr>
              <a:defRPr/>
            </a:lvl1pPr>
          </a:lstStyle>
          <a:p>
            <a:fld id="{20C28485-4801-4735-9CF7-508901B66973}" type="datetimeFigureOut">
              <a:rPr lang="en-US" altLang="en-US"/>
              <a:pPr/>
              <a:t>3/22/2018</a:t>
            </a:fld>
            <a:endParaRPr lang="en-US" altLang="en-US" dirty="0"/>
          </a:p>
        </p:txBody>
      </p:sp>
      <p:sp>
        <p:nvSpPr>
          <p:cNvPr id="20" name="Slide Number Placeholder 5"/>
          <p:cNvSpPr>
            <a:spLocks noGrp="1"/>
          </p:cNvSpPr>
          <p:nvPr>
            <p:ph type="sldNum" sz="quarter" idx="24"/>
          </p:nvPr>
        </p:nvSpPr>
        <p:spPr/>
        <p:txBody>
          <a:bodyPr/>
          <a:lstStyle>
            <a:lvl1pPr algn="l">
              <a:buSzTx/>
              <a:defRPr sz="1400">
                <a:solidFill>
                  <a:srgbClr val="000000"/>
                </a:solidFill>
              </a:defRPr>
            </a:lvl1pPr>
          </a:lstStyle>
          <a:p>
            <a:fld id="{8A554B61-7563-41E2-9A81-C09041D9EA2B}" type="slidenum">
              <a:rPr lang="en-US" altLang="en-US"/>
              <a:pPr/>
              <a:t>‹#›</a:t>
            </a:fld>
            <a:endParaRPr lang="en-US" altLang="en-US" dirty="0"/>
          </a:p>
        </p:txBody>
      </p:sp>
    </p:spTree>
    <p:extLst>
      <p:ext uri="{BB962C8B-B14F-4D97-AF65-F5344CB8AC3E}">
        <p14:creationId xmlns:p14="http://schemas.microsoft.com/office/powerpoint/2010/main" val="207654933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56FEEB0D-437B-491F-A3AD-06BE0504D613}" type="slidenum">
              <a:rPr lang="en-US" altLang="en-US"/>
              <a:pPr/>
              <a:t>‹#›</a:t>
            </a:fld>
            <a:endParaRPr lang="en-US" altLang="en-US" dirty="0"/>
          </a:p>
        </p:txBody>
      </p:sp>
    </p:spTree>
    <p:extLst>
      <p:ext uri="{BB962C8B-B14F-4D97-AF65-F5344CB8AC3E}">
        <p14:creationId xmlns:p14="http://schemas.microsoft.com/office/powerpoint/2010/main" val="2030935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4A07115E-AF81-4E7D-8745-5E2E093A3DFC}" type="slidenum">
              <a:rPr lang="en-US" altLang="en-US"/>
              <a:pPr/>
              <a:t>‹#›</a:t>
            </a:fld>
            <a:endParaRPr lang="en-US" altLang="en-US" dirty="0"/>
          </a:p>
        </p:txBody>
      </p:sp>
    </p:spTree>
    <p:extLst>
      <p:ext uri="{BB962C8B-B14F-4D97-AF65-F5344CB8AC3E}">
        <p14:creationId xmlns:p14="http://schemas.microsoft.com/office/powerpoint/2010/main" val="152911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49669057-962F-42BA-BAE5-90092A2E29ED}" type="slidenum">
              <a:rPr lang="en-US" altLang="en-US"/>
              <a:pPr/>
              <a:t>‹#›</a:t>
            </a:fld>
            <a:endParaRPr lang="en-US" altLang="en-US" dirty="0"/>
          </a:p>
        </p:txBody>
      </p:sp>
    </p:spTree>
    <p:extLst>
      <p:ext uri="{BB962C8B-B14F-4D97-AF65-F5344CB8AC3E}">
        <p14:creationId xmlns:p14="http://schemas.microsoft.com/office/powerpoint/2010/main" val="374426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82540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5757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1533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79686068-571B-4480-8345-5A5E9CD13C2F}" type="slidenum">
              <a:rPr lang="en-US" altLang="en-US"/>
              <a:pPr/>
              <a:t>‹#›</a:t>
            </a:fld>
            <a:endParaRPr lang="en-US" altLang="en-US" dirty="0"/>
          </a:p>
        </p:txBody>
      </p:sp>
    </p:spTree>
    <p:extLst>
      <p:ext uri="{BB962C8B-B14F-4D97-AF65-F5344CB8AC3E}">
        <p14:creationId xmlns:p14="http://schemas.microsoft.com/office/powerpoint/2010/main" val="338511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4EA36AD9-18C5-4384-9EC4-59C2E1A084B9}" type="slidenum">
              <a:rPr lang="en-US" altLang="en-US"/>
              <a:pPr/>
              <a:t>‹#›</a:t>
            </a:fld>
            <a:endParaRPr lang="en-US" altLang="en-US" dirty="0"/>
          </a:p>
        </p:txBody>
      </p:sp>
    </p:spTree>
    <p:extLst>
      <p:ext uri="{BB962C8B-B14F-4D97-AF65-F5344CB8AC3E}">
        <p14:creationId xmlns:p14="http://schemas.microsoft.com/office/powerpoint/2010/main" val="132462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6FBD0D55-912A-4F1E-A0F0-9BF2873577A1}" type="slidenum">
              <a:rPr lang="en-US" altLang="en-US"/>
              <a:pPr/>
              <a:t>‹#›</a:t>
            </a:fld>
            <a:endParaRPr lang="en-US" altLang="en-US" dirty="0"/>
          </a:p>
        </p:txBody>
      </p:sp>
    </p:spTree>
    <p:extLst>
      <p:ext uri="{BB962C8B-B14F-4D97-AF65-F5344CB8AC3E}">
        <p14:creationId xmlns:p14="http://schemas.microsoft.com/office/powerpoint/2010/main" val="278597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6D43C031-5170-4C60-8016-3E86D91B4357}" type="slidenum">
              <a:rPr lang="en-US" altLang="en-US"/>
              <a:pPr/>
              <a:t>‹#›</a:t>
            </a:fld>
            <a:endParaRPr lang="en-US" altLang="en-US" dirty="0"/>
          </a:p>
        </p:txBody>
      </p:sp>
    </p:spTree>
    <p:extLst>
      <p:ext uri="{BB962C8B-B14F-4D97-AF65-F5344CB8AC3E}">
        <p14:creationId xmlns:p14="http://schemas.microsoft.com/office/powerpoint/2010/main" val="16378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879CD9FC-5D61-4659-9092-383FE226A887}"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07" r:id="rId7"/>
    <p:sldLayoutId id="2147483708" r:id="rId8"/>
    <p:sldLayoutId id="2147483709" r:id="rId9"/>
    <p:sldLayoutId id="2147483710" r:id="rId10"/>
    <p:sldLayoutId id="2147483717" r:id="rId11"/>
    <p:sldLayoutId id="2147483718" r:id="rId12"/>
    <p:sldLayoutId id="2147483719" r:id="rId13"/>
    <p:sldLayoutId id="2147483720" r:id="rId14"/>
    <p:sldLayoutId id="2147483721" r:id="rId1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E4FC567F-0658-4BD0-90A9-A1926208BEED}"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2" r:id="rId1"/>
    <p:sldLayoutId id="2147483723"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 Id="rId5" Type="http://schemas.openxmlformats.org/officeDocument/2006/relationships/image" Target="../media/image36.jpg"/><Relationship Id="rId4" Type="http://schemas.openxmlformats.org/officeDocument/2006/relationships/image" Target="../media/image35.jp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6.bin"/><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7.jpg"/><Relationship Id="rId5" Type="http://schemas.openxmlformats.org/officeDocument/2006/relationships/image" Target="../media/image6.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60.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5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11.bin"/><Relationship Id="rId14" Type="http://schemas.openxmlformats.org/officeDocument/2006/relationships/image" Target="../media/image61.wmf"/></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5.jpg"/><Relationship Id="rId3" Type="http://schemas.openxmlformats.org/officeDocument/2006/relationships/notesSlide" Target="../notesSlides/notesSlide3.xml"/><Relationship Id="rId7" Type="http://schemas.openxmlformats.org/officeDocument/2006/relationships/image" Target="../media/image64.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63.wmf"/><Relationship Id="rId4" Type="http://schemas.openxmlformats.org/officeDocument/2006/relationships/oleObject" Target="../embeddings/oleObject14.bin"/><Relationship Id="rId9" Type="http://schemas.openxmlformats.org/officeDocument/2006/relationships/image" Target="../media/image66.jpg"/></Relationships>
</file>

<file path=ppt/slides/_rels/slide69.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70.png"/><Relationship Id="rId4" Type="http://schemas.openxmlformats.org/officeDocument/2006/relationships/image" Target="../media/image69.wmf"/></Relationships>
</file>

<file path=ppt/slides/_rels/slide73.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12.xml"/><Relationship Id="rId4" Type="http://schemas.openxmlformats.org/officeDocument/2006/relationships/image" Target="../media/image7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199" y="1338263"/>
            <a:ext cx="8302625"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2</a:t>
            </a:r>
            <a:endParaRPr lang="en-US" b="1" dirty="0">
              <a:latin typeface="+mn-lt"/>
            </a:endParaRPr>
          </a:p>
        </p:txBody>
      </p:sp>
      <p:sp>
        <p:nvSpPr>
          <p:cNvPr id="5" name="Text Placeholder 4"/>
          <p:cNvSpPr>
            <a:spLocks noGrp="1"/>
          </p:cNvSpPr>
          <p:nvPr>
            <p:ph type="body" idx="3"/>
          </p:nvPr>
        </p:nvSpPr>
        <p:spPr>
          <a:xfrm>
            <a:off x="4876800" y="3114675"/>
            <a:ext cx="3657600" cy="504825"/>
          </a:xfrm>
        </p:spPr>
        <p:txBody>
          <a:bodyPr/>
          <a:lstStyle/>
          <a:p>
            <a:pPr algn="ctr" eaLnBrk="1" hangingPunct="1">
              <a:spcBef>
                <a:spcPct val="50000"/>
              </a:spcBef>
            </a:pPr>
            <a:r>
              <a:rPr lang="en-US" altLang="en-US" dirty="0">
                <a:solidFill>
                  <a:schemeClr val="tx1"/>
                </a:solidFill>
                <a:latin typeface="+mn-lt"/>
              </a:rPr>
              <a:t>Introduction </a:t>
            </a:r>
            <a:r>
              <a:rPr lang="en-US" altLang="en-US" dirty="0" smtClean="0">
                <a:solidFill>
                  <a:schemeClr val="tx1"/>
                </a:solidFill>
                <a:latin typeface="+mn-lt"/>
              </a:rPr>
              <a:t>to C</a:t>
            </a:r>
            <a:r>
              <a:rPr lang="en-US" altLang="en-US" dirty="0">
                <a:solidFill>
                  <a:schemeClr val="tx1"/>
                </a:solidFill>
                <a:latin typeface="+mn-lt"/>
              </a:rPr>
              <a:t>++</a:t>
            </a:r>
          </a:p>
        </p:txBody>
      </p:sp>
      <p:pic>
        <p:nvPicPr>
          <p:cNvPr id="18438"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439"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endl</a:t>
            </a:r>
            <a:r>
              <a:rPr lang="en-US" altLang="en-US" sz="3400" b="1" dirty="0" smtClean="0">
                <a:solidFill>
                  <a:srgbClr val="007FA3"/>
                </a:solidFill>
                <a:latin typeface="Times New Roman" panose="02020603050405020304" pitchFamily="18" charset="0"/>
                <a:ea typeface="+mj-ea"/>
                <a:sym typeface="Times New Roman"/>
              </a:rPr>
              <a:t> Manipulator </a:t>
            </a:r>
            <a:r>
              <a:rPr lang="en-US" altLang="en-US" sz="2000" dirty="0" smtClean="0">
                <a:solidFill>
                  <a:srgbClr val="007FA3"/>
                </a:solidFill>
                <a:latin typeface="Times New Roman" panose="02020603050405020304" pitchFamily="18" charset="0"/>
                <a:ea typeface="+mj-ea"/>
                <a:sym typeface="Times New Roman"/>
              </a:rPr>
              <a:t>(2 of 3)</a:t>
            </a:r>
            <a:endParaRPr lang="en-US" altLang="en-US" sz="2000" dirty="0">
              <a:solidFill>
                <a:srgbClr val="007FA3"/>
              </a:solidFill>
              <a:latin typeface="Times New Roman" panose="02020603050405020304" pitchFamily="18" charset="0"/>
              <a:ea typeface="+mj-ea"/>
              <a:sym typeface="Times New Roman"/>
            </a:endParaRPr>
          </a:p>
        </p:txBody>
      </p:sp>
      <p:pic>
        <p:nvPicPr>
          <p:cNvPr id="4" name="Picture 3" descr="Computer code. The code has 2 lines. The lines read as follows. Line 1. c out left angle bracket left angle bracket double quote Programming is double quote left angle bracket left angle bracket end 1 semicolon. Line 2. c out left angle bracket  left angle bracket  double quote fun exclamation point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670" y="1902858"/>
            <a:ext cx="6350660" cy="633353"/>
          </a:xfrm>
          <a:prstGeom prst="rect">
            <a:avLst/>
          </a:prstGeom>
        </p:spPr>
      </p:pic>
      <p:pic>
        <p:nvPicPr>
          <p:cNvPr id="6" name="Picture 5" descr="Illustration of a computer screen displays the text, Programming is fu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3158290"/>
            <a:ext cx="2933700" cy="2819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endl</a:t>
            </a:r>
            <a:r>
              <a:rPr lang="en-US" altLang="en-US" sz="3400" b="1" dirty="0" smtClean="0">
                <a:solidFill>
                  <a:srgbClr val="007FA3"/>
                </a:solidFill>
                <a:latin typeface="Times New Roman" panose="02020603050405020304" pitchFamily="18" charset="0"/>
                <a:ea typeface="+mj-ea"/>
                <a:sym typeface="Times New Roman"/>
              </a:rPr>
              <a:t> Manipulator </a:t>
            </a:r>
            <a:r>
              <a:rPr lang="en-US" altLang="en-US" sz="2000" dirty="0" smtClean="0">
                <a:solidFill>
                  <a:srgbClr val="007FA3"/>
                </a:solidFill>
                <a:latin typeface="Times New Roman" panose="02020603050405020304" pitchFamily="18" charset="0"/>
                <a:ea typeface="+mj-ea"/>
                <a:sym typeface="Times New Roman"/>
              </a:rPr>
              <a:t>(3 of 3)</a:t>
            </a:r>
            <a:endParaRPr lang="en-US" altLang="en-US" sz="2000"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1484992"/>
          </a:xfrm>
        </p:spPr>
        <p:txBody>
          <a:bodyPr>
            <a:spAutoFit/>
          </a:bodyPr>
          <a:lstStyle/>
          <a:p>
            <a:pPr marL="255651" indent="-255651" eaLnBrk="1" hangingPunct="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You do </a:t>
            </a:r>
            <a:r>
              <a:rPr lang="en-US" altLang="en-US" sz="2400" b="1" dirty="0" smtClean="0">
                <a:latin typeface="Arial (Body)"/>
                <a:ea typeface="+mn-ea"/>
                <a:sym typeface="Arial"/>
              </a:rPr>
              <a:t>Not</a:t>
            </a:r>
            <a:r>
              <a:rPr lang="en-US" altLang="en-US" sz="2400" dirty="0" smtClean="0">
                <a:latin typeface="Arial (Body)"/>
                <a:ea typeface="+mn-ea"/>
                <a:sym typeface="Arial"/>
              </a:rPr>
              <a:t> put </a:t>
            </a:r>
            <a:r>
              <a:rPr lang="en-US" altLang="en-US" sz="2400" dirty="0">
                <a:latin typeface="Arial (Body)"/>
                <a:ea typeface="+mn-ea"/>
                <a:sym typeface="Arial"/>
              </a:rPr>
              <a:t>quotation marks around </a:t>
            </a:r>
            <a:r>
              <a:rPr lang="en-US" altLang="en-US" sz="2400" b="1" dirty="0" smtClean="0">
                <a:latin typeface="Courier New" panose="02070309020205020404" pitchFamily="49" charset="0"/>
                <a:ea typeface="+mn-ea"/>
                <a:cs typeface="Courier New" panose="02070309020205020404" pitchFamily="49" charset="0"/>
                <a:sym typeface="Arial"/>
              </a:rPr>
              <a:t>endl</a:t>
            </a:r>
            <a:endParaRPr lang="en-US" altLang="en-US" sz="2400" b="1" dirty="0">
              <a:latin typeface="Arial (Body)"/>
              <a:ea typeface="+mn-ea"/>
              <a:sym typeface="Arial"/>
            </a:endParaRPr>
          </a:p>
          <a:p>
            <a:pPr marL="255651" indent="-255651" eaLnBrk="1" hangingPunct="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The last character in </a:t>
            </a:r>
            <a:r>
              <a:rPr lang="en-US" altLang="en-US" sz="2400" b="1" dirty="0">
                <a:latin typeface="Courier New" panose="02070309020205020404" pitchFamily="49" charset="0"/>
                <a:ea typeface="+mn-ea"/>
                <a:cs typeface="Courier New" panose="02070309020205020404" pitchFamily="49" charset="0"/>
                <a:sym typeface="Arial"/>
              </a:rPr>
              <a:t>endl</a:t>
            </a:r>
            <a:r>
              <a:rPr lang="en-US" altLang="en-US" sz="2400" dirty="0">
                <a:latin typeface="Arial (Body)"/>
                <a:ea typeface="+mn-ea"/>
                <a:sym typeface="Arial"/>
              </a:rPr>
              <a:t> is a lowercase L, not the number 1</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4" name="Picture 3" descr="Computer code reads, end l in which the letter l is lowercase."/>
          <p:cNvPicPr>
            <a:picLocks noChangeAspect="1"/>
          </p:cNvPicPr>
          <p:nvPr/>
        </p:nvPicPr>
        <p:blipFill>
          <a:blip r:embed="rId2"/>
          <a:stretch>
            <a:fillRect/>
          </a:stretch>
        </p:blipFill>
        <p:spPr>
          <a:xfrm>
            <a:off x="2053763" y="3386952"/>
            <a:ext cx="4791377" cy="70154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\n</a:t>
            </a:r>
            <a:r>
              <a:rPr lang="en-US" altLang="en-US" dirty="0" smtClean="0">
                <a:latin typeface="Times New Roman" panose="02020603050405020304" pitchFamily="18" charset="0"/>
                <a:ea typeface="+mj-ea"/>
                <a:cs typeface="Arial"/>
              </a:rPr>
              <a:t> Escape Sequence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eaLnBrk="1" hangingPunct="1">
              <a:buFont typeface="Arial" panose="020B0604020202020204" pitchFamily="34" charset="0"/>
              <a:buChar char="•"/>
              <a:defRPr/>
            </a:pPr>
            <a:r>
              <a:rPr lang="en-US" altLang="en-US" sz="2400" dirty="0">
                <a:solidFill>
                  <a:srgbClr val="000000"/>
                </a:solidFill>
                <a:latin typeface="Arial (Body)"/>
                <a:ea typeface="+mn-ea"/>
              </a:rPr>
              <a:t>You can also use the </a:t>
            </a:r>
            <a:r>
              <a:rPr lang="en-US" altLang="en-US" sz="2400" b="1" dirty="0">
                <a:solidFill>
                  <a:srgbClr val="000000"/>
                </a:solidFill>
                <a:latin typeface="Courier New" panose="02070309020205020404" pitchFamily="49" charset="0"/>
                <a:ea typeface="+mn-ea"/>
                <a:cs typeface="Courier New" panose="02070309020205020404" pitchFamily="49" charset="0"/>
              </a:rPr>
              <a:t>\n</a:t>
            </a:r>
            <a:r>
              <a:rPr lang="en-US" altLang="en-US" sz="2400" dirty="0">
                <a:solidFill>
                  <a:srgbClr val="000000"/>
                </a:solidFill>
                <a:latin typeface="Arial (Body)"/>
                <a:ea typeface="+mn-ea"/>
              </a:rPr>
              <a:t> escape sequence to start a new line of output. This will produce two lines of output</a:t>
            </a:r>
            <a:r>
              <a:rPr lang="en-US" altLang="en-US" sz="2400" dirty="0" smtClean="0">
                <a:solidFill>
                  <a:srgbClr val="000000"/>
                </a:solidFill>
                <a:latin typeface="Arial (Body)"/>
                <a:ea typeface="+mn-ea"/>
              </a:rPr>
              <a:t>:</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pic>
        <p:nvPicPr>
          <p:cNvPr id="9" name="Picture 8" descr="Computer code. The code has 2 lines. The lines read as follows. Line 1. c out left angle bracket left angle bracket double quote Programming is back slash n double quote semicolon. The letter n is labeled, notice that back slash n is inside the string. Line 2. c out left angle bracket  left angle bracket  double quote fun exclamation point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040" y="3133288"/>
            <a:ext cx="6187920" cy="177953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\n</a:t>
            </a:r>
            <a:r>
              <a:rPr lang="en-US" altLang="en-US" sz="3400" b="1" dirty="0" smtClean="0">
                <a:solidFill>
                  <a:srgbClr val="007FA3"/>
                </a:solidFill>
                <a:latin typeface="Times New Roman" panose="02020603050405020304" pitchFamily="18" charset="0"/>
                <a:ea typeface="+mj-ea"/>
                <a:sym typeface="Times New Roman"/>
              </a:rPr>
              <a:t> Escape Sequence </a:t>
            </a:r>
            <a:r>
              <a:rPr lang="en-US" altLang="en-US" sz="2000" dirty="0" smtClean="0">
                <a:solidFill>
                  <a:srgbClr val="007FA3"/>
                </a:solidFill>
                <a:latin typeface="Times New Roman" panose="02020603050405020304" pitchFamily="18" charset="0"/>
                <a:ea typeface="+mj-ea"/>
                <a:sym typeface="Times New Roman"/>
              </a:rPr>
              <a:t>(2 of 2)</a:t>
            </a:r>
            <a:endParaRPr lang="en-US" altLang="en-US" sz="2000" dirty="0">
              <a:solidFill>
                <a:srgbClr val="007FA3"/>
              </a:solidFill>
              <a:latin typeface="Times New Roman" panose="02020603050405020304" pitchFamily="18" charset="0"/>
              <a:ea typeface="+mj-ea"/>
              <a:sym typeface="Times New Roman"/>
            </a:endParaRPr>
          </a:p>
        </p:txBody>
      </p:sp>
      <p:pic>
        <p:nvPicPr>
          <p:cNvPr id="7" name="Picture 6" descr="Computer code. The code has 2 lines. The lines read as follows. Line 1. c out left angle bracket left angle bracket double quote Programming is back slash n double quote semicolon. Line 2. c out left angle bracket  left angle bracket  double quote fun exclamation point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98" y="1809750"/>
            <a:ext cx="5238523" cy="639687"/>
          </a:xfrm>
          <a:prstGeom prst="rect">
            <a:avLst/>
          </a:prstGeom>
        </p:spPr>
      </p:pic>
      <p:pic>
        <p:nvPicPr>
          <p:cNvPr id="6" name="Picture 5" descr="Illustration of a computer screen displays the text, Programming is fu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3029949"/>
            <a:ext cx="2933700" cy="2819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2.3 </a:t>
            </a:r>
            <a:r>
              <a:rPr lang="en-US" altLang="en-US" sz="3400" dirty="0" smtClean="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tx2"/>
                </a:solidFill>
                <a:latin typeface="Courier New" panose="02070309020205020404" pitchFamily="49" charset="0"/>
                <a:cs typeface="Courier New" panose="02070309020205020404" pitchFamily="49" charset="0"/>
              </a:rPr>
              <a:t>#include </a:t>
            </a:r>
            <a:r>
              <a:rPr lang="en-US" altLang="en-US" sz="3400" dirty="0" smtClean="0">
                <a:solidFill>
                  <a:schemeClr val="bg1"/>
                </a:solidFill>
                <a:latin typeface="Times New Roman" panose="02020603050405020304" pitchFamily="18" charset="0"/>
                <a:cs typeface="Times New Roman" panose="02020603050405020304" pitchFamily="18" charset="0"/>
              </a:rPr>
              <a:t>Directive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graphicFrame>
        <p:nvGraphicFramePr>
          <p:cNvPr id="3" name="Object 2" descr="hash include"/>
          <p:cNvGraphicFramePr>
            <a:graphicFrameLocks noChangeAspect="1"/>
          </p:cNvGraphicFramePr>
          <p:nvPr>
            <p:extLst>
              <p:ext uri="{D42A27DB-BD31-4B8C-83A1-F6EECF244321}">
                <p14:modId xmlns:p14="http://schemas.microsoft.com/office/powerpoint/2010/main" val="3309148651"/>
              </p:ext>
            </p:extLst>
          </p:nvPr>
        </p:nvGraphicFramePr>
        <p:xfrm>
          <a:off x="2272510" y="2979382"/>
          <a:ext cx="2173433" cy="508001"/>
        </p:xfrm>
        <a:graphic>
          <a:graphicData uri="http://schemas.openxmlformats.org/presentationml/2006/ole">
            <mc:AlternateContent xmlns:mc="http://schemas.openxmlformats.org/markup-compatibility/2006">
              <mc:Choice xmlns:v="urn:schemas-microsoft-com:vml" Requires="v">
                <p:oleObj spid="_x0000_s11341" name="Equation" r:id="rId3" imgW="761760" imgH="177480" progId="Equation.DSMT4">
                  <p:embed/>
                </p:oleObj>
              </mc:Choice>
              <mc:Fallback>
                <p:oleObj name="Equation" r:id="rId3" imgW="761760" imgH="177480" progId="Equation.DSMT4">
                  <p:embed/>
                  <p:pic>
                    <p:nvPicPr>
                      <p:cNvPr id="4" name="Object 3"/>
                      <p:cNvPicPr/>
                      <p:nvPr/>
                    </p:nvPicPr>
                    <p:blipFill>
                      <a:blip r:embed="rId4"/>
                      <a:stretch>
                        <a:fillRect/>
                      </a:stretch>
                    </p:blipFill>
                    <p:spPr>
                      <a:xfrm>
                        <a:off x="2272510" y="2979382"/>
                        <a:ext cx="2173433" cy="50800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solidFill>
                  <a:schemeClr val="tx2"/>
                </a:solidFill>
                <a:latin typeface="Times New Roman" panose="02020603050405020304" pitchFamily="18" charset="0"/>
                <a:ea typeface="+mj-ea"/>
                <a:cs typeface="Arial"/>
              </a:rPr>
              <a:t>The </a:t>
            </a:r>
            <a:r>
              <a:rPr lang="en-US" altLang="en-US" dirty="0" smtClean="0">
                <a:solidFill>
                  <a:schemeClr val="tx2"/>
                </a:solidFill>
                <a:latin typeface="Courier New" panose="02070309020205020404" pitchFamily="49" charset="0"/>
                <a:ea typeface="+mj-ea"/>
                <a:cs typeface="Courier New" panose="02070309020205020404" pitchFamily="49" charset="0"/>
              </a:rPr>
              <a:t>#include</a:t>
            </a:r>
            <a:r>
              <a:rPr lang="en-US" altLang="en-US" dirty="0" smtClean="0">
                <a:solidFill>
                  <a:schemeClr val="tx2"/>
                </a:solidFill>
                <a:latin typeface="Times New Roman" panose="02020603050405020304" pitchFamily="18" charset="0"/>
                <a:ea typeface="+mj-ea"/>
                <a:cs typeface="Arial"/>
              </a:rPr>
              <a:t> Directive</a:t>
            </a:r>
            <a:endParaRPr lang="en-US" altLang="en-US"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eaLnBrk="1" hangingPunct="1"/>
            <a:r>
              <a:rPr lang="en-US" altLang="en-US" sz="2400" dirty="0">
                <a:latin typeface="+mn-lt"/>
              </a:rPr>
              <a:t>Inserts the contents of another file into the program</a:t>
            </a:r>
          </a:p>
          <a:p>
            <a:pPr eaLnBrk="1" hangingPunct="1"/>
            <a:r>
              <a:rPr lang="en-US" altLang="en-US" sz="2400" dirty="0">
                <a:latin typeface="+mn-lt"/>
              </a:rPr>
              <a:t>This is a preprocessor directive, not part of C++ language</a:t>
            </a:r>
          </a:p>
          <a:p>
            <a:pPr eaLnBrk="1" hangingPunct="1"/>
            <a:r>
              <a:rPr lang="en-US" altLang="en-US" sz="2400" dirty="0">
                <a:latin typeface="Courier New" panose="02070309020205020404" pitchFamily="49" charset="0"/>
                <a:cs typeface="Courier New" panose="02070309020205020404" pitchFamily="49" charset="0"/>
              </a:rPr>
              <a:t>#include </a:t>
            </a:r>
            <a:r>
              <a:rPr lang="en-US" altLang="en-US" sz="2400" dirty="0">
                <a:latin typeface="+mn-lt"/>
              </a:rPr>
              <a:t>lines not seen by compiler</a:t>
            </a:r>
          </a:p>
          <a:p>
            <a:pPr eaLnBrk="1" hangingPunct="1"/>
            <a:r>
              <a:rPr lang="en-US" altLang="en-US" sz="2400" dirty="0">
                <a:latin typeface="+mn-lt"/>
              </a:rPr>
              <a:t>Do </a:t>
            </a:r>
            <a:r>
              <a:rPr lang="en-US" altLang="en-US" sz="2400" b="1" dirty="0">
                <a:latin typeface="+mn-lt"/>
              </a:rPr>
              <a:t>not</a:t>
            </a:r>
            <a:r>
              <a:rPr lang="en-US" altLang="en-US" sz="2400" dirty="0">
                <a:latin typeface="+mn-lt"/>
              </a:rPr>
              <a:t> place a semicolon at end of </a:t>
            </a:r>
            <a:r>
              <a:rPr lang="en-US" altLang="en-US" sz="2400" dirty="0">
                <a:latin typeface="Courier New" panose="02070309020205020404" pitchFamily="49" charset="0"/>
                <a:cs typeface="Courier New" panose="02070309020205020404" pitchFamily="49" charset="0"/>
              </a:rPr>
              <a:t>#include </a:t>
            </a:r>
            <a:r>
              <a:rPr lang="en-US" altLang="en-US" sz="2400" dirty="0">
                <a:latin typeface="+mn-lt"/>
              </a:rPr>
              <a:t>line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2.4 </a:t>
            </a:r>
            <a:r>
              <a:rPr lang="en-US" altLang="en-US" sz="3400" dirty="0">
                <a:solidFill>
                  <a:schemeClr val="bg1"/>
                </a:solidFill>
                <a:latin typeface="Times New Roman" panose="02020603050405020304" pitchFamily="18" charset="0"/>
                <a:cs typeface="Times New Roman" panose="02020603050405020304" pitchFamily="18" charset="0"/>
              </a:rPr>
              <a:t>Variables and </a:t>
            </a:r>
            <a:r>
              <a:rPr lang="en-US" altLang="en-US" sz="3400" dirty="0" smtClean="0">
                <a:solidFill>
                  <a:schemeClr val="bg1"/>
                </a:solidFill>
                <a:latin typeface="Times New Roman" panose="02020603050405020304" pitchFamily="18" charset="0"/>
                <a:cs typeface="Times New Roman" panose="02020603050405020304" pitchFamily="18" charset="0"/>
              </a:rPr>
              <a:t>Literals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Variables and Literals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46520"/>
          </a:xfrm>
        </p:spPr>
        <p:txBody>
          <a:bodyPr>
            <a:spAutoFit/>
          </a:bodyPr>
          <a:lstStyle/>
          <a:p>
            <a:pPr marL="255651" indent="-255651" eaLnBrk="1" hangingPunct="1">
              <a:tabLst/>
              <a:defRPr/>
            </a:pPr>
            <a:r>
              <a:rPr lang="en-US" altLang="en-US" sz="2400" b="1" dirty="0">
                <a:solidFill>
                  <a:srgbClr val="000000"/>
                </a:solidFill>
                <a:latin typeface="Arial (Body)"/>
                <a:ea typeface="+mn-ea"/>
              </a:rPr>
              <a:t>Variable:</a:t>
            </a:r>
            <a:r>
              <a:rPr lang="en-US" altLang="en-US" sz="2400" dirty="0">
                <a:solidFill>
                  <a:srgbClr val="000000"/>
                </a:solidFill>
                <a:latin typeface="Arial (Body)"/>
                <a:ea typeface="+mn-ea"/>
              </a:rPr>
              <a:t> a storage location in </a:t>
            </a:r>
            <a:r>
              <a:rPr lang="en-US" altLang="en-US" sz="2400" dirty="0" smtClean="0">
                <a:solidFill>
                  <a:srgbClr val="000000"/>
                </a:solidFill>
                <a:latin typeface="Arial (Body)"/>
                <a:ea typeface="+mn-ea"/>
              </a:rPr>
              <a:t>memory</a:t>
            </a:r>
            <a:endParaRPr lang="en-US" altLang="en-US" sz="2400" dirty="0">
              <a:solidFill>
                <a:srgbClr val="000000"/>
              </a:solidFill>
              <a:latin typeface="Arial (Body)"/>
              <a:ea typeface="+mn-ea"/>
            </a:endParaRP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Has a name and a type of data it can hold</a:t>
            </a:r>
          </a:p>
          <a:p>
            <a:pPr marL="741553" lvl="1" indent="-284353" eaLnBrk="1" hangingPunct="1">
              <a:buFont typeface="Arial" panose="020B0604020202020204" pitchFamily="34" charset="0"/>
              <a:buChar char="–"/>
              <a:defRPr/>
            </a:pPr>
            <a:r>
              <a:rPr lang="en-US" altLang="en-US" sz="2400" dirty="0">
                <a:solidFill>
                  <a:srgbClr val="000000"/>
                </a:solidFill>
                <a:latin typeface="Arial (Body)"/>
              </a:rPr>
              <a:t>Must be defined before it can be </a:t>
            </a:r>
            <a:r>
              <a:rPr lang="en-US" altLang="en-US" sz="2400" dirty="0" smtClean="0">
                <a:solidFill>
                  <a:srgbClr val="000000"/>
                </a:solidFill>
                <a:latin typeface="Arial (Body)"/>
              </a:rPr>
              <a:t>used:</a:t>
            </a:r>
            <a:endParaRPr lang="en-US" altLang="en-US" sz="2400" dirty="0">
              <a:solidFill>
                <a:srgbClr val="000000"/>
              </a:solidFill>
              <a:latin typeface="Arial (Body)"/>
            </a:endParaRPr>
          </a:p>
        </p:txBody>
      </p:sp>
      <p:pic>
        <p:nvPicPr>
          <p:cNvPr id="4" name="Picture 3" descr="Computer code reads, i n t item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545" y="3143978"/>
            <a:ext cx="1680802" cy="2554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Variable Definition in Program 2-7</a:t>
            </a:r>
            <a:endParaRPr lang="en-US" altLang="en-US" dirty="0">
              <a:latin typeface="Times New Roman" panose="02020603050405020304" pitchFamily="18" charset="0"/>
              <a:ea typeface="+mj-ea"/>
              <a:cs typeface="Arial"/>
            </a:endParaRPr>
          </a:p>
        </p:txBody>
      </p:sp>
      <p:pic>
        <p:nvPicPr>
          <p:cNvPr id="5" name="Picture 4" descr="Computer code. The code has 12 lines. The lines read as follows. Line 1. forward slash forward slash This program has a variable period. Line 2. hash include left angle bracket i o stream right angle bracket. Line 3. using namespace s t d semicolon. Line 4. blank. Line 5. i n t main left parenthesis right parenthesis. Line 6. left brace. Line 7, indented once. i n t number semicolon. This line is labeled, variable definition. Line 8. blank. Line 9, indented once. number equals 5 semicolon. Line 10, indented once. c out left angle bracket left angle bracket double quote The value in number is double quote left angle bracket left angle bracket number left angle bracket left angle bracket end l semicolon. Line 11, indented once. return 0 semicolon. Line 12. right brace. Program output reads, The value in number is 5."/>
          <p:cNvPicPr>
            <a:picLocks noChangeAspect="1"/>
          </p:cNvPicPr>
          <p:nvPr/>
        </p:nvPicPr>
        <p:blipFill rotWithShape="1">
          <a:blip r:embed="rId2">
            <a:extLst>
              <a:ext uri="{28A0092B-C50C-407E-A947-70E740481C1C}">
                <a14:useLocalDpi xmlns:a14="http://schemas.microsoft.com/office/drawing/2010/main" val="0"/>
              </a:ext>
            </a:extLst>
          </a:blip>
          <a:srcRect t="10818"/>
          <a:stretch/>
        </p:blipFill>
        <p:spPr>
          <a:xfrm>
            <a:off x="1164103" y="2048539"/>
            <a:ext cx="6796941" cy="359868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Literals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b="1" dirty="0">
                <a:solidFill>
                  <a:srgbClr val="000000"/>
                </a:solidFill>
                <a:latin typeface="Arial (Body)"/>
                <a:ea typeface="+mn-ea"/>
              </a:rPr>
              <a:t>Literal:</a:t>
            </a:r>
            <a:r>
              <a:rPr lang="en-US" altLang="en-US" sz="2400" dirty="0">
                <a:solidFill>
                  <a:srgbClr val="000000"/>
                </a:solidFill>
                <a:latin typeface="Arial (Body)"/>
                <a:ea typeface="+mn-ea"/>
              </a:rPr>
              <a:t> a value that is written into a program’s code</a:t>
            </a:r>
            <a:r>
              <a:rPr lang="en-US" altLang="en-US" sz="2400" dirty="0" smtClean="0">
                <a:solidFill>
                  <a:srgbClr val="000000"/>
                </a:solidFill>
                <a:latin typeface="Arial (Body)"/>
                <a:ea typeface="+mn-ea"/>
              </a:rPr>
              <a:t>.</a:t>
            </a:r>
          </a:p>
        </p:txBody>
      </p:sp>
      <p:pic>
        <p:nvPicPr>
          <p:cNvPr id="6" name="Picture 5" descr="Computer code. The code has 2 lines. The lines read as follows. Line 1. double quote hello comma there double quote. This line is labeled, string literal. Line 2. 12.This line is labeled, integer liter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435" y="2710708"/>
            <a:ext cx="4502277" cy="7439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 </a:t>
            </a:r>
            <a:r>
              <a:rPr lang="en-US" altLang="en-US" sz="3400" dirty="0">
                <a:solidFill>
                  <a:schemeClr val="bg1"/>
                </a:solidFill>
                <a:latin typeface="Times New Roman" panose="02020603050405020304" pitchFamily="18" charset="0"/>
                <a:cs typeface="Times New Roman" panose="02020603050405020304" pitchFamily="18" charset="0"/>
              </a:rPr>
              <a:t>The Parts of a C++ </a:t>
            </a:r>
            <a:r>
              <a:rPr lang="en-US" altLang="en-US" sz="3400" dirty="0" smtClean="0">
                <a:solidFill>
                  <a:schemeClr val="bg1"/>
                </a:solidFill>
                <a:latin typeface="Times New Roman" panose="02020603050405020304" pitchFamily="18" charset="0"/>
                <a:cs typeface="Times New Roman" panose="02020603050405020304" pitchFamily="18" charset="0"/>
              </a:rPr>
              <a:t>Program</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Integer Literal in Program 2-9</a:t>
            </a:r>
            <a:endParaRPr lang="en-US" altLang="en-US" dirty="0">
              <a:latin typeface="Times New Roman" panose="02020603050405020304" pitchFamily="18" charset="0"/>
              <a:ea typeface="+mj-ea"/>
              <a:cs typeface="Arial"/>
            </a:endParaRPr>
          </a:p>
        </p:txBody>
      </p:sp>
      <p:pic>
        <p:nvPicPr>
          <p:cNvPr id="3" name="Picture 2" descr="Computer code. The code has 12 lines. The lines read as follows. Line 1. forward slash forward slash This program has literals and a variable period. Line 2. hash include left angle bracket i o stream right angle bracket. Line 3. using namespace s t d semicolon. Line 4. blank. Line 5. i n t main left parenthesis right parenthesis. Line 6. left brace. Line 7, indented once. i n t apples semicolon. Line 8. blank. Line 9, indented once. apples equals 20 semicolon. The number 20 is marked as an integer literal. Line 10, indented once. c out left angle bracket left angle bracket double quote Today we sold double quote left angle bracket left angle bracket apples left angle bracket left angle bracket double quote bushels of apples period back slash n double quote semicolon. Line 11 indented once. return 0 semicolon. Line 12. right brace. Program output reads, Today we sold 20 bushels of apples."/>
          <p:cNvPicPr>
            <a:picLocks noChangeAspect="1"/>
          </p:cNvPicPr>
          <p:nvPr/>
        </p:nvPicPr>
        <p:blipFill rotWithShape="1">
          <a:blip r:embed="rId2"/>
          <a:srcRect t="13492" r="-2375"/>
          <a:stretch/>
        </p:blipFill>
        <p:spPr>
          <a:xfrm>
            <a:off x="771751" y="2309566"/>
            <a:ext cx="7665239" cy="343433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String Literals in Program 2-9</a:t>
            </a:r>
            <a:endParaRPr lang="en-US" altLang="en-US" dirty="0">
              <a:latin typeface="Times New Roman" panose="02020603050405020304" pitchFamily="18" charset="0"/>
              <a:ea typeface="+mj-ea"/>
              <a:cs typeface="Arial"/>
            </a:endParaRPr>
          </a:p>
        </p:txBody>
      </p:sp>
      <p:pic>
        <p:nvPicPr>
          <p:cNvPr id="3" name="Picture 2" descr="Computer code. The code has 12 lines. The lines read as follows. Line 1. forward slash forward slash This program has literals and a variable period. Line 2. hash include left angle bracket i o stream right angle bracket. Line 3. using namespace s t d semicolon. Line 4. blank. Line 5. i n t main left parenthesis right parenthesis. Line 6. left brace. Line 7, indented once. i n t apples semicolon. Line 8. blank. Line 9, indented once. apples equals 20 semicolon. Line 10, indented once. c out left angle bracket left angle bracket double quote Today we sold double quote left angle bracket left angle bracket apples left angle bracket left angle bracket double quote bushels of apples period back slash n double quote semicolon. The words double quote Today we sold double quote, double quote bushels of apples period back slash n double quote semicolon, are labeled, string literals. Line 11 indented once. return 0 semicolon. Line 12. right brace. Program output reads, Today we sold 20 bushels of apples."/>
          <p:cNvPicPr>
            <a:picLocks noChangeAspect="1"/>
          </p:cNvPicPr>
          <p:nvPr/>
        </p:nvPicPr>
        <p:blipFill>
          <a:blip r:embed="rId2"/>
          <a:stretch>
            <a:fillRect/>
          </a:stretch>
        </p:blipFill>
        <p:spPr>
          <a:xfrm>
            <a:off x="608613" y="1889838"/>
            <a:ext cx="7851356" cy="362508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2.5 </a:t>
            </a:r>
            <a:r>
              <a:rPr lang="en-US" altLang="en-US" sz="3400" dirty="0" smtClean="0">
                <a:solidFill>
                  <a:schemeClr val="bg1"/>
                </a:solidFill>
                <a:latin typeface="Times New Roman" panose="02020603050405020304" pitchFamily="18" charset="0"/>
                <a:cs typeface="Times New Roman" panose="02020603050405020304" pitchFamily="18" charset="0"/>
              </a:rPr>
              <a:t>Identifiers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Identifiers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An identifier is a programmer-defined name for some part of a program: variables, functions, </a:t>
            </a:r>
            <a:r>
              <a:rPr lang="en-US" altLang="en-US" sz="2400" dirty="0" smtClean="0">
                <a:solidFill>
                  <a:srgbClr val="000000"/>
                </a:solidFill>
                <a:latin typeface="Arial (Body)"/>
                <a:ea typeface="+mn-ea"/>
              </a:rPr>
              <a:t>etc.</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dirty="0"/>
              <a:t>Table 2-4 The C++ Key </a:t>
            </a:r>
            <a:r>
              <a:rPr lang="en-US" dirty="0" smtClean="0"/>
              <a:t>Words </a:t>
            </a:r>
            <a:r>
              <a:rPr lang="en-US" sz="2000" b="0" dirty="0" smtClean="0"/>
              <a:t>(1 of 3)</a:t>
            </a:r>
            <a:endParaRPr lang="en-US" altLang="en-US" sz="2000" b="0" dirty="0">
              <a:latin typeface="Times New Roman" panose="02020603050405020304" pitchFamily="18" charset="0"/>
              <a:ea typeface="+mj-ea"/>
              <a:cs typeface="Arial"/>
            </a:endParaRPr>
          </a:p>
        </p:txBody>
      </p:sp>
      <p:sp>
        <p:nvSpPr>
          <p:cNvPr id="5" name="Text Placeholder 4"/>
          <p:cNvSpPr>
            <a:spLocks noGrp="1"/>
          </p:cNvSpPr>
          <p:nvPr>
            <p:ph type="body" idx="1"/>
          </p:nvPr>
        </p:nvSpPr>
        <p:spPr>
          <a:xfrm>
            <a:off x="457200" y="1600199"/>
            <a:ext cx="3605134" cy="4650699"/>
          </a:xfrm>
        </p:spPr>
        <p:txBody>
          <a:bodyPr/>
          <a:lstStyle/>
          <a:p>
            <a:pPr fontAlgn="t">
              <a:spcBef>
                <a:spcPts val="600"/>
              </a:spcBef>
            </a:pPr>
            <a:r>
              <a:rPr lang="en-US" sz="1800" dirty="0">
                <a:latin typeface="+mn-lt"/>
              </a:rPr>
              <a:t>alignas</a:t>
            </a:r>
          </a:p>
          <a:p>
            <a:pPr fontAlgn="t">
              <a:spcBef>
                <a:spcPts val="600"/>
              </a:spcBef>
            </a:pPr>
            <a:r>
              <a:rPr lang="en-US" sz="1800" dirty="0">
                <a:latin typeface="+mn-lt"/>
              </a:rPr>
              <a:t>alignof</a:t>
            </a:r>
          </a:p>
          <a:p>
            <a:pPr fontAlgn="t">
              <a:spcBef>
                <a:spcPts val="600"/>
              </a:spcBef>
            </a:pPr>
            <a:r>
              <a:rPr lang="en-US" sz="1800" dirty="0">
                <a:latin typeface="+mn-lt"/>
              </a:rPr>
              <a:t>and</a:t>
            </a:r>
          </a:p>
          <a:p>
            <a:pPr fontAlgn="t">
              <a:spcBef>
                <a:spcPts val="600"/>
              </a:spcBef>
            </a:pPr>
            <a:r>
              <a:rPr lang="en-US" sz="1800" dirty="0">
                <a:latin typeface="+mn-lt"/>
              </a:rPr>
              <a:t>and_eq</a:t>
            </a:r>
          </a:p>
          <a:p>
            <a:pPr fontAlgn="t">
              <a:spcBef>
                <a:spcPts val="600"/>
              </a:spcBef>
            </a:pPr>
            <a:r>
              <a:rPr lang="en-US" sz="1800" dirty="0">
                <a:latin typeface="+mn-lt"/>
              </a:rPr>
              <a:t>asm</a:t>
            </a:r>
          </a:p>
          <a:p>
            <a:pPr fontAlgn="t">
              <a:spcBef>
                <a:spcPts val="600"/>
              </a:spcBef>
            </a:pPr>
            <a:r>
              <a:rPr lang="en-US" sz="1800" dirty="0">
                <a:latin typeface="+mn-lt"/>
              </a:rPr>
              <a:t>auto</a:t>
            </a:r>
          </a:p>
          <a:p>
            <a:pPr fontAlgn="t">
              <a:spcBef>
                <a:spcPts val="600"/>
              </a:spcBef>
            </a:pPr>
            <a:r>
              <a:rPr lang="en-US" sz="1800" dirty="0">
                <a:latin typeface="+mn-lt"/>
              </a:rPr>
              <a:t>bitand</a:t>
            </a:r>
          </a:p>
          <a:p>
            <a:pPr fontAlgn="t">
              <a:spcBef>
                <a:spcPts val="600"/>
              </a:spcBef>
            </a:pPr>
            <a:r>
              <a:rPr lang="en-US" sz="1800" dirty="0">
                <a:latin typeface="+mn-lt"/>
              </a:rPr>
              <a:t>b</a:t>
            </a:r>
            <a:r>
              <a:rPr lang="en-US" sz="1800" dirty="0" smtClean="0">
                <a:latin typeface="+mn-lt"/>
              </a:rPr>
              <a:t>itor</a:t>
            </a:r>
          </a:p>
          <a:p>
            <a:pPr fontAlgn="t">
              <a:spcBef>
                <a:spcPts val="600"/>
              </a:spcBef>
            </a:pPr>
            <a:r>
              <a:rPr lang="en-US" sz="1800" dirty="0">
                <a:latin typeface="+mn-lt"/>
              </a:rPr>
              <a:t>bool</a:t>
            </a:r>
          </a:p>
          <a:p>
            <a:pPr fontAlgn="t">
              <a:spcBef>
                <a:spcPts val="600"/>
              </a:spcBef>
            </a:pPr>
            <a:r>
              <a:rPr lang="en-US" sz="1800" dirty="0">
                <a:latin typeface="+mn-lt"/>
              </a:rPr>
              <a:t>break</a:t>
            </a:r>
          </a:p>
          <a:p>
            <a:pPr fontAlgn="t">
              <a:spcBef>
                <a:spcPts val="600"/>
              </a:spcBef>
            </a:pPr>
            <a:r>
              <a:rPr lang="en-US" sz="1800" dirty="0">
                <a:latin typeface="+mn-lt"/>
              </a:rPr>
              <a:t>case</a:t>
            </a:r>
          </a:p>
          <a:p>
            <a:pPr fontAlgn="t">
              <a:spcBef>
                <a:spcPts val="600"/>
              </a:spcBef>
            </a:pPr>
            <a:r>
              <a:rPr lang="en-US" sz="1800" dirty="0">
                <a:latin typeface="+mn-lt"/>
              </a:rPr>
              <a:t>catch</a:t>
            </a:r>
          </a:p>
          <a:p>
            <a:pPr fontAlgn="t">
              <a:spcBef>
                <a:spcPts val="600"/>
              </a:spcBef>
            </a:pPr>
            <a:r>
              <a:rPr lang="en-US" sz="1800" dirty="0" smtClean="0">
                <a:latin typeface="+mn-lt"/>
              </a:rPr>
              <a:t>char</a:t>
            </a:r>
          </a:p>
        </p:txBody>
      </p:sp>
      <p:sp>
        <p:nvSpPr>
          <p:cNvPr id="6" name="Text Placeholder 5"/>
          <p:cNvSpPr>
            <a:spLocks noGrp="1"/>
          </p:cNvSpPr>
          <p:nvPr>
            <p:ph type="body" idx="2"/>
          </p:nvPr>
        </p:nvSpPr>
        <p:spPr>
          <a:xfrm>
            <a:off x="4631960" y="1600200"/>
            <a:ext cx="4054839" cy="4650698"/>
          </a:xfrm>
        </p:spPr>
        <p:txBody>
          <a:bodyPr/>
          <a:lstStyle/>
          <a:p>
            <a:pPr fontAlgn="t">
              <a:spcBef>
                <a:spcPts val="600"/>
              </a:spcBef>
            </a:pPr>
            <a:r>
              <a:rPr lang="en-US" sz="1800" dirty="0" smtClean="0">
                <a:latin typeface="+mn-lt"/>
              </a:rPr>
              <a:t>char16_t</a:t>
            </a:r>
            <a:endParaRPr lang="en-US" sz="1800" dirty="0">
              <a:latin typeface="+mn-lt"/>
            </a:endParaRPr>
          </a:p>
          <a:p>
            <a:pPr fontAlgn="t">
              <a:spcBef>
                <a:spcPts val="600"/>
              </a:spcBef>
            </a:pPr>
            <a:r>
              <a:rPr lang="en-US" sz="1800" dirty="0">
                <a:latin typeface="+mn-lt"/>
              </a:rPr>
              <a:t>char32_t</a:t>
            </a:r>
          </a:p>
          <a:p>
            <a:pPr fontAlgn="t">
              <a:spcBef>
                <a:spcPts val="600"/>
              </a:spcBef>
            </a:pPr>
            <a:r>
              <a:rPr lang="en-US" sz="1800" dirty="0">
                <a:latin typeface="+mn-lt"/>
              </a:rPr>
              <a:t>class</a:t>
            </a:r>
          </a:p>
          <a:p>
            <a:pPr fontAlgn="t">
              <a:spcBef>
                <a:spcPts val="600"/>
              </a:spcBef>
            </a:pPr>
            <a:r>
              <a:rPr lang="en-US" sz="1800" dirty="0" smtClean="0">
                <a:latin typeface="+mn-lt"/>
              </a:rPr>
              <a:t>compl</a:t>
            </a:r>
          </a:p>
          <a:p>
            <a:pPr fontAlgn="t">
              <a:spcBef>
                <a:spcPts val="600"/>
              </a:spcBef>
            </a:pPr>
            <a:r>
              <a:rPr lang="en-US" sz="1800" dirty="0">
                <a:latin typeface="+mn-lt"/>
              </a:rPr>
              <a:t>const</a:t>
            </a:r>
          </a:p>
          <a:p>
            <a:pPr fontAlgn="t">
              <a:spcBef>
                <a:spcPts val="600"/>
              </a:spcBef>
            </a:pPr>
            <a:r>
              <a:rPr lang="en-US" sz="1800" dirty="0">
                <a:latin typeface="+mn-lt"/>
              </a:rPr>
              <a:t>constexpr</a:t>
            </a:r>
          </a:p>
          <a:p>
            <a:pPr fontAlgn="t">
              <a:spcBef>
                <a:spcPts val="600"/>
              </a:spcBef>
            </a:pPr>
            <a:r>
              <a:rPr lang="en-US" sz="1800" dirty="0">
                <a:latin typeface="+mn-lt"/>
              </a:rPr>
              <a:t>const_cast</a:t>
            </a:r>
          </a:p>
          <a:p>
            <a:pPr fontAlgn="t">
              <a:spcBef>
                <a:spcPts val="600"/>
              </a:spcBef>
            </a:pPr>
            <a:r>
              <a:rPr lang="en-US" sz="1800" dirty="0">
                <a:latin typeface="+mn-lt"/>
              </a:rPr>
              <a:t>continue</a:t>
            </a:r>
          </a:p>
          <a:p>
            <a:pPr fontAlgn="t">
              <a:spcBef>
                <a:spcPts val="600"/>
              </a:spcBef>
            </a:pPr>
            <a:r>
              <a:rPr lang="en-US" sz="1800" dirty="0">
                <a:latin typeface="+mn-lt"/>
              </a:rPr>
              <a:t>decltype</a:t>
            </a:r>
          </a:p>
          <a:p>
            <a:pPr fontAlgn="t">
              <a:spcBef>
                <a:spcPts val="600"/>
              </a:spcBef>
            </a:pPr>
            <a:r>
              <a:rPr lang="en-US" sz="1800" dirty="0">
                <a:latin typeface="+mn-lt"/>
              </a:rPr>
              <a:t>default</a:t>
            </a:r>
          </a:p>
          <a:p>
            <a:pPr fontAlgn="t">
              <a:spcBef>
                <a:spcPts val="600"/>
              </a:spcBef>
            </a:pPr>
            <a:r>
              <a:rPr lang="en-US" sz="1800" dirty="0">
                <a:latin typeface="+mn-lt"/>
              </a:rPr>
              <a:t>delete</a:t>
            </a:r>
          </a:p>
          <a:p>
            <a:pPr fontAlgn="t">
              <a:spcBef>
                <a:spcPts val="600"/>
              </a:spcBef>
            </a:pPr>
            <a:r>
              <a:rPr lang="en-US" sz="1800" dirty="0">
                <a:latin typeface="+mn-lt"/>
              </a:rPr>
              <a:t>d</a:t>
            </a:r>
            <a:r>
              <a:rPr lang="en-US" sz="1800" dirty="0" smtClean="0">
                <a:latin typeface="+mn-lt"/>
              </a:rPr>
              <a:t>o</a:t>
            </a:r>
          </a:p>
          <a:p>
            <a:pPr fontAlgn="t">
              <a:spcBef>
                <a:spcPts val="600"/>
              </a:spcBef>
            </a:pPr>
            <a:r>
              <a:rPr lang="en-US" sz="1800" dirty="0" smtClean="0">
                <a:latin typeface="+mn-lt"/>
              </a:rPr>
              <a:t>double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dirty="0"/>
              <a:t>Table 2-4 The C++ Key Words </a:t>
            </a:r>
            <a:r>
              <a:rPr lang="en-US" sz="2000" b="0" dirty="0" smtClean="0"/>
              <a:t>(2 </a:t>
            </a:r>
            <a:r>
              <a:rPr lang="en-US" sz="2000" b="0" dirty="0"/>
              <a:t>of </a:t>
            </a:r>
            <a:r>
              <a:rPr lang="en-US" sz="2000" b="0" dirty="0" smtClean="0"/>
              <a:t>3)</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31401"/>
            <a:ext cx="3919928" cy="4574527"/>
          </a:xfrm>
        </p:spPr>
        <p:txBody>
          <a:bodyPr/>
          <a:lstStyle/>
          <a:p>
            <a:pPr fontAlgn="t">
              <a:spcBef>
                <a:spcPts val="600"/>
              </a:spcBef>
            </a:pPr>
            <a:r>
              <a:rPr lang="en-US" sz="1800" dirty="0">
                <a:latin typeface="+mn-lt"/>
              </a:rPr>
              <a:t>dynamic_cast</a:t>
            </a:r>
          </a:p>
          <a:p>
            <a:pPr fontAlgn="t">
              <a:spcBef>
                <a:spcPts val="600"/>
              </a:spcBef>
            </a:pPr>
            <a:r>
              <a:rPr lang="en-US" sz="1800" dirty="0">
                <a:latin typeface="+mn-lt"/>
              </a:rPr>
              <a:t>else</a:t>
            </a:r>
          </a:p>
          <a:p>
            <a:pPr fontAlgn="t">
              <a:spcBef>
                <a:spcPts val="600"/>
              </a:spcBef>
            </a:pPr>
            <a:r>
              <a:rPr lang="en-US" sz="1800" dirty="0">
                <a:latin typeface="+mn-lt"/>
              </a:rPr>
              <a:t>enum</a:t>
            </a:r>
          </a:p>
          <a:p>
            <a:pPr fontAlgn="t">
              <a:spcBef>
                <a:spcPts val="600"/>
              </a:spcBef>
            </a:pPr>
            <a:r>
              <a:rPr lang="en-US" sz="1800" dirty="0">
                <a:latin typeface="+mn-lt"/>
              </a:rPr>
              <a:t>explicit</a:t>
            </a:r>
          </a:p>
          <a:p>
            <a:pPr fontAlgn="t">
              <a:spcBef>
                <a:spcPts val="600"/>
              </a:spcBef>
            </a:pPr>
            <a:r>
              <a:rPr lang="en-US" sz="1800" dirty="0">
                <a:latin typeface="+mn-lt"/>
              </a:rPr>
              <a:t>export</a:t>
            </a:r>
          </a:p>
          <a:p>
            <a:pPr fontAlgn="t">
              <a:spcBef>
                <a:spcPts val="600"/>
              </a:spcBef>
            </a:pPr>
            <a:r>
              <a:rPr lang="en-US" sz="1800" dirty="0">
                <a:latin typeface="+mn-lt"/>
              </a:rPr>
              <a:t>extern</a:t>
            </a:r>
          </a:p>
          <a:p>
            <a:pPr fontAlgn="t">
              <a:spcBef>
                <a:spcPts val="600"/>
              </a:spcBef>
            </a:pPr>
            <a:r>
              <a:rPr lang="en-US" sz="1800" dirty="0">
                <a:latin typeface="+mn-lt"/>
              </a:rPr>
              <a:t>f</a:t>
            </a:r>
            <a:r>
              <a:rPr lang="en-US" sz="1800" dirty="0" smtClean="0">
                <a:latin typeface="+mn-lt"/>
              </a:rPr>
              <a:t>alse</a:t>
            </a:r>
            <a:endParaRPr lang="en-US" sz="1800" dirty="0">
              <a:latin typeface="+mn-lt"/>
            </a:endParaRPr>
          </a:p>
          <a:p>
            <a:pPr fontAlgn="t">
              <a:spcBef>
                <a:spcPts val="600"/>
              </a:spcBef>
            </a:pPr>
            <a:r>
              <a:rPr lang="en-US" sz="1800" dirty="0">
                <a:latin typeface="+mn-lt"/>
              </a:rPr>
              <a:t>f</a:t>
            </a:r>
            <a:r>
              <a:rPr lang="en-US" sz="1800" dirty="0" smtClean="0">
                <a:latin typeface="+mn-lt"/>
              </a:rPr>
              <a:t>loat</a:t>
            </a:r>
          </a:p>
          <a:p>
            <a:pPr fontAlgn="t">
              <a:spcBef>
                <a:spcPts val="600"/>
              </a:spcBef>
            </a:pPr>
            <a:r>
              <a:rPr lang="en-US" sz="1800" dirty="0">
                <a:latin typeface="+mn-lt"/>
              </a:rPr>
              <a:t>for</a:t>
            </a:r>
          </a:p>
          <a:p>
            <a:pPr fontAlgn="t">
              <a:spcBef>
                <a:spcPts val="600"/>
              </a:spcBef>
            </a:pPr>
            <a:r>
              <a:rPr lang="en-US" sz="1800" dirty="0">
                <a:latin typeface="+mn-lt"/>
              </a:rPr>
              <a:t>friend</a:t>
            </a:r>
          </a:p>
          <a:p>
            <a:pPr fontAlgn="t">
              <a:spcBef>
                <a:spcPts val="600"/>
              </a:spcBef>
            </a:pPr>
            <a:r>
              <a:rPr lang="en-US" sz="1800" dirty="0">
                <a:latin typeface="+mn-lt"/>
              </a:rPr>
              <a:t>goto</a:t>
            </a:r>
          </a:p>
          <a:p>
            <a:pPr fontAlgn="t">
              <a:spcBef>
                <a:spcPts val="600"/>
              </a:spcBef>
            </a:pPr>
            <a:r>
              <a:rPr lang="en-US" sz="1800" dirty="0" smtClean="0">
                <a:latin typeface="+mn-lt"/>
              </a:rPr>
              <a:t>If</a:t>
            </a:r>
          </a:p>
          <a:p>
            <a:pPr fontAlgn="t">
              <a:spcBef>
                <a:spcPts val="600"/>
              </a:spcBef>
            </a:pPr>
            <a:r>
              <a:rPr lang="en-US" sz="1800" dirty="0">
                <a:latin typeface="+mn-lt"/>
              </a:rPr>
              <a:t>inline</a:t>
            </a:r>
          </a:p>
        </p:txBody>
      </p:sp>
      <p:sp>
        <p:nvSpPr>
          <p:cNvPr id="12" name="Content Placeholder 11"/>
          <p:cNvSpPr>
            <a:spLocks noGrp="1"/>
          </p:cNvSpPr>
          <p:nvPr>
            <p:ph sz="quarter" idx="14"/>
          </p:nvPr>
        </p:nvSpPr>
        <p:spPr>
          <a:xfrm>
            <a:off x="4991725" y="1631403"/>
            <a:ext cx="3698250" cy="4574525"/>
          </a:xfrm>
        </p:spPr>
        <p:txBody>
          <a:bodyPr/>
          <a:lstStyle/>
          <a:p>
            <a:pPr marL="255600" fontAlgn="t">
              <a:spcBef>
                <a:spcPts val="600"/>
              </a:spcBef>
              <a:buClr>
                <a:schemeClr val="tx2"/>
              </a:buClr>
              <a:buFont typeface="Arial" panose="020B0604020202020204" pitchFamily="34" charset="0"/>
              <a:buChar char="•"/>
            </a:pPr>
            <a:r>
              <a:rPr lang="en-US" sz="1800" dirty="0" smtClean="0">
                <a:latin typeface="+mn-lt"/>
              </a:rPr>
              <a:t>int</a:t>
            </a:r>
            <a:endParaRPr lang="en-US" sz="1800" dirty="0">
              <a:latin typeface="+mn-lt"/>
            </a:endParaRPr>
          </a:p>
          <a:p>
            <a:pPr marL="255600" fontAlgn="t">
              <a:spcBef>
                <a:spcPts val="600"/>
              </a:spcBef>
              <a:buClr>
                <a:schemeClr val="tx2"/>
              </a:buClr>
              <a:buFont typeface="Arial" panose="020B0604020202020204" pitchFamily="34" charset="0"/>
              <a:buChar char="•"/>
            </a:pPr>
            <a:r>
              <a:rPr lang="en-US" sz="1800" dirty="0">
                <a:latin typeface="+mn-lt"/>
              </a:rPr>
              <a:t>long</a:t>
            </a:r>
          </a:p>
          <a:p>
            <a:pPr marL="255600" fontAlgn="t">
              <a:spcBef>
                <a:spcPts val="600"/>
              </a:spcBef>
              <a:buClr>
                <a:schemeClr val="tx2"/>
              </a:buClr>
              <a:buFont typeface="Arial" panose="020B0604020202020204" pitchFamily="34" charset="0"/>
              <a:buChar char="•"/>
            </a:pPr>
            <a:r>
              <a:rPr lang="en-US" sz="1800" dirty="0" smtClean="0">
                <a:latin typeface="+mn-lt"/>
              </a:rPr>
              <a:t>mutable</a:t>
            </a:r>
          </a:p>
          <a:p>
            <a:pPr marL="255600" fontAlgn="t">
              <a:spcBef>
                <a:spcPts val="600"/>
              </a:spcBef>
              <a:buClr>
                <a:schemeClr val="tx2"/>
              </a:buClr>
              <a:buFont typeface="Arial" panose="020B0604020202020204" pitchFamily="34" charset="0"/>
              <a:buChar char="•"/>
            </a:pPr>
            <a:r>
              <a:rPr lang="en-US" sz="1800" dirty="0">
                <a:latin typeface="+mn-lt"/>
              </a:rPr>
              <a:t>namespace</a:t>
            </a:r>
          </a:p>
          <a:p>
            <a:pPr marL="255600" fontAlgn="t">
              <a:spcBef>
                <a:spcPts val="600"/>
              </a:spcBef>
              <a:buClr>
                <a:schemeClr val="tx2"/>
              </a:buClr>
              <a:buFont typeface="Arial" panose="020B0604020202020204" pitchFamily="34" charset="0"/>
              <a:buChar char="•"/>
            </a:pPr>
            <a:r>
              <a:rPr lang="en-US" sz="1800" dirty="0">
                <a:latin typeface="+mn-lt"/>
              </a:rPr>
              <a:t>new</a:t>
            </a:r>
          </a:p>
          <a:p>
            <a:pPr marL="255600" fontAlgn="t">
              <a:spcBef>
                <a:spcPts val="600"/>
              </a:spcBef>
              <a:buClr>
                <a:schemeClr val="tx2"/>
              </a:buClr>
              <a:buFont typeface="Arial" panose="020B0604020202020204" pitchFamily="34" charset="0"/>
              <a:buChar char="•"/>
            </a:pPr>
            <a:r>
              <a:rPr lang="en-US" sz="1800" dirty="0">
                <a:latin typeface="+mn-lt"/>
              </a:rPr>
              <a:t>noexcept</a:t>
            </a:r>
          </a:p>
          <a:p>
            <a:pPr marL="255600" fontAlgn="t">
              <a:spcBef>
                <a:spcPts val="600"/>
              </a:spcBef>
              <a:buClr>
                <a:schemeClr val="tx2"/>
              </a:buClr>
              <a:buFont typeface="Arial" panose="020B0604020202020204" pitchFamily="34" charset="0"/>
              <a:buChar char="•"/>
            </a:pPr>
            <a:r>
              <a:rPr lang="en-US" sz="1800" dirty="0">
                <a:latin typeface="+mn-lt"/>
              </a:rPr>
              <a:t>not</a:t>
            </a:r>
          </a:p>
          <a:p>
            <a:pPr marL="255600" fontAlgn="t">
              <a:spcBef>
                <a:spcPts val="600"/>
              </a:spcBef>
              <a:buClr>
                <a:schemeClr val="tx2"/>
              </a:buClr>
              <a:buFont typeface="Arial" panose="020B0604020202020204" pitchFamily="34" charset="0"/>
              <a:buChar char="•"/>
            </a:pPr>
            <a:r>
              <a:rPr lang="en-US" sz="1800" dirty="0">
                <a:latin typeface="+mn-lt"/>
              </a:rPr>
              <a:t>not_eq</a:t>
            </a:r>
          </a:p>
          <a:p>
            <a:pPr marL="255600" fontAlgn="t">
              <a:spcBef>
                <a:spcPts val="600"/>
              </a:spcBef>
              <a:buClr>
                <a:schemeClr val="tx2"/>
              </a:buClr>
              <a:buFont typeface="Arial" panose="020B0604020202020204" pitchFamily="34" charset="0"/>
              <a:buChar char="•"/>
            </a:pPr>
            <a:r>
              <a:rPr lang="en-US" sz="1800" dirty="0">
                <a:latin typeface="+mn-lt"/>
              </a:rPr>
              <a:t>nullptr</a:t>
            </a:r>
          </a:p>
          <a:p>
            <a:pPr marL="255600" fontAlgn="t">
              <a:spcBef>
                <a:spcPts val="600"/>
              </a:spcBef>
              <a:buClr>
                <a:schemeClr val="tx2"/>
              </a:buClr>
              <a:buFont typeface="Arial" panose="020B0604020202020204" pitchFamily="34" charset="0"/>
              <a:buChar char="•"/>
            </a:pPr>
            <a:r>
              <a:rPr lang="en-US" sz="1800" dirty="0">
                <a:latin typeface="+mn-lt"/>
              </a:rPr>
              <a:t>operator</a:t>
            </a:r>
          </a:p>
          <a:p>
            <a:pPr marL="255600" fontAlgn="t">
              <a:spcBef>
                <a:spcPts val="600"/>
              </a:spcBef>
              <a:buClr>
                <a:schemeClr val="tx2"/>
              </a:buClr>
              <a:buFont typeface="Arial" panose="020B0604020202020204" pitchFamily="34" charset="0"/>
              <a:buChar char="•"/>
            </a:pPr>
            <a:r>
              <a:rPr lang="en-US" sz="1800" dirty="0" smtClean="0">
                <a:latin typeface="+mn-lt"/>
              </a:rPr>
              <a:t>or</a:t>
            </a:r>
          </a:p>
          <a:p>
            <a:pPr marL="255600">
              <a:spcBef>
                <a:spcPts val="600"/>
              </a:spcBef>
              <a:buClr>
                <a:schemeClr val="tx2"/>
              </a:buClr>
              <a:buFont typeface="Arial" panose="020B0604020202020204" pitchFamily="34" charset="0"/>
              <a:buChar char="•"/>
            </a:pPr>
            <a:r>
              <a:rPr lang="en-US" sz="1800" dirty="0">
                <a:latin typeface="+mn-lt"/>
              </a:rPr>
              <a:t>or_eq</a:t>
            </a:r>
          </a:p>
          <a:p>
            <a:pPr marL="255600" fontAlgn="t">
              <a:spcBef>
                <a:spcPts val="600"/>
              </a:spcBef>
              <a:buClr>
                <a:schemeClr val="tx2"/>
              </a:buClr>
              <a:buFont typeface="Arial" panose="020B0604020202020204" pitchFamily="34" charset="0"/>
              <a:buChar char="•"/>
            </a:pPr>
            <a:r>
              <a:rPr lang="en-US" sz="1800" dirty="0" smtClean="0">
                <a:latin typeface="+mn-lt"/>
              </a:rPr>
              <a:t>private</a:t>
            </a:r>
            <a:endParaRPr lang="en-US" sz="1800" dirty="0">
              <a:latin typeface="+mn-lt"/>
            </a:endParaRPr>
          </a:p>
        </p:txBody>
      </p:sp>
    </p:spTree>
    <p:extLst>
      <p:ext uri="{BB962C8B-B14F-4D97-AF65-F5344CB8AC3E}">
        <p14:creationId xmlns:p14="http://schemas.microsoft.com/office/powerpoint/2010/main" val="35377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Table 2-4 The C++ Key Words </a:t>
            </a:r>
            <a:r>
              <a:rPr lang="en-US" sz="2000" b="0" dirty="0" smtClean="0"/>
              <a:t>(3 </a:t>
            </a:r>
            <a:r>
              <a:rPr lang="en-US" sz="2000" b="0" dirty="0"/>
              <a:t>of </a:t>
            </a:r>
            <a:r>
              <a:rPr lang="en-US" sz="2000" b="0" dirty="0" smtClean="0"/>
              <a:t>3)</a:t>
            </a:r>
            <a:endParaRPr lang="en-US" dirty="0"/>
          </a:p>
        </p:txBody>
      </p:sp>
      <p:sp>
        <p:nvSpPr>
          <p:cNvPr id="10" name="Text Placeholder 9"/>
          <p:cNvSpPr>
            <a:spLocks noGrp="1"/>
          </p:cNvSpPr>
          <p:nvPr>
            <p:ph type="body" idx="1"/>
          </p:nvPr>
        </p:nvSpPr>
        <p:spPr>
          <a:xfrm>
            <a:off x="457200" y="1615191"/>
            <a:ext cx="2091128" cy="3961149"/>
          </a:xfrm>
        </p:spPr>
        <p:txBody>
          <a:bodyPr/>
          <a:lstStyle/>
          <a:p>
            <a:pPr fontAlgn="t">
              <a:spcBef>
                <a:spcPts val="600"/>
              </a:spcBef>
            </a:pPr>
            <a:r>
              <a:rPr lang="en-US" sz="1800" dirty="0" smtClean="0">
                <a:latin typeface="+mn-lt"/>
              </a:rPr>
              <a:t>protected</a:t>
            </a:r>
            <a:endParaRPr lang="en-US" sz="1800" dirty="0">
              <a:latin typeface="+mn-lt"/>
            </a:endParaRPr>
          </a:p>
          <a:p>
            <a:pPr fontAlgn="t">
              <a:spcBef>
                <a:spcPts val="600"/>
              </a:spcBef>
            </a:pPr>
            <a:r>
              <a:rPr lang="en-US" sz="1800" dirty="0">
                <a:latin typeface="+mn-lt"/>
              </a:rPr>
              <a:t>public</a:t>
            </a:r>
          </a:p>
          <a:p>
            <a:pPr fontAlgn="t">
              <a:spcBef>
                <a:spcPts val="600"/>
              </a:spcBef>
            </a:pPr>
            <a:r>
              <a:rPr lang="en-US" sz="1800" dirty="0">
                <a:latin typeface="+mn-lt"/>
              </a:rPr>
              <a:t>register</a:t>
            </a:r>
          </a:p>
          <a:p>
            <a:pPr fontAlgn="t">
              <a:spcBef>
                <a:spcPts val="600"/>
              </a:spcBef>
            </a:pPr>
            <a:r>
              <a:rPr lang="en-US" sz="1800" dirty="0">
                <a:latin typeface="+mn-lt"/>
              </a:rPr>
              <a:t>reinterpret_cast</a:t>
            </a:r>
          </a:p>
          <a:p>
            <a:pPr fontAlgn="t">
              <a:spcBef>
                <a:spcPts val="600"/>
              </a:spcBef>
            </a:pPr>
            <a:r>
              <a:rPr lang="en-US" sz="1800" dirty="0">
                <a:latin typeface="+mn-lt"/>
              </a:rPr>
              <a:t>return</a:t>
            </a:r>
          </a:p>
          <a:p>
            <a:pPr fontAlgn="t">
              <a:spcBef>
                <a:spcPts val="600"/>
              </a:spcBef>
            </a:pPr>
            <a:r>
              <a:rPr lang="en-US" sz="1800" dirty="0">
                <a:latin typeface="+mn-lt"/>
              </a:rPr>
              <a:t>short</a:t>
            </a:r>
          </a:p>
          <a:p>
            <a:pPr fontAlgn="t">
              <a:spcBef>
                <a:spcPts val="600"/>
              </a:spcBef>
            </a:pPr>
            <a:r>
              <a:rPr lang="en-US" sz="1800" dirty="0">
                <a:latin typeface="+mn-lt"/>
              </a:rPr>
              <a:t>s</a:t>
            </a:r>
            <a:r>
              <a:rPr lang="en-US" sz="1800" dirty="0" smtClean="0">
                <a:latin typeface="+mn-lt"/>
              </a:rPr>
              <a:t>igned</a:t>
            </a:r>
          </a:p>
          <a:p>
            <a:pPr fontAlgn="t">
              <a:spcBef>
                <a:spcPts val="600"/>
              </a:spcBef>
            </a:pPr>
            <a:r>
              <a:rPr lang="en-US" sz="1800" dirty="0">
                <a:latin typeface="+mn-lt"/>
              </a:rPr>
              <a:t>sizeof</a:t>
            </a:r>
          </a:p>
          <a:p>
            <a:pPr fontAlgn="t">
              <a:spcBef>
                <a:spcPts val="600"/>
              </a:spcBef>
            </a:pPr>
            <a:r>
              <a:rPr lang="en-US" sz="1800" dirty="0">
                <a:latin typeface="+mn-lt"/>
              </a:rPr>
              <a:t>static</a:t>
            </a:r>
          </a:p>
          <a:p>
            <a:pPr fontAlgn="t">
              <a:spcBef>
                <a:spcPts val="600"/>
              </a:spcBef>
            </a:pPr>
            <a:r>
              <a:rPr lang="en-US" sz="1800" dirty="0" smtClean="0">
                <a:latin typeface="+mn-lt"/>
              </a:rPr>
              <a:t>static_assert</a:t>
            </a:r>
            <a:endParaRPr lang="en-US" sz="1800" dirty="0">
              <a:latin typeface="+mn-lt"/>
            </a:endParaRPr>
          </a:p>
        </p:txBody>
      </p:sp>
      <p:sp>
        <p:nvSpPr>
          <p:cNvPr id="11" name="Text Placeholder 10"/>
          <p:cNvSpPr>
            <a:spLocks noGrp="1"/>
          </p:cNvSpPr>
          <p:nvPr>
            <p:ph sz="quarter" idx="13"/>
          </p:nvPr>
        </p:nvSpPr>
        <p:spPr>
          <a:xfrm>
            <a:off x="2908089" y="1615191"/>
            <a:ext cx="2698229" cy="3961149"/>
          </a:xfrm>
        </p:spPr>
        <p:txBody>
          <a:bodyPr/>
          <a:lstStyle/>
          <a:p>
            <a:pPr marL="255600" fontAlgn="t">
              <a:spcBef>
                <a:spcPts val="600"/>
              </a:spcBef>
              <a:buClr>
                <a:schemeClr val="tx2"/>
              </a:buClr>
              <a:buFont typeface="Arial" panose="020B0604020202020204" pitchFamily="34" charset="0"/>
              <a:buChar char="•"/>
            </a:pPr>
            <a:r>
              <a:rPr lang="en-US" sz="1800" dirty="0">
                <a:latin typeface="+mn-lt"/>
              </a:rPr>
              <a:t>static_cast</a:t>
            </a:r>
          </a:p>
          <a:p>
            <a:pPr marL="255600" fontAlgn="t">
              <a:spcBef>
                <a:spcPts val="600"/>
              </a:spcBef>
              <a:buClr>
                <a:schemeClr val="tx2"/>
              </a:buClr>
              <a:buFont typeface="Arial" panose="020B0604020202020204" pitchFamily="34" charset="0"/>
              <a:buChar char="•"/>
            </a:pPr>
            <a:r>
              <a:rPr lang="en-US" sz="1800" dirty="0" smtClean="0">
                <a:latin typeface="+mn-lt"/>
              </a:rPr>
              <a:t>struct</a:t>
            </a:r>
          </a:p>
          <a:p>
            <a:pPr marL="255600" fontAlgn="t">
              <a:spcBef>
                <a:spcPts val="600"/>
              </a:spcBef>
              <a:buClr>
                <a:schemeClr val="tx2"/>
              </a:buClr>
              <a:buFont typeface="Arial" panose="020B0604020202020204" pitchFamily="34" charset="0"/>
              <a:buChar char="•"/>
            </a:pPr>
            <a:r>
              <a:rPr lang="en-US" sz="1800" dirty="0" smtClean="0">
                <a:latin typeface="+mn-lt"/>
              </a:rPr>
              <a:t>switch</a:t>
            </a:r>
            <a:endParaRPr lang="en-US" sz="1800" dirty="0">
              <a:latin typeface="+mn-lt"/>
            </a:endParaRPr>
          </a:p>
          <a:p>
            <a:pPr marL="255600" fontAlgn="t">
              <a:spcBef>
                <a:spcPts val="600"/>
              </a:spcBef>
              <a:buClr>
                <a:schemeClr val="tx2"/>
              </a:buClr>
              <a:buFont typeface="Arial" panose="020B0604020202020204" pitchFamily="34" charset="0"/>
              <a:buChar char="•"/>
            </a:pPr>
            <a:r>
              <a:rPr lang="en-US" sz="1800" dirty="0" smtClean="0">
                <a:latin typeface="+mn-lt"/>
              </a:rPr>
              <a:t>template</a:t>
            </a:r>
            <a:endParaRPr lang="en-US" sz="1800" dirty="0">
              <a:latin typeface="+mn-lt"/>
            </a:endParaRPr>
          </a:p>
          <a:p>
            <a:pPr marL="255600" fontAlgn="t">
              <a:spcBef>
                <a:spcPts val="600"/>
              </a:spcBef>
              <a:buClr>
                <a:schemeClr val="tx2"/>
              </a:buClr>
              <a:buFont typeface="Arial" panose="020B0604020202020204" pitchFamily="34" charset="0"/>
              <a:buChar char="•"/>
            </a:pPr>
            <a:r>
              <a:rPr lang="en-US" sz="1800" dirty="0">
                <a:latin typeface="+mn-lt"/>
              </a:rPr>
              <a:t>this</a:t>
            </a:r>
          </a:p>
          <a:p>
            <a:pPr marL="255600" fontAlgn="t">
              <a:spcBef>
                <a:spcPts val="600"/>
              </a:spcBef>
              <a:buClr>
                <a:schemeClr val="tx2"/>
              </a:buClr>
              <a:buFont typeface="Arial" panose="020B0604020202020204" pitchFamily="34" charset="0"/>
              <a:buChar char="•"/>
            </a:pPr>
            <a:r>
              <a:rPr lang="en-US" sz="1800" dirty="0" smtClean="0">
                <a:latin typeface="+mn-lt"/>
              </a:rPr>
              <a:t>thread_local</a:t>
            </a:r>
          </a:p>
          <a:p>
            <a:pPr marL="255600" fontAlgn="t">
              <a:spcBef>
                <a:spcPts val="600"/>
              </a:spcBef>
              <a:buClr>
                <a:schemeClr val="tx2"/>
              </a:buClr>
              <a:buFont typeface="Arial" panose="020B0604020202020204" pitchFamily="34" charset="0"/>
              <a:buChar char="•"/>
            </a:pPr>
            <a:r>
              <a:rPr lang="en-US" sz="1800" dirty="0">
                <a:latin typeface="+mn-lt"/>
              </a:rPr>
              <a:t>throw</a:t>
            </a:r>
          </a:p>
          <a:p>
            <a:pPr marL="255600" fontAlgn="t">
              <a:spcBef>
                <a:spcPts val="600"/>
              </a:spcBef>
              <a:buClr>
                <a:schemeClr val="tx2"/>
              </a:buClr>
              <a:buFont typeface="Arial" panose="020B0604020202020204" pitchFamily="34" charset="0"/>
              <a:buChar char="•"/>
            </a:pPr>
            <a:r>
              <a:rPr lang="en-US" sz="1800" dirty="0">
                <a:latin typeface="+mn-lt"/>
              </a:rPr>
              <a:t>true</a:t>
            </a:r>
          </a:p>
          <a:p>
            <a:pPr marL="255600" fontAlgn="t">
              <a:spcBef>
                <a:spcPts val="600"/>
              </a:spcBef>
              <a:buClr>
                <a:schemeClr val="tx2"/>
              </a:buClr>
              <a:buFont typeface="Arial" panose="020B0604020202020204" pitchFamily="34" charset="0"/>
              <a:buChar char="•"/>
            </a:pPr>
            <a:r>
              <a:rPr lang="en-US" sz="1800" dirty="0">
                <a:latin typeface="+mn-lt"/>
              </a:rPr>
              <a:t>try</a:t>
            </a:r>
          </a:p>
          <a:p>
            <a:pPr marL="255600" fontAlgn="t">
              <a:spcBef>
                <a:spcPts val="600"/>
              </a:spcBef>
              <a:buClr>
                <a:schemeClr val="tx2"/>
              </a:buClr>
              <a:buFont typeface="Arial" panose="020B0604020202020204" pitchFamily="34" charset="0"/>
              <a:buChar char="•"/>
            </a:pPr>
            <a:r>
              <a:rPr lang="en-US" sz="1800" dirty="0">
                <a:latin typeface="+mn-lt"/>
              </a:rPr>
              <a:t>typedef</a:t>
            </a:r>
          </a:p>
          <a:p>
            <a:pPr marL="255600" fontAlgn="t">
              <a:spcBef>
                <a:spcPts val="600"/>
              </a:spcBef>
              <a:buClr>
                <a:schemeClr val="tx2"/>
              </a:buClr>
              <a:buFont typeface="Arial" panose="020B0604020202020204" pitchFamily="34" charset="0"/>
              <a:buChar char="•"/>
            </a:pPr>
            <a:r>
              <a:rPr lang="en-US" sz="1800" dirty="0" smtClean="0">
                <a:latin typeface="+mn-lt"/>
              </a:rPr>
              <a:t>typeid</a:t>
            </a:r>
            <a:endParaRPr lang="en-US" sz="1800" dirty="0">
              <a:latin typeface="+mn-lt"/>
            </a:endParaRPr>
          </a:p>
        </p:txBody>
      </p:sp>
      <p:sp>
        <p:nvSpPr>
          <p:cNvPr id="13" name="Content Placeholder 12"/>
          <p:cNvSpPr>
            <a:spLocks noGrp="1"/>
          </p:cNvSpPr>
          <p:nvPr>
            <p:ph sz="quarter" idx="14"/>
          </p:nvPr>
        </p:nvSpPr>
        <p:spPr>
          <a:xfrm>
            <a:off x="6071016" y="1615191"/>
            <a:ext cx="2618958" cy="3961149"/>
          </a:xfrm>
        </p:spPr>
        <p:txBody>
          <a:bodyPr/>
          <a:lstStyle/>
          <a:p>
            <a:pPr marL="255600" fontAlgn="t">
              <a:spcBef>
                <a:spcPts val="600"/>
              </a:spcBef>
              <a:buClr>
                <a:schemeClr val="tx2"/>
              </a:buClr>
              <a:buFontTx/>
              <a:buChar char="•"/>
            </a:pPr>
            <a:r>
              <a:rPr lang="en-US" sz="1800" dirty="0">
                <a:latin typeface="+mn-lt"/>
              </a:rPr>
              <a:t>typename</a:t>
            </a:r>
          </a:p>
          <a:p>
            <a:pPr marL="255600" fontAlgn="t">
              <a:spcBef>
                <a:spcPts val="600"/>
              </a:spcBef>
              <a:buClr>
                <a:schemeClr val="tx2"/>
              </a:buClr>
              <a:buFontTx/>
              <a:buChar char="•"/>
            </a:pPr>
            <a:r>
              <a:rPr lang="en-US" sz="1800" dirty="0">
                <a:latin typeface="+mn-lt"/>
              </a:rPr>
              <a:t>union</a:t>
            </a:r>
          </a:p>
          <a:p>
            <a:pPr marL="255600" fontAlgn="t">
              <a:spcBef>
                <a:spcPts val="600"/>
              </a:spcBef>
              <a:buClr>
                <a:schemeClr val="tx2"/>
              </a:buClr>
              <a:buFontTx/>
              <a:buChar char="•"/>
            </a:pPr>
            <a:r>
              <a:rPr lang="en-US" sz="1800" dirty="0" smtClean="0">
                <a:latin typeface="+mn-lt"/>
              </a:rPr>
              <a:t>unsigned</a:t>
            </a:r>
          </a:p>
          <a:p>
            <a:pPr marL="255600" fontAlgn="t">
              <a:spcBef>
                <a:spcPts val="600"/>
              </a:spcBef>
              <a:buClr>
                <a:schemeClr val="tx2"/>
              </a:buClr>
              <a:buFont typeface="Arial" panose="020B0604020202020204" pitchFamily="34" charset="0"/>
              <a:buChar char="•"/>
            </a:pPr>
            <a:r>
              <a:rPr lang="en-US" sz="1800" dirty="0" smtClean="0">
                <a:latin typeface="+mn-lt"/>
              </a:rPr>
              <a:t>using</a:t>
            </a:r>
            <a:endParaRPr lang="en-US" sz="1800" dirty="0">
              <a:latin typeface="+mn-lt"/>
            </a:endParaRPr>
          </a:p>
          <a:p>
            <a:pPr marL="255600" fontAlgn="t">
              <a:spcBef>
                <a:spcPts val="600"/>
              </a:spcBef>
              <a:buClr>
                <a:schemeClr val="tx2"/>
              </a:buClr>
              <a:buFont typeface="Arial" panose="020B0604020202020204" pitchFamily="34" charset="0"/>
              <a:buChar char="•"/>
            </a:pPr>
            <a:r>
              <a:rPr lang="en-US" sz="1800" dirty="0">
                <a:latin typeface="+mn-lt"/>
              </a:rPr>
              <a:t>virtual</a:t>
            </a:r>
          </a:p>
          <a:p>
            <a:pPr marL="255600" fontAlgn="t">
              <a:spcBef>
                <a:spcPts val="600"/>
              </a:spcBef>
              <a:buClr>
                <a:schemeClr val="tx2"/>
              </a:buClr>
              <a:buFont typeface="Arial" panose="020B0604020202020204" pitchFamily="34" charset="0"/>
              <a:buChar char="•"/>
            </a:pPr>
            <a:r>
              <a:rPr lang="en-US" sz="1800" dirty="0">
                <a:latin typeface="+mn-lt"/>
              </a:rPr>
              <a:t>void</a:t>
            </a:r>
          </a:p>
          <a:p>
            <a:pPr marL="255600" fontAlgn="t">
              <a:spcBef>
                <a:spcPts val="600"/>
              </a:spcBef>
              <a:buClr>
                <a:schemeClr val="tx2"/>
              </a:buClr>
              <a:buFont typeface="Arial" panose="020B0604020202020204" pitchFamily="34" charset="0"/>
              <a:buChar char="•"/>
            </a:pPr>
            <a:r>
              <a:rPr lang="en-US" sz="1800" dirty="0">
                <a:latin typeface="+mn-lt"/>
              </a:rPr>
              <a:t>volatile</a:t>
            </a:r>
          </a:p>
          <a:p>
            <a:pPr marL="255600" fontAlgn="t">
              <a:spcBef>
                <a:spcPts val="600"/>
              </a:spcBef>
              <a:buClr>
                <a:schemeClr val="tx2"/>
              </a:buClr>
              <a:buFont typeface="Arial" panose="020B0604020202020204" pitchFamily="34" charset="0"/>
              <a:buChar char="•"/>
            </a:pPr>
            <a:r>
              <a:rPr lang="en-US" sz="1800" dirty="0">
                <a:latin typeface="+mn-lt"/>
              </a:rPr>
              <a:t>wchar_t</a:t>
            </a:r>
          </a:p>
          <a:p>
            <a:pPr marL="255600" fontAlgn="t">
              <a:spcBef>
                <a:spcPts val="600"/>
              </a:spcBef>
              <a:buClr>
                <a:schemeClr val="tx2"/>
              </a:buClr>
              <a:buFont typeface="Arial" panose="020B0604020202020204" pitchFamily="34" charset="0"/>
              <a:buChar char="•"/>
            </a:pPr>
            <a:r>
              <a:rPr lang="en-US" sz="1800" dirty="0">
                <a:latin typeface="+mn-lt"/>
              </a:rPr>
              <a:t>while</a:t>
            </a:r>
          </a:p>
          <a:p>
            <a:pPr marL="255600" fontAlgn="t">
              <a:spcBef>
                <a:spcPts val="600"/>
              </a:spcBef>
              <a:buClr>
                <a:schemeClr val="tx2"/>
              </a:buClr>
              <a:buFont typeface="Arial" panose="020B0604020202020204" pitchFamily="34" charset="0"/>
              <a:buChar char="•"/>
            </a:pPr>
            <a:r>
              <a:rPr lang="en-US" sz="1800" dirty="0">
                <a:latin typeface="+mn-lt"/>
              </a:rPr>
              <a:t>xor</a:t>
            </a:r>
          </a:p>
          <a:p>
            <a:pPr marL="255600" fontAlgn="t">
              <a:spcBef>
                <a:spcPts val="600"/>
              </a:spcBef>
              <a:buClr>
                <a:schemeClr val="tx2"/>
              </a:buClr>
              <a:buFont typeface="Arial" panose="020B0604020202020204" pitchFamily="34" charset="0"/>
              <a:buChar char="•"/>
            </a:pPr>
            <a:r>
              <a:rPr lang="en-US" sz="1800" dirty="0" smtClean="0">
                <a:latin typeface="+mn-lt"/>
              </a:rPr>
              <a:t>xor_eq</a:t>
            </a:r>
            <a:endParaRPr lang="en-US" sz="1800" dirty="0">
              <a:latin typeface="+mn-lt"/>
            </a:endParaRPr>
          </a:p>
        </p:txBody>
      </p:sp>
      <p:sp>
        <p:nvSpPr>
          <p:cNvPr id="14" name="Content Placeholder 13"/>
          <p:cNvSpPr>
            <a:spLocks noGrp="1"/>
          </p:cNvSpPr>
          <p:nvPr>
            <p:ph sz="quarter" idx="15"/>
          </p:nvPr>
        </p:nvSpPr>
        <p:spPr>
          <a:xfrm>
            <a:off x="457200" y="5667532"/>
            <a:ext cx="8229600" cy="673307"/>
          </a:xfrm>
        </p:spPr>
        <p:txBody>
          <a:bodyPr/>
          <a:lstStyle/>
          <a:p>
            <a:pPr marL="0" indent="0"/>
            <a:r>
              <a:rPr lang="en-US" altLang="en-US" sz="1800" kern="1200" dirty="0">
                <a:solidFill>
                  <a:schemeClr val="tx1"/>
                </a:solidFill>
                <a:latin typeface="+mn-lt"/>
                <a:cs typeface="Arial" panose="020B0604020202020204" pitchFamily="34" charset="0"/>
              </a:rPr>
              <a:t>You cannot use any of the C++ key words as an identifier. These words have </a:t>
            </a:r>
            <a:r>
              <a:rPr lang="en-US" altLang="en-US" sz="1800" kern="1200" dirty="0" smtClean="0">
                <a:solidFill>
                  <a:schemeClr val="tx1"/>
                </a:solidFill>
                <a:latin typeface="+mn-lt"/>
                <a:cs typeface="Arial" panose="020B0604020202020204" pitchFamily="34" charset="0"/>
              </a:rPr>
              <a:t>reserved meaning.</a:t>
            </a:r>
            <a:endParaRPr lang="en-US" sz="1800" dirty="0">
              <a:latin typeface="+mn-lt"/>
            </a:endParaRPr>
          </a:p>
        </p:txBody>
      </p:sp>
    </p:spTree>
    <p:extLst>
      <p:ext uri="{BB962C8B-B14F-4D97-AF65-F5344CB8AC3E}">
        <p14:creationId xmlns:p14="http://schemas.microsoft.com/office/powerpoint/2010/main" val="1822253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Variable Names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923299"/>
          </a:xfrm>
        </p:spPr>
        <p:txBody>
          <a:bodyPr wrap="square">
            <a:spAutoFit/>
          </a:bodyPr>
          <a:lstStyle/>
          <a:p>
            <a:pPr marL="255600" indent="-255600">
              <a:spcBef>
                <a:spcPts val="1500"/>
              </a:spcBef>
              <a:buClr>
                <a:schemeClr val="tx2"/>
              </a:buClr>
              <a:buFont typeface="Arial" panose="020B0604020202020204" pitchFamily="34" charset="0"/>
              <a:buChar char="•"/>
              <a:tabLst/>
              <a:defRPr/>
            </a:pPr>
            <a:r>
              <a:rPr lang="en-US" altLang="en-US" sz="2400" dirty="0" smtClean="0">
                <a:solidFill>
                  <a:srgbClr val="000000"/>
                </a:solidFill>
                <a:latin typeface="Arial (Body)"/>
                <a:ea typeface="+mn-ea"/>
              </a:rPr>
              <a:t>A variable name should represent the purpose of the variable. For example:</a:t>
            </a:r>
            <a:endParaRPr lang="en-US" altLang="en-US" sz="2400" dirty="0">
              <a:solidFill>
                <a:srgbClr val="000000"/>
              </a:solidFill>
              <a:latin typeface="Arial (Body)"/>
              <a:ea typeface="+mn-ea"/>
            </a:endParaRPr>
          </a:p>
        </p:txBody>
      </p:sp>
      <p:pic>
        <p:nvPicPr>
          <p:cNvPr id="12" name="Picture 11" descr="Computer code reads, items orde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139" y="2895098"/>
            <a:ext cx="2577723" cy="226337"/>
          </a:xfrm>
          <a:prstGeom prst="rect">
            <a:avLst/>
          </a:prstGeom>
        </p:spPr>
      </p:pic>
      <p:sp>
        <p:nvSpPr>
          <p:cNvPr id="9" name="Content Placeholder 8"/>
          <p:cNvSpPr>
            <a:spLocks noGrp="1"/>
          </p:cNvSpPr>
          <p:nvPr>
            <p:ph idx="14"/>
          </p:nvPr>
        </p:nvSpPr>
        <p:spPr>
          <a:xfrm>
            <a:off x="457200" y="3529614"/>
            <a:ext cx="8229599" cy="919336"/>
          </a:xfrm>
        </p:spPr>
        <p:txBody>
          <a:bodyPr/>
          <a:lstStyle/>
          <a:p>
            <a:pPr marL="0" indent="0" algn="just"/>
            <a:r>
              <a:rPr lang="en-US" altLang="en-US" sz="2400" dirty="0">
                <a:latin typeface="Arial (Body)"/>
              </a:rPr>
              <a:t>The purpose of this variable is to hold the number of </a:t>
            </a:r>
            <a:r>
              <a:rPr lang="en-US" altLang="en-US" sz="2400" dirty="0" smtClean="0">
                <a:latin typeface="Arial (Body)"/>
              </a:rPr>
              <a:t>items ordered</a:t>
            </a:r>
            <a:r>
              <a:rPr lang="en-US" altLang="en-US" sz="2400" dirty="0">
                <a:latin typeface="Arial (Body)"/>
              </a:rPr>
              <a:t>.</a:t>
            </a:r>
            <a:endParaRPr lang="en-US" sz="2400"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Identifier Rules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16016"/>
          </a:xfrm>
        </p:spPr>
        <p:txBody>
          <a:bodyPr>
            <a:spAutoFit/>
          </a:bodyPr>
          <a:lstStyle/>
          <a:p>
            <a:pPr marL="255651" indent="-255651">
              <a:tabLst/>
              <a:defRPr/>
            </a:pPr>
            <a:r>
              <a:rPr lang="en-US" altLang="en-US" sz="2400" dirty="0">
                <a:solidFill>
                  <a:srgbClr val="000000"/>
                </a:solidFill>
                <a:latin typeface="Arial (Body)"/>
                <a:ea typeface="+mn-ea"/>
              </a:rPr>
              <a:t>The first character of an identifier must be an alphabetic character or and underscore ( _ </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a:p>
            <a:pPr marL="255651" indent="-255651">
              <a:tabLst/>
              <a:defRPr/>
            </a:pPr>
            <a:r>
              <a:rPr lang="en-US" altLang="en-US" sz="2400" dirty="0">
                <a:solidFill>
                  <a:srgbClr val="000000"/>
                </a:solidFill>
                <a:latin typeface="Arial (Body)"/>
                <a:ea typeface="+mn-ea"/>
              </a:rPr>
              <a:t>After the first character you may use alphabetic characters, numbers, or underscore characters.</a:t>
            </a:r>
          </a:p>
          <a:p>
            <a:pPr marL="255651" indent="-255651">
              <a:tabLst/>
              <a:defRPr/>
            </a:pPr>
            <a:r>
              <a:rPr lang="en-US" altLang="en-US" sz="2400" dirty="0">
                <a:solidFill>
                  <a:srgbClr val="000000"/>
                </a:solidFill>
                <a:latin typeface="Arial (Body)"/>
                <a:ea typeface="+mn-ea"/>
              </a:rPr>
              <a:t>Upper- and lowercase characters are </a:t>
            </a:r>
            <a:r>
              <a:rPr lang="en-US" altLang="en-US" sz="2400" dirty="0" smtClean="0">
                <a:solidFill>
                  <a:srgbClr val="000000"/>
                </a:solidFill>
                <a:latin typeface="Arial (Body)"/>
                <a:ea typeface="+mn-ea"/>
              </a:rPr>
              <a:t>distinct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Valid and Invalid Identifiers</a:t>
            </a:r>
            <a:endParaRPr lang="en-US" altLang="en-US" dirty="0">
              <a:latin typeface="Times New Roman" panose="02020603050405020304" pitchFamily="18" charset="0"/>
              <a:ea typeface="+mj-ea"/>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3007980987"/>
              </p:ext>
            </p:extLst>
          </p:nvPr>
        </p:nvGraphicFramePr>
        <p:xfrm>
          <a:off x="1119432" y="1934965"/>
          <a:ext cx="6905135" cy="2249424"/>
        </p:xfrm>
        <a:graphic>
          <a:graphicData uri="http://schemas.openxmlformats.org/drawingml/2006/table">
            <a:tbl>
              <a:tblPr firstRow="1" bandRow="1">
                <a:tableStyleId>{40F9630F-82C1-40B7-BC3A-925EFCFF5E92}</a:tableStyleId>
              </a:tblPr>
              <a:tblGrid>
                <a:gridCol w="1744080">
                  <a:extLst>
                    <a:ext uri="{9D8B030D-6E8A-4147-A177-3AD203B41FA5}">
                      <a16:colId xmlns:a16="http://schemas.microsoft.com/office/drawing/2014/main" val="3030294719"/>
                    </a:ext>
                  </a:extLst>
                </a:gridCol>
                <a:gridCol w="1091534">
                  <a:extLst>
                    <a:ext uri="{9D8B030D-6E8A-4147-A177-3AD203B41FA5}">
                      <a16:colId xmlns:a16="http://schemas.microsoft.com/office/drawing/2014/main" val="2338604003"/>
                    </a:ext>
                  </a:extLst>
                </a:gridCol>
                <a:gridCol w="4069521">
                  <a:extLst>
                    <a:ext uri="{9D8B030D-6E8A-4147-A177-3AD203B41FA5}">
                      <a16:colId xmlns:a16="http://schemas.microsoft.com/office/drawing/2014/main" val="1033938229"/>
                    </a:ext>
                  </a:extLst>
                </a:gridCol>
              </a:tblGrid>
              <a:tr h="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1800" u="none" strike="noStrike" cap="none" normalizeH="0" baseline="0" dirty="0" smtClean="0">
                          <a:ln>
                            <a:noFill/>
                          </a:ln>
                          <a:effectLst/>
                          <a:latin typeface="+mn-lt"/>
                        </a:rPr>
                        <a:t>Identifier</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1800" u="none" strike="noStrike" cap="none" normalizeH="0" baseline="0" dirty="0" smtClean="0">
                          <a:ln>
                            <a:noFill/>
                          </a:ln>
                          <a:effectLst/>
                          <a:latin typeface="+mn-lt"/>
                        </a:rPr>
                        <a:t>Valid?</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sz="1800" u="none" strike="noStrike" cap="none" normalizeH="0" baseline="0" dirty="0" smtClean="0">
                          <a:ln>
                            <a:noFill/>
                          </a:ln>
                          <a:effectLst/>
                          <a:latin typeface="+mn-lt"/>
                        </a:rPr>
                        <a:t>Reason If Invalid</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165028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totalSales</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Yes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bg1"/>
                          </a:solidFill>
                          <a:effectLst/>
                          <a:latin typeface="+mn-lt"/>
                        </a:rPr>
                        <a:t>Blank</a:t>
                      </a:r>
                      <a:endParaRPr kumimoji="0" lang="en-US" sz="18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114879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total_Sales</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Yes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bg1"/>
                          </a:solidFill>
                          <a:effectLst/>
                          <a:latin typeface="+mn-lt"/>
                        </a:rPr>
                        <a:t>Blank</a:t>
                      </a:r>
                      <a:endParaRPr kumimoji="0" lang="en-US" sz="1800" b="0" i="0" u="none" strike="noStrike" cap="none" normalizeH="0" baseline="0" dirty="0" smtClean="0">
                        <a:ln>
                          <a:noFill/>
                        </a:ln>
                        <a:solidFill>
                          <a:schemeClr val="bg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84817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total.Sales</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No</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Cannot contain </a:t>
                      </a:r>
                      <a:r>
                        <a:rPr kumimoji="0" lang="en-US" sz="1800" b="0" u="none" strike="noStrike" cap="none" normalizeH="0" baseline="0" dirty="0" smtClean="0">
                          <a:ln>
                            <a:noFill/>
                          </a:ln>
                          <a:effectLst/>
                          <a:latin typeface="+mn-lt"/>
                        </a:rPr>
                        <a:t>.</a:t>
                      </a:r>
                      <a:endParaRPr kumimoji="0" lang="en-US" sz="1800" b="0" i="0" u="none" strike="noStrike" cap="none" normalizeH="0" baseline="0" dirty="0" smtClean="0">
                        <a:ln>
                          <a:noFill/>
                        </a:ln>
                        <a:solidFill>
                          <a:schemeClr val="tx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4241044"/>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4thQtrSales</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No</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Cannot begin with digit</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7071641"/>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totalSale$</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No</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Cannot contain </a:t>
                      </a: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86761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anchor="b">
            <a:spAutoFit/>
          </a:bodyPr>
          <a:lstStyle/>
          <a:p>
            <a:pPr eaLnBrk="1" hangingPunct="1">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Parts of a C++ Program</a:t>
            </a:r>
            <a:endParaRPr lang="en-US" altLang="en-US" sz="3400" b="1" dirty="0">
              <a:solidFill>
                <a:srgbClr val="007FA3"/>
              </a:solidFill>
              <a:latin typeface="Times New Roman" panose="02020603050405020304" pitchFamily="18" charset="0"/>
              <a:ea typeface="+mj-ea"/>
              <a:sym typeface="Times New Roman"/>
            </a:endParaRPr>
          </a:p>
        </p:txBody>
      </p:sp>
      <p:pic>
        <p:nvPicPr>
          <p:cNvPr id="21" name="Picture 20" descr="A diagram explains the parts of a c plus plus program in 8 lines of code. Line 1.forward slash forward slash sample C plus plus program. This line is labeled, comment. Line 2. hash include left angle bracket i o stream right angle bracket. This line is labeled, preprocessor directive. Line 3. using name space s t d semicolon. This line is labeled, which name space to use. Line 4. i n t main left parenthesis right parenthesis. This line is labeled, beginning of function named main. Line 6. left brace. This line is labeled, beginning of block main. Line 7. indented once, c out left angle bracket left angle bracket double quotes Hello comma there exclamation point double quotes semicolon. This line is labeled, output statement, in which the comma is string literal. Line 7. indented once, return 0 semicolon. This line is labeled, send 0 to operating system. Line 8. right brace. This line is labeled, end of block for ma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09" y="1856596"/>
            <a:ext cx="7657382" cy="359950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2.6 </a:t>
            </a:r>
            <a:r>
              <a:rPr lang="en-US" altLang="en-US" sz="3400" dirty="0">
                <a:solidFill>
                  <a:schemeClr val="bg1"/>
                </a:solidFill>
                <a:latin typeface="Times New Roman" panose="02020603050405020304" pitchFamily="18" charset="0"/>
                <a:cs typeface="Times New Roman" panose="02020603050405020304" pitchFamily="18" charset="0"/>
              </a:rPr>
              <a:t>Integer Data </a:t>
            </a:r>
            <a:r>
              <a:rPr lang="en-US" altLang="en-US" sz="3400" dirty="0" smtClean="0">
                <a:solidFill>
                  <a:schemeClr val="bg1"/>
                </a:solidFill>
                <a:latin typeface="Times New Roman" panose="02020603050405020304" pitchFamily="18" charset="0"/>
                <a:cs typeface="Times New Roman" panose="02020603050405020304" pitchFamily="18" charset="0"/>
              </a:rPr>
              <a:t>Types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Integer Data Types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29655"/>
            <a:ext cx="8229600" cy="923299"/>
          </a:xfrm>
        </p:spPr>
        <p:txBody>
          <a:bodyPr wrap="square">
            <a:spAutoFit/>
          </a:bodyPr>
          <a:lstStyle/>
          <a:p>
            <a:pPr>
              <a:defRPr/>
            </a:pPr>
            <a:r>
              <a:rPr lang="en-US" sz="2400" dirty="0">
                <a:solidFill>
                  <a:srgbClr val="000000"/>
                </a:solidFill>
                <a:latin typeface="+mn-lt"/>
                <a:ea typeface="+mn-ea"/>
              </a:rPr>
              <a:t>Integer variables can hold whole numbers such as 12, 7, and </a:t>
            </a:r>
            <a:r>
              <a:rPr lang="en-US" sz="2400" dirty="0" smtClean="0">
                <a:solidFill>
                  <a:schemeClr val="tx1"/>
                </a:solidFill>
                <a:latin typeface="+mn-lt"/>
              </a:rPr>
              <a:t>−</a:t>
            </a:r>
            <a:r>
              <a:rPr lang="en-US" sz="2400" dirty="0" smtClean="0">
                <a:solidFill>
                  <a:srgbClr val="000000"/>
                </a:solidFill>
                <a:latin typeface="+mn-lt"/>
                <a:ea typeface="+mn-ea"/>
              </a:rPr>
              <a:t>99.</a:t>
            </a:r>
            <a:endParaRPr lang="en-US" sz="2400" dirty="0">
              <a:solidFill>
                <a:srgbClr val="000000"/>
              </a:solidFill>
              <a:latin typeface="+mn-lt"/>
              <a:ea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646809858"/>
              </p:ext>
            </p:extLst>
          </p:nvPr>
        </p:nvGraphicFramePr>
        <p:xfrm>
          <a:off x="786108" y="2668111"/>
          <a:ext cx="7528335" cy="3261360"/>
        </p:xfrm>
        <a:graphic>
          <a:graphicData uri="http://schemas.openxmlformats.org/drawingml/2006/table">
            <a:tbl>
              <a:tblPr firstRow="1" bandRow="1">
                <a:tableStyleId>{5940675A-B579-460E-94D1-54222C63F5DA}</a:tableStyleId>
              </a:tblPr>
              <a:tblGrid>
                <a:gridCol w="2298026">
                  <a:extLst>
                    <a:ext uri="{9D8B030D-6E8A-4147-A177-3AD203B41FA5}">
                      <a16:colId xmlns:a16="http://schemas.microsoft.com/office/drawing/2014/main" val="2046661095"/>
                    </a:ext>
                  </a:extLst>
                </a:gridCol>
                <a:gridCol w="1546665">
                  <a:extLst>
                    <a:ext uri="{9D8B030D-6E8A-4147-A177-3AD203B41FA5}">
                      <a16:colId xmlns:a16="http://schemas.microsoft.com/office/drawing/2014/main" val="3986447191"/>
                    </a:ext>
                  </a:extLst>
                </a:gridCol>
                <a:gridCol w="3683644">
                  <a:extLst>
                    <a:ext uri="{9D8B030D-6E8A-4147-A177-3AD203B41FA5}">
                      <a16:colId xmlns:a16="http://schemas.microsoft.com/office/drawing/2014/main" val="1595414819"/>
                    </a:ext>
                  </a:extLst>
                </a:gridCol>
              </a:tblGrid>
              <a:tr h="0">
                <a:tc>
                  <a:txBody>
                    <a:bodyPr/>
                    <a:lstStyle/>
                    <a:p>
                      <a:r>
                        <a:rPr lang="en-US" sz="1600" b="1" i="0" u="none" strike="noStrike" cap="none" baseline="0" dirty="0" smtClean="0">
                          <a:solidFill>
                            <a:schemeClr val="tx1"/>
                          </a:solidFill>
                          <a:latin typeface="+mn-lt"/>
                          <a:ea typeface="+mn-ea"/>
                          <a:cs typeface="+mn-cs"/>
                          <a:sym typeface="Arial"/>
                        </a:rPr>
                        <a:t>Data Type</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0" u="none" strike="noStrike" cap="none" baseline="0" dirty="0" smtClean="0">
                          <a:solidFill>
                            <a:schemeClr val="tx1"/>
                          </a:solidFill>
                          <a:latin typeface="+mn-lt"/>
                          <a:ea typeface="+mn-ea"/>
                          <a:cs typeface="+mn-cs"/>
                          <a:sym typeface="Arial"/>
                        </a:rPr>
                        <a:t>Typical Size</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0" u="none" strike="noStrike" cap="none" baseline="0" dirty="0" smtClean="0">
                          <a:solidFill>
                            <a:schemeClr val="tx1"/>
                          </a:solidFill>
                          <a:latin typeface="+mn-lt"/>
                          <a:ea typeface="+mn-ea"/>
                          <a:cs typeface="+mn-cs"/>
                          <a:sym typeface="Arial"/>
                        </a:rPr>
                        <a:t>Typical Range</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647857"/>
                  </a:ext>
                </a:extLst>
              </a:tr>
              <a:tr h="0">
                <a:tc>
                  <a:txBody>
                    <a:bodyPr/>
                    <a:lstStyle/>
                    <a:p>
                      <a:r>
                        <a:rPr lang="en-US" sz="1600" b="0" i="0" u="none" strike="noStrike" cap="none" baseline="0" dirty="0" smtClean="0">
                          <a:solidFill>
                            <a:schemeClr val="tx1"/>
                          </a:solidFill>
                          <a:latin typeface="+mn-lt"/>
                          <a:ea typeface="+mn-ea"/>
                          <a:cs typeface="+mn-cs"/>
                          <a:sym typeface="Arial"/>
                        </a:rPr>
                        <a:t>short int</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2 bytes</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−32,768 to +32,767</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0110198"/>
                  </a:ext>
                </a:extLst>
              </a:tr>
              <a:tr h="0">
                <a:tc>
                  <a:txBody>
                    <a:bodyPr/>
                    <a:lstStyle/>
                    <a:p>
                      <a:r>
                        <a:rPr lang="en-US" sz="1600" b="0" i="0" u="none" strike="noStrike" cap="none" baseline="0" dirty="0" smtClean="0">
                          <a:solidFill>
                            <a:schemeClr val="tx1"/>
                          </a:solidFill>
                          <a:latin typeface="+mn-lt"/>
                          <a:ea typeface="+mn-ea"/>
                          <a:cs typeface="+mn-cs"/>
                          <a:sym typeface="Arial"/>
                        </a:rPr>
                        <a:t>unsigned short 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2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0 to +65,535</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078292"/>
                  </a:ext>
                </a:extLst>
              </a:tr>
              <a:tr h="0">
                <a:tc>
                  <a:txBody>
                    <a:bodyPr/>
                    <a:lstStyle/>
                    <a:p>
                      <a:r>
                        <a:rPr lang="en-US" sz="1600" b="0" i="0" u="none" strike="noStrike" cap="none" baseline="0" dirty="0" smtClean="0">
                          <a:solidFill>
                            <a:schemeClr val="tx1"/>
                          </a:solidFill>
                          <a:latin typeface="+mn-lt"/>
                          <a:ea typeface="+mn-ea"/>
                          <a:cs typeface="+mn-cs"/>
                          <a:sym typeface="Arial"/>
                        </a:rPr>
                        <a:t>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4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−2,147,483,648 to +2,147,483,647</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2845510"/>
                  </a:ext>
                </a:extLst>
              </a:tr>
              <a:tr h="0">
                <a:tc>
                  <a:txBody>
                    <a:bodyPr/>
                    <a:lstStyle/>
                    <a:p>
                      <a:r>
                        <a:rPr lang="en-US" sz="1600" b="0" i="0" u="none" strike="noStrike" cap="none" baseline="0" dirty="0" smtClean="0">
                          <a:solidFill>
                            <a:schemeClr val="tx1"/>
                          </a:solidFill>
                          <a:latin typeface="+mn-lt"/>
                          <a:ea typeface="+mn-ea"/>
                          <a:cs typeface="+mn-cs"/>
                          <a:sym typeface="Arial"/>
                        </a:rPr>
                        <a:t>unsigned 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4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0 to 4,294,967,295</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3162167"/>
                  </a:ext>
                </a:extLst>
              </a:tr>
              <a:tr h="0">
                <a:tc>
                  <a:txBody>
                    <a:bodyPr/>
                    <a:lstStyle/>
                    <a:p>
                      <a:r>
                        <a:rPr lang="en-US" sz="1600" b="0" i="0" u="none" strike="noStrike" cap="none" baseline="0" dirty="0" smtClean="0">
                          <a:solidFill>
                            <a:schemeClr val="tx1"/>
                          </a:solidFill>
                          <a:latin typeface="+mn-lt"/>
                          <a:ea typeface="+mn-ea"/>
                          <a:cs typeface="+mn-cs"/>
                          <a:sym typeface="Arial"/>
                        </a:rPr>
                        <a:t>long 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4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−2,147,483,648 to +2,147,483,647</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3775151"/>
                  </a:ext>
                </a:extLst>
              </a:tr>
              <a:tr h="0">
                <a:tc>
                  <a:txBody>
                    <a:bodyPr/>
                    <a:lstStyle/>
                    <a:p>
                      <a:r>
                        <a:rPr lang="en-US" sz="1600" b="0" i="0" u="none" strike="noStrike" cap="none" baseline="0" dirty="0" smtClean="0">
                          <a:solidFill>
                            <a:schemeClr val="tx1"/>
                          </a:solidFill>
                          <a:latin typeface="+mn-lt"/>
                          <a:ea typeface="+mn-ea"/>
                          <a:cs typeface="+mn-cs"/>
                          <a:sym typeface="Arial"/>
                        </a:rPr>
                        <a:t>unsigned long 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4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0 to 4,294,967,295</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62776943"/>
                  </a:ext>
                </a:extLst>
              </a:tr>
              <a:tr h="0">
                <a:tc>
                  <a:txBody>
                    <a:bodyPr/>
                    <a:lstStyle/>
                    <a:p>
                      <a:r>
                        <a:rPr lang="en-US" sz="1600" b="0" i="0" u="none" strike="noStrike" cap="none" baseline="0" dirty="0" smtClean="0">
                          <a:solidFill>
                            <a:schemeClr val="tx1"/>
                          </a:solidFill>
                          <a:latin typeface="+mn-lt"/>
                          <a:ea typeface="+mn-ea"/>
                          <a:cs typeface="+mn-cs"/>
                          <a:sym typeface="Arial"/>
                        </a:rPr>
                        <a:t>long long int</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8 bytes</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−9,223,372,036,854,775,808 to</a:t>
                      </a:r>
                    </a:p>
                    <a:p>
                      <a:r>
                        <a:rPr lang="en-US" sz="1600" b="0" i="0" u="none" strike="noStrike" cap="none" baseline="0" dirty="0" smtClean="0">
                          <a:solidFill>
                            <a:schemeClr val="tx1"/>
                          </a:solidFill>
                          <a:latin typeface="+mn-lt"/>
                          <a:ea typeface="+mn-ea"/>
                          <a:cs typeface="+mn-cs"/>
                          <a:sym typeface="Arial"/>
                        </a:rPr>
                        <a:t>9,223,372,036,854,775,807</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0467370"/>
                  </a:ext>
                </a:extLst>
              </a:tr>
              <a:tr h="0">
                <a:tc>
                  <a:txBody>
                    <a:bodyPr/>
                    <a:lstStyle/>
                    <a:p>
                      <a:r>
                        <a:rPr lang="en-US" sz="1600" b="0" i="0" u="none" strike="noStrike" cap="none" baseline="0" dirty="0" smtClean="0">
                          <a:solidFill>
                            <a:schemeClr val="tx1"/>
                          </a:solidFill>
                          <a:latin typeface="+mn-lt"/>
                          <a:ea typeface="+mn-ea"/>
                          <a:cs typeface="+mn-cs"/>
                          <a:sym typeface="Arial"/>
                        </a:rPr>
                        <a:t>unsigned long long int</a:t>
                      </a:r>
                      <a:endParaRPr 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8 bytes</a:t>
                      </a:r>
                      <a:endParaRPr 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0 to 18,446,744,073,709,551,615</a:t>
                      </a:r>
                      <a:endParaRPr 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9746297"/>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Defining Variables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1000244"/>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Variables of the same type can be defined</a:t>
            </a:r>
          </a:p>
          <a:p>
            <a:pPr marL="741600" lvl="1" indent="-284400">
              <a:spcBef>
                <a:spcPts val="600"/>
              </a:spcBef>
              <a:buClr>
                <a:schemeClr val="tx2"/>
              </a:buClr>
              <a:buFontTx/>
              <a:buChar char="–"/>
              <a:defRPr/>
            </a:pPr>
            <a:r>
              <a:rPr lang="en-US" altLang="en-US" sz="2400" dirty="0" smtClean="0">
                <a:solidFill>
                  <a:srgbClr val="000000"/>
                </a:solidFill>
                <a:latin typeface="Arial (Body)"/>
              </a:rPr>
              <a:t>On separate </a:t>
            </a:r>
            <a:r>
              <a:rPr lang="en-US" altLang="en-US" sz="2400" dirty="0">
                <a:solidFill>
                  <a:srgbClr val="000000"/>
                </a:solidFill>
                <a:latin typeface="Arial (Body)"/>
              </a:rPr>
              <a:t>lines</a:t>
            </a:r>
            <a:r>
              <a:rPr lang="en-US" altLang="en-US" sz="2400" dirty="0" smtClean="0">
                <a:solidFill>
                  <a:srgbClr val="000000"/>
                </a:solidFill>
                <a:latin typeface="Arial (Body)"/>
              </a:rPr>
              <a:t>:</a:t>
            </a:r>
            <a:endParaRPr lang="en-US" altLang="en-US" sz="2400" dirty="0" smtClean="0">
              <a:solidFill>
                <a:srgbClr val="000000"/>
              </a:solidFill>
              <a:latin typeface="Courier New" panose="02070309020205020404" pitchFamily="49" charset="0"/>
              <a:cs typeface="Courier New" panose="02070309020205020404" pitchFamily="49" charset="0"/>
            </a:endParaRPr>
          </a:p>
        </p:txBody>
      </p:sp>
      <p:pic>
        <p:nvPicPr>
          <p:cNvPr id="9" name="Picture 8" descr="Computer code. The code has 3 lines. The lines read as follows. Line 1. i n t length semicolon. Line 2. i n t width semicolon. Line 3. unsigned i n t area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531" y="2673130"/>
            <a:ext cx="2999367" cy="983666"/>
          </a:xfrm>
          <a:prstGeom prst="rect">
            <a:avLst/>
          </a:prstGeom>
        </p:spPr>
      </p:pic>
      <p:sp>
        <p:nvSpPr>
          <p:cNvPr id="7" name="Content Placeholder 6"/>
          <p:cNvSpPr>
            <a:spLocks noGrp="1"/>
          </p:cNvSpPr>
          <p:nvPr>
            <p:ph idx="13"/>
          </p:nvPr>
        </p:nvSpPr>
        <p:spPr>
          <a:xfrm>
            <a:off x="457200" y="3713802"/>
            <a:ext cx="8229599" cy="526192"/>
          </a:xfrm>
        </p:spPr>
        <p:txBody>
          <a:bodyPr/>
          <a:lstStyle/>
          <a:p>
            <a:pPr marL="741600" lvl="1" indent="-284400">
              <a:spcBef>
                <a:spcPts val="600"/>
              </a:spcBef>
              <a:buClr>
                <a:schemeClr val="tx2"/>
              </a:buClr>
              <a:buFontTx/>
              <a:buChar char="–"/>
            </a:pPr>
            <a:r>
              <a:rPr lang="en-US" altLang="en-US" sz="2400" dirty="0">
                <a:latin typeface="Arial (Body)"/>
              </a:rPr>
              <a:t>On the same line</a:t>
            </a:r>
            <a:r>
              <a:rPr lang="en-US" altLang="en-US" sz="2400" dirty="0" smtClean="0">
                <a:latin typeface="Arial (Body)"/>
              </a:rPr>
              <a:t>:</a:t>
            </a:r>
            <a:endParaRPr lang="en-US" altLang="en-US" sz="2400" dirty="0">
              <a:latin typeface="Arial (Body)"/>
            </a:endParaRPr>
          </a:p>
        </p:txBody>
      </p:sp>
      <p:pic>
        <p:nvPicPr>
          <p:cNvPr id="10" name="Picture 9" descr="Computer code. The code has 2 lines. The lines read as follows. Line 1. i n t length comma width semicolon. Line 2. unsigned i n t area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26" y="4346489"/>
            <a:ext cx="2969670" cy="590741"/>
          </a:xfrm>
          <a:prstGeom prst="rect">
            <a:avLst/>
          </a:prstGeom>
        </p:spPr>
      </p:pic>
      <p:sp>
        <p:nvSpPr>
          <p:cNvPr id="8" name="Content Placeholder 7"/>
          <p:cNvSpPr>
            <a:spLocks noGrp="1"/>
          </p:cNvSpPr>
          <p:nvPr>
            <p:ph idx="14"/>
          </p:nvPr>
        </p:nvSpPr>
        <p:spPr>
          <a:xfrm>
            <a:off x="500506" y="5221949"/>
            <a:ext cx="8229600" cy="461778"/>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Variables of different types must be in different </a:t>
            </a:r>
            <a:r>
              <a:rPr lang="en-US" altLang="en-US" sz="2400" dirty="0" smtClean="0">
                <a:latin typeface="Arial (Body)"/>
              </a:rPr>
              <a:t>definitions</a:t>
            </a:r>
            <a:endParaRPr lang="en-US" altLang="en-US" sz="2400" dirty="0">
              <a:latin typeface="Arial (Body)"/>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Integer Types in Program 2-10</a:t>
            </a:r>
            <a:endParaRPr lang="en-US" altLang="en-US" dirty="0">
              <a:latin typeface="Times New Roman" panose="02020603050405020304" pitchFamily="18" charset="0"/>
              <a:ea typeface="+mj-ea"/>
              <a:cs typeface="Arial"/>
            </a:endParaRPr>
          </a:p>
        </p:txBody>
      </p:sp>
      <p:pic>
        <p:nvPicPr>
          <p:cNvPr id="4" name="Picture 3" descr="Computer code. The code has 20 lines. The lines read as follows. Line 1. forward slash forward slash This program has variables of several of the integer types period. Line 2. hash include left angle bracket i o stream right angle bracket. Line 3. using namespace s t d semicolon. Line 4. blank. Line 5. i n t main left parenthesis right parenthesis. Line 6. left brace. Line 7, indented once. i n t checking semicolon. Line 8, indented once. unsigned i n t miles semicolon. Line 9, indented once. long days semicolon. Line 10. blank. Line 11, indented once. checking equals negative 20 semicolon. Line 12, indented once. miles equals 4276 semicolon. Line 13, indented once. days equals 189000 semicolon. Line 14, indented once. c out left angle bracket left angle bracket double quote We have made a long journey of double quote left angle bracket left angle bracket miles semicolon. Line 15, indented once. c out left angle bracket left angle bracket double quote miles period back slash n double quote semicolon. Line 16, indented once. c out left angle bracket left angle bracket double quote Our checking account balance is double quote left angle bracket left angle bracket checking semicolon. Line 17, indented once. c out left angle bracket left angle bracket double quote back slash n About double quote left angle bracket left angle bracket days left angle bracket left angle bracket double quote days ago Columbus double quote semicolon. Line 18, indented once. c out left angle bracket left angle bracket double quote stood on this spot period back slash n double quote semicolon. Line 19, indented once. return 0 semicolon. Line 20. right brace. Note, this program has three variables: checking, miles, and days."/>
          <p:cNvPicPr>
            <a:picLocks noChangeAspect="1"/>
          </p:cNvPicPr>
          <p:nvPr/>
        </p:nvPicPr>
        <p:blipFill>
          <a:blip r:embed="rId2"/>
          <a:stretch>
            <a:fillRect/>
          </a:stretch>
        </p:blipFill>
        <p:spPr>
          <a:xfrm>
            <a:off x="814546" y="1683229"/>
            <a:ext cx="7118989" cy="428339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nl-NL" altLang="en-US" dirty="0" smtClean="0">
                <a:latin typeface="Times New Roman" panose="02020603050405020304" pitchFamily="18" charset="0"/>
                <a:ea typeface="+mj-ea"/>
                <a:cs typeface="Arial"/>
              </a:rPr>
              <a:t>Integer Literals </a:t>
            </a:r>
            <a:r>
              <a:rPr lang="nl-NL"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An integer literal is an integer value that is typed into a program’s code. For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items ordered equals 15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681" y="2770838"/>
            <a:ext cx="3771900" cy="266700"/>
          </a:xfrm>
          <a:prstGeom prst="rect">
            <a:avLst/>
          </a:prstGeom>
        </p:spPr>
      </p:pic>
      <p:sp>
        <p:nvSpPr>
          <p:cNvPr id="4" name="Text Placeholder 3"/>
          <p:cNvSpPr>
            <a:spLocks noGrp="1"/>
          </p:cNvSpPr>
          <p:nvPr>
            <p:ph type="body" idx="2"/>
          </p:nvPr>
        </p:nvSpPr>
        <p:spPr>
          <a:xfrm>
            <a:off x="457200" y="3319612"/>
            <a:ext cx="8229599" cy="577516"/>
          </a:xfrm>
        </p:spPr>
        <p:txBody>
          <a:bodyPr/>
          <a:lstStyle/>
          <a:p>
            <a:pPr marL="269875" indent="0">
              <a:buNone/>
            </a:pPr>
            <a:r>
              <a:rPr lang="en-US" altLang="en-US" sz="2400" dirty="0">
                <a:solidFill>
                  <a:srgbClr val="000000"/>
                </a:solidFill>
                <a:latin typeface="Arial (Body)"/>
              </a:rPr>
              <a:t>In this code, 15 is an integer literal.</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Integer Literals in Program 2-10</a:t>
            </a:r>
            <a:endParaRPr lang="en-US" altLang="en-US" dirty="0">
              <a:latin typeface="Times New Roman" panose="02020603050405020304" pitchFamily="18" charset="0"/>
              <a:ea typeface="+mj-ea"/>
              <a:cs typeface="Arial"/>
            </a:endParaRPr>
          </a:p>
        </p:txBody>
      </p:sp>
      <p:pic>
        <p:nvPicPr>
          <p:cNvPr id="4" name="Picture 3" descr="Computer code. The code has 20 lines. The lines read as follows. Line 1. forward slash forward slash This program has variables of several of the integer types period. Line 2. hash include left angle bracket i o stream right angle bracket. Line 3. using namespace s t d semicolon. Line 4. blank. Line 5. i n t main left parenthesis right parenthesis. Line 6. left brace. Line 7, indented once. i n t checking semicolon. Line 8, indented once. unsigned i n t miles semicolon. Line 9, indented once. long days semicolon. Line 10. blank. Line 11, indented once. checking equals negative 20 semicolon. The number 20 semicolon is labeled, integer literals. Line 12, indented once. miles equals 4276 semicolon. The number 4276 semicolon is labeled, integer literals. Line 13, indented once. days equals 189000 semicolon. The number 189000 semicolon is labeled, integer literals. Line 14, indented once. c out left angle bracket left angle bracket double quote We have made a long journey of double quote left angle bracket left angle bracket miles semicolon. Line 15, indented once. c out left angle bracket left angle bracket double quote miles period back slash n double quote semicolon. Line 16, indented once. c out left angle bracket left angle bracket double quote Our checking account balance is double quote left angle bracket left angle bracket checking semicolon. Line 17, indented once. c out left angle bracket left angle bracket double quote back slash n About double quote left angle bracket left angle bracket days left angle bracket left angle bracket double quote days ago Columbus double quote semicolon. Line 18, indented once. c out left angle bracket left angle bracket double quote stood on this spot period back slash n double quote semicolon. Line 19, indented once. return 0 semicolon. Line 20. right brace."/>
          <p:cNvPicPr>
            <a:picLocks noChangeAspect="1"/>
          </p:cNvPicPr>
          <p:nvPr/>
        </p:nvPicPr>
        <p:blipFill>
          <a:blip r:embed="rId2"/>
          <a:stretch>
            <a:fillRect/>
          </a:stretch>
        </p:blipFill>
        <p:spPr>
          <a:xfrm>
            <a:off x="870711" y="1646611"/>
            <a:ext cx="7214037" cy="437548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nl-NL" altLang="en-US" dirty="0" smtClean="0">
                <a:latin typeface="Times New Roman" panose="02020603050405020304" pitchFamily="18" charset="0"/>
                <a:ea typeface="+mj-ea"/>
                <a:cs typeface="Arial"/>
              </a:rPr>
              <a:t>Integer Literals </a:t>
            </a:r>
            <a:r>
              <a:rPr lang="nl-NL"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539400"/>
          </a:xfrm>
        </p:spPr>
        <p:txBody>
          <a:bodyPr>
            <a:spAutoFit/>
          </a:bodyPr>
          <a:lstStyle/>
          <a:p>
            <a:pPr marL="255651" indent="-255651">
              <a:tabLst/>
              <a:defRPr/>
            </a:pPr>
            <a:r>
              <a:rPr lang="en-US" altLang="en-US" sz="2400" dirty="0">
                <a:solidFill>
                  <a:srgbClr val="000000"/>
                </a:solidFill>
                <a:latin typeface="Arial (Body)"/>
                <a:ea typeface="+mn-ea"/>
              </a:rPr>
              <a:t>Integer literals are stored in memory as </a:t>
            </a:r>
            <a:r>
              <a:rPr lang="en-US" altLang="en-US" sz="2400" dirty="0" smtClean="0">
                <a:solidFill>
                  <a:srgbClr val="000000"/>
                </a:solidFill>
                <a:latin typeface="Courier New" panose="02070309020205020404" pitchFamily="49" charset="0"/>
                <a:ea typeface="+mn-ea"/>
                <a:cs typeface="Courier New" panose="02070309020205020404" pitchFamily="49" charset="0"/>
              </a:rPr>
              <a:t>int</a:t>
            </a:r>
            <a:r>
              <a:rPr lang="en-US" altLang="en-US" sz="2400" dirty="0" smtClean="0">
                <a:solidFill>
                  <a:srgbClr val="000000"/>
                </a:solidFill>
                <a:latin typeface="Arial (Body)"/>
                <a:ea typeface="+mn-ea"/>
              </a:rPr>
              <a:t>s </a:t>
            </a:r>
            <a:r>
              <a:rPr lang="en-US" altLang="en-US" sz="2400" dirty="0">
                <a:solidFill>
                  <a:srgbClr val="000000"/>
                </a:solidFill>
                <a:latin typeface="Arial (Body)"/>
                <a:ea typeface="+mn-ea"/>
              </a:rPr>
              <a:t>by default</a:t>
            </a:r>
          </a:p>
          <a:p>
            <a:pPr marL="255651" indent="-255651">
              <a:tabLst/>
              <a:defRPr/>
            </a:pPr>
            <a:r>
              <a:rPr lang="en-US" altLang="en-US" sz="2400" dirty="0">
                <a:solidFill>
                  <a:srgbClr val="000000"/>
                </a:solidFill>
                <a:latin typeface="Arial (Body)"/>
                <a:ea typeface="+mn-ea"/>
              </a:rPr>
              <a:t>To store an integer constant in a long memory location, put ‘</a:t>
            </a:r>
            <a:r>
              <a:rPr lang="en-US" altLang="en-US" sz="2400" dirty="0">
                <a:solidFill>
                  <a:srgbClr val="000000"/>
                </a:solidFill>
                <a:latin typeface="Courier New" panose="02070309020205020404" pitchFamily="49" charset="0"/>
                <a:ea typeface="+mn-ea"/>
                <a:cs typeface="Courier New" panose="02070309020205020404" pitchFamily="49" charset="0"/>
              </a:rPr>
              <a:t>L</a:t>
            </a:r>
            <a:r>
              <a:rPr lang="en-US" altLang="en-US" sz="2400" dirty="0">
                <a:solidFill>
                  <a:srgbClr val="000000"/>
                </a:solidFill>
                <a:latin typeface="Arial (Body)"/>
                <a:ea typeface="+mn-ea"/>
              </a:rPr>
              <a:t>’ at the end of the number</a:t>
            </a:r>
            <a:r>
              <a:rPr lang="en-US" altLang="en-US" sz="2400" dirty="0" smtClean="0">
                <a:solidFill>
                  <a:srgbClr val="000000"/>
                </a:solidFill>
                <a:latin typeface="Arial (Body)"/>
                <a:ea typeface="+mn-ea"/>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1234L</a:t>
            </a:r>
            <a:endParaRPr lang="en-US" altLang="en-US" sz="2400" dirty="0">
              <a:solidFill>
                <a:srgbClr val="000000"/>
              </a:solidFill>
              <a:latin typeface="Courier New" panose="02070309020205020404" pitchFamily="49" charset="0"/>
              <a:ea typeface="+mn-ea"/>
              <a:cs typeface="Courier New" panose="02070309020205020404" pitchFamily="49" charset="0"/>
            </a:endParaRPr>
          </a:p>
          <a:p>
            <a:pPr marL="255651" indent="-255651">
              <a:tabLst/>
              <a:defRPr/>
            </a:pPr>
            <a:r>
              <a:rPr lang="en-US" altLang="en-US" sz="2400" dirty="0" smtClean="0">
                <a:solidFill>
                  <a:srgbClr val="000000"/>
                </a:solidFill>
                <a:latin typeface="Arial (Body)"/>
                <a:ea typeface="+mn-ea"/>
              </a:rPr>
              <a:t>To </a:t>
            </a:r>
            <a:r>
              <a:rPr lang="en-US" altLang="en-US" sz="2400" dirty="0">
                <a:solidFill>
                  <a:srgbClr val="000000"/>
                </a:solidFill>
                <a:latin typeface="Arial (Body)"/>
                <a:ea typeface="+mn-ea"/>
              </a:rPr>
              <a:t>store an integer constant in a long </a:t>
            </a:r>
            <a:r>
              <a:rPr lang="en-US" altLang="en-US" sz="2400" dirty="0" smtClean="0">
                <a:solidFill>
                  <a:srgbClr val="000000"/>
                </a:solidFill>
                <a:latin typeface="Arial (Body)"/>
                <a:ea typeface="+mn-ea"/>
              </a:rPr>
              <a:t>memory </a:t>
            </a:r>
            <a:r>
              <a:rPr lang="en-US" altLang="en-US" sz="2400" dirty="0">
                <a:solidFill>
                  <a:srgbClr val="000000"/>
                </a:solidFill>
                <a:latin typeface="Arial (Body)"/>
                <a:ea typeface="+mn-ea"/>
              </a:rPr>
              <a:t>location, put </a:t>
            </a:r>
            <a:r>
              <a:rPr lang="en-US" altLang="en-US" sz="2400" dirty="0" smtClean="0">
                <a:solidFill>
                  <a:srgbClr val="000000"/>
                </a:solidFill>
                <a:latin typeface="Arial (Body)"/>
                <a:ea typeface="+mn-ea"/>
              </a:rPr>
              <a:t>‘</a:t>
            </a:r>
            <a:r>
              <a:rPr lang="en-US" altLang="en-US" sz="2400" dirty="0" smtClean="0">
                <a:solidFill>
                  <a:srgbClr val="000000"/>
                </a:solidFill>
                <a:latin typeface="Courier New" panose="02070309020205020404" pitchFamily="49" charset="0"/>
                <a:ea typeface="+mn-ea"/>
                <a:cs typeface="Courier New" panose="02070309020205020404" pitchFamily="49" charset="0"/>
              </a:rPr>
              <a:t>L</a:t>
            </a:r>
            <a:r>
              <a:rPr lang="en-US" altLang="en-US" sz="2400" dirty="0" smtClean="0">
                <a:solidFill>
                  <a:srgbClr val="000000"/>
                </a:solidFill>
                <a:latin typeface="Courier New" panose="02070309020205020404" pitchFamily="49" charset="0"/>
                <a:cs typeface="Courier New" panose="02070309020205020404" pitchFamily="49" charset="0"/>
              </a:rPr>
              <a:t>L</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at the end of the number</a:t>
            </a:r>
            <a:r>
              <a:rPr lang="en-US" altLang="en-US" sz="2400" dirty="0" smtClean="0">
                <a:solidFill>
                  <a:srgbClr val="000000"/>
                </a:solidFill>
                <a:latin typeface="Arial (Body)"/>
                <a:ea typeface="+mn-ea"/>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324LL</a:t>
            </a:r>
            <a:endParaRPr lang="en-US" altLang="en-US" sz="2400" dirty="0">
              <a:solidFill>
                <a:srgbClr val="000000"/>
              </a:solidFill>
              <a:latin typeface="Courier New" panose="02070309020205020404" pitchFamily="49" charset="0"/>
              <a:ea typeface="+mn-ea"/>
              <a:cs typeface="Courier New" panose="02070309020205020404" pitchFamily="49" charset="0"/>
            </a:endParaRPr>
          </a:p>
          <a:p>
            <a:pPr marL="255651" indent="-255651">
              <a:tabLst/>
              <a:defRPr/>
            </a:pPr>
            <a:r>
              <a:rPr lang="en-US" altLang="en-US" sz="2400" dirty="0" smtClean="0">
                <a:solidFill>
                  <a:srgbClr val="000000"/>
                </a:solidFill>
                <a:latin typeface="Arial (Body)"/>
                <a:ea typeface="+mn-ea"/>
              </a:rPr>
              <a:t>Constants </a:t>
            </a:r>
            <a:r>
              <a:rPr lang="en-US" altLang="en-US" sz="2400" dirty="0">
                <a:solidFill>
                  <a:srgbClr val="000000"/>
                </a:solidFill>
                <a:latin typeface="Arial (Body)"/>
                <a:ea typeface="+mn-ea"/>
              </a:rPr>
              <a:t>that begin with ‘</a:t>
            </a:r>
            <a:r>
              <a:rPr lang="en-US" altLang="en-US" sz="2400" dirty="0">
                <a:solidFill>
                  <a:srgbClr val="000000"/>
                </a:solidFill>
                <a:latin typeface="Courier New" panose="02070309020205020404" pitchFamily="49" charset="0"/>
                <a:ea typeface="+mn-ea"/>
                <a:cs typeface="Courier New" panose="02070309020205020404" pitchFamily="49" charset="0"/>
              </a:rPr>
              <a:t>0</a:t>
            </a:r>
            <a:r>
              <a:rPr lang="en-US" altLang="en-US" sz="2400" dirty="0">
                <a:solidFill>
                  <a:srgbClr val="000000"/>
                </a:solidFill>
                <a:latin typeface="Arial (Body)"/>
                <a:ea typeface="+mn-ea"/>
              </a:rPr>
              <a:t>’ (zero) are base 8</a:t>
            </a:r>
            <a:r>
              <a:rPr lang="en-US" altLang="en-US" sz="2400" dirty="0" smtClean="0">
                <a:solidFill>
                  <a:srgbClr val="000000"/>
                </a:solidFill>
                <a:latin typeface="Arial (Body)"/>
                <a:ea typeface="+mn-ea"/>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075</a:t>
            </a:r>
            <a:endParaRPr lang="en-US" altLang="en-US" sz="2400" dirty="0">
              <a:solidFill>
                <a:srgbClr val="000000"/>
              </a:solidFill>
              <a:latin typeface="Courier New" panose="02070309020205020404" pitchFamily="49" charset="0"/>
              <a:ea typeface="+mn-ea"/>
              <a:cs typeface="Courier New" panose="02070309020205020404" pitchFamily="49" charset="0"/>
            </a:endParaRPr>
          </a:p>
          <a:p>
            <a:pPr marL="255651" indent="-255651">
              <a:tabLst/>
              <a:defRPr/>
            </a:pPr>
            <a:r>
              <a:rPr lang="en-US" altLang="en-US" sz="2400" dirty="0" smtClean="0">
                <a:solidFill>
                  <a:srgbClr val="000000"/>
                </a:solidFill>
                <a:latin typeface="Arial (Body)"/>
                <a:ea typeface="+mn-ea"/>
              </a:rPr>
              <a:t>Constants </a:t>
            </a:r>
            <a:r>
              <a:rPr lang="en-US" altLang="en-US" sz="2400" dirty="0">
                <a:solidFill>
                  <a:srgbClr val="000000"/>
                </a:solidFill>
                <a:latin typeface="Arial (Body)"/>
                <a:ea typeface="+mn-ea"/>
              </a:rPr>
              <a:t>that begin with ‘</a:t>
            </a:r>
            <a:r>
              <a:rPr lang="en-US" altLang="en-US" sz="2400" dirty="0">
                <a:solidFill>
                  <a:srgbClr val="000000"/>
                </a:solidFill>
                <a:latin typeface="Courier New" panose="02070309020205020404" pitchFamily="49" charset="0"/>
                <a:ea typeface="+mn-ea"/>
                <a:cs typeface="Courier New" panose="02070309020205020404" pitchFamily="49" charset="0"/>
              </a:rPr>
              <a:t>0x</a:t>
            </a:r>
            <a:r>
              <a:rPr lang="en-US" altLang="en-US" sz="2400" dirty="0">
                <a:solidFill>
                  <a:srgbClr val="000000"/>
                </a:solidFill>
                <a:latin typeface="Arial (Body)"/>
                <a:ea typeface="+mn-ea"/>
              </a:rPr>
              <a:t>’ are base 16</a:t>
            </a:r>
            <a:r>
              <a:rPr lang="en-US" altLang="en-US" sz="2400" dirty="0" smtClean="0">
                <a:solidFill>
                  <a:srgbClr val="000000"/>
                </a:solidFill>
                <a:latin typeface="Arial (Body)"/>
                <a:ea typeface="+mn-ea"/>
              </a:rPr>
              <a:t>: </a:t>
            </a:r>
            <a:r>
              <a:rPr lang="en-US" altLang="en-US" sz="2400" dirty="0" smtClean="0">
                <a:solidFill>
                  <a:srgbClr val="000000"/>
                </a:solidFill>
                <a:latin typeface="Courier New" panose="02070309020205020404" pitchFamily="49" charset="0"/>
                <a:ea typeface="+mn-ea"/>
                <a:cs typeface="Courier New" panose="02070309020205020404" pitchFamily="49" charset="0"/>
              </a:rPr>
              <a:t>0×75A</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2.7 </a:t>
            </a:r>
            <a:r>
              <a:rPr lang="en-US" altLang="en-US" sz="3400" dirty="0" smtClean="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char</a:t>
            </a:r>
            <a:r>
              <a:rPr lang="en-US" altLang="en-US" sz="3400" dirty="0">
                <a:solidFill>
                  <a:schemeClr val="bg1"/>
                </a:solidFill>
                <a:latin typeface="Times New Roman" panose="02020603050405020304" pitchFamily="18" charset="0"/>
                <a:cs typeface="Times New Roman" panose="02020603050405020304" pitchFamily="18" charset="0"/>
              </a:rPr>
              <a:t> Data </a:t>
            </a:r>
            <a:r>
              <a:rPr lang="en-US" altLang="en-US" sz="3400" dirty="0" smtClean="0">
                <a:solidFill>
                  <a:schemeClr val="bg1"/>
                </a:solidFill>
                <a:latin typeface="Times New Roman" panose="02020603050405020304" pitchFamily="18" charset="0"/>
                <a:cs typeface="Times New Roman" panose="02020603050405020304" pitchFamily="18" charset="0"/>
              </a:rPr>
              <a:t>Type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char</a:t>
            </a:r>
            <a:r>
              <a:rPr lang="en-US" altLang="en-US" sz="3400" b="1" dirty="0" smtClean="0">
                <a:solidFill>
                  <a:srgbClr val="007FA3"/>
                </a:solidFill>
                <a:latin typeface="Times New Roman" panose="02020603050405020304" pitchFamily="18" charset="0"/>
                <a:ea typeface="+mj-ea"/>
                <a:sym typeface="Times New Roman"/>
              </a:rPr>
              <a:t> Data Type</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2046684"/>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Used to hold characters or very small integer values</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Usually 1 byte of memory</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Numeric value of character from the character set is stored in memory</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10" name="Picture 9" descr="Computer code. The code has 2 lines. The lines read as follows. Line 1. char letter semicolon. Line 2. letter equals single quote c sing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62" y="4243426"/>
            <a:ext cx="1899950" cy="798300"/>
          </a:xfrm>
          <a:prstGeom prst="rect">
            <a:avLst/>
          </a:prstGeom>
        </p:spPr>
      </p:pic>
      <p:pic>
        <p:nvPicPr>
          <p:cNvPr id="11" name="Picture 10" descr="In the memory, the letter is stored as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5559" y="4254100"/>
            <a:ext cx="1034336" cy="11193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Character Literals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smtClean="0">
                <a:solidFill>
                  <a:srgbClr val="000000"/>
                </a:solidFill>
                <a:latin typeface="Arial (Body)"/>
                <a:ea typeface="+mn-ea"/>
              </a:rPr>
              <a:t>Character literals must be enclosed in single quote marks. Example:</a:t>
            </a:r>
            <a:endParaRPr lang="en-US" altLang="en-US" sz="2400" dirty="0">
              <a:solidFill>
                <a:srgbClr val="000000"/>
              </a:solidFill>
              <a:latin typeface="Courier New" panose="02070309020205020404" pitchFamily="49" charset="0"/>
              <a:ea typeface="+mn-ea"/>
              <a:cs typeface="Courier New" panose="02070309020205020404" pitchFamily="49" charset="0"/>
            </a:endParaRPr>
          </a:p>
        </p:txBody>
      </p:sp>
      <p:pic>
        <p:nvPicPr>
          <p:cNvPr id="9" name="Picture 8" descr="single quote A single quote"/>
          <p:cNvPicPr>
            <a:picLocks noChangeAspect="1"/>
          </p:cNvPicPr>
          <p:nvPr/>
        </p:nvPicPr>
        <p:blipFill>
          <a:blip r:embed="rId2"/>
          <a:stretch>
            <a:fillRect/>
          </a:stretch>
        </p:blipFill>
        <p:spPr>
          <a:xfrm>
            <a:off x="4114760" y="2810836"/>
            <a:ext cx="914479" cy="64013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Special Characters</a:t>
            </a:r>
            <a:endParaRPr lang="en-US" altLang="en-US" dirty="0">
              <a:latin typeface="Times New Roman" panose="02020603050405020304" pitchFamily="18" charset="0"/>
              <a:ea typeface="+mj-ea"/>
              <a:cs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3296080275"/>
              </p:ext>
            </p:extLst>
          </p:nvPr>
        </p:nvGraphicFramePr>
        <p:xfrm>
          <a:off x="457200" y="1700608"/>
          <a:ext cx="8055203" cy="3804630"/>
        </p:xfrm>
        <a:graphic>
          <a:graphicData uri="http://schemas.openxmlformats.org/drawingml/2006/table">
            <a:tbl>
              <a:tblPr firstRow="1" bandRow="1">
                <a:tableStyleId>{40F9630F-82C1-40B7-BC3A-925EFCFF5E92}</a:tableStyleId>
              </a:tblPr>
              <a:tblGrid>
                <a:gridCol w="1360988">
                  <a:extLst>
                    <a:ext uri="{9D8B030D-6E8A-4147-A177-3AD203B41FA5}">
                      <a16:colId xmlns:a16="http://schemas.microsoft.com/office/drawing/2014/main" val="3977367512"/>
                    </a:ext>
                  </a:extLst>
                </a:gridCol>
                <a:gridCol w="3017241">
                  <a:extLst>
                    <a:ext uri="{9D8B030D-6E8A-4147-A177-3AD203B41FA5}">
                      <a16:colId xmlns:a16="http://schemas.microsoft.com/office/drawing/2014/main" val="527522621"/>
                    </a:ext>
                  </a:extLst>
                </a:gridCol>
                <a:gridCol w="3676974">
                  <a:extLst>
                    <a:ext uri="{9D8B030D-6E8A-4147-A177-3AD203B41FA5}">
                      <a16:colId xmlns:a16="http://schemas.microsoft.com/office/drawing/2014/main" val="536415702"/>
                    </a:ext>
                  </a:extLst>
                </a:gridCol>
              </a:tblGrid>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Character</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Name</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Meaning</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1234644"/>
                  </a:ext>
                </a:extLst>
              </a:tr>
              <a:tr h="541124">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500" b="0" i="0" u="none" strike="noStrike" cap="none" normalizeH="0" baseline="0" dirty="0" smtClean="0">
                          <a:ln>
                            <a:noFill/>
                          </a:ln>
                          <a:solidFill>
                            <a:schemeClr val="bg1"/>
                          </a:solidFill>
                          <a:effectLst/>
                          <a:latin typeface="+mn-lt"/>
                          <a:ea typeface="ヒラギノ角ゴ Pro W3" pitchFamily="-16" charset="-128"/>
                        </a:rPr>
                        <a:t>Slash symbol</a:t>
                      </a: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Double slash</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Beginning of a comment</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9589851"/>
                  </a:ext>
                </a:extLst>
              </a:tr>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Pound sign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Beginning of preprocessor directive</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0449612"/>
                  </a:ext>
                </a:extLst>
              </a:tr>
              <a:tr h="609714">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500" b="0" i="0" u="none" strike="noStrike" cap="none" normalizeH="0" baseline="0" dirty="0" smtClean="0">
                          <a:ln>
                            <a:noFill/>
                          </a:ln>
                          <a:solidFill>
                            <a:schemeClr val="bg1"/>
                          </a:solidFill>
                          <a:effectLst/>
                          <a:latin typeface="+mn-lt"/>
                          <a:ea typeface="ヒラギノ角ゴ Pro W3" pitchFamily="-16" charset="-128"/>
                        </a:rPr>
                        <a:t>Lessthan greaterthan</a:t>
                      </a: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Open/close brackets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Enclose filename in</a:t>
                      </a:r>
                      <a:r>
                        <a:rPr kumimoji="0" lang="en-US" sz="1600" u="none" strike="noStrike" cap="none" normalizeH="0" baseline="0" dirty="0" smtClean="0">
                          <a:ln>
                            <a:noFill/>
                          </a:ln>
                          <a:solidFill>
                            <a:schemeClr val="tx1"/>
                          </a:solidFill>
                          <a:effectLst/>
                          <a:latin typeface="+mn-lt"/>
                        </a:rPr>
                        <a:t> </a:t>
                      </a:r>
                      <a:r>
                        <a:rPr kumimoji="0" lang="en-US" sz="1800" u="none" strike="noStrike" cap="none" normalizeH="0" baseline="0" dirty="0" smtClean="0">
                          <a:ln>
                            <a:noFill/>
                          </a:ln>
                          <a:solidFill>
                            <a:schemeClr val="tx1"/>
                          </a:solidFill>
                          <a:effectLst/>
                          <a:latin typeface="+mn-lt"/>
                        </a:rPr>
                        <a:t>#include</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8816631"/>
                  </a:ext>
                </a:extLst>
              </a:tr>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 )</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Open/close parentheses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Used when naming a function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610847"/>
                  </a:ext>
                </a:extLst>
              </a:tr>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 }</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Open/close brace</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Encloses a group of statements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6283156"/>
                  </a:ext>
                </a:extLst>
              </a:tr>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 "</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Open/close quotation marks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Encloses string of characters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3951153"/>
                  </a:ext>
                </a:extLst>
              </a:tr>
              <a:tr h="37084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Semicolon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u="none" strike="noStrike" cap="none" normalizeH="0" baseline="0" dirty="0" smtClean="0">
                          <a:ln>
                            <a:noFill/>
                          </a:ln>
                          <a:effectLst/>
                          <a:latin typeface="+mn-lt"/>
                        </a:rPr>
                        <a:t>End of a programming statement</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3946971"/>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52111233"/>
              </p:ext>
            </p:extLst>
          </p:nvPr>
        </p:nvGraphicFramePr>
        <p:xfrm>
          <a:off x="565026" y="2169331"/>
          <a:ext cx="178955" cy="270081"/>
        </p:xfrm>
        <a:graphic>
          <a:graphicData uri="http://schemas.openxmlformats.org/presentationml/2006/ole">
            <mc:AlternateContent xmlns:mc="http://schemas.openxmlformats.org/markup-compatibility/2006">
              <mc:Choice xmlns:v="urn:schemas-microsoft-com:vml" Requires="v">
                <p:oleObj spid="_x0000_s4389" name="Equation" r:id="rId3" imgW="177480" imgH="164880" progId="Equation.DSMT4">
                  <p:embed/>
                </p:oleObj>
              </mc:Choice>
              <mc:Fallback>
                <p:oleObj name="Equation" r:id="rId3" imgW="177480" imgH="164880" progId="Equation.DSMT4">
                  <p:embed/>
                  <p:pic>
                    <p:nvPicPr>
                      <p:cNvPr id="5" name="Object 4"/>
                      <p:cNvPicPr/>
                      <p:nvPr/>
                    </p:nvPicPr>
                    <p:blipFill>
                      <a:blip r:embed="rId4"/>
                      <a:stretch>
                        <a:fillRect/>
                      </a:stretch>
                    </p:blipFill>
                    <p:spPr>
                      <a:xfrm>
                        <a:off x="565026" y="2169331"/>
                        <a:ext cx="178955" cy="270081"/>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72162417"/>
              </p:ext>
            </p:extLst>
          </p:nvPr>
        </p:nvGraphicFramePr>
        <p:xfrm>
          <a:off x="456540" y="3230431"/>
          <a:ext cx="470226" cy="296984"/>
        </p:xfrm>
        <a:graphic>
          <a:graphicData uri="http://schemas.openxmlformats.org/presentationml/2006/ole">
            <mc:AlternateContent xmlns:mc="http://schemas.openxmlformats.org/markup-compatibility/2006">
              <mc:Choice xmlns:v="urn:schemas-microsoft-com:vml" Requires="v">
                <p:oleObj spid="_x0000_s4390" name="Equation" r:id="rId5" imgW="241200" imgH="152280" progId="Equation.DSMT4">
                  <p:embed/>
                </p:oleObj>
              </mc:Choice>
              <mc:Fallback>
                <p:oleObj name="Equation" r:id="rId5" imgW="241200" imgH="152280" progId="Equation.DSMT4">
                  <p:embed/>
                  <p:pic>
                    <p:nvPicPr>
                      <p:cNvPr id="0" name=""/>
                      <p:cNvPicPr/>
                      <p:nvPr/>
                    </p:nvPicPr>
                    <p:blipFill>
                      <a:blip r:embed="rId6"/>
                      <a:stretch>
                        <a:fillRect/>
                      </a:stretch>
                    </p:blipFill>
                    <p:spPr>
                      <a:xfrm>
                        <a:off x="456540" y="3230431"/>
                        <a:ext cx="470226" cy="29698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Character Literals in Program 2-14</a:t>
            </a:r>
            <a:endParaRPr lang="en-US" altLang="en-US" dirty="0">
              <a:latin typeface="Times New Roman" panose="02020603050405020304" pitchFamily="18" charset="0"/>
              <a:ea typeface="+mj-ea"/>
              <a:cs typeface="Arial"/>
            </a:endParaRPr>
          </a:p>
        </p:txBody>
      </p:sp>
      <p:pic>
        <p:nvPicPr>
          <p:cNvPr id="57347" name="Picture 3" descr="Computer code. The code has 14 lines. The lines read as follows. Line 1. forward slash forward slash This program uses character literals period. Line 2. hash include left angle bracket i o stream right angle bracket. Line 3. using namespace s t d semicolon. Line 4. blank. Line 5. i n t main left parenthesis right parenthesis. Line 6. left brace. Line 7, indented once. c h a r letter semicolon. Line 8. blank. Line 9, indented once. letter equals single quote A single quote semicolon. Line 10, indented once. c out left angle bracket left angle bracket letter left angle bracket left angle bracket single quote back slash n single quote semicolon. Line 11, indented once. letter equals single quote B single quote semicolon. Line 12, indented once. c out left angle bracket left angle bracket letter left angle bracket left angle bracket single quote back slash n single quote semicolon. Line 13, indented once. return 0 semicolon. Line 14. right brace. Program output has 2 lines. The lines read as follows. Line 1. A. Line 2. B."/>
          <p:cNvPicPr>
            <a:picLocks noChangeAspect="1"/>
          </p:cNvPicPr>
          <p:nvPr/>
        </p:nvPicPr>
        <p:blipFill rotWithShape="1">
          <a:blip r:embed="rId2">
            <a:extLst>
              <a:ext uri="{28A0092B-C50C-407E-A947-70E740481C1C}">
                <a14:useLocalDpi xmlns:a14="http://schemas.microsoft.com/office/drawing/2010/main" val="0"/>
              </a:ext>
            </a:extLst>
          </a:blip>
          <a:srcRect t="10809"/>
          <a:stretch/>
        </p:blipFill>
        <p:spPr bwMode="auto">
          <a:xfrm>
            <a:off x="517065" y="1757233"/>
            <a:ext cx="8109871" cy="418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Character Strings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A series of characters in consecutive memory locations</a:t>
            </a:r>
            <a:r>
              <a:rPr lang="en-US" altLang="en-US" sz="2400" dirty="0" smtClean="0">
                <a:solidFill>
                  <a:srgbClr val="000000"/>
                </a:solidFill>
                <a:latin typeface="Arial (Body)"/>
                <a:ea typeface="+mn-ea"/>
              </a:rPr>
              <a:t>:</a:t>
            </a:r>
          </a:p>
        </p:txBody>
      </p:sp>
      <p:sp>
        <p:nvSpPr>
          <p:cNvPr id="5" name="Text Placeholder 4"/>
          <p:cNvSpPr>
            <a:spLocks noGrp="1"/>
          </p:cNvSpPr>
          <p:nvPr>
            <p:ph type="body" idx="2"/>
          </p:nvPr>
        </p:nvSpPr>
        <p:spPr>
          <a:xfrm>
            <a:off x="457200" y="2280868"/>
            <a:ext cx="8229600" cy="1654135"/>
          </a:xfrm>
        </p:spPr>
        <p:txBody>
          <a:bodyPr/>
          <a:lstStyle/>
          <a:p>
            <a:pPr marL="625475" indent="0">
              <a:buNone/>
              <a:defRPr/>
            </a:pPr>
            <a:r>
              <a:rPr lang="en-US" altLang="en-US" sz="2400" dirty="0">
                <a:solidFill>
                  <a:srgbClr val="000000"/>
                </a:solidFill>
                <a:latin typeface="Courier New" panose="02070309020205020404" pitchFamily="49" charset="0"/>
                <a:cs typeface="Courier New" panose="02070309020205020404" pitchFamily="49" charset="0"/>
              </a:rPr>
              <a:t>"Hello"</a:t>
            </a:r>
          </a:p>
          <a:p>
            <a:pPr>
              <a:defRPr/>
            </a:pPr>
            <a:r>
              <a:rPr lang="en-US" altLang="en-US" sz="2400" dirty="0">
                <a:solidFill>
                  <a:srgbClr val="000000"/>
                </a:solidFill>
                <a:latin typeface="Arial (Body)"/>
              </a:rPr>
              <a:t>Stored with the </a:t>
            </a:r>
            <a:r>
              <a:rPr lang="en-US" altLang="en-US" sz="2400" b="1" dirty="0">
                <a:solidFill>
                  <a:srgbClr val="000000"/>
                </a:solidFill>
                <a:latin typeface="Arial (Body)"/>
              </a:rPr>
              <a:t>null terminator</a:t>
            </a:r>
            <a:r>
              <a:rPr lang="en-US" altLang="en-US" sz="2400" dirty="0">
                <a:solidFill>
                  <a:srgbClr val="000000"/>
                </a:solidFill>
                <a:latin typeface="Arial (Body)"/>
              </a:rPr>
              <a:t>, </a:t>
            </a:r>
            <a:r>
              <a:rPr lang="en-US" altLang="en-US" sz="2400" b="1" dirty="0">
                <a:solidFill>
                  <a:srgbClr val="000000"/>
                </a:solidFill>
                <a:latin typeface="Courier New" panose="02070309020205020404" pitchFamily="49" charset="0"/>
                <a:cs typeface="Courier New" panose="02070309020205020404" pitchFamily="49" charset="0"/>
              </a:rPr>
              <a:t>\0</a:t>
            </a:r>
            <a:r>
              <a:rPr lang="en-US" altLang="en-US" sz="2400" dirty="0">
                <a:solidFill>
                  <a:srgbClr val="000000"/>
                </a:solidFill>
                <a:latin typeface="Arial (Body)"/>
              </a:rPr>
              <a:t>, at the end:</a:t>
            </a:r>
          </a:p>
          <a:p>
            <a:pPr>
              <a:defRPr/>
            </a:pPr>
            <a:r>
              <a:rPr lang="en-US" altLang="en-US" sz="2400" dirty="0">
                <a:solidFill>
                  <a:srgbClr val="000000"/>
                </a:solidFill>
                <a:latin typeface="Arial (Body)"/>
              </a:rPr>
              <a:t>Comprised of the characters between the " </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4" name="Picture 3" descr="Illustration displays the characters allocated in 6 consecutive memory locations that reads, H e l l o back slash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50" y="4394200"/>
            <a:ext cx="3975100" cy="5080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2.8 </a:t>
            </a:r>
            <a:r>
              <a:rPr lang="en-US" altLang="en-US" sz="3400" dirty="0">
                <a:solidFill>
                  <a:schemeClr val="bg1"/>
                </a:solidFill>
                <a:latin typeface="Times New Roman" panose="02020603050405020304" pitchFamily="18" charset="0"/>
                <a:cs typeface="Times New Roman" panose="02020603050405020304" pitchFamily="18" charset="0"/>
              </a:rPr>
              <a:t>The C++ </a:t>
            </a:r>
            <a:r>
              <a:rPr lang="en-US" altLang="en-US" sz="3400" dirty="0">
                <a:solidFill>
                  <a:schemeClr val="bg1"/>
                </a:solidFill>
                <a:latin typeface="Courier New" panose="02070309020205020404" pitchFamily="49" charset="0"/>
                <a:cs typeface="Courier New" panose="02070309020205020404" pitchFamily="49" charset="0"/>
              </a:rPr>
              <a:t>string</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Class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C++ </a:t>
            </a:r>
            <a:r>
              <a:rPr lang="en-US" altLang="en-US" dirty="0" smtClean="0">
                <a:latin typeface="Courier New" panose="02070309020205020404" pitchFamily="49" charset="0"/>
                <a:ea typeface="+mj-ea"/>
                <a:cs typeface="Courier New" panose="02070309020205020404" pitchFamily="49" charset="0"/>
              </a:rPr>
              <a:t>string</a:t>
            </a:r>
            <a:r>
              <a:rPr lang="en-US" altLang="en-US" dirty="0" smtClean="0">
                <a:latin typeface="Times New Roman" panose="02020603050405020304" pitchFamily="18" charset="0"/>
                <a:ea typeface="+mj-ea"/>
                <a:cs typeface="Arial"/>
              </a:rPr>
              <a:t> Class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a:tabLst/>
              <a:defRPr/>
            </a:pPr>
            <a:r>
              <a:rPr lang="en-US" altLang="en-US" sz="2400" dirty="0">
                <a:solidFill>
                  <a:srgbClr val="000000"/>
                </a:solidFill>
                <a:latin typeface="Arial (Body)"/>
                <a:ea typeface="+mn-ea"/>
              </a:rPr>
              <a:t>Special data type supports working with </a:t>
            </a:r>
            <a:r>
              <a:rPr lang="en-US" altLang="en-US" sz="2400" dirty="0" smtClean="0">
                <a:solidFill>
                  <a:srgbClr val="000000"/>
                </a:solidFill>
                <a:latin typeface="Arial (Body)"/>
                <a:ea typeface="+mn-ea"/>
              </a:rPr>
              <a:t>strings</a:t>
            </a:r>
            <a:endParaRPr lang="en-US" altLang="en-US" sz="2400" dirty="0">
              <a:solidFill>
                <a:srgbClr val="000000"/>
              </a:solidFill>
              <a:latin typeface="Arial (Body)"/>
              <a:ea typeface="+mn-ea"/>
            </a:endParaRPr>
          </a:p>
        </p:txBody>
      </p:sp>
      <p:pic>
        <p:nvPicPr>
          <p:cNvPr id="9" name="Picture 8" descr="Computer code reads, hash include left angle bracket string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76338"/>
            <a:ext cx="3124200" cy="279400"/>
          </a:xfrm>
          <a:prstGeom prst="rect">
            <a:avLst/>
          </a:prstGeom>
        </p:spPr>
      </p:pic>
      <p:sp>
        <p:nvSpPr>
          <p:cNvPr id="6" name="Content Placeholder 5"/>
          <p:cNvSpPr>
            <a:spLocks noGrp="1"/>
          </p:cNvSpPr>
          <p:nvPr>
            <p:ph sz="quarter" idx="15"/>
          </p:nvPr>
        </p:nvSpPr>
        <p:spPr>
          <a:xfrm>
            <a:off x="457200" y="2715049"/>
            <a:ext cx="8229600" cy="550863"/>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Can define </a:t>
            </a:r>
            <a:r>
              <a:rPr lang="en-US" altLang="en-US" sz="2400" dirty="0">
                <a:latin typeface="Courier New" panose="02070309020205020404" pitchFamily="49" charset="0"/>
                <a:cs typeface="Courier New" panose="02070309020205020404" pitchFamily="49" charset="0"/>
              </a:rPr>
              <a:t>string</a:t>
            </a:r>
            <a:r>
              <a:rPr lang="en-US" altLang="en-US" sz="2400" dirty="0">
                <a:latin typeface="Arial (Body)"/>
              </a:rPr>
              <a:t> variables in programs</a:t>
            </a:r>
            <a:r>
              <a:rPr lang="en-US" altLang="en-US" sz="2400" dirty="0" smtClean="0">
                <a:latin typeface="Arial (Body)"/>
              </a:rPr>
              <a:t>:</a:t>
            </a:r>
            <a:endParaRPr lang="en-US" sz="2400" dirty="0"/>
          </a:p>
        </p:txBody>
      </p:sp>
      <p:pic>
        <p:nvPicPr>
          <p:cNvPr id="10" name="Picture 9" descr="Computer code reads, String first name comma last nam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37" y="3353852"/>
            <a:ext cx="5228590" cy="394869"/>
          </a:xfrm>
          <a:prstGeom prst="rect">
            <a:avLst/>
          </a:prstGeom>
        </p:spPr>
      </p:pic>
      <p:sp>
        <p:nvSpPr>
          <p:cNvPr id="7" name="Content Placeholder 6"/>
          <p:cNvSpPr>
            <a:spLocks noGrp="1"/>
          </p:cNvSpPr>
          <p:nvPr>
            <p:ph sz="quarter" idx="16"/>
          </p:nvPr>
        </p:nvSpPr>
        <p:spPr>
          <a:xfrm>
            <a:off x="457200" y="3796144"/>
            <a:ext cx="8229600" cy="465662"/>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Can receive values with assignment operator</a:t>
            </a:r>
            <a:r>
              <a:rPr lang="en-US" altLang="en-US" sz="2400" dirty="0" smtClean="0">
                <a:latin typeface="Arial (Body)"/>
              </a:rPr>
              <a:t>:</a:t>
            </a:r>
            <a:endParaRPr lang="en-US" sz="2400" dirty="0"/>
          </a:p>
        </p:txBody>
      </p:sp>
      <p:pic>
        <p:nvPicPr>
          <p:cNvPr id="11" name="Picture 10" descr="Computer code. The code has 2 lines. The lines read as follows. Line 1. first name equals double quote George double quote semicolon. Line 2. last name equals double quote Washington double quote semicol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674" y="4327564"/>
            <a:ext cx="4152900" cy="711200"/>
          </a:xfrm>
          <a:prstGeom prst="rect">
            <a:avLst/>
          </a:prstGeom>
        </p:spPr>
      </p:pic>
      <p:sp>
        <p:nvSpPr>
          <p:cNvPr id="8" name="Content Placeholder 7"/>
          <p:cNvSpPr>
            <a:spLocks noGrp="1"/>
          </p:cNvSpPr>
          <p:nvPr>
            <p:ph sz="quarter" idx="17"/>
          </p:nvPr>
        </p:nvSpPr>
        <p:spPr>
          <a:xfrm>
            <a:off x="569495" y="5101257"/>
            <a:ext cx="8117305" cy="490070"/>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Can be displayed via </a:t>
            </a:r>
            <a:r>
              <a:rPr lang="en-US" altLang="en-US" sz="2400" dirty="0" smtClean="0">
                <a:latin typeface="Courier New" panose="02070309020205020404" pitchFamily="49" charset="0"/>
                <a:cs typeface="Courier New" panose="02070309020205020404" pitchFamily="49" charset="0"/>
              </a:rPr>
              <a:t>cout</a:t>
            </a:r>
            <a:endParaRPr lang="en-US" altLang="en-US" sz="2400" dirty="0">
              <a:latin typeface="Courier New" panose="02070309020205020404" pitchFamily="49" charset="0"/>
              <a:cs typeface="Courier New" panose="02070309020205020404" pitchFamily="49" charset="0"/>
            </a:endParaRPr>
          </a:p>
        </p:txBody>
      </p:sp>
      <p:pic>
        <p:nvPicPr>
          <p:cNvPr id="12" name="Picture 11" descr="Computer code reads, c out left angle bracket left angle bracket first name left angle bracket left angle bracket double quote double quote left angle bracket left angle bracket last name semicol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5801988"/>
            <a:ext cx="5842000" cy="1905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string</a:t>
            </a:r>
            <a:r>
              <a:rPr lang="en-US" altLang="en-US" dirty="0" smtClean="0">
                <a:latin typeface="Times New Roman" panose="02020603050405020304" pitchFamily="18" charset="0"/>
                <a:ea typeface="+mj-ea"/>
                <a:cs typeface="Arial"/>
              </a:rPr>
              <a:t> Class in Program 2-15</a:t>
            </a:r>
            <a:endParaRPr lang="en-US" altLang="en-US" dirty="0">
              <a:latin typeface="Times New Roman" panose="02020603050405020304" pitchFamily="18" charset="0"/>
              <a:ea typeface="+mj-ea"/>
              <a:cs typeface="Arial"/>
            </a:endParaRPr>
          </a:p>
        </p:txBody>
      </p:sp>
      <p:pic>
        <p:nvPicPr>
          <p:cNvPr id="61443" name="Picture 2" descr="Computer code. The code has 13 lines. The lines read as follows. Line 1. forward slash forward slash This program demonstrates the string class period. Line 2. hash include left angle bracket i o stream right angle bracket. Line 3. hash include left angle bracket string right angle bracket forward slash forward slash Required for the string class period. Line 4. using namespace s t d semicolon. Line 5. blank. Line 6. i n t main left parenthesis right parenthesis. Line 7. left brace. Line 8, indented once. string movie Title semicolon. Line 9. blank. Line 10, indented once. movie Title equals double quote Wheels of Fury double quote semicolon. Line 11, indented once. c out left angle bracket left angle bracket double quote My favorite movie is double quote left angle bracket left angle bracket movie Title left angle bracket left angle bracket end l semicolon. Line 12, indented once. return 0 semicolon. Line 13. right brace. Program output reads, My favorite movie is wheels of fury."/>
          <p:cNvPicPr>
            <a:picLocks noChangeAspect="1" noChangeArrowheads="1"/>
          </p:cNvPicPr>
          <p:nvPr/>
        </p:nvPicPr>
        <p:blipFill rotWithShape="1">
          <a:blip r:embed="rId2">
            <a:extLst>
              <a:ext uri="{28A0092B-C50C-407E-A947-70E740481C1C}">
                <a14:useLocalDpi xmlns:a14="http://schemas.microsoft.com/office/drawing/2010/main" val="0"/>
              </a:ext>
            </a:extLst>
          </a:blip>
          <a:srcRect t="12396"/>
          <a:stretch/>
        </p:blipFill>
        <p:spPr bwMode="auto">
          <a:xfrm>
            <a:off x="685800" y="1678901"/>
            <a:ext cx="7780338" cy="4163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2.9 </a:t>
            </a:r>
            <a:r>
              <a:rPr lang="en-US" altLang="en-US" sz="3400" dirty="0">
                <a:solidFill>
                  <a:schemeClr val="bg1"/>
                </a:solidFill>
                <a:latin typeface="Times New Roman" panose="02020603050405020304" pitchFamily="18" charset="0"/>
                <a:cs typeface="Times New Roman" panose="02020603050405020304" pitchFamily="18" charset="0"/>
              </a:rPr>
              <a:t>Floating-Point Data </a:t>
            </a:r>
            <a:r>
              <a:rPr lang="en-US" altLang="en-US" sz="3400" dirty="0" smtClean="0">
                <a:solidFill>
                  <a:schemeClr val="bg1"/>
                </a:solidFill>
                <a:latin typeface="Times New Roman" panose="02020603050405020304" pitchFamily="18" charset="0"/>
                <a:cs typeface="Times New Roman" panose="02020603050405020304" pitchFamily="18" charset="0"/>
              </a:rPr>
              <a:t>Types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Floating-Point Data Types </a:t>
            </a:r>
            <a:r>
              <a:rPr lang="en-US" altLang="en-US" sz="2000" b="0" dirty="0" smtClean="0">
                <a:latin typeface="Times New Roman" panose="02020603050405020304" pitchFamily="18" charset="0"/>
                <a:ea typeface="+mj-ea"/>
                <a:cs typeface="Arial"/>
              </a:rPr>
              <a:t>(1 of 2)</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The floating-point data types are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The code has 3 lines. The lines read as follows. Line 1. float. Line 2. double. Line 3. long dou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9" y="2337392"/>
            <a:ext cx="1739900" cy="800100"/>
          </a:xfrm>
          <a:prstGeom prst="rect">
            <a:avLst/>
          </a:prstGeom>
        </p:spPr>
      </p:pic>
      <p:sp>
        <p:nvSpPr>
          <p:cNvPr id="4" name="Text Placeholder 3"/>
          <p:cNvSpPr>
            <a:spLocks noGrp="1"/>
          </p:cNvSpPr>
          <p:nvPr>
            <p:ph type="body" idx="2"/>
          </p:nvPr>
        </p:nvSpPr>
        <p:spPr>
          <a:xfrm>
            <a:off x="457200" y="3320716"/>
            <a:ext cx="8229600" cy="2163763"/>
          </a:xfrm>
        </p:spPr>
        <p:txBody>
          <a:bodyPr/>
          <a:lstStyle/>
          <a:p>
            <a:pPr marL="255651" indent="-255651">
              <a:tabLst/>
              <a:defRPr/>
            </a:pPr>
            <a:r>
              <a:rPr lang="en-US" altLang="en-US" sz="2400" dirty="0">
                <a:solidFill>
                  <a:srgbClr val="000000"/>
                </a:solidFill>
                <a:latin typeface="Arial (Body)"/>
              </a:rPr>
              <a:t>They can hold real numbers such </a:t>
            </a:r>
            <a:r>
              <a:rPr lang="en-US" altLang="en-US" sz="2400" dirty="0" smtClean="0">
                <a:solidFill>
                  <a:srgbClr val="000000"/>
                </a:solidFill>
                <a:latin typeface="Arial (Body)"/>
              </a:rPr>
              <a:t>as: </a:t>
            </a:r>
            <a:r>
              <a:rPr lang="en-US" altLang="en-US" sz="2400" dirty="0" smtClean="0">
                <a:solidFill>
                  <a:srgbClr val="000000"/>
                </a:solidFill>
                <a:latin typeface="Courier New" panose="02070309020205020404" pitchFamily="49" charset="0"/>
                <a:cs typeface="Courier New" panose="02070309020205020404" pitchFamily="49" charset="0"/>
              </a:rPr>
              <a:t>12.45 −3.8</a:t>
            </a:r>
          </a:p>
          <a:p>
            <a:pPr marL="255651" indent="-255651">
              <a:tabLst/>
              <a:defRPr/>
            </a:pPr>
            <a:r>
              <a:rPr lang="en-US" altLang="en-US" sz="2400" dirty="0" smtClean="0">
                <a:solidFill>
                  <a:srgbClr val="000000"/>
                </a:solidFill>
                <a:latin typeface="Arial (Body)"/>
              </a:rPr>
              <a:t>Stored in a form similar to scientific notation</a:t>
            </a:r>
          </a:p>
          <a:p>
            <a:pPr marL="255651" indent="-255651">
              <a:tabLst/>
              <a:defRPr/>
            </a:pPr>
            <a:r>
              <a:rPr lang="en-US" altLang="en-US" sz="2400" dirty="0" smtClean="0">
                <a:solidFill>
                  <a:srgbClr val="000000"/>
                </a:solidFill>
                <a:latin typeface="Arial (Body)"/>
              </a:rPr>
              <a:t>All floating-point numbers are signed</a:t>
            </a:r>
            <a:endParaRPr lang="en-US" altLang="en-US" sz="2400" dirty="0">
              <a:solidFill>
                <a:srgbClr val="000000"/>
              </a:solidFill>
              <a:latin typeface="Arial (Body)"/>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Floating-Point Data Types </a:t>
            </a:r>
            <a:r>
              <a:rPr lang="en-US" altLang="en-US" sz="2000" b="0" dirty="0" smtClean="0">
                <a:latin typeface="Times New Roman" panose="02020603050405020304" pitchFamily="18" charset="0"/>
                <a:ea typeface="+mj-ea"/>
                <a:cs typeface="Arial"/>
              </a:rPr>
              <a:t>(2 of 2)</a:t>
            </a:r>
            <a:endParaRPr lang="en-US" altLang="en-US" sz="2000" b="0" dirty="0">
              <a:latin typeface="Times New Roman" panose="02020603050405020304" pitchFamily="18" charset="0"/>
              <a:ea typeface="+mj-ea"/>
              <a:cs typeface="Arial"/>
            </a:endParaRPr>
          </a:p>
        </p:txBody>
      </p:sp>
      <p:sp>
        <p:nvSpPr>
          <p:cNvPr id="4" name="Text Placeholder 3"/>
          <p:cNvSpPr>
            <a:spLocks noGrp="1"/>
          </p:cNvSpPr>
          <p:nvPr>
            <p:ph type="body" idx="1"/>
          </p:nvPr>
        </p:nvSpPr>
        <p:spPr>
          <a:xfrm>
            <a:off x="457200" y="1600201"/>
            <a:ext cx="8229600" cy="558384"/>
          </a:xfrm>
        </p:spPr>
        <p:txBody>
          <a:bodyPr/>
          <a:lstStyle/>
          <a:p>
            <a:pPr marL="0" indent="0">
              <a:buNone/>
            </a:pPr>
            <a:r>
              <a:rPr lang="en-US" sz="2400" b="1" dirty="0">
                <a:latin typeface="+mn-lt"/>
              </a:rPr>
              <a:t>Table 2-8 </a:t>
            </a:r>
            <a:r>
              <a:rPr lang="en-US" sz="2400" dirty="0">
                <a:latin typeface="+mn-lt"/>
              </a:rPr>
              <a:t>Floating Point Data Types on </a:t>
            </a:r>
            <a:r>
              <a:rPr lang="en-US" sz="2400" dirty="0" smtClean="0">
                <a:latin typeface="+mn-lt"/>
              </a:rPr>
              <a:t>P</a:t>
            </a:r>
            <a:r>
              <a:rPr lang="en-US" sz="100" dirty="0" smtClean="0">
                <a:latin typeface="+mn-lt"/>
              </a:rPr>
              <a:t> </a:t>
            </a:r>
            <a:r>
              <a:rPr lang="en-US" sz="2400" dirty="0" smtClean="0">
                <a:latin typeface="+mn-lt"/>
              </a:rPr>
              <a:t>Cs</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102270999"/>
              </p:ext>
            </p:extLst>
          </p:nvPr>
        </p:nvGraphicFramePr>
        <p:xfrm>
          <a:off x="542043" y="2399097"/>
          <a:ext cx="8059914" cy="1584960"/>
        </p:xfrm>
        <a:graphic>
          <a:graphicData uri="http://schemas.openxmlformats.org/drawingml/2006/table">
            <a:tbl>
              <a:tblPr firstRow="1" bandRow="1">
                <a:tableStyleId>{5940675A-B579-460E-94D1-54222C63F5DA}</a:tableStyleId>
              </a:tblPr>
              <a:tblGrid>
                <a:gridCol w="1873382">
                  <a:extLst>
                    <a:ext uri="{9D8B030D-6E8A-4147-A177-3AD203B41FA5}">
                      <a16:colId xmlns:a16="http://schemas.microsoft.com/office/drawing/2014/main" val="883585578"/>
                    </a:ext>
                  </a:extLst>
                </a:gridCol>
                <a:gridCol w="1270454">
                  <a:extLst>
                    <a:ext uri="{9D8B030D-6E8A-4147-A177-3AD203B41FA5}">
                      <a16:colId xmlns:a16="http://schemas.microsoft.com/office/drawing/2014/main" val="465258702"/>
                    </a:ext>
                  </a:extLst>
                </a:gridCol>
                <a:gridCol w="4916078">
                  <a:extLst>
                    <a:ext uri="{9D8B030D-6E8A-4147-A177-3AD203B41FA5}">
                      <a16:colId xmlns:a16="http://schemas.microsoft.com/office/drawing/2014/main" val="2633410047"/>
                    </a:ext>
                  </a:extLst>
                </a:gridCol>
              </a:tblGrid>
              <a:tr h="0">
                <a:tc>
                  <a:txBody>
                    <a:bodyPr/>
                    <a:lstStyle/>
                    <a:p>
                      <a:r>
                        <a:rPr lang="en-US" sz="1600" b="1" i="0" u="none" strike="noStrike" cap="none" baseline="0" dirty="0" smtClean="0">
                          <a:solidFill>
                            <a:schemeClr val="tx1"/>
                          </a:solidFill>
                          <a:latin typeface="+mn-lt"/>
                          <a:ea typeface="+mn-ea"/>
                          <a:cs typeface="+mn-cs"/>
                          <a:sym typeface="Arial"/>
                        </a:rPr>
                        <a:t>Data Type</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0" u="none" strike="noStrike" cap="none" baseline="0" dirty="0" smtClean="0">
                          <a:solidFill>
                            <a:schemeClr val="tx1"/>
                          </a:solidFill>
                          <a:latin typeface="+mn-lt"/>
                          <a:ea typeface="+mn-ea"/>
                          <a:cs typeface="+mn-cs"/>
                          <a:sym typeface="Arial"/>
                        </a:rPr>
                        <a:t>Key Word</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0" u="none" strike="noStrike" cap="none" baseline="0" dirty="0" smtClean="0">
                          <a:solidFill>
                            <a:schemeClr val="tx1"/>
                          </a:solidFill>
                          <a:latin typeface="+mn-lt"/>
                          <a:ea typeface="+mn-ea"/>
                          <a:cs typeface="+mn-cs"/>
                          <a:sym typeface="Arial"/>
                        </a:rPr>
                        <a:t>Description</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485763"/>
                  </a:ext>
                </a:extLst>
              </a:tr>
              <a:tr h="0">
                <a:tc>
                  <a:txBody>
                    <a:bodyPr/>
                    <a:lstStyle/>
                    <a:p>
                      <a:r>
                        <a:rPr lang="en-US" sz="1600" b="0" i="0" u="none" strike="noStrike" cap="none" baseline="0" dirty="0" smtClean="0">
                          <a:solidFill>
                            <a:schemeClr val="tx1"/>
                          </a:solidFill>
                          <a:latin typeface="+mn-lt"/>
                          <a:ea typeface="+mn-ea"/>
                          <a:cs typeface="+mn-cs"/>
                          <a:sym typeface="Arial"/>
                        </a:rPr>
                        <a:t>Single precision</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float</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4 bytes. Numbers between </a:t>
                      </a:r>
                      <a:r>
                        <a:rPr lang="en-US" sz="500" b="0" i="0" u="none" strike="noStrike" cap="none" baseline="0" dirty="0" smtClean="0">
                          <a:solidFill>
                            <a:schemeClr val="bg1"/>
                          </a:solidFill>
                          <a:latin typeface="+mn-lt"/>
                          <a:ea typeface="+mn-ea"/>
                          <a:cs typeface="+mn-cs"/>
                          <a:sym typeface="Arial"/>
                        </a:rPr>
                        <a:t>plus or minus 3.4e negative 38 and plus or minus 3.4e 38</a:t>
                      </a:r>
                      <a:endParaRPr lang="en-US" sz="5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2533484"/>
                  </a:ext>
                </a:extLst>
              </a:tr>
              <a:tr h="0">
                <a:tc>
                  <a:txBody>
                    <a:bodyPr/>
                    <a:lstStyle/>
                    <a:p>
                      <a:r>
                        <a:rPr lang="en-US" sz="1600" b="0" i="0" u="none" strike="noStrike" cap="none" baseline="0" dirty="0" smtClean="0">
                          <a:solidFill>
                            <a:schemeClr val="tx1"/>
                          </a:solidFill>
                          <a:latin typeface="+mn-lt"/>
                          <a:ea typeface="+mn-ea"/>
                          <a:cs typeface="+mn-cs"/>
                          <a:sym typeface="Arial"/>
                        </a:rPr>
                        <a:t>Double precision</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double</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8 bytes. Numbers between</a:t>
                      </a:r>
                      <a:r>
                        <a:rPr lang="en-US" sz="1600" b="0" i="0" u="none" strike="noStrike" cap="none" baseline="0" dirty="0" smtClean="0">
                          <a:solidFill>
                            <a:schemeClr val="bg1"/>
                          </a:solidFill>
                          <a:latin typeface="+mn-lt"/>
                          <a:ea typeface="+mn-ea"/>
                          <a:cs typeface="+mn-cs"/>
                          <a:sym typeface="Arial"/>
                        </a:rPr>
                        <a:t> </a:t>
                      </a:r>
                      <a:r>
                        <a:rPr lang="en-US" sz="500" b="0" i="0" u="none" strike="noStrike" cap="none" baseline="0" dirty="0" smtClean="0">
                          <a:solidFill>
                            <a:schemeClr val="bg1"/>
                          </a:solidFill>
                          <a:latin typeface="+mn-lt"/>
                          <a:ea typeface="+mn-ea"/>
                          <a:cs typeface="+mn-cs"/>
                          <a:sym typeface="Arial"/>
                        </a:rPr>
                        <a:t>plus or minus 1.7e negative 308 and plus or minus 1.7e 308</a:t>
                      </a:r>
                      <a:endParaRPr lang="en-US" sz="5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8873586"/>
                  </a:ext>
                </a:extLst>
              </a:tr>
              <a:tr h="0">
                <a:tc>
                  <a:txBody>
                    <a:bodyPr/>
                    <a:lstStyle/>
                    <a:p>
                      <a:r>
                        <a:rPr lang="en-US" sz="1600" b="0" i="0" u="none" strike="noStrike" cap="none" baseline="0" dirty="0" smtClean="0">
                          <a:solidFill>
                            <a:schemeClr val="tx1"/>
                          </a:solidFill>
                          <a:latin typeface="+mn-lt"/>
                          <a:ea typeface="+mn-ea"/>
                          <a:cs typeface="+mn-cs"/>
                          <a:sym typeface="Arial"/>
                        </a:rPr>
                        <a:t>Long double precision</a:t>
                      </a:r>
                      <a:endParaRPr 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long double</a:t>
                      </a:r>
                      <a:endParaRPr lang="en-US" sz="16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u="none" strike="noStrike" cap="none" baseline="0" dirty="0" smtClean="0">
                          <a:solidFill>
                            <a:schemeClr val="tx1"/>
                          </a:solidFill>
                          <a:latin typeface="+mn-lt"/>
                          <a:ea typeface="+mn-ea"/>
                          <a:cs typeface="+mn-cs"/>
                          <a:sym typeface="Arial"/>
                        </a:rPr>
                        <a:t>8 bytes*. Numbers between </a:t>
                      </a:r>
                      <a:r>
                        <a:rPr lang="en-US" sz="500" b="0" i="0" u="none" strike="noStrike" cap="none" baseline="0" dirty="0" smtClean="0">
                          <a:solidFill>
                            <a:schemeClr val="bg1"/>
                          </a:solidFill>
                          <a:latin typeface="+mn-lt"/>
                          <a:ea typeface="+mn-ea"/>
                          <a:cs typeface="+mn-cs"/>
                          <a:sym typeface="Arial"/>
                        </a:rPr>
                        <a:t>plus or minus 1.7e negative 308 and plus or minus 1.7e 308</a:t>
                      </a:r>
                      <a:endParaRPr lang="en-US" sz="500" dirty="0">
                        <a:solidFill>
                          <a:schemeClr val="bg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4134102"/>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44630979"/>
              </p:ext>
            </p:extLst>
          </p:nvPr>
        </p:nvGraphicFramePr>
        <p:xfrm>
          <a:off x="6306454" y="2809828"/>
          <a:ext cx="2040732" cy="220757"/>
        </p:xfrm>
        <a:graphic>
          <a:graphicData uri="http://schemas.openxmlformats.org/presentationml/2006/ole">
            <mc:AlternateContent xmlns:mc="http://schemas.openxmlformats.org/markup-compatibility/2006">
              <mc:Choice xmlns:v="urn:schemas-microsoft-com:vml" Requires="v">
                <p:oleObj spid="_x0000_s12374" name="Equation" r:id="rId3" imgW="1638000" imgH="177480" progId="Equation.DSMT4">
                  <p:embed/>
                </p:oleObj>
              </mc:Choice>
              <mc:Fallback>
                <p:oleObj name="Equation" r:id="rId3" imgW="1638000" imgH="177480" progId="Equation.DSMT4">
                  <p:embed/>
                  <p:pic>
                    <p:nvPicPr>
                      <p:cNvPr id="0" name=""/>
                      <p:cNvPicPr/>
                      <p:nvPr/>
                    </p:nvPicPr>
                    <p:blipFill>
                      <a:blip r:embed="rId4"/>
                      <a:stretch>
                        <a:fillRect/>
                      </a:stretch>
                    </p:blipFill>
                    <p:spPr>
                      <a:xfrm>
                        <a:off x="6306454" y="2809828"/>
                        <a:ext cx="2040732" cy="22075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76472868"/>
              </p:ext>
            </p:extLst>
          </p:nvPr>
        </p:nvGraphicFramePr>
        <p:xfrm>
          <a:off x="6280552" y="3133257"/>
          <a:ext cx="2225067" cy="218620"/>
        </p:xfrm>
        <a:graphic>
          <a:graphicData uri="http://schemas.openxmlformats.org/presentationml/2006/ole">
            <mc:AlternateContent xmlns:mc="http://schemas.openxmlformats.org/markup-compatibility/2006">
              <mc:Choice xmlns:v="urn:schemas-microsoft-com:vml" Requires="v">
                <p:oleObj spid="_x0000_s12375" name="Equation" r:id="rId5" imgW="1803240" imgH="177480" progId="Equation.DSMT4">
                  <p:embed/>
                </p:oleObj>
              </mc:Choice>
              <mc:Fallback>
                <p:oleObj name="Equation" r:id="rId5" imgW="1803240" imgH="177480" progId="Equation.DSMT4">
                  <p:embed/>
                  <p:pic>
                    <p:nvPicPr>
                      <p:cNvPr id="5" name="Object 4"/>
                      <p:cNvPicPr/>
                      <p:nvPr/>
                    </p:nvPicPr>
                    <p:blipFill>
                      <a:blip r:embed="rId6"/>
                      <a:stretch>
                        <a:fillRect/>
                      </a:stretch>
                    </p:blipFill>
                    <p:spPr>
                      <a:xfrm>
                        <a:off x="6280552" y="3133257"/>
                        <a:ext cx="2225067" cy="21862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18359912"/>
              </p:ext>
            </p:extLst>
          </p:nvPr>
        </p:nvGraphicFramePr>
        <p:xfrm>
          <a:off x="6367757" y="3473450"/>
          <a:ext cx="2201862" cy="215900"/>
        </p:xfrm>
        <a:graphic>
          <a:graphicData uri="http://schemas.openxmlformats.org/presentationml/2006/ole">
            <mc:AlternateContent xmlns:mc="http://schemas.openxmlformats.org/markup-compatibility/2006">
              <mc:Choice xmlns:v="urn:schemas-microsoft-com:vml" Requires="v">
                <p:oleObj spid="_x0000_s12376" name="Equation" r:id="rId7" imgW="1803240" imgH="177480" progId="Equation.DSMT4">
                  <p:embed/>
                </p:oleObj>
              </mc:Choice>
              <mc:Fallback>
                <p:oleObj name="Equation" r:id="rId7" imgW="1803240" imgH="177480" progId="Equation.DSMT4">
                  <p:embed/>
                  <p:pic>
                    <p:nvPicPr>
                      <p:cNvPr id="5" name="Object 4"/>
                      <p:cNvPicPr/>
                      <p:nvPr/>
                    </p:nvPicPr>
                    <p:blipFill>
                      <a:blip r:embed="rId8"/>
                      <a:stretch>
                        <a:fillRect/>
                      </a:stretch>
                    </p:blipFill>
                    <p:spPr>
                      <a:xfrm>
                        <a:off x="6367757" y="3473450"/>
                        <a:ext cx="2201862"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Floating-Point Literals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1000244"/>
          </a:xfrm>
        </p:spPr>
        <p:txBody>
          <a:bodyPr>
            <a:spAutoFit/>
          </a:bodyPr>
          <a:lstStyle/>
          <a:p>
            <a:pPr marL="255651" indent="-255651">
              <a:tabLst/>
              <a:defRPr/>
            </a:pPr>
            <a:r>
              <a:rPr lang="en-US" altLang="en-US" sz="2400" dirty="0">
                <a:solidFill>
                  <a:srgbClr val="000000"/>
                </a:solidFill>
                <a:latin typeface="Arial (Body)"/>
                <a:ea typeface="+mn-ea"/>
              </a:rPr>
              <a:t>Can be represented in</a:t>
            </a:r>
          </a:p>
          <a:p>
            <a:pPr marL="741553" lvl="1" indent="-284353">
              <a:buFont typeface="Arial" panose="020B0604020202020204" pitchFamily="34" charset="0"/>
              <a:buChar char="–"/>
              <a:defRPr/>
            </a:pPr>
            <a:r>
              <a:rPr lang="en-US" altLang="en-US" sz="2400" dirty="0">
                <a:solidFill>
                  <a:srgbClr val="000000"/>
                </a:solidFill>
                <a:latin typeface="Arial (Body)"/>
              </a:rPr>
              <a:t>Fixed point (decimal) notation</a:t>
            </a:r>
            <a:r>
              <a:rPr lang="en-US" altLang="en-US" sz="2400" dirty="0" smtClean="0">
                <a:solidFill>
                  <a:srgbClr val="000000"/>
                </a:solidFill>
                <a:latin typeface="Arial (Body)"/>
              </a:rPr>
              <a:t>:</a:t>
            </a:r>
          </a:p>
        </p:txBody>
      </p:sp>
      <p:sp>
        <p:nvSpPr>
          <p:cNvPr id="4" name="Content Placeholder 3"/>
          <p:cNvSpPr>
            <a:spLocks noGrp="1"/>
          </p:cNvSpPr>
          <p:nvPr>
            <p:ph sz="quarter" idx="13"/>
          </p:nvPr>
        </p:nvSpPr>
        <p:spPr>
          <a:xfrm>
            <a:off x="1164214" y="2647399"/>
            <a:ext cx="1550709" cy="415711"/>
          </a:xfrm>
        </p:spPr>
        <p:txBody>
          <a:bodyPr/>
          <a:lstStyle/>
          <a:p>
            <a:pPr lvl="1" indent="0">
              <a:buNone/>
              <a:defRPr/>
            </a:pPr>
            <a:r>
              <a:rPr lang="en-US" altLang="en-US" sz="2400" dirty="0">
                <a:latin typeface="Courier New" panose="02070309020205020404" pitchFamily="49" charset="0"/>
                <a:cs typeface="Courier New" panose="02070309020205020404" pitchFamily="49" charset="0"/>
              </a:rPr>
              <a:t>31.4159	</a:t>
            </a:r>
            <a:endParaRPr lang="en-US" dirty="0"/>
          </a:p>
        </p:txBody>
      </p:sp>
      <p:sp>
        <p:nvSpPr>
          <p:cNvPr id="5" name="Content Placeholder 4"/>
          <p:cNvSpPr>
            <a:spLocks noGrp="1"/>
          </p:cNvSpPr>
          <p:nvPr>
            <p:ph sz="quarter" idx="14"/>
          </p:nvPr>
        </p:nvSpPr>
        <p:spPr>
          <a:xfrm>
            <a:off x="3799004" y="2660574"/>
            <a:ext cx="1875932" cy="383682"/>
          </a:xfrm>
        </p:spPr>
        <p:txBody>
          <a:bodyPr/>
          <a:lstStyle/>
          <a:p>
            <a:pPr lvl="1" indent="0">
              <a:buNone/>
              <a:defRPr/>
            </a:pPr>
            <a:r>
              <a:rPr lang="en-US" altLang="en-US" sz="2400" dirty="0" smtClean="0">
                <a:latin typeface="Courier New" panose="02070309020205020404" pitchFamily="49" charset="0"/>
                <a:cs typeface="Courier New" panose="02070309020205020404" pitchFamily="49" charset="0"/>
              </a:rPr>
              <a:t>0.0000625</a:t>
            </a:r>
            <a:endParaRPr lang="en-US" altLang="en-US" sz="2400"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5"/>
          </p:nvPr>
        </p:nvSpPr>
        <p:spPr>
          <a:xfrm>
            <a:off x="457200" y="3187040"/>
            <a:ext cx="2606511" cy="550863"/>
          </a:xfrm>
        </p:spPr>
        <p:txBody>
          <a:bodyPr/>
          <a:lstStyle/>
          <a:p>
            <a:pPr marL="741600" lvl="1" indent="-284400">
              <a:spcBef>
                <a:spcPts val="600"/>
              </a:spcBef>
              <a:buClr>
                <a:schemeClr val="tx2"/>
              </a:buClr>
              <a:buFont typeface="Arial" panose="020B0604020202020204" pitchFamily="34" charset="0"/>
              <a:buChar char="–"/>
              <a:defRPr/>
            </a:pPr>
            <a:r>
              <a:rPr lang="en-US" altLang="en-US" sz="2400" dirty="0">
                <a:latin typeface="Arial (Body)"/>
              </a:rPr>
              <a:t>E notation</a:t>
            </a:r>
            <a:r>
              <a:rPr lang="en-US" altLang="en-US" sz="2400" dirty="0" smtClean="0">
                <a:latin typeface="Arial (Body)"/>
              </a:rPr>
              <a:t>:</a:t>
            </a:r>
            <a:endParaRPr lang="en-US" dirty="0"/>
          </a:p>
        </p:txBody>
      </p:sp>
      <p:sp>
        <p:nvSpPr>
          <p:cNvPr id="7" name="Content Placeholder 6"/>
          <p:cNvSpPr>
            <a:spLocks noGrp="1"/>
          </p:cNvSpPr>
          <p:nvPr>
            <p:ph sz="quarter" idx="16"/>
          </p:nvPr>
        </p:nvSpPr>
        <p:spPr>
          <a:xfrm>
            <a:off x="1173638" y="3908766"/>
            <a:ext cx="1833513" cy="455841"/>
          </a:xfrm>
        </p:spPr>
        <p:txBody>
          <a:bodyPr/>
          <a:lstStyle/>
          <a:p>
            <a:pPr lvl="1" indent="0">
              <a:buNone/>
              <a:defRPr/>
            </a:pPr>
            <a:r>
              <a:rPr lang="en-US" altLang="en-US" sz="2400" dirty="0" smtClean="0">
                <a:latin typeface="Courier New" panose="02070309020205020404" pitchFamily="49" charset="0"/>
                <a:cs typeface="Courier New" panose="02070309020205020404" pitchFamily="49" charset="0"/>
              </a:rPr>
              <a:t>3.14159E1</a:t>
            </a:r>
            <a:endParaRPr lang="en-US" dirty="0"/>
          </a:p>
        </p:txBody>
      </p:sp>
      <p:sp>
        <p:nvSpPr>
          <p:cNvPr id="8" name="Content Placeholder 7"/>
          <p:cNvSpPr>
            <a:spLocks noGrp="1"/>
          </p:cNvSpPr>
          <p:nvPr>
            <p:ph sz="quarter" idx="17"/>
          </p:nvPr>
        </p:nvSpPr>
        <p:spPr>
          <a:xfrm>
            <a:off x="3850850" y="3908980"/>
            <a:ext cx="1513002" cy="500063"/>
          </a:xfrm>
        </p:spPr>
        <p:txBody>
          <a:bodyPr/>
          <a:lstStyle/>
          <a:p>
            <a:pPr lvl="1" indent="0">
              <a:buNone/>
              <a:defRPr/>
            </a:pPr>
            <a:r>
              <a:rPr lang="en-US" altLang="en-US" sz="2400" dirty="0" smtClean="0">
                <a:latin typeface="Courier New" panose="02070309020205020404" pitchFamily="49" charset="0"/>
                <a:cs typeface="Courier New" panose="02070309020205020404" pitchFamily="49" charset="0"/>
              </a:rPr>
              <a:t>6.25e</a:t>
            </a:r>
            <a:r>
              <a:rPr lang="en-US"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5</a:t>
            </a:r>
            <a:endParaRPr lang="en-US" dirty="0"/>
          </a:p>
        </p:txBody>
      </p:sp>
      <p:sp>
        <p:nvSpPr>
          <p:cNvPr id="9" name="Content Placeholder 8"/>
          <p:cNvSpPr>
            <a:spLocks noGrp="1"/>
          </p:cNvSpPr>
          <p:nvPr>
            <p:ph sz="quarter" idx="18"/>
          </p:nvPr>
        </p:nvSpPr>
        <p:spPr>
          <a:xfrm>
            <a:off x="457200" y="4517784"/>
            <a:ext cx="8229600" cy="1430528"/>
          </a:xfrm>
        </p:spPr>
        <p:txBody>
          <a:bodyPr/>
          <a:lstStyle/>
          <a:p>
            <a:pPr marL="255600" indent="-255600">
              <a:spcBef>
                <a:spcPts val="1500"/>
              </a:spcBef>
              <a:buClr>
                <a:schemeClr val="tx2"/>
              </a:buClr>
              <a:buFont typeface="Arial" panose="020B0604020202020204" pitchFamily="34" charset="0"/>
              <a:buChar char="•"/>
              <a:tabLst/>
              <a:defRPr/>
            </a:pPr>
            <a:r>
              <a:rPr lang="en-US" altLang="en-US" sz="2400" dirty="0" smtClean="0">
                <a:latin typeface="Arial (Body)"/>
              </a:rPr>
              <a:t>Are </a:t>
            </a:r>
            <a:r>
              <a:rPr lang="en-US" altLang="en-US" sz="2400" dirty="0">
                <a:latin typeface="Courier New" panose="02070309020205020404" pitchFamily="49" charset="0"/>
                <a:cs typeface="Courier New" panose="02070309020205020404" pitchFamily="49" charset="0"/>
              </a:rPr>
              <a:t>double</a:t>
            </a:r>
            <a:r>
              <a:rPr lang="en-US" altLang="en-US" sz="2400" dirty="0">
                <a:latin typeface="Arial (Body)"/>
              </a:rPr>
              <a:t> by default</a:t>
            </a:r>
          </a:p>
          <a:p>
            <a:pPr marL="255600" indent="-255600">
              <a:spcBef>
                <a:spcPts val="1500"/>
              </a:spcBef>
              <a:buClr>
                <a:schemeClr val="tx2"/>
              </a:buClr>
              <a:buFont typeface="Arial" panose="020B0604020202020204" pitchFamily="34" charset="0"/>
              <a:buChar char="•"/>
              <a:tabLst/>
              <a:defRPr/>
            </a:pPr>
            <a:r>
              <a:rPr lang="en-US" altLang="en-US" sz="2400" dirty="0">
                <a:latin typeface="Arial (Body)"/>
              </a:rPr>
              <a:t>Can be forced to be float </a:t>
            </a:r>
            <a:r>
              <a:rPr lang="en-US" altLang="en-US" sz="2400" dirty="0">
                <a:latin typeface="Courier New" panose="02070309020205020404" pitchFamily="49" charset="0"/>
                <a:cs typeface="Courier New" panose="02070309020205020404" pitchFamily="49" charset="0"/>
              </a:rPr>
              <a:t>(3.14159f) </a:t>
            </a:r>
            <a:r>
              <a:rPr lang="en-US" altLang="en-US" sz="2400" dirty="0">
                <a:latin typeface="Arial (Body)"/>
              </a:rPr>
              <a:t>or long double </a:t>
            </a:r>
            <a:r>
              <a:rPr lang="en-US"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0.0000625L)</a:t>
            </a:r>
            <a:endParaRPr lang="en-US" altLang="en-US" sz="2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Floating-Point Data Types in Program 2-16</a:t>
            </a:r>
            <a:endParaRPr lang="en-US" altLang="en-US" dirty="0">
              <a:latin typeface="Times New Roman" panose="02020603050405020304" pitchFamily="18" charset="0"/>
              <a:ea typeface="+mj-ea"/>
              <a:cs typeface="Arial"/>
            </a:endParaRPr>
          </a:p>
        </p:txBody>
      </p:sp>
      <p:pic>
        <p:nvPicPr>
          <p:cNvPr id="66563" name="Picture 2" descr="Computer code. The code has 15 lines. The lines read as follows. Line 1. forward slash forward slash This program uses floating point data types period. Line 2. hash include left angle bracket i o stream right angle bracket. Line 3. using namespace s t d semicolon. Line 4. blank. Line 5. i n t main left parenthesis right parenthesis. Line 6. left brace. Line 7, indented once. float distance semicolon. Line 8, indented once. double mass semicolon. Line 9. blank. Line 10, indented once. distance equals 1 period 4 9 5 9 7 9 E 1 1 semicolon. Line 11, indented once. mass equals 1 period 9 8 9 E 3 0 semicolon. Line 12, indented once. c out left angle bracket left angle bracket double quote The Sun is double quote left angle bracket left angle bracket distance left angle bracket left angle bracket double quote meters away period back slash n double quote semicolon. Line 13, indented once. c out left angle bracket left angle bracket double quote The Sun back slash 's mass is double quote left angle bracket left angle bracket mass left angle bracket left angle bracket double quote kilograms period back slash n double quote semicolon. Line 14, indented once. return 0 semicolon. Line 15. right brace. Program output has 2 lines. The lines read as follows. Line 1. The sum is 1 period 4 0 5 9 e plus 0 1 1 meters away. Line 2. The sun's mass is 1 period 9 8 9 e plus 0 3 0 kilograms."/>
          <p:cNvPicPr>
            <a:picLocks noChangeAspect="1" noChangeArrowheads="1"/>
          </p:cNvPicPr>
          <p:nvPr/>
        </p:nvPicPr>
        <p:blipFill rotWithShape="1">
          <a:blip r:embed="rId2">
            <a:extLst>
              <a:ext uri="{28A0092B-C50C-407E-A947-70E740481C1C}">
                <a14:useLocalDpi xmlns:a14="http://schemas.microsoft.com/office/drawing/2010/main" val="0"/>
              </a:ext>
            </a:extLst>
          </a:blip>
          <a:srcRect t="10378"/>
          <a:stretch/>
        </p:blipFill>
        <p:spPr bwMode="auto">
          <a:xfrm>
            <a:off x="1172596" y="1813810"/>
            <a:ext cx="6982959" cy="430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eaLnBrk="1" hangingPunct="1">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2.2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cout</a:t>
            </a:r>
            <a:r>
              <a:rPr lang="en-US" altLang="en-US" sz="3400" dirty="0">
                <a:solidFill>
                  <a:schemeClr val="bg1"/>
                </a:solidFill>
                <a:latin typeface="Times New Roman" panose="02020603050405020304" pitchFamily="18" charset="0"/>
                <a:cs typeface="Times New Roman" panose="02020603050405020304" pitchFamily="18" charset="0"/>
              </a:rPr>
              <a:t> </a:t>
            </a:r>
            <a:r>
              <a:rPr lang="en-US" altLang="en-US" sz="3400" dirty="0" smtClean="0">
                <a:solidFill>
                  <a:schemeClr val="bg1"/>
                </a:solidFill>
                <a:latin typeface="Times New Roman" panose="02020603050405020304" pitchFamily="18" charset="0"/>
                <a:cs typeface="Times New Roman" panose="02020603050405020304" pitchFamily="18" charset="0"/>
              </a:rPr>
              <a:t>Object</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2.10 </a:t>
            </a:r>
            <a:r>
              <a:rPr lang="en-US" altLang="en-US" sz="3400" dirty="0">
                <a:solidFill>
                  <a:schemeClr val="bg1"/>
                </a:solidFill>
                <a:latin typeface="Times New Roman" panose="02020603050405020304" pitchFamily="18" charset="0"/>
                <a:cs typeface="Times New Roman" panose="02020603050405020304" pitchFamily="18" charset="0"/>
              </a:rPr>
              <a:t>The </a:t>
            </a:r>
            <a:r>
              <a:rPr lang="en-US" altLang="en-US" sz="3400" dirty="0">
                <a:solidFill>
                  <a:schemeClr val="bg1"/>
                </a:solidFill>
                <a:latin typeface="Courier New" panose="02070309020205020404" pitchFamily="49" charset="0"/>
                <a:cs typeface="Courier New" panose="02070309020205020404" pitchFamily="49" charset="0"/>
              </a:rPr>
              <a:t>b</a:t>
            </a:r>
            <a:r>
              <a:rPr lang="en-US" altLang="en-US" sz="3400" dirty="0" smtClean="0">
                <a:solidFill>
                  <a:schemeClr val="bg1"/>
                </a:solidFill>
                <a:latin typeface="Courier New" panose="02070309020205020404" pitchFamily="49" charset="0"/>
                <a:cs typeface="Courier New" panose="02070309020205020404" pitchFamily="49" charset="0"/>
              </a:rPr>
              <a:t>ool </a:t>
            </a:r>
            <a:r>
              <a:rPr lang="en-US" altLang="en-US" sz="3400" dirty="0">
                <a:solidFill>
                  <a:schemeClr val="bg1"/>
                </a:solidFill>
                <a:latin typeface="Times New Roman" panose="02020603050405020304" pitchFamily="18" charset="0"/>
                <a:cs typeface="Times New Roman" panose="02020603050405020304" pitchFamily="18" charset="0"/>
              </a:rPr>
              <a:t>Data Type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The </a:t>
            </a:r>
            <a:r>
              <a:rPr lang="en-US" altLang="en-US" sz="3400" b="1" dirty="0" smtClean="0">
                <a:solidFill>
                  <a:srgbClr val="007FA3"/>
                </a:solidFill>
                <a:latin typeface="Courier New" panose="02070309020205020404" pitchFamily="49" charset="0"/>
                <a:ea typeface="+mj-ea"/>
                <a:cs typeface="Courier New" panose="02070309020205020404" pitchFamily="49" charset="0"/>
                <a:sym typeface="Times New Roman"/>
              </a:rPr>
              <a:t>bool</a:t>
            </a:r>
            <a:r>
              <a:rPr lang="en-US" altLang="en-US" sz="3400" b="1" dirty="0" smtClean="0">
                <a:solidFill>
                  <a:srgbClr val="007FA3"/>
                </a:solidFill>
                <a:latin typeface="Times New Roman" panose="02020603050405020304" pitchFamily="18" charset="0"/>
                <a:ea typeface="+mj-ea"/>
                <a:sym typeface="Times New Roman"/>
              </a:rPr>
              <a:t> Data Type</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1677352"/>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Represents values that are </a:t>
            </a:r>
            <a:r>
              <a:rPr lang="en-US" altLang="en-US" sz="2400" dirty="0">
                <a:latin typeface="Courier New" panose="02070309020205020404" pitchFamily="49" charset="0"/>
                <a:ea typeface="+mn-ea"/>
                <a:cs typeface="Courier New" panose="02070309020205020404" pitchFamily="49" charset="0"/>
                <a:sym typeface="Arial"/>
              </a:rPr>
              <a:t>true</a:t>
            </a:r>
            <a:r>
              <a:rPr lang="en-US" altLang="en-US" sz="2400" dirty="0">
                <a:latin typeface="Arial (Body)"/>
                <a:ea typeface="+mn-ea"/>
                <a:sym typeface="Arial"/>
              </a:rPr>
              <a:t> or </a:t>
            </a:r>
            <a:r>
              <a:rPr lang="en-US" altLang="en-US" sz="2400" dirty="0">
                <a:latin typeface="Courier New" panose="02070309020205020404" pitchFamily="49" charset="0"/>
                <a:ea typeface="+mn-ea"/>
                <a:cs typeface="Courier New" panose="02070309020205020404" pitchFamily="49" charset="0"/>
                <a:sym typeface="Arial"/>
              </a:rPr>
              <a:t>false</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Courier New" panose="02070309020205020404" pitchFamily="49" charset="0"/>
                <a:ea typeface="+mn-ea"/>
                <a:cs typeface="Courier New" panose="02070309020205020404" pitchFamily="49" charset="0"/>
                <a:sym typeface="Arial"/>
              </a:rPr>
              <a:t>bool</a:t>
            </a:r>
            <a:r>
              <a:rPr lang="en-US" altLang="en-US" sz="2400" dirty="0">
                <a:latin typeface="Arial (Body)"/>
                <a:ea typeface="+mn-ea"/>
                <a:sym typeface="Arial"/>
              </a:rPr>
              <a:t> variables are stored as small integers</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Courier New" panose="02070309020205020404" pitchFamily="49" charset="0"/>
                <a:ea typeface="+mn-ea"/>
                <a:cs typeface="Courier New" panose="02070309020205020404" pitchFamily="49" charset="0"/>
                <a:sym typeface="Arial"/>
              </a:rPr>
              <a:t>false</a:t>
            </a:r>
            <a:r>
              <a:rPr lang="en-US" altLang="en-US" sz="2400" dirty="0">
                <a:latin typeface="Arial (Body)"/>
                <a:ea typeface="+mn-ea"/>
                <a:sym typeface="Arial"/>
              </a:rPr>
              <a:t> is represented by </a:t>
            </a:r>
            <a:r>
              <a:rPr lang="en-US" altLang="en-US" sz="2400" dirty="0" smtClean="0">
                <a:latin typeface="Arial (Body)"/>
                <a:ea typeface="+mn-ea"/>
                <a:sym typeface="Arial"/>
              </a:rPr>
              <a:t>0,</a:t>
            </a:r>
            <a:r>
              <a:rPr lang="en-US" altLang="en-US" sz="2400" dirty="0" smtClean="0">
                <a:latin typeface="Courier New" panose="02070309020205020404" pitchFamily="49" charset="0"/>
                <a:ea typeface="+mn-ea"/>
                <a:cs typeface="Courier New" panose="02070309020205020404" pitchFamily="49" charset="0"/>
                <a:sym typeface="Arial"/>
              </a:rPr>
              <a:t>true</a:t>
            </a:r>
            <a:r>
              <a:rPr lang="en-US" altLang="en-US" sz="2400" dirty="0" smtClean="0">
                <a:latin typeface="Arial (Body)"/>
                <a:ea typeface="+mn-ea"/>
                <a:sym typeface="Arial"/>
              </a:rPr>
              <a:t> </a:t>
            </a:r>
            <a:r>
              <a:rPr lang="en-US" altLang="en-US" sz="2400" dirty="0">
                <a:latin typeface="Arial (Body)"/>
                <a:ea typeface="+mn-ea"/>
                <a:sym typeface="Arial"/>
              </a:rPr>
              <a:t>by 1</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12" name="Picture 11" descr="Computer code. The code has 2 lines. The lines read as follows. Line 1. bool all done equals true semicolon. Line 2. bool all finished equals fals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7" y="3867674"/>
            <a:ext cx="4295167" cy="1182727"/>
          </a:xfrm>
          <a:prstGeom prst="rect">
            <a:avLst/>
          </a:prstGeom>
        </p:spPr>
      </p:pic>
      <p:pic>
        <p:nvPicPr>
          <p:cNvPr id="13" name="Picture 12" descr="Values of the variables are as follows. all done, 1. finished, 0.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375" y="3907480"/>
            <a:ext cx="2332267" cy="98413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Boolean Variables in Program 2-17</a:t>
            </a:r>
            <a:endParaRPr lang="en-US" altLang="en-US" dirty="0">
              <a:latin typeface="Times New Roman" panose="02020603050405020304" pitchFamily="18" charset="0"/>
              <a:ea typeface="+mj-ea"/>
              <a:cs typeface="Arial"/>
            </a:endParaRPr>
          </a:p>
        </p:txBody>
      </p:sp>
      <p:pic>
        <p:nvPicPr>
          <p:cNvPr id="69635" name="Picture 2" descr="Computer code. The code has 14 lines. The lines read as follows. Line 1. forward slash forward slash This program demonstrates boolean variables period. Line 2. hash include left angle bracket i o stream right angle bracket. Line 3. using namespace s t d semicolon. Line 4. blank. Line 5. i n t main left parenthesis right parenthesis. Line 6. left brace. Line 7, indented once. b o o l, b o o l Value semicolon. Line 8. blank. Line 9, indented once. b o o l Value equals true semicolon. Line 10, indented once. c out left angle bracket left angle bracket b o o l Value left angle bracket left angle bracket end l semicolon. Line 11, indented once. b o o l Value equals false semicolon. Line 12, indented once. c out left angle bracket left angle bracket b o o l Value left angle bracket left angle bracket end l semicolon. Line 13, indented once. return 0 semicolon. Line 14. right brace. Program output has 2 lines. The lines read as follows. Line 1. 1. Line 2. 0."/>
          <p:cNvPicPr>
            <a:picLocks noChangeAspect="1" noChangeArrowheads="1"/>
          </p:cNvPicPr>
          <p:nvPr/>
        </p:nvPicPr>
        <p:blipFill rotWithShape="1">
          <a:blip r:embed="rId2">
            <a:extLst>
              <a:ext uri="{28A0092B-C50C-407E-A947-70E740481C1C}">
                <a14:useLocalDpi xmlns:a14="http://schemas.microsoft.com/office/drawing/2010/main" val="0"/>
              </a:ext>
            </a:extLst>
          </a:blip>
          <a:srcRect t="12211"/>
          <a:stretch/>
        </p:blipFill>
        <p:spPr bwMode="auto">
          <a:xfrm>
            <a:off x="1403350" y="1708880"/>
            <a:ext cx="6337300" cy="449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2.11 </a:t>
            </a:r>
            <a:r>
              <a:rPr lang="en-US" altLang="en-US" sz="3400" dirty="0">
                <a:solidFill>
                  <a:schemeClr val="bg1"/>
                </a:solidFill>
                <a:latin typeface="Times New Roman" panose="02020603050405020304" pitchFamily="18" charset="0"/>
                <a:cs typeface="Times New Roman" panose="02020603050405020304" pitchFamily="18" charset="0"/>
              </a:rPr>
              <a:t>Determining the Size of a Data </a:t>
            </a:r>
            <a:r>
              <a:rPr lang="en-US" altLang="en-US" sz="3400" dirty="0" smtClean="0">
                <a:solidFill>
                  <a:schemeClr val="bg1"/>
                </a:solidFill>
                <a:latin typeface="Times New Roman" panose="02020603050405020304" pitchFamily="18" charset="0"/>
                <a:cs typeface="Times New Roman" panose="02020603050405020304" pitchFamily="18" charset="0"/>
              </a:rPr>
              <a:t>Type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Determining the Size of a Data Type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sz="2400" dirty="0">
                <a:solidFill>
                  <a:srgbClr val="000000"/>
                </a:solidFill>
                <a:latin typeface="Arial (Body)"/>
                <a:ea typeface="+mn-ea"/>
              </a:rPr>
              <a:t>The </a:t>
            </a:r>
            <a:r>
              <a:rPr lang="en-US" sz="2400" dirty="0">
                <a:solidFill>
                  <a:srgbClr val="000000"/>
                </a:solidFill>
                <a:latin typeface="Courier New" panose="02070309020205020404" pitchFamily="49" charset="0"/>
                <a:ea typeface="+mn-ea"/>
                <a:cs typeface="Courier New" panose="02070309020205020404" pitchFamily="49" charset="0"/>
              </a:rPr>
              <a:t>sizeof</a:t>
            </a:r>
            <a:r>
              <a:rPr lang="en-US" sz="2400" dirty="0">
                <a:solidFill>
                  <a:srgbClr val="000000"/>
                </a:solidFill>
                <a:latin typeface="Arial (Body)"/>
                <a:ea typeface="+mn-ea"/>
              </a:rPr>
              <a:t> operator gives the size of any data type or variable</a:t>
            </a:r>
            <a:r>
              <a:rPr lang="en-US" sz="2400" dirty="0" smtClean="0">
                <a:solidFill>
                  <a:srgbClr val="000000"/>
                </a:solidFill>
                <a:latin typeface="Arial (Body)"/>
                <a:ea typeface="+mn-ea"/>
              </a:rPr>
              <a:t>:</a:t>
            </a:r>
            <a:endParaRPr lang="en-US" sz="2400" dirty="0">
              <a:solidFill>
                <a:srgbClr val="000000"/>
              </a:solidFill>
              <a:latin typeface="Arial (Body)"/>
              <a:ea typeface="+mn-ea"/>
            </a:endParaRPr>
          </a:p>
        </p:txBody>
      </p:sp>
      <p:pic>
        <p:nvPicPr>
          <p:cNvPr id="4" name="Picture 3" descr="Computer code. The code has 6 lines. The lines read as follows. Line 1. double amount semicolon. Line 2. c out left angle bracket left angle bracket double quote A double is stored in double quote. Line 3, indented once. left angle bracket left angle bracket size of left parenthesis double right parenthesis left angle bracket left angle bracket double quote bytes back slash n double quote semicolon. Line 4. c out left angle bracket left angle bracket double quote Variable amount is stored in double quote. Line 5, indented once. left angle bracket left angle bracket size of left parenthesis amount right parenthesis. Line 6, indented once. left angle bracket left angle bracket double quote bytes back slash n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997" y="2988522"/>
            <a:ext cx="6846006" cy="2356822"/>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2.12 </a:t>
            </a:r>
            <a:r>
              <a:rPr lang="en-US" altLang="en-US" sz="3400" dirty="0">
                <a:solidFill>
                  <a:schemeClr val="bg1"/>
                </a:solidFill>
                <a:latin typeface="Times New Roman" panose="02020603050405020304" pitchFamily="18" charset="0"/>
                <a:cs typeface="Times New Roman" panose="02020603050405020304" pitchFamily="18" charset="0"/>
              </a:rPr>
              <a:t>Variable Assignments </a:t>
            </a:r>
            <a:r>
              <a:rPr lang="en-US" altLang="en-US" sz="3400" dirty="0" smtClean="0">
                <a:solidFill>
                  <a:schemeClr val="bg1"/>
                </a:solidFill>
                <a:latin typeface="Times New Roman" panose="02020603050405020304" pitchFamily="18" charset="0"/>
                <a:cs typeface="Times New Roman" panose="02020603050405020304" pitchFamily="18" charset="0"/>
              </a:rPr>
              <a:t>and Initialization</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Variable Assignments and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An assignment statement uses the </a:t>
            </a:r>
            <a:r>
              <a:rPr lang="en-US" altLang="en-US" sz="2400" dirty="0">
                <a:solidFill>
                  <a:srgbClr val="000000"/>
                </a:solidFill>
                <a:latin typeface="Courier New" panose="02070309020205020404" pitchFamily="49" charset="0"/>
                <a:ea typeface="+mn-ea"/>
                <a:cs typeface="Courier New" panose="02070309020205020404" pitchFamily="49" charset="0"/>
              </a:rPr>
              <a:t>= </a:t>
            </a:r>
            <a:r>
              <a:rPr lang="en-US" altLang="en-US" sz="2400" dirty="0">
                <a:solidFill>
                  <a:srgbClr val="000000"/>
                </a:solidFill>
                <a:latin typeface="Arial (Body)"/>
                <a:ea typeface="+mn-ea"/>
              </a:rPr>
              <a:t>operator to store a value in a variable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item equals 12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02" y="2696329"/>
            <a:ext cx="1933378" cy="253755"/>
          </a:xfrm>
          <a:prstGeom prst="rect">
            <a:avLst/>
          </a:prstGeom>
        </p:spPr>
      </p:pic>
      <p:sp>
        <p:nvSpPr>
          <p:cNvPr id="4" name="Text Placeholder 3"/>
          <p:cNvSpPr>
            <a:spLocks noGrp="1"/>
          </p:cNvSpPr>
          <p:nvPr>
            <p:ph type="body" idx="2"/>
          </p:nvPr>
        </p:nvSpPr>
        <p:spPr>
          <a:xfrm>
            <a:off x="457200" y="3179476"/>
            <a:ext cx="8229600" cy="593558"/>
          </a:xfrm>
        </p:spPr>
        <p:txBody>
          <a:bodyPr/>
          <a:lstStyle/>
          <a:p>
            <a:r>
              <a:rPr lang="en-US" altLang="en-US" sz="2400" dirty="0">
                <a:solidFill>
                  <a:srgbClr val="000000"/>
                </a:solidFill>
                <a:latin typeface="Arial (Body)"/>
              </a:rPr>
              <a:t>This statement assigns the value 12 to the </a:t>
            </a:r>
            <a:r>
              <a:rPr lang="en-US" altLang="en-US" sz="2400" dirty="0">
                <a:solidFill>
                  <a:srgbClr val="000000"/>
                </a:solidFill>
                <a:latin typeface="Courier New" panose="02070309020205020404" pitchFamily="49" charset="0"/>
                <a:cs typeface="Courier New" panose="02070309020205020404" pitchFamily="49" charset="0"/>
              </a:rPr>
              <a:t>item</a:t>
            </a:r>
            <a:r>
              <a:rPr lang="en-US" altLang="en-US" sz="2400" dirty="0">
                <a:solidFill>
                  <a:srgbClr val="000000"/>
                </a:solidFill>
                <a:latin typeface="Arial (Body)"/>
              </a:rPr>
              <a:t> variable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Assignment</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The variable receiving the value must appear on the left side of the = operator.</a:t>
            </a:r>
          </a:p>
          <a:p>
            <a:pPr marL="255651" indent="-255651">
              <a:tabLst/>
              <a:defRPr/>
            </a:pPr>
            <a:r>
              <a:rPr lang="en-US" altLang="en-US" sz="2400" dirty="0">
                <a:solidFill>
                  <a:srgbClr val="000000"/>
                </a:solidFill>
                <a:latin typeface="Arial (Body)"/>
                <a:ea typeface="+mn-ea"/>
              </a:rPr>
              <a:t>This will </a:t>
            </a:r>
            <a:r>
              <a:rPr lang="en-US" altLang="en-US" sz="2400" dirty="0" smtClean="0">
                <a:solidFill>
                  <a:srgbClr val="000000"/>
                </a:solidFill>
                <a:latin typeface="Arial (Body)"/>
                <a:ea typeface="+mn-ea"/>
              </a:rPr>
              <a:t>Not work:</a:t>
            </a:r>
            <a:endParaRPr lang="en-US" altLang="en-US" sz="2400" dirty="0">
              <a:solidFill>
                <a:srgbClr val="000000"/>
              </a:solidFill>
              <a:latin typeface="Arial (Body)"/>
              <a:ea typeface="+mn-ea"/>
            </a:endParaRPr>
          </a:p>
        </p:txBody>
      </p:sp>
      <p:pic>
        <p:nvPicPr>
          <p:cNvPr id="4" name="Picture 3" descr="Computer code. The code has 2 lines. The lines read as follows. Line 1. forward slash forward slash ERROR exclamation point. Line 2. 12 equals item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703" y="3428506"/>
            <a:ext cx="1743763" cy="59569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Variable Initialization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To initialize a variable means to assign it a value when it is defined</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5" name="Picture 4" descr="Computer code reads, i n t length equals 12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2650628"/>
            <a:ext cx="3403600" cy="673100"/>
          </a:xfrm>
          <a:prstGeom prst="rect">
            <a:avLst/>
          </a:prstGeom>
        </p:spPr>
      </p:pic>
      <p:sp>
        <p:nvSpPr>
          <p:cNvPr id="4" name="Text Placeholder 3"/>
          <p:cNvSpPr>
            <a:spLocks noGrp="1"/>
          </p:cNvSpPr>
          <p:nvPr>
            <p:ph type="body" idx="2"/>
          </p:nvPr>
        </p:nvSpPr>
        <p:spPr>
          <a:xfrm>
            <a:off x="457200" y="3450858"/>
            <a:ext cx="8229600" cy="545432"/>
          </a:xfrm>
        </p:spPr>
        <p:txBody>
          <a:bodyPr/>
          <a:lstStyle/>
          <a:p>
            <a:r>
              <a:rPr lang="en-US" altLang="en-US" sz="2400" dirty="0">
                <a:solidFill>
                  <a:srgbClr val="000000"/>
                </a:solidFill>
                <a:latin typeface="Arial (Body)"/>
              </a:rPr>
              <a:t>Can initialize some or all </a:t>
            </a:r>
            <a:r>
              <a:rPr lang="en-US" altLang="en-US" sz="2400" dirty="0" smtClean="0">
                <a:solidFill>
                  <a:srgbClr val="000000"/>
                </a:solidFill>
                <a:latin typeface="Arial (Body)"/>
              </a:rPr>
              <a:t>variables:</a:t>
            </a:r>
          </a:p>
        </p:txBody>
      </p:sp>
      <p:pic>
        <p:nvPicPr>
          <p:cNvPr id="6" name="Picture 5" descr="Computer code reads, i n t length equals 12 comma width equals 5 comma area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4238057"/>
            <a:ext cx="6057900" cy="2794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Variable Initialization in Program 2-19</a:t>
            </a:r>
            <a:endParaRPr lang="en-US" altLang="en-US" dirty="0">
              <a:latin typeface="Times New Roman" panose="02020603050405020304" pitchFamily="18" charset="0"/>
              <a:ea typeface="+mj-ea"/>
              <a:cs typeface="Arial"/>
            </a:endParaRPr>
          </a:p>
        </p:txBody>
      </p:sp>
      <p:pic>
        <p:nvPicPr>
          <p:cNvPr id="76803" name="Picture 2" descr="Computer code. The code has 11 lines. The lines read as follows. Line 1. forward slash forward slash This program shows variable initialization period. Line 2. hash include left angle bracket i o stream right angle bracket. Line 3. using namespace s t d semicolon. Line 4. blank. Line 5. i n t main left parenthesis right parenthesis. Line 6. left brace. Line 7, indented once. i n t month equals 2 comma days equals 28 semicolon. Line 8. blank. Line 9, indented once. c out left angle bracket left angle bracket double quote Month double quote left angle bracket left angle bracket month left angle bracket left angle bracket double quote has double quote left angle bracket left angle bracket days left angle bracket left angle bracket double quote days period back slash n double quote semicolon. Line 10, indented once. return 0 semicolon. Line 11. right brace. Program output reads, Month 2 has 28 days."/>
          <p:cNvPicPr>
            <a:picLocks noChangeAspect="1" noChangeArrowheads="1"/>
          </p:cNvPicPr>
          <p:nvPr/>
        </p:nvPicPr>
        <p:blipFill rotWithShape="1">
          <a:blip r:embed="rId2">
            <a:extLst>
              <a:ext uri="{28A0092B-C50C-407E-A947-70E740481C1C}">
                <a14:useLocalDpi xmlns:a14="http://schemas.microsoft.com/office/drawing/2010/main" val="0"/>
              </a:ext>
            </a:extLst>
          </a:blip>
          <a:srcRect t="14766"/>
          <a:stretch/>
        </p:blipFill>
        <p:spPr bwMode="auto">
          <a:xfrm>
            <a:off x="638175" y="1963714"/>
            <a:ext cx="7867650" cy="348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hangingPunct="1">
              <a:spcBef>
                <a:spcPct val="0"/>
              </a:spcBef>
              <a:buClrTx/>
              <a:defRPr/>
            </a:pPr>
            <a:r>
              <a:rPr lang="en-US" altLang="en-US" dirty="0" smtClean="0">
                <a:latin typeface="Times New Roman" panose="02020603050405020304" pitchFamily="18" charset="0"/>
                <a:ea typeface="+mj-ea"/>
                <a:cs typeface="Arial"/>
              </a:rPr>
              <a:t>The </a:t>
            </a:r>
            <a:r>
              <a:rPr lang="en-US" altLang="en-US" dirty="0">
                <a:latin typeface="Courier New" panose="02070309020205020404" pitchFamily="49" charset="0"/>
                <a:ea typeface="+mj-ea"/>
                <a:cs typeface="Courier New" panose="02070309020205020404" pitchFamily="49" charset="0"/>
              </a:rPr>
              <a:t>c</a:t>
            </a:r>
            <a:r>
              <a:rPr lang="en-US" altLang="en-US" dirty="0" smtClean="0">
                <a:latin typeface="Courier New" panose="02070309020205020404" pitchFamily="49" charset="0"/>
                <a:ea typeface="+mj-ea"/>
                <a:cs typeface="Courier New" panose="02070309020205020404" pitchFamily="49" charset="0"/>
              </a:rPr>
              <a:t>out</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eaLnBrk="1" hangingPunct="1">
              <a:tabLst/>
              <a:defRPr/>
            </a:pPr>
            <a:r>
              <a:rPr lang="en-US" altLang="en-US" sz="2400" dirty="0" smtClean="0">
                <a:solidFill>
                  <a:srgbClr val="000000"/>
                </a:solidFill>
                <a:latin typeface="Arial (Body)"/>
                <a:ea typeface="+mn-ea"/>
              </a:rPr>
              <a:t>Displays </a:t>
            </a:r>
            <a:r>
              <a:rPr lang="en-US" altLang="en-US" sz="2400" dirty="0">
                <a:solidFill>
                  <a:srgbClr val="000000"/>
                </a:solidFill>
                <a:latin typeface="Arial (Body)"/>
                <a:ea typeface="+mn-ea"/>
              </a:rPr>
              <a:t>output on the computer </a:t>
            </a:r>
            <a:r>
              <a:rPr lang="en-US" altLang="en-US" sz="2400" dirty="0" smtClean="0">
                <a:solidFill>
                  <a:srgbClr val="000000"/>
                </a:solidFill>
                <a:latin typeface="Arial (Body)"/>
                <a:ea typeface="+mn-ea"/>
              </a:rPr>
              <a:t>screen</a:t>
            </a:r>
            <a:endParaRPr lang="en-US" altLang="en-US" sz="2400" dirty="0">
              <a:solidFill>
                <a:srgbClr val="000000"/>
              </a:solidFill>
              <a:latin typeface="Arial (Body)"/>
              <a:ea typeface="+mn-ea"/>
            </a:endParaRPr>
          </a:p>
          <a:p>
            <a:pPr marL="255651" indent="-255651" eaLnBrk="1" hangingPunct="1">
              <a:tabLst/>
              <a:defRPr/>
            </a:pPr>
            <a:r>
              <a:rPr lang="en-US" altLang="en-US" sz="2400" dirty="0">
                <a:solidFill>
                  <a:srgbClr val="000000"/>
                </a:solidFill>
                <a:latin typeface="Arial (Body)"/>
                <a:ea typeface="+mn-ea"/>
              </a:rPr>
              <a:t>You use the stream insertion </a:t>
            </a:r>
            <a:r>
              <a:rPr lang="en-US" altLang="en-US" sz="2400" dirty="0" smtClean="0">
                <a:solidFill>
                  <a:srgbClr val="000000"/>
                </a:solidFill>
                <a:latin typeface="Arial (Body)"/>
                <a:ea typeface="+mn-ea"/>
              </a:rPr>
              <a:t>operator</a:t>
            </a:r>
            <a:endParaRPr lang="en-US" altLang="en-US" sz="2400" dirty="0" smtClean="0">
              <a:solidFill>
                <a:srgbClr val="000000"/>
              </a:solidFill>
              <a:latin typeface="Courier New" panose="02070309020205020404" pitchFamily="49" charset="0"/>
              <a:ea typeface="+mn-ea"/>
              <a:cs typeface="Courier New" panose="02070309020205020404" pitchFamily="49" charset="0"/>
            </a:endParaRPr>
          </a:p>
        </p:txBody>
      </p:sp>
      <p:graphicFrame>
        <p:nvGraphicFramePr>
          <p:cNvPr id="5" name="Object 4" descr="left angle bracket left angle bracket"/>
          <p:cNvGraphicFramePr>
            <a:graphicFrameLocks noChangeAspect="1"/>
          </p:cNvGraphicFramePr>
          <p:nvPr>
            <p:extLst>
              <p:ext uri="{D42A27DB-BD31-4B8C-83A1-F6EECF244321}">
                <p14:modId xmlns:p14="http://schemas.microsoft.com/office/powerpoint/2010/main" val="3991392279"/>
              </p:ext>
            </p:extLst>
          </p:nvPr>
        </p:nvGraphicFramePr>
        <p:xfrm>
          <a:off x="5921402" y="2289919"/>
          <a:ext cx="509081" cy="299461"/>
        </p:xfrm>
        <a:graphic>
          <a:graphicData uri="http://schemas.openxmlformats.org/presentationml/2006/ole">
            <mc:AlternateContent xmlns:mc="http://schemas.openxmlformats.org/markup-compatibility/2006">
              <mc:Choice xmlns:v="urn:schemas-microsoft-com:vml" Requires="v">
                <p:oleObj spid="_x0000_s1329" name="Equation" r:id="rId4" imgW="215640" imgH="126720" progId="Equation.DSMT4">
                  <p:embed/>
                </p:oleObj>
              </mc:Choice>
              <mc:Fallback>
                <p:oleObj name="Equation" r:id="rId4" imgW="215640" imgH="126720" progId="Equation.DSMT4">
                  <p:embed/>
                  <p:pic>
                    <p:nvPicPr>
                      <p:cNvPr id="0" name=""/>
                      <p:cNvPicPr/>
                      <p:nvPr/>
                    </p:nvPicPr>
                    <p:blipFill>
                      <a:blip r:embed="rId5"/>
                      <a:stretch>
                        <a:fillRect/>
                      </a:stretch>
                    </p:blipFill>
                    <p:spPr>
                      <a:xfrm>
                        <a:off x="5921402" y="2289919"/>
                        <a:ext cx="509081" cy="299461"/>
                      </a:xfrm>
                      <a:prstGeom prst="rect">
                        <a:avLst/>
                      </a:prstGeom>
                    </p:spPr>
                  </p:pic>
                </p:oleObj>
              </mc:Fallback>
            </mc:AlternateContent>
          </a:graphicData>
        </a:graphic>
      </p:graphicFrame>
      <p:sp>
        <p:nvSpPr>
          <p:cNvPr id="6" name="Text Placeholder 5"/>
          <p:cNvSpPr>
            <a:spLocks noGrp="1"/>
          </p:cNvSpPr>
          <p:nvPr>
            <p:ph type="body" idx="2"/>
          </p:nvPr>
        </p:nvSpPr>
        <p:spPr>
          <a:xfrm>
            <a:off x="457200" y="2144731"/>
            <a:ext cx="8229600" cy="839825"/>
          </a:xfrm>
        </p:spPr>
        <p:txBody>
          <a:bodyPr/>
          <a:lstStyle/>
          <a:p>
            <a:pPr marL="269875" indent="5651500">
              <a:buNone/>
            </a:pPr>
            <a:r>
              <a:rPr lang="en-US" altLang="en-US" sz="2400" dirty="0">
                <a:solidFill>
                  <a:srgbClr val="000000"/>
                </a:solidFill>
                <a:latin typeface="Arial (Body)"/>
              </a:rPr>
              <a:t>to send output to </a:t>
            </a:r>
            <a:r>
              <a:rPr lang="en-US" altLang="en-US" sz="2400" dirty="0">
                <a:solidFill>
                  <a:srgbClr val="000000"/>
                </a:solidFill>
                <a:latin typeface="Courier New" panose="02070309020205020404" pitchFamily="49" charset="0"/>
                <a:cs typeface="Courier New" panose="02070309020205020404" pitchFamily="49" charset="0"/>
              </a:rPr>
              <a:t>cout</a:t>
            </a:r>
            <a:r>
              <a:rPr lang="en-US" altLang="en-US" sz="2400" dirty="0" smtClean="0">
                <a:solidFill>
                  <a:srgbClr val="000000"/>
                </a:solidFill>
                <a:latin typeface="Courier New" panose="02070309020205020404" pitchFamily="49" charset="0"/>
                <a:cs typeface="Courier New" panose="02070309020205020404" pitchFamily="49" charset="0"/>
              </a:rPr>
              <a:t>:</a:t>
            </a:r>
            <a:endParaRPr lang="en-US" altLang="en-US" sz="2400" dirty="0">
              <a:solidFill>
                <a:srgbClr val="000000"/>
              </a:solidFill>
              <a:latin typeface="Courier New" panose="02070309020205020404" pitchFamily="49" charset="0"/>
              <a:cs typeface="Courier New" panose="02070309020205020404" pitchFamily="49" charset="0"/>
            </a:endParaRPr>
          </a:p>
        </p:txBody>
      </p:sp>
      <p:pic>
        <p:nvPicPr>
          <p:cNvPr id="4" name="Picture 3" descr="Computer code reads, c out left angle bracket left angle bracket double quote Programming is fun exclamation point double quote semicol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813" y="3322546"/>
            <a:ext cx="5711542" cy="28812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a:spAutoFit/>
          </a:bodyPr>
          <a:lstStyle/>
          <a:p>
            <a:pPr>
              <a:buFont typeface="Times New Roman"/>
              <a:buNone/>
              <a:defRPr/>
            </a:pPr>
            <a:r>
              <a:rPr lang="en-US" altLang="en-US" sz="3200" b="1" dirty="0" smtClean="0">
                <a:solidFill>
                  <a:srgbClr val="007FA3"/>
                </a:solidFill>
                <a:latin typeface="Times New Roman" panose="02020603050405020304" pitchFamily="18" charset="0"/>
                <a:ea typeface="+mj-ea"/>
                <a:sym typeface="Times New Roman"/>
              </a:rPr>
              <a:t>Declaring Variables with the </a:t>
            </a:r>
            <a:r>
              <a:rPr lang="en-US" altLang="en-US" sz="3200" dirty="0">
                <a:latin typeface="Courier New" panose="02070309020205020404" pitchFamily="49" charset="0"/>
                <a:ea typeface="+mj-ea"/>
                <a:cs typeface="Courier New" panose="02070309020205020404" pitchFamily="49" charset="0"/>
              </a:rPr>
              <a:t>a</a:t>
            </a:r>
            <a:r>
              <a:rPr lang="en-US" altLang="en-US" sz="3200" b="1" dirty="0" smtClean="0">
                <a:solidFill>
                  <a:srgbClr val="007FA3"/>
                </a:solidFill>
                <a:latin typeface="Courier New" panose="02070309020205020404" pitchFamily="49" charset="0"/>
                <a:ea typeface="+mj-ea"/>
                <a:cs typeface="Courier New" panose="02070309020205020404" pitchFamily="49" charset="0"/>
                <a:sym typeface="Times New Roman"/>
              </a:rPr>
              <a:t>uto</a:t>
            </a:r>
            <a:r>
              <a:rPr lang="en-US" altLang="en-US" sz="3200" b="1" dirty="0" smtClean="0">
                <a:solidFill>
                  <a:srgbClr val="007FA3"/>
                </a:solidFill>
                <a:latin typeface="Times New Roman" panose="02020603050405020304" pitchFamily="18" charset="0"/>
                <a:ea typeface="+mj-ea"/>
                <a:sym typeface="Times New Roman"/>
              </a:rPr>
              <a:t> Key Word</a:t>
            </a:r>
            <a:endParaRPr lang="en-US" altLang="en-US" sz="32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292631"/>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sz="2400" dirty="0">
                <a:latin typeface="Arial (Body)"/>
                <a:ea typeface="+mn-ea"/>
                <a:sym typeface="Arial"/>
              </a:rPr>
              <a:t>C++ 11 introduces an alternative way to define variables, using the </a:t>
            </a:r>
            <a:r>
              <a:rPr lang="en-US" sz="2400" dirty="0">
                <a:latin typeface="Courier New" panose="02070309020205020404" pitchFamily="49" charset="0"/>
                <a:ea typeface="+mn-ea"/>
                <a:cs typeface="Courier New" panose="02070309020205020404" pitchFamily="49" charset="0"/>
                <a:sym typeface="Arial"/>
              </a:rPr>
              <a:t>auto</a:t>
            </a:r>
            <a:r>
              <a:rPr lang="en-US" sz="2400" dirty="0">
                <a:latin typeface="Arial (Body)"/>
                <a:ea typeface="+mn-ea"/>
                <a:sym typeface="Arial"/>
              </a:rPr>
              <a:t> key word and an initialization value. Here is an example</a:t>
            </a:r>
            <a:r>
              <a:rPr lang="en-US" sz="2400" dirty="0" smtClean="0">
                <a:latin typeface="Arial (Body)"/>
                <a:ea typeface="+mn-ea"/>
                <a:sym typeface="Arial"/>
              </a:rPr>
              <a:t>:</a:t>
            </a:r>
            <a:endParaRPr lang="en-US" sz="2400" dirty="0">
              <a:latin typeface="Arial (Body)"/>
              <a:ea typeface="+mn-ea"/>
              <a:sym typeface="Arial"/>
            </a:endParaRPr>
          </a:p>
        </p:txBody>
      </p:sp>
      <p:pic>
        <p:nvPicPr>
          <p:cNvPr id="13" name="Picture 12" descr="Computer code reads, auto amount equals 100 semicolon. This is an alternative way for i n 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729" y="3004506"/>
            <a:ext cx="4965700" cy="482600"/>
          </a:xfrm>
          <a:prstGeom prst="rect">
            <a:avLst/>
          </a:prstGeom>
        </p:spPr>
      </p:pic>
      <p:sp>
        <p:nvSpPr>
          <p:cNvPr id="12" name="Text Placeholder 11"/>
          <p:cNvSpPr>
            <a:spLocks noGrp="1"/>
          </p:cNvSpPr>
          <p:nvPr>
            <p:ph type="body" idx="2"/>
          </p:nvPr>
        </p:nvSpPr>
        <p:spPr>
          <a:xfrm>
            <a:off x="457200" y="3598781"/>
            <a:ext cx="8229600" cy="978568"/>
          </a:xfrm>
        </p:spPr>
        <p:txBody>
          <a:bodyPr/>
          <a:lstStyle/>
          <a:p>
            <a:r>
              <a:rPr lang="en-US" sz="2400" dirty="0">
                <a:latin typeface="Arial (Body)"/>
              </a:rPr>
              <a:t>The </a:t>
            </a:r>
            <a:r>
              <a:rPr lang="en-US" sz="2400" dirty="0">
                <a:latin typeface="Courier New" panose="02070309020205020404" pitchFamily="49" charset="0"/>
                <a:cs typeface="Courier New" panose="02070309020205020404" pitchFamily="49" charset="0"/>
              </a:rPr>
              <a:t>auto</a:t>
            </a:r>
            <a:r>
              <a:rPr lang="en-US" sz="2400" dirty="0">
                <a:latin typeface="Arial (Body)"/>
              </a:rPr>
              <a:t> key word tells the compiler to determine the variable’s data type from the initialization value.</a:t>
            </a:r>
            <a:endParaRPr lang="en-US" sz="2400" dirty="0"/>
          </a:p>
        </p:txBody>
      </p:sp>
      <p:pic>
        <p:nvPicPr>
          <p:cNvPr id="14" name="Picture 13" descr="Computer code. The code has 3 lines. The lines read as follows. Line 1. auto interest rate equals 12 period 0 semicolon This is an alternative way for double. Line 2. auto stock code equals single quote D single quote semicolon This is an alternative way for c h a r. Line 3. auto customer n u m equals 459 L semicolon This is an alternative way for lo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222" y="4792456"/>
            <a:ext cx="5880973" cy="1030822"/>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2.13 </a:t>
            </a:r>
            <a:r>
              <a:rPr lang="en-US" altLang="en-US" sz="3400" dirty="0" smtClean="0">
                <a:solidFill>
                  <a:schemeClr val="bg1"/>
                </a:solidFill>
                <a:latin typeface="Times New Roman" panose="02020603050405020304" pitchFamily="18" charset="0"/>
                <a:cs typeface="Times New Roman" panose="02020603050405020304" pitchFamily="18" charset="0"/>
              </a:rPr>
              <a:t>Scope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Scope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dirty="0">
                <a:solidFill>
                  <a:srgbClr val="000000"/>
                </a:solidFill>
                <a:latin typeface="Arial (Body)"/>
                <a:ea typeface="+mn-ea"/>
              </a:rPr>
              <a:t>The</a:t>
            </a:r>
            <a:r>
              <a:rPr lang="en-US" altLang="en-US" sz="2400" b="1" dirty="0">
                <a:solidFill>
                  <a:srgbClr val="000000"/>
                </a:solidFill>
                <a:latin typeface="Arial (Body)"/>
                <a:ea typeface="+mn-ea"/>
              </a:rPr>
              <a:t> scope</a:t>
            </a:r>
            <a:r>
              <a:rPr lang="en-US" altLang="en-US" sz="2400" dirty="0">
                <a:solidFill>
                  <a:srgbClr val="000000"/>
                </a:solidFill>
                <a:latin typeface="Arial (Body)"/>
                <a:ea typeface="+mn-ea"/>
              </a:rPr>
              <a:t> of a variable: the part of the program in which the variable can be accessed</a:t>
            </a:r>
          </a:p>
          <a:p>
            <a:pPr marL="255651" indent="-255651">
              <a:tabLst/>
              <a:defRPr/>
            </a:pPr>
            <a:r>
              <a:rPr lang="en-US" altLang="en-US" sz="2400" dirty="0">
                <a:solidFill>
                  <a:srgbClr val="000000"/>
                </a:solidFill>
                <a:latin typeface="Arial (Body)"/>
                <a:ea typeface="+mn-ea"/>
              </a:rPr>
              <a:t>A variable cannot be used before it is </a:t>
            </a:r>
            <a:r>
              <a:rPr lang="en-US" altLang="en-US" sz="2400" dirty="0" smtClean="0">
                <a:solidFill>
                  <a:srgbClr val="000000"/>
                </a:solidFill>
                <a:latin typeface="Arial (Body)"/>
                <a:ea typeface="+mn-ea"/>
              </a:rPr>
              <a:t>defined</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Variable out of Scope in Program 2-20</a:t>
            </a:r>
            <a:endParaRPr lang="en-US" altLang="en-US" dirty="0">
              <a:latin typeface="Times New Roman" panose="02020603050405020304" pitchFamily="18" charset="0"/>
              <a:ea typeface="+mj-ea"/>
              <a:cs typeface="Arial"/>
            </a:endParaRPr>
          </a:p>
        </p:txBody>
      </p:sp>
      <p:pic>
        <p:nvPicPr>
          <p:cNvPr id="80899" name="Picture 2" descr="Computer code. The code has 11 lines. The lines read as follows. Line 1. forward slash forward slash This program can't find its variable period. Line 2. hash include left angle bracket i o stream right angle bracket. Line 3. using namespace s t d semicolon. Line 4. blank. Line 5. i n t main left parenthesis right parenthesis. Line 6. left brace. Line 7, indented once. c out left angle bracket left angle bracket value semicolon forward slash forward slash ERROR exclamation point value not defined yet exclamation point. Line 8. blank. Line 9, indented once. i n t value equals 100 semicolon. Line 10, indented once. return 0 semicolon. Line 11.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16419"/>
          <a:stretch/>
        </p:blipFill>
        <p:spPr bwMode="auto">
          <a:xfrm>
            <a:off x="1025525" y="2098625"/>
            <a:ext cx="7092950" cy="306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2.14 </a:t>
            </a:r>
            <a:r>
              <a:rPr lang="en-US" altLang="en-US" sz="3400" dirty="0">
                <a:solidFill>
                  <a:schemeClr val="bg1"/>
                </a:solidFill>
                <a:latin typeface="Times New Roman" panose="02020603050405020304" pitchFamily="18" charset="0"/>
                <a:cs typeface="Times New Roman" panose="02020603050405020304" pitchFamily="18" charset="0"/>
              </a:rPr>
              <a:t>Arithmetic </a:t>
            </a:r>
            <a:r>
              <a:rPr lang="en-US" altLang="en-US" sz="3400" dirty="0" smtClean="0">
                <a:solidFill>
                  <a:schemeClr val="bg1"/>
                </a:solidFill>
                <a:latin typeface="Times New Roman" panose="02020603050405020304" pitchFamily="18" charset="0"/>
                <a:cs typeface="Times New Roman" panose="02020603050405020304" pitchFamily="18" charset="0"/>
              </a:rPr>
              <a:t>Operators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Arithmetic Operators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454488"/>
          </a:xfrm>
        </p:spPr>
        <p:txBody>
          <a:bodyPr>
            <a:spAutoFit/>
          </a:bodyPr>
          <a:lstStyle/>
          <a:p>
            <a:pPr marL="255651" indent="-255651">
              <a:tabLst/>
              <a:defRPr/>
            </a:pPr>
            <a:r>
              <a:rPr lang="en-US" altLang="en-US" sz="2400" dirty="0">
                <a:solidFill>
                  <a:srgbClr val="000000"/>
                </a:solidFill>
                <a:latin typeface="Arial (Body)"/>
                <a:ea typeface="+mn-ea"/>
              </a:rPr>
              <a:t>Used for performing numeric calculations</a:t>
            </a:r>
          </a:p>
          <a:p>
            <a:pPr marL="255651" indent="-255651">
              <a:tabLst/>
              <a:defRPr/>
            </a:pPr>
            <a:r>
              <a:rPr lang="en-US" altLang="en-US" sz="2400" dirty="0">
                <a:solidFill>
                  <a:srgbClr val="000000"/>
                </a:solidFill>
                <a:latin typeface="Arial (Body)"/>
                <a:ea typeface="+mn-ea"/>
              </a:rPr>
              <a:t>C++ has unary, binary, and ternary operators:</a:t>
            </a:r>
          </a:p>
          <a:p>
            <a:pPr marL="741553" lvl="1" indent="-284353">
              <a:buFont typeface="Arial" panose="020B0604020202020204" pitchFamily="34" charset="0"/>
              <a:buChar char="–"/>
              <a:defRPr/>
            </a:pPr>
            <a:r>
              <a:rPr lang="en-US" altLang="en-US" sz="2400" dirty="0">
                <a:solidFill>
                  <a:srgbClr val="000000"/>
                </a:solidFill>
                <a:latin typeface="Arial (Body)"/>
              </a:rPr>
              <a:t>unary (1 operand</a:t>
            </a:r>
            <a:r>
              <a:rPr lang="en-US" altLang="en-US" sz="2400" dirty="0" smtClean="0">
                <a:solidFill>
                  <a:srgbClr val="000000"/>
                </a:solidFill>
                <a:latin typeface="Arial (Body)"/>
              </a:rPr>
              <a:t>) </a:t>
            </a:r>
            <a:r>
              <a:rPr lang="en-US" altLang="en-US" sz="2400" dirty="0" smtClean="0">
                <a:solidFill>
                  <a:srgbClr val="000000"/>
                </a:solidFill>
                <a:latin typeface="Courier New" panose="02070309020205020404" pitchFamily="49" charset="0"/>
                <a:cs typeface="Courier New" panose="02070309020205020404" pitchFamily="49" charset="0"/>
              </a:rPr>
              <a:t>−5</a:t>
            </a:r>
            <a:endParaRPr lang="en-US" altLang="en-US" sz="2400" dirty="0">
              <a:solidFill>
                <a:srgbClr val="000000"/>
              </a:solidFill>
              <a:latin typeface="Courier New" panose="02070309020205020404" pitchFamily="49" charset="0"/>
              <a:cs typeface="Courier New" panose="02070309020205020404" pitchFamily="49" charset="0"/>
            </a:endParaRPr>
          </a:p>
          <a:p>
            <a:pPr marL="741553" lvl="1" indent="-284353">
              <a:buFont typeface="Arial" panose="020B0604020202020204" pitchFamily="34" charset="0"/>
              <a:buChar char="–"/>
              <a:defRPr/>
            </a:pPr>
            <a:r>
              <a:rPr lang="en-US" altLang="en-US" sz="2400" dirty="0">
                <a:solidFill>
                  <a:srgbClr val="000000"/>
                </a:solidFill>
                <a:latin typeface="Arial (Body)"/>
              </a:rPr>
              <a:t>binary (2 operands</a:t>
            </a:r>
            <a:r>
              <a:rPr lang="en-US" altLang="en-US" sz="2400" dirty="0" smtClean="0">
                <a:solidFill>
                  <a:srgbClr val="000000"/>
                </a:solidFill>
                <a:latin typeface="Arial (Body)"/>
              </a:rPr>
              <a:t>) </a:t>
            </a:r>
            <a:r>
              <a:rPr lang="en-US" altLang="en-US" sz="2400" dirty="0" smtClean="0">
                <a:solidFill>
                  <a:srgbClr val="000000"/>
                </a:solidFill>
                <a:latin typeface="Courier New" panose="02070309020205020404" pitchFamily="49" charset="0"/>
                <a:cs typeface="Courier New" panose="02070309020205020404" pitchFamily="49" charset="0"/>
              </a:rPr>
              <a:t>13−7</a:t>
            </a:r>
            <a:endParaRPr lang="en-US" altLang="en-US" sz="2400" dirty="0">
              <a:solidFill>
                <a:srgbClr val="000000"/>
              </a:solidFill>
              <a:latin typeface="Courier New" panose="02070309020205020404" pitchFamily="49" charset="0"/>
              <a:cs typeface="Courier New" panose="02070309020205020404" pitchFamily="49" charset="0"/>
            </a:endParaRPr>
          </a:p>
          <a:p>
            <a:pPr marL="741553" lvl="1" indent="-284353">
              <a:buFont typeface="Arial" panose="020B0604020202020204" pitchFamily="34" charset="0"/>
              <a:buChar char="–"/>
              <a:defRPr/>
            </a:pPr>
            <a:r>
              <a:rPr lang="en-US" altLang="en-US" sz="2400" dirty="0">
                <a:solidFill>
                  <a:srgbClr val="000000"/>
                </a:solidFill>
                <a:latin typeface="Arial (Body)"/>
              </a:rPr>
              <a:t>ternary (3 operands</a:t>
            </a:r>
            <a:r>
              <a:rPr lang="en-US" altLang="en-US" sz="2400" dirty="0" smtClean="0">
                <a:solidFill>
                  <a:srgbClr val="000000"/>
                </a:solidFill>
                <a:latin typeface="Arial (Body)"/>
              </a:rPr>
              <a:t>)</a:t>
            </a:r>
            <a:endParaRPr lang="en-US" altLang="en-US" sz="2400" dirty="0">
              <a:solidFill>
                <a:srgbClr val="000000"/>
              </a:solidFill>
              <a:latin typeface="Courier New" panose="02070309020205020404" pitchFamily="49" charset="0"/>
              <a:cs typeface="Courier New" panose="02070309020205020404" pitchFamily="49" charset="0"/>
            </a:endParaRPr>
          </a:p>
        </p:txBody>
      </p:sp>
      <p:pic>
        <p:nvPicPr>
          <p:cNvPr id="6" name="Picture 5" descr="e x p 1 question mark e x p 2 colon e x p 3"/>
          <p:cNvPicPr>
            <a:picLocks noChangeAspect="1"/>
          </p:cNvPicPr>
          <p:nvPr/>
        </p:nvPicPr>
        <p:blipFill>
          <a:blip r:embed="rId2"/>
          <a:stretch>
            <a:fillRect/>
          </a:stretch>
        </p:blipFill>
        <p:spPr>
          <a:xfrm>
            <a:off x="4027193" y="3461763"/>
            <a:ext cx="3725222" cy="653001"/>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Binary Arithmetic Operators</a:t>
            </a:r>
            <a:endParaRPr lang="en-US" altLang="en-US" dirty="0">
              <a:latin typeface="Times New Roman" panose="02020603050405020304" pitchFamily="18" charset="0"/>
              <a:ea typeface="+mj-ea"/>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858514331"/>
              </p:ext>
            </p:extLst>
          </p:nvPr>
        </p:nvGraphicFramePr>
        <p:xfrm>
          <a:off x="560897" y="2012238"/>
          <a:ext cx="7885522" cy="2153412"/>
        </p:xfrm>
        <a:graphic>
          <a:graphicData uri="http://schemas.openxmlformats.org/drawingml/2006/table">
            <a:tbl>
              <a:tblPr firstRow="1" bandRow="1">
                <a:tableStyleId>{40F9630F-82C1-40B7-BC3A-925EFCFF5E92}</a:tableStyleId>
              </a:tblPr>
              <a:tblGrid>
                <a:gridCol w="1437588">
                  <a:extLst>
                    <a:ext uri="{9D8B030D-6E8A-4147-A177-3AD203B41FA5}">
                      <a16:colId xmlns:a16="http://schemas.microsoft.com/office/drawing/2014/main" val="2484267848"/>
                    </a:ext>
                  </a:extLst>
                </a:gridCol>
                <a:gridCol w="2017336">
                  <a:extLst>
                    <a:ext uri="{9D8B030D-6E8A-4147-A177-3AD203B41FA5}">
                      <a16:colId xmlns:a16="http://schemas.microsoft.com/office/drawing/2014/main" val="3834864825"/>
                    </a:ext>
                  </a:extLst>
                </a:gridCol>
                <a:gridCol w="2441542">
                  <a:extLst>
                    <a:ext uri="{9D8B030D-6E8A-4147-A177-3AD203B41FA5}">
                      <a16:colId xmlns:a16="http://schemas.microsoft.com/office/drawing/2014/main" val="2153986452"/>
                    </a:ext>
                  </a:extLst>
                </a:gridCol>
                <a:gridCol w="1989056">
                  <a:extLst>
                    <a:ext uri="{9D8B030D-6E8A-4147-A177-3AD203B41FA5}">
                      <a16:colId xmlns:a16="http://schemas.microsoft.com/office/drawing/2014/main" val="1191621667"/>
                    </a:ext>
                  </a:extLst>
                </a:gridCol>
              </a:tblGrid>
              <a:tr h="0">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1800" u="none" strike="noStrike" cap="none" normalizeH="0" baseline="0" dirty="0" smtClean="0">
                          <a:ln>
                            <a:noFill/>
                          </a:ln>
                          <a:effectLst/>
                          <a:latin typeface="+mn-lt"/>
                        </a:rPr>
                        <a:t>Symbol</a:t>
                      </a:r>
                      <a:endParaRPr kumimoji="0" lang="en-US" sz="1800" b="1"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1800" u="none" strike="noStrike" cap="none" normalizeH="0" baseline="0" dirty="0" smtClean="0">
                          <a:ln>
                            <a:noFill/>
                          </a:ln>
                          <a:effectLst/>
                          <a:latin typeface="+mn-lt"/>
                        </a:rPr>
                        <a:t>Operation</a:t>
                      </a:r>
                      <a:endParaRPr kumimoji="0" lang="en-US" sz="1800" b="1"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1800" u="none" strike="noStrike" cap="none" normalizeH="0" baseline="0" dirty="0" smtClean="0">
                          <a:ln>
                            <a:noFill/>
                          </a:ln>
                          <a:effectLst/>
                          <a:latin typeface="+mn-lt"/>
                        </a:rPr>
                        <a:t>Example</a:t>
                      </a:r>
                      <a:endParaRPr kumimoji="0" lang="en-US" sz="1800" b="1"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sz="1800" u="none" strike="noStrike" cap="none" normalizeH="0" baseline="0" dirty="0" smtClean="0">
                          <a:ln>
                            <a:noFill/>
                          </a:ln>
                          <a:effectLst/>
                          <a:latin typeface="+mn-lt"/>
                        </a:rPr>
                        <a:t>Value of </a:t>
                      </a: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ans</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879271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a:t>
                      </a:r>
                      <a:endParaRPr kumimoji="0" lang="en-US" sz="1800" b="0" i="0" u="none" strike="noStrike" cap="none" normalizeH="0" baseline="0" dirty="0" smtClean="0">
                        <a:ln>
                          <a:noFill/>
                        </a:ln>
                        <a:solidFill>
                          <a:schemeClr val="tx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addition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ans = 7 + 3;</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10</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28771033"/>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a:t>
                      </a:r>
                      <a:endParaRPr kumimoji="0" lang="en-US" sz="1800" b="0" i="0" u="none" strike="noStrike" cap="none" normalizeH="0" baseline="0" dirty="0" smtClean="0">
                        <a:ln>
                          <a:noFill/>
                        </a:ln>
                        <a:solidFill>
                          <a:schemeClr val="tx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subtraction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Courier New" panose="02070309020205020404" pitchFamily="49" charset="0"/>
                          <a:cs typeface="Courier New" panose="02070309020205020404" pitchFamily="49" charset="0"/>
                        </a:rPr>
                        <a:t>ans = 7 − 3;</a:t>
                      </a:r>
                      <a:endParaRPr kumimoji="0" lang="en-US" sz="1800" b="0" i="0" u="none" strike="noStrike" cap="none" normalizeH="0" baseline="0" dirty="0" smtClean="0">
                        <a:ln>
                          <a:noFill/>
                        </a:ln>
                        <a:solidFill>
                          <a:schemeClr val="tx1"/>
                        </a:solidFill>
                        <a:effectLst/>
                        <a:latin typeface="Courier New" panose="02070309020205020404" pitchFamily="49" charset="0"/>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4</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8893584"/>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rPr>
                        <a:t>asterisk</a:t>
                      </a:r>
                      <a:endPar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multiplication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rPr>
                        <a:t>a n s = 7 asterisk 3 semicolon</a:t>
                      </a:r>
                      <a:endPar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21</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8222999"/>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division</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rPr>
                        <a:t>a n s = 7 forward slash 3 semicolon</a:t>
                      </a:r>
                      <a:endPar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2</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8268005"/>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modulus</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rPr>
                        <a:t>a n s = 7 percent sign 3 semicolon</a:t>
                      </a:r>
                      <a:endParaRPr kumimoji="0" lang="en-US" sz="100" b="0" i="0" u="none" strike="noStrike" cap="none" normalizeH="0" baseline="0" dirty="0" smtClean="0">
                        <a:ln>
                          <a:noFill/>
                        </a:ln>
                        <a:solidFill>
                          <a:schemeClr val="bg1"/>
                        </a:solidFill>
                        <a:effectLst/>
                        <a:latin typeface="+mn-lt"/>
                        <a:ea typeface="ヒラギノ角ゴ Pro W3" pitchFamily="-16" charset="-128"/>
                        <a:cs typeface="Courier New" panose="02070309020205020404" pitchFamily="49" charset="0"/>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latin typeface="+mn-lt"/>
                        </a:rPr>
                        <a:t>1</a:t>
                      </a:r>
                      <a:endParaRPr kumimoji="0" lang="en-US" sz="1800" b="0" i="0" u="none" strike="noStrike" cap="none" normalizeH="0" baseline="0" dirty="0" smtClean="0">
                        <a:ln>
                          <a:noFill/>
                        </a:ln>
                        <a:solidFill>
                          <a:schemeClr val="tx1"/>
                        </a:solidFill>
                        <a:effectLst/>
                        <a:latin typeface="+mn-lt"/>
                        <a:ea typeface="ヒラギノ角ゴ Pro W3" pitchFamily="-16" charset="-128"/>
                      </a:endParaRP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0682387"/>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23818584"/>
              </p:ext>
            </p:extLst>
          </p:nvPr>
        </p:nvGraphicFramePr>
        <p:xfrm>
          <a:off x="1179032" y="3162427"/>
          <a:ext cx="184081" cy="224989"/>
        </p:xfrm>
        <a:graphic>
          <a:graphicData uri="http://schemas.openxmlformats.org/presentationml/2006/ole">
            <mc:AlternateContent xmlns:mc="http://schemas.openxmlformats.org/markup-compatibility/2006">
              <mc:Choice xmlns:v="urn:schemas-microsoft-com:vml" Requires="v">
                <p:oleObj spid="_x0000_s9692" name="Equation" r:id="rId3" imgW="114120" imgH="139680" progId="Equation.DSMT4">
                  <p:embed/>
                </p:oleObj>
              </mc:Choice>
              <mc:Fallback>
                <p:oleObj name="Equation" r:id="rId3" imgW="114120" imgH="139680" progId="Equation.DSMT4">
                  <p:embed/>
                  <p:pic>
                    <p:nvPicPr>
                      <p:cNvPr id="0" name=""/>
                      <p:cNvPicPr/>
                      <p:nvPr/>
                    </p:nvPicPr>
                    <p:blipFill>
                      <a:blip r:embed="rId4"/>
                      <a:stretch>
                        <a:fillRect/>
                      </a:stretch>
                    </p:blipFill>
                    <p:spPr>
                      <a:xfrm>
                        <a:off x="1179032" y="3162427"/>
                        <a:ext cx="184081" cy="224989"/>
                      </a:xfrm>
                      <a:prstGeom prst="rect">
                        <a:avLst/>
                      </a:prstGeom>
                    </p:spPr>
                  </p:pic>
                </p:oleObj>
              </mc:Fallback>
            </mc:AlternateContent>
          </a:graphicData>
        </a:graphic>
      </p:graphicFrame>
      <p:graphicFrame>
        <p:nvGraphicFramePr>
          <p:cNvPr id="8" name="Object 7" descr="forward slash"/>
          <p:cNvGraphicFramePr>
            <a:graphicFrameLocks noChangeAspect="1"/>
          </p:cNvGraphicFramePr>
          <p:nvPr>
            <p:extLst>
              <p:ext uri="{D42A27DB-BD31-4B8C-83A1-F6EECF244321}">
                <p14:modId xmlns:p14="http://schemas.microsoft.com/office/powerpoint/2010/main" val="4176464753"/>
              </p:ext>
            </p:extLst>
          </p:nvPr>
        </p:nvGraphicFramePr>
        <p:xfrm>
          <a:off x="1170398" y="3490892"/>
          <a:ext cx="163628" cy="286349"/>
        </p:xfrm>
        <a:graphic>
          <a:graphicData uri="http://schemas.openxmlformats.org/presentationml/2006/ole">
            <mc:AlternateContent xmlns:mc="http://schemas.openxmlformats.org/markup-compatibility/2006">
              <mc:Choice xmlns:v="urn:schemas-microsoft-com:vml" Requires="v">
                <p:oleObj spid="_x0000_s9693" name="Equation" r:id="rId5" imgW="101520" imgH="177480" progId="Equation.DSMT4">
                  <p:embed/>
                </p:oleObj>
              </mc:Choice>
              <mc:Fallback>
                <p:oleObj name="Equation" r:id="rId5" imgW="101520" imgH="177480" progId="Equation.DSMT4">
                  <p:embed/>
                  <p:pic>
                    <p:nvPicPr>
                      <p:cNvPr id="0" name=""/>
                      <p:cNvPicPr/>
                      <p:nvPr/>
                    </p:nvPicPr>
                    <p:blipFill>
                      <a:blip r:embed="rId6"/>
                      <a:stretch>
                        <a:fillRect/>
                      </a:stretch>
                    </p:blipFill>
                    <p:spPr>
                      <a:xfrm>
                        <a:off x="1170398" y="3490892"/>
                        <a:ext cx="163628" cy="286349"/>
                      </a:xfrm>
                      <a:prstGeom prst="rect">
                        <a:avLst/>
                      </a:prstGeom>
                    </p:spPr>
                  </p:pic>
                </p:oleObj>
              </mc:Fallback>
            </mc:AlternateContent>
          </a:graphicData>
        </a:graphic>
      </p:graphicFrame>
      <p:graphicFrame>
        <p:nvGraphicFramePr>
          <p:cNvPr id="9" name="Object 8" descr="percent sign"/>
          <p:cNvGraphicFramePr>
            <a:graphicFrameLocks noChangeAspect="1"/>
          </p:cNvGraphicFramePr>
          <p:nvPr>
            <p:extLst>
              <p:ext uri="{D42A27DB-BD31-4B8C-83A1-F6EECF244321}">
                <p14:modId xmlns:p14="http://schemas.microsoft.com/office/powerpoint/2010/main" val="3517768806"/>
              </p:ext>
            </p:extLst>
          </p:nvPr>
        </p:nvGraphicFramePr>
        <p:xfrm>
          <a:off x="1137050" y="3895659"/>
          <a:ext cx="260317" cy="260317"/>
        </p:xfrm>
        <a:graphic>
          <a:graphicData uri="http://schemas.openxmlformats.org/presentationml/2006/ole">
            <mc:AlternateContent xmlns:mc="http://schemas.openxmlformats.org/markup-compatibility/2006">
              <mc:Choice xmlns:v="urn:schemas-microsoft-com:vml" Requires="v">
                <p:oleObj spid="_x0000_s9694" name="Equation" r:id="rId7" imgW="177480" imgH="177480" progId="Equation.DSMT4">
                  <p:embed/>
                </p:oleObj>
              </mc:Choice>
              <mc:Fallback>
                <p:oleObj name="Equation" r:id="rId7" imgW="177480" imgH="177480" progId="Equation.DSMT4">
                  <p:embed/>
                  <p:pic>
                    <p:nvPicPr>
                      <p:cNvPr id="0" name=""/>
                      <p:cNvPicPr/>
                      <p:nvPr/>
                    </p:nvPicPr>
                    <p:blipFill>
                      <a:blip r:embed="rId8"/>
                      <a:stretch>
                        <a:fillRect/>
                      </a:stretch>
                    </p:blipFill>
                    <p:spPr>
                      <a:xfrm>
                        <a:off x="1137050" y="3895659"/>
                        <a:ext cx="260317" cy="26031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34720481"/>
              </p:ext>
            </p:extLst>
          </p:nvPr>
        </p:nvGraphicFramePr>
        <p:xfrm>
          <a:off x="4381023" y="3139011"/>
          <a:ext cx="1595372" cy="286349"/>
        </p:xfrm>
        <a:graphic>
          <a:graphicData uri="http://schemas.openxmlformats.org/presentationml/2006/ole">
            <mc:AlternateContent xmlns:mc="http://schemas.openxmlformats.org/markup-compatibility/2006">
              <mc:Choice xmlns:v="urn:schemas-microsoft-com:vml" Requires="v">
                <p:oleObj spid="_x0000_s9695" name="Equation" r:id="rId9" imgW="990360" imgH="177480" progId="Equation.DSMT4">
                  <p:embed/>
                </p:oleObj>
              </mc:Choice>
              <mc:Fallback>
                <p:oleObj name="Equation" r:id="rId9" imgW="990360" imgH="177480" progId="Equation.DSMT4">
                  <p:embed/>
                  <p:pic>
                    <p:nvPicPr>
                      <p:cNvPr id="0" name=""/>
                      <p:cNvPicPr/>
                      <p:nvPr/>
                    </p:nvPicPr>
                    <p:blipFill>
                      <a:blip r:embed="rId10"/>
                      <a:stretch>
                        <a:fillRect/>
                      </a:stretch>
                    </p:blipFill>
                    <p:spPr>
                      <a:xfrm>
                        <a:off x="4381023" y="3139011"/>
                        <a:ext cx="1595372" cy="28634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02292316"/>
              </p:ext>
            </p:extLst>
          </p:nvPr>
        </p:nvGraphicFramePr>
        <p:xfrm>
          <a:off x="4374635" y="3478785"/>
          <a:ext cx="1559325" cy="303765"/>
        </p:xfrm>
        <a:graphic>
          <a:graphicData uri="http://schemas.openxmlformats.org/presentationml/2006/ole">
            <mc:AlternateContent xmlns:mc="http://schemas.openxmlformats.org/markup-compatibility/2006">
              <mc:Choice xmlns:v="urn:schemas-microsoft-com:vml" Requires="v">
                <p:oleObj spid="_x0000_s9696" name="Equation" r:id="rId11" imgW="977760" imgH="190440" progId="Equation.DSMT4">
                  <p:embed/>
                </p:oleObj>
              </mc:Choice>
              <mc:Fallback>
                <p:oleObj name="Equation" r:id="rId11" imgW="977760" imgH="190440" progId="Equation.DSMT4">
                  <p:embed/>
                  <p:pic>
                    <p:nvPicPr>
                      <p:cNvPr id="0" name=""/>
                      <p:cNvPicPr/>
                      <p:nvPr/>
                    </p:nvPicPr>
                    <p:blipFill>
                      <a:blip r:embed="rId12"/>
                      <a:stretch>
                        <a:fillRect/>
                      </a:stretch>
                    </p:blipFill>
                    <p:spPr>
                      <a:xfrm>
                        <a:off x="4374635" y="3478785"/>
                        <a:ext cx="1559325" cy="30376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62436095"/>
              </p:ext>
            </p:extLst>
          </p:nvPr>
        </p:nvGraphicFramePr>
        <p:xfrm>
          <a:off x="4391349" y="3834388"/>
          <a:ext cx="1627097" cy="297376"/>
        </p:xfrm>
        <a:graphic>
          <a:graphicData uri="http://schemas.openxmlformats.org/presentationml/2006/ole">
            <mc:AlternateContent xmlns:mc="http://schemas.openxmlformats.org/markup-compatibility/2006">
              <mc:Choice xmlns:v="urn:schemas-microsoft-com:vml" Requires="v">
                <p:oleObj spid="_x0000_s9697" name="Equation" r:id="rId13" imgW="1041120" imgH="190440" progId="Equation.DSMT4">
                  <p:embed/>
                </p:oleObj>
              </mc:Choice>
              <mc:Fallback>
                <p:oleObj name="Equation" r:id="rId13" imgW="1041120" imgH="190440" progId="Equation.DSMT4">
                  <p:embed/>
                  <p:pic>
                    <p:nvPicPr>
                      <p:cNvPr id="11" name="Object 10"/>
                      <p:cNvPicPr/>
                      <p:nvPr/>
                    </p:nvPicPr>
                    <p:blipFill>
                      <a:blip r:embed="rId14"/>
                      <a:stretch>
                        <a:fillRect/>
                      </a:stretch>
                    </p:blipFill>
                    <p:spPr>
                      <a:xfrm>
                        <a:off x="4391349" y="3834388"/>
                        <a:ext cx="1627097" cy="29737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Arithmetic Operators in Program 2-21</a:t>
            </a:r>
            <a:endParaRPr lang="en-US" altLang="en-US" dirty="0">
              <a:latin typeface="Times New Roman" panose="02020603050405020304" pitchFamily="18" charset="0"/>
              <a:ea typeface="+mj-ea"/>
              <a:cs typeface="Arial"/>
            </a:endParaRPr>
          </a:p>
        </p:txBody>
      </p:sp>
      <p:pic>
        <p:nvPicPr>
          <p:cNvPr id="84995" name="Picture 2" descr="Computer code. The code has 27 lines. The lines read as follows. Line 1. forward slash forward slash This program calculates hourly wages comma including overtime period. Line 2. hash include left angle bracket i o stream right angle bracket. Line 3. using namespace s t d semicolon. Line 4. blank. Line 5. i n t main left parenthesis right parenthesis. Line 6. left brace. Line 7, indented once. double regular Wages comma forward slash forward slash To hold regular wages. Line 8, indented twice. base Pay Rate equals 18 period 2 5 comma forward slash forward slash Base pay rate. Line 9, indented twice. regular Hours equals 40 period 0 comma forward slash forward slash Hours worked less overtime. Line 10, indented twice. overtime Wages comma forward slash forward slash To hold overtime wages. Line 11, indented twice. overtime Pay Rate equals 27 period 7 8 comma forward slash forward slash Overtime pay rate. Line 12, indented twice. overtime Hours equals 10 comma forward slash forward slash Overtime hours worked. Line 13, indented twice. total Wages semicolon forward slash forward slash To hold total wages. Line 14. blank. Line 15, indented once. forward slash forward slash Calculate the regular wages period. Line 16, indented once. regular Wages equals base Pay Rate asterisk regular Hours semicolon. Line 17. blank. Line 18, indented once. forward slash forward slash Calculate the overtime wages period. Line 19, indented once. overtime Wages equals overtime Pay Rate asterisk overtime Hours semicolon. Line 20. blank. Line 21, indented once. forward slash forward slash Calculate the total wages period. Line 22, indented once. total Wages equals regular Wages plus overtime Wages semicolon. Line 23. blank. Line 24, indented once. forward slash forward slash Display the total wages period. Line 25, indented once. c out left angle bracket left angle bracket double quote Wages for this week are dollar sign double quote left angle bracket left angle bracket total Wages left angle bracket left angle bracket end l semicolon. Line 26, indented once. return 0 semicolon. Line 27. right brace."/>
          <p:cNvPicPr>
            <a:picLocks noChangeAspect="1" noChangeArrowheads="1"/>
          </p:cNvPicPr>
          <p:nvPr/>
        </p:nvPicPr>
        <p:blipFill rotWithShape="1">
          <a:blip r:embed="rId2">
            <a:extLst>
              <a:ext uri="{28A0092B-C50C-407E-A947-70E740481C1C}">
                <a14:useLocalDpi xmlns:a14="http://schemas.microsoft.com/office/drawing/2010/main" val="0"/>
              </a:ext>
            </a:extLst>
          </a:blip>
          <a:srcRect t="6904"/>
          <a:stretch/>
        </p:blipFill>
        <p:spPr bwMode="auto">
          <a:xfrm>
            <a:off x="1953298" y="1582422"/>
            <a:ext cx="5237404" cy="463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solidFill>
                  <a:schemeClr val="tx2"/>
                </a:solidFill>
                <a:latin typeface="Times New Roman" panose="02020603050405020304" pitchFamily="18" charset="0"/>
                <a:ea typeface="+mj-ea"/>
                <a:cs typeface="Arial"/>
              </a:rPr>
              <a:t>A Closer Look at the</a:t>
            </a:r>
            <a:r>
              <a:rPr lang="en-US" altLang="en-US" dirty="0" smtClean="0">
                <a:solidFill>
                  <a:schemeClr val="bg1"/>
                </a:solidFill>
                <a:latin typeface="Times New Roman" panose="02020603050405020304" pitchFamily="18" charset="0"/>
                <a:ea typeface="+mj-ea"/>
                <a:cs typeface="Arial"/>
              </a:rPr>
              <a:t> </a:t>
            </a:r>
            <a:r>
              <a:rPr lang="en-US" altLang="en-US" sz="600" dirty="0" smtClean="0">
                <a:solidFill>
                  <a:schemeClr val="bg1"/>
                </a:solidFill>
                <a:latin typeface="Times New Roman" panose="02020603050405020304" pitchFamily="18" charset="0"/>
                <a:ea typeface="+mj-ea"/>
                <a:cs typeface="Arial"/>
              </a:rPr>
              <a:t>Division </a:t>
            </a:r>
            <a:r>
              <a:rPr lang="en-US" altLang="en-US" dirty="0" smtClean="0">
                <a:solidFill>
                  <a:schemeClr val="tx2"/>
                </a:solidFill>
                <a:latin typeface="Times New Roman" panose="02020603050405020304" pitchFamily="18" charset="0"/>
                <a:ea typeface="+mj-ea"/>
                <a:cs typeface="Arial"/>
              </a:rPr>
              <a:t>Operator</a:t>
            </a:r>
            <a:endParaRPr lang="en-US" altLang="en-US" dirty="0">
              <a:solidFill>
                <a:schemeClr val="tx2"/>
              </a:solidFill>
              <a:latin typeface="Times New Roman" panose="02020603050405020304" pitchFamily="18" charset="0"/>
              <a:ea typeface="+mj-ea"/>
              <a:cs typeface="Aria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558892361"/>
              </p:ext>
            </p:extLst>
          </p:nvPr>
        </p:nvGraphicFramePr>
        <p:xfrm>
          <a:off x="4452215" y="795951"/>
          <a:ext cx="239568" cy="389298"/>
        </p:xfrm>
        <a:graphic>
          <a:graphicData uri="http://schemas.openxmlformats.org/presentationml/2006/ole">
            <mc:AlternateContent xmlns:mc="http://schemas.openxmlformats.org/markup-compatibility/2006">
              <mc:Choice xmlns:v="urn:schemas-microsoft-com:vml" Requires="v">
                <p:oleObj spid="_x0000_s6386" name="Equation" r:id="rId4" imgW="101520" imgH="164880" progId="Equation.DSMT4">
                  <p:embed/>
                </p:oleObj>
              </mc:Choice>
              <mc:Fallback>
                <p:oleObj name="Equation" r:id="rId4" imgW="101520" imgH="164880" progId="Equation.DSMT4">
                  <p:embed/>
                  <p:pic>
                    <p:nvPicPr>
                      <p:cNvPr id="7" name="Object 6"/>
                      <p:cNvPicPr/>
                      <p:nvPr/>
                    </p:nvPicPr>
                    <p:blipFill>
                      <a:blip r:embed="rId5"/>
                      <a:stretch>
                        <a:fillRect/>
                      </a:stretch>
                    </p:blipFill>
                    <p:spPr>
                      <a:xfrm>
                        <a:off x="4452215" y="795951"/>
                        <a:ext cx="239568" cy="389298"/>
                      </a:xfrm>
                      <a:prstGeom prst="rect">
                        <a:avLst/>
                      </a:prstGeom>
                    </p:spPr>
                  </p:pic>
                </p:oleObj>
              </mc:Fallback>
            </mc:AlternateContent>
          </a:graphicData>
        </a:graphic>
      </p:graphicFrame>
      <p:sp>
        <p:nvSpPr>
          <p:cNvPr id="3" name="Text Placeholder 2"/>
          <p:cNvSpPr>
            <a:spLocks noGrp="1"/>
          </p:cNvSpPr>
          <p:nvPr>
            <p:ph type="body" idx="1"/>
          </p:nvPr>
        </p:nvSpPr>
        <p:spPr>
          <a:xfrm>
            <a:off x="457200" y="1600201"/>
            <a:ext cx="292888" cy="553968"/>
          </a:xfrm>
        </p:spPr>
        <p:txBody>
          <a:bodyPr wrap="square">
            <a:spAutoFit/>
          </a:bodyPr>
          <a:lstStyle/>
          <a:p>
            <a:pPr marL="255651" indent="-255651">
              <a:tabLst/>
              <a:defRPr/>
            </a:pPr>
            <a:r>
              <a:rPr lang="en-US" altLang="en-US" sz="2400" dirty="0" smtClean="0">
                <a:solidFill>
                  <a:srgbClr val="000000"/>
                </a:solidFill>
                <a:latin typeface="Arial (Body)"/>
              </a:rPr>
              <a:t> </a:t>
            </a:r>
            <a:endParaRPr lang="en-US" altLang="en-US" sz="2400" dirty="0">
              <a:solidFill>
                <a:srgbClr val="000000"/>
              </a:solidFill>
              <a:latin typeface="Arial (Body)"/>
            </a:endParaRPr>
          </a:p>
        </p:txBody>
      </p:sp>
      <p:graphicFrame>
        <p:nvGraphicFramePr>
          <p:cNvPr id="8" name="Object 7" descr="forward slash"/>
          <p:cNvGraphicFramePr>
            <a:graphicFrameLocks noChangeAspect="1"/>
          </p:cNvGraphicFramePr>
          <p:nvPr>
            <p:extLst>
              <p:ext uri="{D42A27DB-BD31-4B8C-83A1-F6EECF244321}">
                <p14:modId xmlns:p14="http://schemas.microsoft.com/office/powerpoint/2010/main" val="3995610643"/>
              </p:ext>
            </p:extLst>
          </p:nvPr>
        </p:nvGraphicFramePr>
        <p:xfrm>
          <a:off x="750088" y="1707849"/>
          <a:ext cx="197990" cy="321734"/>
        </p:xfrm>
        <a:graphic>
          <a:graphicData uri="http://schemas.openxmlformats.org/presentationml/2006/ole">
            <mc:AlternateContent xmlns:mc="http://schemas.openxmlformats.org/markup-compatibility/2006">
              <mc:Choice xmlns:v="urn:schemas-microsoft-com:vml" Requires="v">
                <p:oleObj spid="_x0000_s6387" name="Equation" r:id="rId6" imgW="101520" imgH="164880" progId="Equation.DSMT4">
                  <p:embed/>
                </p:oleObj>
              </mc:Choice>
              <mc:Fallback>
                <p:oleObj name="Equation" r:id="rId6" imgW="101520" imgH="164880" progId="Equation.DSMT4">
                  <p:embed/>
                  <p:pic>
                    <p:nvPicPr>
                      <p:cNvPr id="8" name="Object 7"/>
                      <p:cNvPicPr/>
                      <p:nvPr/>
                    </p:nvPicPr>
                    <p:blipFill>
                      <a:blip r:embed="rId7"/>
                      <a:stretch>
                        <a:fillRect/>
                      </a:stretch>
                    </p:blipFill>
                    <p:spPr>
                      <a:xfrm>
                        <a:off x="750088" y="1707849"/>
                        <a:ext cx="197990" cy="321734"/>
                      </a:xfrm>
                      <a:prstGeom prst="rect">
                        <a:avLst/>
                      </a:prstGeom>
                    </p:spPr>
                  </p:pic>
                </p:oleObj>
              </mc:Fallback>
            </mc:AlternateContent>
          </a:graphicData>
        </a:graphic>
      </p:graphicFrame>
      <p:sp>
        <p:nvSpPr>
          <p:cNvPr id="4" name="Text Placeholder 3"/>
          <p:cNvSpPr>
            <a:spLocks noGrp="1"/>
          </p:cNvSpPr>
          <p:nvPr>
            <p:ph sz="quarter" idx="13"/>
          </p:nvPr>
        </p:nvSpPr>
        <p:spPr>
          <a:xfrm>
            <a:off x="457200" y="1624920"/>
            <a:ext cx="8229600" cy="930392"/>
          </a:xfrm>
        </p:spPr>
        <p:txBody>
          <a:bodyPr/>
          <a:lstStyle/>
          <a:p>
            <a:pPr indent="107950"/>
            <a:r>
              <a:rPr lang="en-US" altLang="en-US" sz="2400" dirty="0">
                <a:latin typeface="Arial (Body)"/>
              </a:rPr>
              <a:t>(division) operator performs integer division if both operands are </a:t>
            </a:r>
            <a:r>
              <a:rPr lang="en-US" altLang="en-US" sz="2400" dirty="0" smtClean="0">
                <a:latin typeface="Arial (Body)"/>
              </a:rPr>
              <a:t>integers</a:t>
            </a:r>
            <a:endParaRPr lang="en-US" altLang="en-US" sz="2400" dirty="0">
              <a:latin typeface="Arial (Body)"/>
            </a:endParaRPr>
          </a:p>
        </p:txBody>
      </p:sp>
      <p:pic>
        <p:nvPicPr>
          <p:cNvPr id="5" name="Picture 4" descr="Computer code. The code has 2 lines. The lines read as follows. Line 1. c out left angle bracket left angle bracket 13 over 5 semicolon forward slash forward slash displays 2. Line 2. c out left angle bracket left angle bracket 91 over 7 semicolon forward slash forward slash displays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4302" y="2686548"/>
            <a:ext cx="6274554" cy="767030"/>
          </a:xfrm>
          <a:prstGeom prst="rect">
            <a:avLst/>
          </a:prstGeom>
        </p:spPr>
      </p:pic>
      <p:sp>
        <p:nvSpPr>
          <p:cNvPr id="9" name="Content Placeholder 8"/>
          <p:cNvSpPr>
            <a:spLocks noGrp="1"/>
          </p:cNvSpPr>
          <p:nvPr>
            <p:ph sz="quarter" idx="14"/>
          </p:nvPr>
        </p:nvSpPr>
        <p:spPr>
          <a:xfrm>
            <a:off x="457200" y="3716546"/>
            <a:ext cx="8232775" cy="836746"/>
          </a:xfrm>
        </p:spPr>
        <p:txBody>
          <a:bodyPr/>
          <a:lstStyle/>
          <a:p>
            <a:pPr marL="255600">
              <a:spcBef>
                <a:spcPts val="1500"/>
              </a:spcBef>
              <a:buClr>
                <a:schemeClr val="tx2"/>
              </a:buClr>
              <a:buFont typeface="Arial" panose="020B0604020202020204" pitchFamily="34" charset="0"/>
              <a:buChar char="•"/>
            </a:pPr>
            <a:r>
              <a:rPr lang="en-US" altLang="en-US" sz="2400" dirty="0" smtClean="0">
                <a:latin typeface="+mn-lt"/>
              </a:rPr>
              <a:t>If </a:t>
            </a:r>
            <a:r>
              <a:rPr lang="en-US" altLang="en-US" sz="2400" dirty="0">
                <a:latin typeface="+mn-lt"/>
              </a:rPr>
              <a:t>either operand is floating point, the result is floating </a:t>
            </a:r>
            <a:r>
              <a:rPr lang="en-US" altLang="en-US" sz="2400" dirty="0" smtClean="0">
                <a:latin typeface="+mn-lt"/>
              </a:rPr>
              <a:t>point</a:t>
            </a:r>
            <a:endParaRPr lang="en-US" altLang="en-US" sz="2400" dirty="0">
              <a:latin typeface="+mn-lt"/>
            </a:endParaRPr>
          </a:p>
        </p:txBody>
      </p:sp>
      <p:pic>
        <p:nvPicPr>
          <p:cNvPr id="6" name="Picture 5" descr="Computer code. The code has 2 lines. The lines read as follows. Line 1. c out left angle bracket left angle bracket 13 over 5 period 0 semicolon forward slash forward slash displays 2 period 6. Line 2. c out left angle bracket left angle bracket 91 period 0 over 7 semicolon forward slash forward slash displays 13 period 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4994" y="4923301"/>
            <a:ext cx="6412871" cy="679010"/>
          </a:xfrm>
          <a:prstGeom prst="rect">
            <a:avLst/>
          </a:prstGeom>
        </p:spPr>
      </p:pic>
    </p:spTree>
    <p:extLst>
      <p:ext uri="{BB962C8B-B14F-4D97-AF65-F5344CB8AC3E}">
        <p14:creationId xmlns:p14="http://schemas.microsoft.com/office/powerpoint/2010/main" val="3126610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 Closer Look at the % Operator</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1"/>
            <a:ext cx="8229600" cy="923299"/>
          </a:xfrm>
        </p:spPr>
        <p:txBody>
          <a:bodyPr wrap="square">
            <a:spAutoFit/>
          </a:bodyPr>
          <a:lstStyle/>
          <a:p>
            <a:pPr>
              <a:defRPr/>
            </a:pPr>
            <a:r>
              <a:rPr lang="en-US" altLang="en-US" sz="2400" dirty="0" smtClean="0">
                <a:latin typeface="Arial (Body)"/>
              </a:rPr>
              <a:t>(</a:t>
            </a:r>
            <a:r>
              <a:rPr lang="en-US" altLang="en-US" sz="2400" dirty="0">
                <a:latin typeface="Arial (Body)"/>
              </a:rPr>
              <a:t>modulus) operator computes the remainder resulting from integer </a:t>
            </a:r>
            <a:r>
              <a:rPr lang="en-US" altLang="en-US" sz="2400" dirty="0" smtClean="0">
                <a:latin typeface="Arial (Body)"/>
              </a:rPr>
              <a:t>division</a:t>
            </a:r>
            <a:endParaRPr lang="en-US" altLang="en-US" sz="2400" dirty="0">
              <a:latin typeface="Arial (Body)"/>
            </a:endParaRPr>
          </a:p>
        </p:txBody>
      </p:sp>
      <p:pic>
        <p:nvPicPr>
          <p:cNvPr id="5" name="Picture 4" descr="Computer code reads, c out left angle bracket left angle bracket 13 percent sign 5 period 0 semicolon forward slash forward slash displays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684" y="2591348"/>
            <a:ext cx="6045200" cy="533400"/>
          </a:xfrm>
          <a:prstGeom prst="rect">
            <a:avLst/>
          </a:prstGeom>
        </p:spPr>
      </p:pic>
      <p:sp>
        <p:nvSpPr>
          <p:cNvPr id="7" name="Content Placeholder 6"/>
          <p:cNvSpPr>
            <a:spLocks noGrp="1"/>
          </p:cNvSpPr>
          <p:nvPr>
            <p:ph sz="quarter" idx="14"/>
          </p:nvPr>
        </p:nvSpPr>
        <p:spPr>
          <a:xfrm>
            <a:off x="457200" y="3259134"/>
            <a:ext cx="8229599" cy="609600"/>
          </a:xfrm>
        </p:spPr>
        <p:txBody>
          <a:bodyPr/>
          <a:lstStyle/>
          <a:p>
            <a:pPr marL="255600">
              <a:spcBef>
                <a:spcPts val="1500"/>
              </a:spcBef>
              <a:buClr>
                <a:schemeClr val="tx2"/>
              </a:buClr>
              <a:buFont typeface="Arial" panose="020B0604020202020204" pitchFamily="34" charset="0"/>
              <a:buChar char="•"/>
            </a:pPr>
            <a:r>
              <a:rPr lang="en-US" altLang="en-US" sz="2400" dirty="0" smtClean="0">
                <a:latin typeface="Arial (Body)"/>
              </a:rPr>
              <a:t>requires </a:t>
            </a:r>
            <a:r>
              <a:rPr lang="en-US" altLang="en-US" sz="2400" dirty="0">
                <a:latin typeface="Arial (Body)"/>
              </a:rPr>
              <a:t>integers for both </a:t>
            </a:r>
            <a:r>
              <a:rPr lang="en-US" altLang="en-US" sz="2400" dirty="0" smtClean="0">
                <a:latin typeface="Arial (Body)"/>
              </a:rPr>
              <a:t>operands</a:t>
            </a:r>
            <a:endParaRPr lang="en-US" sz="2400" dirty="0"/>
          </a:p>
        </p:txBody>
      </p:sp>
      <p:pic>
        <p:nvPicPr>
          <p:cNvPr id="6" name="Picture 5" descr="Computer code reads, c out left angle bracket left angle bracket 13 percent sign 5 period 0 semicolon forward slash forward slash err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432" y="4134507"/>
            <a:ext cx="4861433" cy="243713"/>
          </a:xfrm>
          <a:prstGeom prst="rect">
            <a:avLst/>
          </a:prstGeom>
        </p:spPr>
      </p:pic>
    </p:spTree>
    <p:extLst>
      <p:ext uri="{BB962C8B-B14F-4D97-AF65-F5344CB8AC3E}">
        <p14:creationId xmlns:p14="http://schemas.microsoft.com/office/powerpoint/2010/main" val="170284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a:latin typeface="Courier New" panose="02070309020205020404" pitchFamily="49" charset="0"/>
                <a:ea typeface="+mj-ea"/>
                <a:cs typeface="Courier New" panose="02070309020205020404" pitchFamily="49" charset="0"/>
              </a:rPr>
              <a:t>c</a:t>
            </a:r>
            <a:r>
              <a:rPr lang="en-US" altLang="en-US" dirty="0" smtClean="0">
                <a:latin typeface="Courier New" panose="02070309020205020404" pitchFamily="49" charset="0"/>
                <a:ea typeface="+mj-ea"/>
                <a:cs typeface="Courier New" panose="02070309020205020404" pitchFamily="49" charset="0"/>
              </a:rPr>
              <a:t>out</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(2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eaLnBrk="1" hangingPunct="1">
              <a:tabLst/>
              <a:defRPr/>
            </a:pPr>
            <a:r>
              <a:rPr lang="en-US" altLang="en-US" sz="2400" dirty="0">
                <a:solidFill>
                  <a:srgbClr val="000000"/>
                </a:solidFill>
                <a:latin typeface="Arial (Body)"/>
                <a:ea typeface="+mn-ea"/>
              </a:rPr>
              <a:t>Can be used to send more than one item to cout</a:t>
            </a:r>
            <a:r>
              <a:rPr lang="en-US" altLang="en-US" sz="2400" dirty="0" smtClean="0">
                <a:solidFill>
                  <a:srgbClr val="000000"/>
                </a:solidFill>
                <a:latin typeface="Arial (Body)"/>
                <a:ea typeface="+mn-ea"/>
              </a:rPr>
              <a:t>:</a:t>
            </a:r>
          </a:p>
        </p:txBody>
      </p:sp>
      <p:pic>
        <p:nvPicPr>
          <p:cNvPr id="5" name="Picture 4" descr="Computer code reads, c out left angle bracket left angle bracket double quote Hello double quote left angle bracket left angle bracket double quote there exclamation point double quotes semicolon."/>
          <p:cNvPicPr>
            <a:picLocks noChangeAspect="1"/>
          </p:cNvPicPr>
          <p:nvPr/>
        </p:nvPicPr>
        <p:blipFill rotWithShape="1">
          <a:blip r:embed="rId2">
            <a:extLst>
              <a:ext uri="{28A0092B-C50C-407E-A947-70E740481C1C}">
                <a14:useLocalDpi xmlns:a14="http://schemas.microsoft.com/office/drawing/2010/main" val="0"/>
              </a:ext>
            </a:extLst>
          </a:blip>
          <a:srcRect r="7305" b="-3157"/>
          <a:stretch/>
        </p:blipFill>
        <p:spPr>
          <a:xfrm>
            <a:off x="1350259" y="2417232"/>
            <a:ext cx="5832964" cy="467372"/>
          </a:xfrm>
          <a:prstGeom prst="rect">
            <a:avLst/>
          </a:prstGeom>
        </p:spPr>
      </p:pic>
      <p:sp>
        <p:nvSpPr>
          <p:cNvPr id="4" name="Text Placeholder 3"/>
          <p:cNvSpPr>
            <a:spLocks noGrp="1"/>
          </p:cNvSpPr>
          <p:nvPr>
            <p:ph type="body" idx="2"/>
          </p:nvPr>
        </p:nvSpPr>
        <p:spPr>
          <a:xfrm>
            <a:off x="457200" y="3004846"/>
            <a:ext cx="692870" cy="473646"/>
          </a:xfrm>
        </p:spPr>
        <p:txBody>
          <a:bodyPr/>
          <a:lstStyle/>
          <a:p>
            <a:pPr marL="0" lvl="1" indent="0">
              <a:spcBef>
                <a:spcPts val="1500"/>
              </a:spcBef>
              <a:buNone/>
            </a:pPr>
            <a:r>
              <a:rPr lang="en-US" altLang="en-US" sz="2400" dirty="0">
                <a:solidFill>
                  <a:srgbClr val="000000"/>
                </a:solidFill>
                <a:latin typeface="Arial (Body)"/>
              </a:rPr>
              <a:t>Or</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The code has 2 lines. The lines read as follows. Line 1. c out left angle bracket left angle bracket double quote Hello double quote semicolon. Line 2. c out left angle bracket left angle bracket double quote there double quote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644" y="3742729"/>
            <a:ext cx="3154713" cy="687997"/>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2.15 </a:t>
            </a:r>
            <a:r>
              <a:rPr lang="en-US" altLang="en-US" sz="3400" dirty="0" smtClean="0">
                <a:solidFill>
                  <a:schemeClr val="bg1"/>
                </a:solidFill>
                <a:latin typeface="Times New Roman" panose="02020603050405020304" pitchFamily="18" charset="0"/>
                <a:cs typeface="Times New Roman" panose="02020603050405020304" pitchFamily="18" charset="0"/>
              </a:rPr>
              <a:t>Comments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Comments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385512"/>
          </a:xfrm>
        </p:spPr>
        <p:txBody>
          <a:bodyPr>
            <a:spAutoFit/>
          </a:bodyPr>
          <a:lstStyle/>
          <a:p>
            <a:pPr marL="255651" indent="-255651">
              <a:tabLst/>
              <a:defRPr/>
            </a:pPr>
            <a:r>
              <a:rPr lang="en-US" altLang="en-US" sz="2400" dirty="0">
                <a:solidFill>
                  <a:srgbClr val="000000"/>
                </a:solidFill>
                <a:latin typeface="Arial (Body)"/>
                <a:ea typeface="+mn-ea"/>
              </a:rPr>
              <a:t>Used to document parts of the program</a:t>
            </a:r>
          </a:p>
          <a:p>
            <a:pPr marL="255651" indent="-255651">
              <a:tabLst/>
              <a:defRPr/>
            </a:pPr>
            <a:r>
              <a:rPr lang="en-US" altLang="en-US" sz="2400" dirty="0">
                <a:solidFill>
                  <a:srgbClr val="000000"/>
                </a:solidFill>
                <a:latin typeface="Arial (Body)"/>
                <a:ea typeface="+mn-ea"/>
              </a:rPr>
              <a:t>Intended for persons reading the source code of the program:</a:t>
            </a:r>
          </a:p>
          <a:p>
            <a:pPr marL="741553" lvl="1" indent="-284353">
              <a:buFont typeface="Arial" panose="020B0604020202020204" pitchFamily="34" charset="0"/>
              <a:buChar char="–"/>
              <a:defRPr/>
            </a:pPr>
            <a:r>
              <a:rPr lang="en-US" altLang="en-US" sz="2400" dirty="0">
                <a:solidFill>
                  <a:srgbClr val="000000"/>
                </a:solidFill>
                <a:latin typeface="Arial (Body)"/>
              </a:rPr>
              <a:t>Indicate the purpose of the program</a:t>
            </a:r>
          </a:p>
          <a:p>
            <a:pPr marL="741553" lvl="1" indent="-284353">
              <a:buFont typeface="Arial" panose="020B0604020202020204" pitchFamily="34" charset="0"/>
              <a:buChar char="–"/>
              <a:defRPr/>
            </a:pPr>
            <a:r>
              <a:rPr lang="en-US" altLang="en-US" sz="2400" dirty="0">
                <a:solidFill>
                  <a:srgbClr val="000000"/>
                </a:solidFill>
                <a:latin typeface="Arial (Body)"/>
              </a:rPr>
              <a:t>Describe the use of variables</a:t>
            </a:r>
          </a:p>
          <a:p>
            <a:pPr marL="741553" lvl="1" indent="-284353">
              <a:buFont typeface="Arial" panose="020B0604020202020204" pitchFamily="34" charset="0"/>
              <a:buChar char="–"/>
              <a:defRPr/>
            </a:pPr>
            <a:r>
              <a:rPr lang="en-US" altLang="en-US" sz="2400" dirty="0">
                <a:solidFill>
                  <a:srgbClr val="000000"/>
                </a:solidFill>
                <a:latin typeface="Arial (Body)"/>
              </a:rPr>
              <a:t>Explain complex sections of </a:t>
            </a:r>
            <a:r>
              <a:rPr lang="en-US" altLang="en-US" sz="2400" dirty="0" smtClean="0">
                <a:solidFill>
                  <a:srgbClr val="000000"/>
                </a:solidFill>
                <a:latin typeface="Arial (Body)"/>
              </a:rPr>
              <a:t>code</a:t>
            </a:r>
            <a:endParaRPr lang="en-US" altLang="en-US" sz="2400" dirty="0">
              <a:solidFill>
                <a:srgbClr val="000000"/>
              </a:solidFill>
              <a:latin typeface="Arial (Body)"/>
            </a:endParaRPr>
          </a:p>
          <a:p>
            <a:pPr marL="255651" indent="-255651">
              <a:tabLst/>
              <a:defRPr/>
            </a:pPr>
            <a:r>
              <a:rPr lang="en-US" altLang="en-US" sz="2400" dirty="0" smtClean="0">
                <a:solidFill>
                  <a:srgbClr val="000000"/>
                </a:solidFill>
                <a:latin typeface="Arial (Body)"/>
                <a:ea typeface="+mn-ea"/>
              </a:rPr>
              <a:t>Are ignored by the compiler</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Single-Line Comments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1927781" cy="553968"/>
          </a:xfrm>
        </p:spPr>
        <p:txBody>
          <a:bodyPr wrap="square">
            <a:spAutoFit/>
          </a:bodyPr>
          <a:lstStyle/>
          <a:p>
            <a:pPr marL="255651" indent="-255651">
              <a:tabLst/>
              <a:defRPr/>
            </a:pPr>
            <a:r>
              <a:rPr lang="en-US" altLang="en-US" sz="2400" dirty="0">
                <a:solidFill>
                  <a:srgbClr val="000000"/>
                </a:solidFill>
                <a:latin typeface="Arial (Body)"/>
                <a:ea typeface="+mn-ea"/>
              </a:rPr>
              <a:t>Begin </a:t>
            </a:r>
            <a:r>
              <a:rPr lang="en-US" altLang="en-US" sz="2400" dirty="0" smtClean="0">
                <a:solidFill>
                  <a:srgbClr val="000000"/>
                </a:solidFill>
                <a:latin typeface="Arial (Body)"/>
                <a:ea typeface="+mn-ea"/>
              </a:rPr>
              <a:t>with</a:t>
            </a:r>
          </a:p>
        </p:txBody>
      </p:sp>
      <p:sp>
        <p:nvSpPr>
          <p:cNvPr id="6" name="Text Placeholder 5"/>
          <p:cNvSpPr>
            <a:spLocks noGrp="1"/>
          </p:cNvSpPr>
          <p:nvPr>
            <p:ph type="body" idx="4294967295"/>
          </p:nvPr>
        </p:nvSpPr>
        <p:spPr>
          <a:xfrm>
            <a:off x="2789123" y="1600200"/>
            <a:ext cx="3743652" cy="504825"/>
          </a:xfrm>
        </p:spPr>
        <p:txBody>
          <a:bodyPr/>
          <a:lstStyle/>
          <a:p>
            <a:pPr marL="0" indent="0">
              <a:buNone/>
            </a:pPr>
            <a:r>
              <a:rPr lang="en-US" altLang="en-US" sz="2400" dirty="0">
                <a:solidFill>
                  <a:srgbClr val="000000"/>
                </a:solidFill>
                <a:latin typeface="Arial (Body)"/>
              </a:rPr>
              <a:t>through to the end of line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graphicFrame>
        <p:nvGraphicFramePr>
          <p:cNvPr id="5" name="Object 4" descr="forward slash forward slash "/>
          <p:cNvGraphicFramePr>
            <a:graphicFrameLocks noChangeAspect="1"/>
          </p:cNvGraphicFramePr>
          <p:nvPr>
            <p:extLst>
              <p:ext uri="{D42A27DB-BD31-4B8C-83A1-F6EECF244321}">
                <p14:modId xmlns:p14="http://schemas.microsoft.com/office/powerpoint/2010/main" val="1449871352"/>
              </p:ext>
            </p:extLst>
          </p:nvPr>
        </p:nvGraphicFramePr>
        <p:xfrm>
          <a:off x="2323602" y="1711307"/>
          <a:ext cx="408354" cy="336291"/>
        </p:xfrm>
        <a:graphic>
          <a:graphicData uri="http://schemas.openxmlformats.org/presentationml/2006/ole">
            <mc:AlternateContent xmlns:mc="http://schemas.openxmlformats.org/markup-compatibility/2006">
              <mc:Choice xmlns:v="urn:schemas-microsoft-com:vml" Requires="v">
                <p:oleObj spid="_x0000_s3284" name="Equation" r:id="rId3" imgW="215640" imgH="177480" progId="Equation.DSMT4">
                  <p:embed/>
                </p:oleObj>
              </mc:Choice>
              <mc:Fallback>
                <p:oleObj name="Equation" r:id="rId3" imgW="215640" imgH="177480" progId="Equation.DSMT4">
                  <p:embed/>
                  <p:pic>
                    <p:nvPicPr>
                      <p:cNvPr id="0" name=""/>
                      <p:cNvPicPr/>
                      <p:nvPr/>
                    </p:nvPicPr>
                    <p:blipFill>
                      <a:blip r:embed="rId4"/>
                      <a:stretch>
                        <a:fillRect/>
                      </a:stretch>
                    </p:blipFill>
                    <p:spPr>
                      <a:xfrm>
                        <a:off x="2323602" y="1711307"/>
                        <a:ext cx="408354" cy="336291"/>
                      </a:xfrm>
                      <a:prstGeom prst="rect">
                        <a:avLst/>
                      </a:prstGeom>
                    </p:spPr>
                  </p:pic>
                </p:oleObj>
              </mc:Fallback>
            </mc:AlternateContent>
          </a:graphicData>
        </a:graphic>
      </p:graphicFrame>
      <p:pic>
        <p:nvPicPr>
          <p:cNvPr id="8" name="Picture 7" descr="Computer code. The code has 5 lines. The lines read as follows. Line 1. i n t length equals 12 semicolon forward slash forward slash length in inches. Line 2. i n t width equals 15 semicolon forward slash forward slash width in inches. Line 3. i n t area semicolon forward slash forward slash calculated area. Line 4. forward slash forward slash calculate rectangle area. Line 5. area equals length asterisk width semicolon."/>
          <p:cNvPicPr>
            <a:picLocks noChangeAspect="1"/>
          </p:cNvPicPr>
          <p:nvPr/>
        </p:nvPicPr>
        <p:blipFill>
          <a:blip r:embed="rId5"/>
          <a:stretch>
            <a:fillRect/>
          </a:stretch>
        </p:blipFill>
        <p:spPr>
          <a:xfrm>
            <a:off x="1136851" y="2620578"/>
            <a:ext cx="6625197" cy="2713034"/>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Multi-Line Comments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1918355" cy="553968"/>
          </a:xfrm>
        </p:spPr>
        <p:txBody>
          <a:bodyPr wrap="square">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Begin </a:t>
            </a:r>
            <a:r>
              <a:rPr lang="en-US" altLang="en-US" sz="2400" dirty="0" smtClean="0">
                <a:solidFill>
                  <a:srgbClr val="000000"/>
                </a:solidFill>
                <a:latin typeface="Arial (Body)"/>
                <a:ea typeface="+mn-ea"/>
              </a:rPr>
              <a:t>with</a:t>
            </a:r>
            <a:endParaRPr lang="en-US" altLang="en-US" sz="2400" dirty="0" smtClean="0">
              <a:solidFill>
                <a:srgbClr val="000000"/>
              </a:solidFill>
              <a:latin typeface="Courier New" panose="02070309020205020404" pitchFamily="49" charset="0"/>
              <a:ea typeface="+mn-ea"/>
              <a:cs typeface="Courier New" panose="02070309020205020404" pitchFamily="49" charset="0"/>
            </a:endParaRPr>
          </a:p>
        </p:txBody>
      </p:sp>
      <p:pic>
        <p:nvPicPr>
          <p:cNvPr id="12" name="Picture 11" descr="forward slash asterisk, end with asterisk forward slash"/>
          <p:cNvPicPr>
            <a:picLocks noChangeAspect="1"/>
          </p:cNvPicPr>
          <p:nvPr/>
        </p:nvPicPr>
        <p:blipFill>
          <a:blip r:embed="rId2"/>
          <a:stretch>
            <a:fillRect/>
          </a:stretch>
        </p:blipFill>
        <p:spPr>
          <a:xfrm>
            <a:off x="2196191" y="1600200"/>
            <a:ext cx="2487384" cy="664522"/>
          </a:xfrm>
          <a:prstGeom prst="rect">
            <a:avLst/>
          </a:prstGeom>
        </p:spPr>
      </p:pic>
      <p:sp>
        <p:nvSpPr>
          <p:cNvPr id="4" name="Text Placeholder 3"/>
          <p:cNvSpPr>
            <a:spLocks noGrp="1"/>
          </p:cNvSpPr>
          <p:nvPr>
            <p:ph idx="13"/>
          </p:nvPr>
        </p:nvSpPr>
        <p:spPr>
          <a:xfrm>
            <a:off x="457200" y="2264722"/>
            <a:ext cx="4004012" cy="525612"/>
          </a:xfrm>
        </p:spPr>
        <p:txBody>
          <a:bodyPr/>
          <a:lstStyle/>
          <a:p>
            <a:pPr marL="255600" indent="-255600">
              <a:spcBef>
                <a:spcPts val="1500"/>
              </a:spcBef>
              <a:buClr>
                <a:schemeClr val="tx2"/>
              </a:buClr>
              <a:buFont typeface="Arial" panose="020B0604020202020204" pitchFamily="34" charset="0"/>
              <a:buChar char="•"/>
              <a:defRPr/>
            </a:pPr>
            <a:r>
              <a:rPr lang="en-US" altLang="en-US" sz="2400" dirty="0">
                <a:latin typeface="Arial (Body)"/>
              </a:rPr>
              <a:t>Can span multiple lines</a:t>
            </a:r>
            <a:r>
              <a:rPr lang="en-US" altLang="en-US" sz="2400" dirty="0" smtClean="0">
                <a:latin typeface="Arial (Body)"/>
              </a:rPr>
              <a:t>:</a:t>
            </a:r>
            <a:endParaRPr lang="en-US" altLang="en-US" sz="2400" dirty="0">
              <a:latin typeface="Arial (Body)"/>
            </a:endParaRPr>
          </a:p>
        </p:txBody>
      </p:sp>
      <p:pic>
        <p:nvPicPr>
          <p:cNvPr id="5" name="Picture 4" descr="Computer code. The code has 3 lines. The lines read as follows. Line 1. forward slash asterisk this is a multi dash line. Line 2, indented once. comment. Line 3. asterisk forward slas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951" y="2922772"/>
            <a:ext cx="3944558" cy="1077943"/>
          </a:xfrm>
          <a:prstGeom prst="rect">
            <a:avLst/>
          </a:prstGeom>
        </p:spPr>
      </p:pic>
      <p:sp>
        <p:nvSpPr>
          <p:cNvPr id="13" name="Content Placeholder 12"/>
          <p:cNvSpPr>
            <a:spLocks noGrp="1"/>
          </p:cNvSpPr>
          <p:nvPr>
            <p:ph idx="14"/>
          </p:nvPr>
        </p:nvSpPr>
        <p:spPr>
          <a:xfrm>
            <a:off x="473720" y="4145946"/>
            <a:ext cx="5587715" cy="589771"/>
          </a:xfrm>
        </p:spPr>
        <p:txBody>
          <a:bodyPr/>
          <a:lstStyle/>
          <a:p>
            <a:pPr marL="255600" indent="-255600">
              <a:spcBef>
                <a:spcPts val="1500"/>
              </a:spcBef>
              <a:buClr>
                <a:schemeClr val="tx2"/>
              </a:buClr>
              <a:buFont typeface="Arial" panose="020B0604020202020204" pitchFamily="34" charset="0"/>
              <a:buChar char="•"/>
              <a:tabLst/>
              <a:defRPr/>
            </a:pPr>
            <a:r>
              <a:rPr lang="en-US" altLang="en-US" sz="2400" dirty="0" smtClean="0">
                <a:latin typeface="Arial (Body)"/>
              </a:rPr>
              <a:t>Can </a:t>
            </a:r>
            <a:r>
              <a:rPr lang="en-US" altLang="en-US" sz="2400" dirty="0">
                <a:latin typeface="Arial (Body)"/>
              </a:rPr>
              <a:t>begin and end on the same line</a:t>
            </a:r>
            <a:r>
              <a:rPr lang="en-US" altLang="en-US" sz="2400" dirty="0" smtClean="0">
                <a:latin typeface="Arial (Body)"/>
              </a:rPr>
              <a:t>:</a:t>
            </a:r>
            <a:endParaRPr lang="en-US" sz="2400" dirty="0"/>
          </a:p>
        </p:txBody>
      </p:sp>
      <p:pic>
        <p:nvPicPr>
          <p:cNvPr id="7" name="Picture 6" descr="Computer code reads, i n t area semicolon forward slash asterisk calculated area asterisk forward slash."/>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964" y="4845768"/>
            <a:ext cx="5858137" cy="378339"/>
          </a:xfrm>
          <a:prstGeom prst="rect">
            <a:avLst/>
          </a:prstGeom>
        </p:spPr>
      </p:pic>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marL="255651" indent="-255651">
              <a:tabLst/>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2.16 </a:t>
            </a:r>
            <a:r>
              <a:rPr lang="en-US" altLang="en-US" sz="3400" dirty="0" smtClean="0">
                <a:solidFill>
                  <a:schemeClr val="bg1"/>
                </a:solidFill>
                <a:latin typeface="Times New Roman" panose="02020603050405020304" pitchFamily="18" charset="0"/>
                <a:cs typeface="Times New Roman" panose="02020603050405020304" pitchFamily="18" charset="0"/>
              </a:rPr>
              <a:t>Named Constants</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Named Constants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854323"/>
          </a:xfrm>
        </p:spPr>
        <p:txBody>
          <a:bodyPr>
            <a:spAutoFit/>
          </a:bodyPr>
          <a:lstStyle/>
          <a:p>
            <a:pPr marL="255651" indent="-255651">
              <a:tabLst/>
              <a:defRPr/>
            </a:pPr>
            <a:r>
              <a:rPr lang="en-US" altLang="en-US" sz="2400" b="1" dirty="0">
                <a:solidFill>
                  <a:srgbClr val="000000"/>
                </a:solidFill>
                <a:latin typeface="Arial (Body)"/>
                <a:ea typeface="+mn-ea"/>
              </a:rPr>
              <a:t>Named constant (constant variable):</a:t>
            </a:r>
            <a:r>
              <a:rPr lang="en-US" altLang="en-US" sz="2400" dirty="0">
                <a:solidFill>
                  <a:srgbClr val="000000"/>
                </a:solidFill>
                <a:latin typeface="Arial (Body)"/>
                <a:ea typeface="+mn-ea"/>
              </a:rPr>
              <a:t> variable whose content cannot be changed during program execution</a:t>
            </a:r>
          </a:p>
          <a:p>
            <a:pPr marL="255651" indent="-255651">
              <a:tabLst/>
              <a:defRPr/>
            </a:pPr>
            <a:r>
              <a:rPr lang="en-US" altLang="en-US" sz="2400" dirty="0">
                <a:solidFill>
                  <a:srgbClr val="000000"/>
                </a:solidFill>
                <a:latin typeface="Arial (Body)"/>
                <a:ea typeface="+mn-ea"/>
              </a:rPr>
              <a:t>Used for representing constant values with descriptive names</a:t>
            </a:r>
            <a:r>
              <a:rPr lang="en-US" altLang="en-US" sz="2400" dirty="0" smtClean="0">
                <a:solidFill>
                  <a:srgbClr val="000000"/>
                </a:solidFill>
                <a:latin typeface="Arial (Body)"/>
                <a:ea typeface="+mn-ea"/>
              </a:rPr>
              <a:t>:</a:t>
            </a:r>
            <a:endParaRPr lang="en-US" altLang="en-US" sz="2400" dirty="0">
              <a:solidFill>
                <a:srgbClr val="000000"/>
              </a:solidFill>
              <a:latin typeface="Arial (Body)"/>
            </a:endParaRPr>
          </a:p>
        </p:txBody>
      </p:sp>
      <p:pic>
        <p:nvPicPr>
          <p:cNvPr id="5" name="Picture 4" descr="Computer code. The code has 2 lines. The lines read as follows. Line 1. c o n s t double TAX underscore RATE equals 0 period 0 6 5 7 semicolon. Line 2. c o n s t, i n t, N U M underscore STATES equals 50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640" y="3550992"/>
            <a:ext cx="5577492" cy="684737"/>
          </a:xfrm>
          <a:prstGeom prst="rect">
            <a:avLst/>
          </a:prstGeom>
        </p:spPr>
      </p:pic>
      <p:sp>
        <p:nvSpPr>
          <p:cNvPr id="4" name="Text Placeholder 3"/>
          <p:cNvSpPr>
            <a:spLocks noGrp="1"/>
          </p:cNvSpPr>
          <p:nvPr>
            <p:ph type="body" idx="2"/>
          </p:nvPr>
        </p:nvSpPr>
        <p:spPr>
          <a:xfrm>
            <a:off x="457200" y="4346913"/>
            <a:ext cx="8229600" cy="545432"/>
          </a:xfrm>
        </p:spPr>
        <p:txBody>
          <a:bodyPr/>
          <a:lstStyle/>
          <a:p>
            <a:r>
              <a:rPr lang="en-US" altLang="en-US" sz="2400" dirty="0">
                <a:solidFill>
                  <a:srgbClr val="000000"/>
                </a:solidFill>
                <a:latin typeface="Arial (Body)"/>
              </a:rPr>
              <a:t>Often named in uppercase </a:t>
            </a:r>
            <a:r>
              <a:rPr lang="en-US" altLang="en-US" sz="2400" dirty="0" smtClean="0">
                <a:solidFill>
                  <a:srgbClr val="000000"/>
                </a:solidFill>
                <a:latin typeface="Arial (Body)"/>
              </a:rPr>
              <a:t>letters</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397"/>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Named Constants in Program 2-28</a:t>
            </a:r>
            <a:endParaRPr lang="en-US" altLang="en-US" dirty="0">
              <a:latin typeface="Times New Roman" panose="02020603050405020304" pitchFamily="18" charset="0"/>
              <a:ea typeface="+mj-ea"/>
              <a:cs typeface="Arial"/>
            </a:endParaRPr>
          </a:p>
        </p:txBody>
      </p:sp>
      <p:pic>
        <p:nvPicPr>
          <p:cNvPr id="94211" name="Picture 2" descr="Computer code. The code has 20 lines. The lines read as follows. Line 1. forward slash forward slash This program calculates the circumference of a circle period. Line 2. hash include left angle bracket i o stream right angle bracket. Line 3. using namespace s t d semicolon. Line 4. blank. Line 5. i n t main left parenthesis right parenthesis. Line 6. left brace. Line 7, indented once. forward slash forward slash Constants. Line 8, indented once. c o n s t double P I equals 3 period 1 4 1 5 9 semicolon. Line 9, indented once. c o n s t double DIAMETER equals 10 period 0 semicolon. Line 10. blank. Line 11, indented once. forward slash forward slash Variable to hold the circumference. Line 12, indented once. double circumference semicolon. Line 13. blank. Line 14, indented once. forward slash forward slash Calculate the circumference period. Line 15, indented once. circumference equals P I asterisk DIAMETER semicolon. Line 16. blank. Line 17, indented once. forward slash forward slash Display the circumference period. Line 18, indented once. c out left angle bracket left angle bracket double quote The circumference is colon double quote left angle bracket left angle bracket circumference left angle bracket left angle bracket end l semicolon. Line 19, indented once. return 0 semicolon. Line 20. right brace. Program output reads, the circumference is: 31 period 4 1 5 9."/>
          <p:cNvPicPr>
            <a:picLocks noChangeAspect="1" noChangeArrowheads="1"/>
          </p:cNvPicPr>
          <p:nvPr/>
        </p:nvPicPr>
        <p:blipFill rotWithShape="1">
          <a:blip r:embed="rId2">
            <a:extLst>
              <a:ext uri="{28A0092B-C50C-407E-A947-70E740481C1C}">
                <a14:useLocalDpi xmlns:a14="http://schemas.microsoft.com/office/drawing/2010/main" val="0"/>
              </a:ext>
            </a:extLst>
          </a:blip>
          <a:srcRect t="9378"/>
          <a:stretch/>
        </p:blipFill>
        <p:spPr bwMode="auto">
          <a:xfrm>
            <a:off x="1533092" y="1783830"/>
            <a:ext cx="6077816" cy="435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Times New Roman" panose="02020603050405020304" pitchFamily="18" charset="0"/>
              </a:rPr>
              <a:t>2.17 </a:t>
            </a:r>
            <a:r>
              <a:rPr lang="en-US" altLang="en-US" sz="3400" dirty="0">
                <a:solidFill>
                  <a:schemeClr val="bg1"/>
                </a:solidFill>
                <a:latin typeface="Times New Roman" panose="02020603050405020304" pitchFamily="18" charset="0"/>
                <a:cs typeface="Times New Roman" panose="02020603050405020304" pitchFamily="18" charset="0"/>
              </a:rPr>
              <a:t>Programming </a:t>
            </a:r>
            <a:r>
              <a:rPr lang="en-US" altLang="en-US" sz="3400" dirty="0" smtClean="0">
                <a:solidFill>
                  <a:schemeClr val="bg1"/>
                </a:solidFill>
                <a:latin typeface="Times New Roman" panose="02020603050405020304" pitchFamily="18" charset="0"/>
                <a:cs typeface="Times New Roman" panose="02020603050405020304" pitchFamily="18" charset="0"/>
              </a:rPr>
              <a:t>Style</a:t>
            </a:r>
            <a:endParaRPr lang="en-US" altLang="en-US" sz="3400" dirty="0">
              <a:solidFill>
                <a:schemeClr val="bg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Programming Style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239044"/>
          </a:xfrm>
        </p:spPr>
        <p:txBody>
          <a:bodyPr>
            <a:spAutoFit/>
          </a:bodyPr>
          <a:lstStyle/>
          <a:p>
            <a:pPr marL="255651" indent="-255651">
              <a:tabLst/>
              <a:defRPr/>
            </a:pPr>
            <a:r>
              <a:rPr lang="en-US" altLang="en-US" sz="2400" dirty="0">
                <a:solidFill>
                  <a:srgbClr val="000000"/>
                </a:solidFill>
                <a:latin typeface="Arial (Body)"/>
                <a:ea typeface="+mn-ea"/>
              </a:rPr>
              <a:t>The visual organization of the source code</a:t>
            </a:r>
          </a:p>
          <a:p>
            <a:pPr marL="255651" indent="-255651">
              <a:tabLst/>
              <a:defRPr/>
            </a:pPr>
            <a:r>
              <a:rPr lang="en-US" altLang="en-US" sz="2400" dirty="0">
                <a:solidFill>
                  <a:srgbClr val="000000"/>
                </a:solidFill>
                <a:latin typeface="Arial (Body)"/>
                <a:ea typeface="+mn-ea"/>
              </a:rPr>
              <a:t>Includes the use of spaces, tabs, and blank lines</a:t>
            </a:r>
          </a:p>
          <a:p>
            <a:pPr marL="255651" indent="-255651">
              <a:tabLst/>
              <a:defRPr/>
            </a:pPr>
            <a:r>
              <a:rPr lang="en-US" altLang="en-US" sz="2400" dirty="0">
                <a:solidFill>
                  <a:srgbClr val="000000"/>
                </a:solidFill>
                <a:latin typeface="Arial (Body)"/>
                <a:ea typeface="+mn-ea"/>
              </a:rPr>
              <a:t>Does not affect the syntax of the program</a:t>
            </a:r>
          </a:p>
          <a:p>
            <a:pPr marL="255651" indent="-255651">
              <a:tabLst/>
              <a:defRPr/>
            </a:pPr>
            <a:r>
              <a:rPr lang="en-US" altLang="en-US" sz="2400" dirty="0">
                <a:solidFill>
                  <a:srgbClr val="000000"/>
                </a:solidFill>
                <a:latin typeface="Arial (Body)"/>
                <a:ea typeface="+mn-ea"/>
              </a:rPr>
              <a:t>Affects the readability of the source </a:t>
            </a:r>
            <a:r>
              <a:rPr lang="en-US" altLang="en-US" sz="2400" dirty="0" smtClean="0">
                <a:solidFill>
                  <a:srgbClr val="000000"/>
                </a:solidFill>
                <a:latin typeface="Arial (Body)"/>
                <a:ea typeface="+mn-ea"/>
              </a:rPr>
              <a:t>code</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98307"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a:latin typeface="Courier New" panose="02070309020205020404" pitchFamily="49" charset="0"/>
                <a:ea typeface="+mj-ea"/>
                <a:cs typeface="Courier New" panose="02070309020205020404" pitchFamily="49" charset="0"/>
              </a:rPr>
              <a:t>c</a:t>
            </a:r>
            <a:r>
              <a:rPr lang="en-US" altLang="en-US" dirty="0" smtClean="0">
                <a:latin typeface="Courier New" panose="02070309020205020404" pitchFamily="49" charset="0"/>
                <a:ea typeface="+mj-ea"/>
                <a:cs typeface="Courier New" panose="02070309020205020404" pitchFamily="49" charset="0"/>
              </a:rPr>
              <a:t>out</a:t>
            </a:r>
            <a:r>
              <a:rPr lang="en-US" altLang="en-US" dirty="0" smtClean="0">
                <a:latin typeface="Times New Roman" panose="02020603050405020304" pitchFamily="18" charset="0"/>
                <a:ea typeface="+mj-ea"/>
                <a:cs typeface="Arial"/>
              </a:rPr>
              <a:t> Object </a:t>
            </a:r>
            <a:r>
              <a:rPr lang="en-US" altLang="en-US" sz="2000" b="0" dirty="0" smtClean="0">
                <a:latin typeface="Times New Roman" panose="02020603050405020304" pitchFamily="18" charset="0"/>
                <a:ea typeface="+mj-ea"/>
                <a:cs typeface="Arial"/>
              </a:rPr>
              <a:t>(3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This produces one line of output</a:t>
            </a:r>
            <a:r>
              <a:rPr lang="en-US" altLang="en-US" sz="2400" dirty="0" smtClean="0">
                <a:solidFill>
                  <a:srgbClr val="000000"/>
                </a:solidFill>
                <a:latin typeface="Arial (Body)"/>
                <a:ea typeface="+mn-ea"/>
              </a:rPr>
              <a:t>:</a:t>
            </a:r>
          </a:p>
        </p:txBody>
      </p:sp>
      <p:pic>
        <p:nvPicPr>
          <p:cNvPr id="4" name="Picture 3" descr="Computer code. The code has 2 lines. The lines read as follows. Line 1. c out left angle bracket left angle bracket double quote Programming is double quote semicolon. Line 2. c out left angle bracket  left angle bracket  double quote fun exclamation point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152" y="2771672"/>
            <a:ext cx="5287696" cy="67231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The </a:t>
            </a:r>
            <a:r>
              <a:rPr lang="en-US" altLang="en-US" dirty="0" smtClean="0">
                <a:latin typeface="Courier New" panose="02070309020205020404" pitchFamily="49" charset="0"/>
                <a:ea typeface="+mj-ea"/>
                <a:cs typeface="Courier New" panose="02070309020205020404" pitchFamily="49" charset="0"/>
              </a:rPr>
              <a:t>endl</a:t>
            </a:r>
            <a:r>
              <a:rPr lang="en-US" altLang="en-US" dirty="0" smtClean="0">
                <a:latin typeface="Times New Roman" panose="02020603050405020304" pitchFamily="18" charset="0"/>
                <a:ea typeface="+mj-ea"/>
                <a:cs typeface="Arial"/>
              </a:rPr>
              <a:t> Manipulator </a:t>
            </a:r>
            <a:r>
              <a:rPr lang="en-US" altLang="en-US" sz="2000" b="0" dirty="0" smtClean="0">
                <a:latin typeface="Times New Roman" panose="02020603050405020304" pitchFamily="18" charset="0"/>
                <a:ea typeface="+mj-ea"/>
                <a:cs typeface="Arial"/>
              </a:rPr>
              <a:t>(1 of 3)</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19054"/>
            <a:ext cx="8229600" cy="923299"/>
          </a:xfrm>
        </p:spPr>
        <p:txBody>
          <a:bodyPr>
            <a:spAutoFit/>
          </a:bodyPr>
          <a:lstStyle/>
          <a:p>
            <a:pPr marL="255651" indent="-255651">
              <a:tabLst/>
              <a:defRPr/>
            </a:pPr>
            <a:r>
              <a:rPr lang="en-US" altLang="en-US" sz="2400" dirty="0">
                <a:solidFill>
                  <a:srgbClr val="000000"/>
                </a:solidFill>
                <a:latin typeface="Arial (Body)"/>
                <a:ea typeface="+mn-ea"/>
              </a:rPr>
              <a:t>You can use the </a:t>
            </a:r>
            <a:r>
              <a:rPr lang="en-US" altLang="en-US" sz="2400" b="1" dirty="0">
                <a:solidFill>
                  <a:srgbClr val="000000"/>
                </a:solidFill>
                <a:latin typeface="Courier New" panose="02070309020205020404" pitchFamily="49" charset="0"/>
                <a:ea typeface="+mn-ea"/>
                <a:cs typeface="Courier New" panose="02070309020205020404" pitchFamily="49" charset="0"/>
              </a:rPr>
              <a:t>endl</a:t>
            </a:r>
            <a:r>
              <a:rPr lang="en-US" altLang="en-US" sz="2400" dirty="0">
                <a:solidFill>
                  <a:srgbClr val="000000"/>
                </a:solidFill>
                <a:latin typeface="Arial (Body)"/>
                <a:ea typeface="+mn-ea"/>
              </a:rPr>
              <a:t> manipulator to start a new line of output. This will produce two lines of output</a:t>
            </a:r>
            <a:r>
              <a:rPr lang="en-US" altLang="en-US" sz="2400" dirty="0" smtClean="0">
                <a:solidFill>
                  <a:srgbClr val="000000"/>
                </a:solidFill>
                <a:latin typeface="Arial (Body)"/>
                <a:ea typeface="+mn-ea"/>
              </a:rPr>
              <a:t>:</a:t>
            </a:r>
          </a:p>
        </p:txBody>
      </p:sp>
      <p:pic>
        <p:nvPicPr>
          <p:cNvPr id="4" name="Picture 3" descr="Computer code. The code has 2 lines. The lines read as follows. Line 1. c out left angle bracket left angle bracket double quote Programming is double quote left angle bracket left angle bracket end 1 semicolon. Line 2. c out left angle bracket  left angle bracket  double quote fun exclamation point double quote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696" y="3018382"/>
            <a:ext cx="5982609" cy="5966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9206</TotalTime>
  <Words>1828</Words>
  <Application>Microsoft Office PowerPoint</Application>
  <PresentationFormat>On-screen Show (4:3)</PresentationFormat>
  <Paragraphs>383</Paragraphs>
  <Slides>79</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79</vt:i4>
      </vt:variant>
    </vt:vector>
  </HeadingPairs>
  <TitlesOfParts>
    <vt:vector size="89" baseType="lpstr">
      <vt:lpstr>Arial</vt:lpstr>
      <vt:lpstr>Arial (Body)</vt:lpstr>
      <vt:lpstr>Courier New</vt:lpstr>
      <vt:lpstr>Noto Sans Symbols</vt:lpstr>
      <vt:lpstr>Times New Roman</vt:lpstr>
      <vt:lpstr>Verdana</vt:lpstr>
      <vt:lpstr>ヒラギノ角ゴ Pro W3</vt:lpstr>
      <vt:lpstr>508 Lecture</vt:lpstr>
      <vt:lpstr>1_508 Lecture</vt:lpstr>
      <vt:lpstr>Equation</vt:lpstr>
      <vt:lpstr>Starting out With C++: From Control Structures Through Objects</vt:lpstr>
      <vt:lpstr>2.1 The Parts of a C++ Program</vt:lpstr>
      <vt:lpstr>The Parts of a C++ Program</vt:lpstr>
      <vt:lpstr>Special Characters</vt:lpstr>
      <vt:lpstr>2.2 The cout Object</vt:lpstr>
      <vt:lpstr>The cout Object (1 of 3)</vt:lpstr>
      <vt:lpstr>The cout Object (2 of 3)</vt:lpstr>
      <vt:lpstr>The cout Object (3 of 3)</vt:lpstr>
      <vt:lpstr>The endl Manipulator (1 of 3)</vt:lpstr>
      <vt:lpstr>The endl Manipulator (2 of 3)</vt:lpstr>
      <vt:lpstr>The endl Manipulator (3 of 3)</vt:lpstr>
      <vt:lpstr>The \n Escape Sequence (1 of 2)</vt:lpstr>
      <vt:lpstr>The \n Escape Sequence (2 of 2)</vt:lpstr>
      <vt:lpstr>2.3 The #include Directive</vt:lpstr>
      <vt:lpstr>The #include Directive</vt:lpstr>
      <vt:lpstr>2.4 Variables and Literals</vt:lpstr>
      <vt:lpstr>Variables and Literals</vt:lpstr>
      <vt:lpstr>Variable Definition in Program 2-7</vt:lpstr>
      <vt:lpstr>Literals</vt:lpstr>
      <vt:lpstr>Integer Literal in Program 2-9</vt:lpstr>
      <vt:lpstr>String Literals in Program 2-9</vt:lpstr>
      <vt:lpstr>2.5 Identifiers</vt:lpstr>
      <vt:lpstr>Identifiers</vt:lpstr>
      <vt:lpstr>Table 2-4 The C++ Key Words (1 of 3)</vt:lpstr>
      <vt:lpstr>Table 2-4 The C++ Key Words (2 of 3)</vt:lpstr>
      <vt:lpstr>Table 2-4 The C++ Key Words (3 of 3)</vt:lpstr>
      <vt:lpstr>Variable Names</vt:lpstr>
      <vt:lpstr>Identifier Rules</vt:lpstr>
      <vt:lpstr>Valid and Invalid Identifiers</vt:lpstr>
      <vt:lpstr>2.6 Integer Data Types</vt:lpstr>
      <vt:lpstr>Integer Data Types</vt:lpstr>
      <vt:lpstr>Defining Variables</vt:lpstr>
      <vt:lpstr>Integer Types in Program 2-10</vt:lpstr>
      <vt:lpstr>Integer Literals (1 of 2)</vt:lpstr>
      <vt:lpstr>Integer Literals in Program 2-10</vt:lpstr>
      <vt:lpstr>Integer Literals (2 of 2)</vt:lpstr>
      <vt:lpstr>2.7 The char Data Type</vt:lpstr>
      <vt:lpstr>The char Data Type</vt:lpstr>
      <vt:lpstr>Character Literals</vt:lpstr>
      <vt:lpstr>Character Literals in Program 2-14</vt:lpstr>
      <vt:lpstr>Character Strings</vt:lpstr>
      <vt:lpstr>2.8 The C++ string Class</vt:lpstr>
      <vt:lpstr>The C++ string Class</vt:lpstr>
      <vt:lpstr>The string Class in Program 2-15</vt:lpstr>
      <vt:lpstr>2.9 Floating-Point Data Types</vt:lpstr>
      <vt:lpstr>Floating-Point Data Types (1 of 2)</vt:lpstr>
      <vt:lpstr>Floating-Point Data Types (2 of 2)</vt:lpstr>
      <vt:lpstr>Floating-Point Literals</vt:lpstr>
      <vt:lpstr>Floating-Point Data Types in Program 2-16</vt:lpstr>
      <vt:lpstr>2.10 The bool Data Type</vt:lpstr>
      <vt:lpstr>The bool Data Type</vt:lpstr>
      <vt:lpstr>Boolean Variables in Program 2-17</vt:lpstr>
      <vt:lpstr>2.11 Determining the Size of a Data Type</vt:lpstr>
      <vt:lpstr>Determining the Size of a Data Type</vt:lpstr>
      <vt:lpstr>2.12 Variable Assignments and Initialization</vt:lpstr>
      <vt:lpstr>Variable Assignments and Initialization</vt:lpstr>
      <vt:lpstr>Assignment</vt:lpstr>
      <vt:lpstr>Variable Initialization</vt:lpstr>
      <vt:lpstr>Variable Initialization in Program 2-19</vt:lpstr>
      <vt:lpstr>Declaring Variables with the auto Key Word</vt:lpstr>
      <vt:lpstr>2.13 Scope</vt:lpstr>
      <vt:lpstr>Scope</vt:lpstr>
      <vt:lpstr>Variable out of Scope in Program 2-20</vt:lpstr>
      <vt:lpstr>2.14 Arithmetic Operators</vt:lpstr>
      <vt:lpstr>Arithmetic Operators</vt:lpstr>
      <vt:lpstr>Binary Arithmetic Operators</vt:lpstr>
      <vt:lpstr>Arithmetic Operators in Program 2-21</vt:lpstr>
      <vt:lpstr>A Closer Look at the Division Operator</vt:lpstr>
      <vt:lpstr>A Closer Look at the % Operator</vt:lpstr>
      <vt:lpstr>2.15 Comments</vt:lpstr>
      <vt:lpstr>Comments</vt:lpstr>
      <vt:lpstr>Single-Line Comments</vt:lpstr>
      <vt:lpstr>Multi-Line Comments</vt:lpstr>
      <vt:lpstr>2.16 Named Constants</vt:lpstr>
      <vt:lpstr>Named Constants</vt:lpstr>
      <vt:lpstr>Named Constants in Program 2-28</vt:lpstr>
      <vt:lpstr>2.17 Programming Style</vt:lpstr>
      <vt:lpstr>Programming Style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1070</cp:revision>
  <dcterms:modified xsi:type="dcterms:W3CDTF">2018-03-22T13:38:21Z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