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3"/>
  </p:notesMasterIdLst>
  <p:handoutMasterIdLst>
    <p:handoutMasterId r:id="rId74"/>
  </p:handoutMasterIdLst>
  <p:sldIdLst>
    <p:sldId id="301" r:id="rId3"/>
    <p:sldId id="380" r:id="rId4"/>
    <p:sldId id="308" r:id="rId5"/>
    <p:sldId id="309" r:id="rId6"/>
    <p:sldId id="310" r:id="rId7"/>
    <p:sldId id="311" r:id="rId8"/>
    <p:sldId id="382" r:id="rId9"/>
    <p:sldId id="313" r:id="rId10"/>
    <p:sldId id="314" r:id="rId11"/>
    <p:sldId id="381" r:id="rId12"/>
    <p:sldId id="316" r:id="rId13"/>
    <p:sldId id="383" r:id="rId14"/>
    <p:sldId id="318" r:id="rId15"/>
    <p:sldId id="384" r:id="rId16"/>
    <p:sldId id="385" r:id="rId17"/>
    <p:sldId id="407" r:id="rId18"/>
    <p:sldId id="386" r:id="rId19"/>
    <p:sldId id="387" r:id="rId20"/>
    <p:sldId id="324" r:id="rId21"/>
    <p:sldId id="388" r:id="rId22"/>
    <p:sldId id="326" r:id="rId23"/>
    <p:sldId id="327" r:id="rId24"/>
    <p:sldId id="389" r:id="rId25"/>
    <p:sldId id="329" r:id="rId26"/>
    <p:sldId id="408" r:id="rId27"/>
    <p:sldId id="390" r:id="rId28"/>
    <p:sldId id="332" r:id="rId29"/>
    <p:sldId id="391" r:id="rId30"/>
    <p:sldId id="392" r:id="rId31"/>
    <p:sldId id="335" r:id="rId32"/>
    <p:sldId id="336" r:id="rId33"/>
    <p:sldId id="393" r:id="rId34"/>
    <p:sldId id="338" r:id="rId35"/>
    <p:sldId id="394" r:id="rId36"/>
    <p:sldId id="395" r:id="rId37"/>
    <p:sldId id="341" r:id="rId38"/>
    <p:sldId id="342" r:id="rId39"/>
    <p:sldId id="343" r:id="rId40"/>
    <p:sldId id="345" r:id="rId41"/>
    <p:sldId id="346" r:id="rId42"/>
    <p:sldId id="347" r:id="rId43"/>
    <p:sldId id="396" r:id="rId44"/>
    <p:sldId id="397" r:id="rId45"/>
    <p:sldId id="350" r:id="rId46"/>
    <p:sldId id="351" r:id="rId47"/>
    <p:sldId id="398" r:id="rId48"/>
    <p:sldId id="353" r:id="rId49"/>
    <p:sldId id="354" r:id="rId50"/>
    <p:sldId id="399" r:id="rId51"/>
    <p:sldId id="400" r:id="rId52"/>
    <p:sldId id="401" r:id="rId53"/>
    <p:sldId id="358" r:id="rId54"/>
    <p:sldId id="402" r:id="rId55"/>
    <p:sldId id="360" r:id="rId56"/>
    <p:sldId id="361" r:id="rId57"/>
    <p:sldId id="403" r:id="rId58"/>
    <p:sldId id="363" r:id="rId59"/>
    <p:sldId id="405" r:id="rId60"/>
    <p:sldId id="406" r:id="rId61"/>
    <p:sldId id="365" r:id="rId62"/>
    <p:sldId id="366" r:id="rId63"/>
    <p:sldId id="367" r:id="rId64"/>
    <p:sldId id="368" r:id="rId65"/>
    <p:sldId id="369" r:id="rId66"/>
    <p:sldId id="404" r:id="rId67"/>
    <p:sldId id="371" r:id="rId68"/>
    <p:sldId id="372" r:id="rId69"/>
    <p:sldId id="373" r:id="rId70"/>
    <p:sldId id="374" r:id="rId71"/>
    <p:sldId id="305" r:id="rId72"/>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94343" autoAdjust="0"/>
  </p:normalViewPr>
  <p:slideViewPr>
    <p:cSldViewPr snapToGrid="0" snapToObjects="1">
      <p:cViewPr varScale="1">
        <p:scale>
          <a:sx n="65" d="100"/>
          <a:sy n="65" d="100"/>
        </p:scale>
        <p:origin x="612" y="78"/>
      </p:cViewPr>
      <p:guideLst>
        <p:guide orient="horz" pos="2160"/>
        <p:guide pos="288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00C7F63E-E294-42A8-ABD6-3A493C2CC4A5}" type="datetimeFigureOut">
              <a:rPr lang="en-US" altLang="en-US"/>
              <a:pPr/>
              <a:t>4/11/2018</a:t>
            </a:fld>
            <a:endParaRPr lang="en-US" altLang="en-US"/>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67A28CE-A0EA-4895-BF09-B160A83A822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AE550C17-22C8-4612-91DF-D357B0A762CD}" type="slidenum">
              <a:rPr lang="en-US" altLang="en-US"/>
              <a:pPr/>
              <a:t>‹#›</a:t>
            </a:fld>
            <a:endParaRPr lang="en-US" altLang="en-US"/>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a:headEnd/>
            <a:tailEnd/>
          </a:ln>
        </p:spPr>
      </p:sp>
      <p:sp>
        <p:nvSpPr>
          <p:cNvPr id="17411"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a:spcBef>
                <a:spcPct val="0"/>
              </a:spcBef>
            </a:pP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7412"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4378D4F-7934-4EB0-ABF8-DD9A45754FAC}"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a:p>
        </p:txBody>
      </p:sp>
      <p:sp>
        <p:nvSpPr>
          <p:cNvPr id="6" name="Shape 22"/>
          <p:cNvSpPr txBox="1">
            <a:spLocks noGrp="1"/>
          </p:cNvSpPr>
          <p:nvPr>
            <p:ph type="dt" idx="11"/>
          </p:nvPr>
        </p:nvSpPr>
        <p:spPr/>
        <p:txBody>
          <a:bodyPr/>
          <a:lstStyle>
            <a:lvl1pPr>
              <a:defRPr/>
            </a:lvl1pPr>
          </a:lstStyle>
          <a:p>
            <a:endParaRPr lang="en-US" altLang="en-US"/>
          </a:p>
        </p:txBody>
      </p:sp>
      <p:sp>
        <p:nvSpPr>
          <p:cNvPr id="7" name="Shape 23"/>
          <p:cNvSpPr txBox="1">
            <a:spLocks noGrp="1"/>
          </p:cNvSpPr>
          <p:nvPr>
            <p:ph type="sldNum" idx="12"/>
          </p:nvPr>
        </p:nvSpPr>
        <p:spPr/>
        <p:txBody>
          <a:bodyPr/>
          <a:lstStyle>
            <a:lvl1pPr>
              <a:defRPr/>
            </a:lvl1pPr>
          </a:lstStyle>
          <a:p>
            <a:fld id="{C82B8151-1070-43AA-9EA4-7F01F9A3D1C7}" type="slidenum">
              <a:rPr lang="en-US" altLang="en-US"/>
              <a:pPr/>
              <a:t>‹#›</a:t>
            </a:fld>
            <a:endParaRPr lang="en-US" altLang="en-US"/>
          </a:p>
        </p:txBody>
      </p:sp>
    </p:spTree>
    <p:extLst>
      <p:ext uri="{BB962C8B-B14F-4D97-AF65-F5344CB8AC3E}">
        <p14:creationId xmlns:p14="http://schemas.microsoft.com/office/powerpoint/2010/main" val="254554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F5219A63-DAE1-4C55-892E-B1E451B34933}" type="slidenum">
              <a:rPr lang="en-US" altLang="en-US"/>
              <a:pPr/>
              <a:t>‹#›</a:t>
            </a:fld>
            <a:endParaRPr lang="en-US" altLang="en-US"/>
          </a:p>
        </p:txBody>
      </p:sp>
    </p:spTree>
    <p:extLst>
      <p:ext uri="{BB962C8B-B14F-4D97-AF65-F5344CB8AC3E}">
        <p14:creationId xmlns:p14="http://schemas.microsoft.com/office/powerpoint/2010/main" val="299942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a:p>
        </p:txBody>
      </p:sp>
      <p:sp>
        <p:nvSpPr>
          <p:cNvPr id="4" name="Shape 82"/>
          <p:cNvSpPr txBox="1">
            <a:spLocks noGrp="1"/>
          </p:cNvSpPr>
          <p:nvPr>
            <p:ph type="sldNum" idx="12"/>
          </p:nvPr>
        </p:nvSpPr>
        <p:spPr/>
        <p:txBody>
          <a:bodyPr/>
          <a:lstStyle>
            <a:lvl1pPr>
              <a:defRPr>
                <a:solidFill>
                  <a:srgbClr val="000000"/>
                </a:solidFill>
              </a:defRPr>
            </a:lvl1pPr>
          </a:lstStyle>
          <a:p>
            <a:fld id="{C04374DB-F893-4E47-AB83-52B9B2B4C325}" type="slidenum">
              <a:rPr lang="en-US" altLang="en-US"/>
              <a:pPr/>
              <a:t>‹#›</a:t>
            </a:fld>
            <a:endParaRPr lang="en-US" altLang="en-US"/>
          </a:p>
        </p:txBody>
      </p:sp>
    </p:spTree>
    <p:extLst>
      <p:ext uri="{BB962C8B-B14F-4D97-AF65-F5344CB8AC3E}">
        <p14:creationId xmlns:p14="http://schemas.microsoft.com/office/powerpoint/2010/main" val="18672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a:p>
        </p:txBody>
      </p:sp>
      <p:sp>
        <p:nvSpPr>
          <p:cNvPr id="7" name="Date Placeholder 3"/>
          <p:cNvSpPr>
            <a:spLocks noGrp="1"/>
          </p:cNvSpPr>
          <p:nvPr>
            <p:ph type="dt" sz="half" idx="16"/>
          </p:nvPr>
        </p:nvSpPr>
        <p:spPr/>
        <p:txBody>
          <a:bodyPr/>
          <a:lstStyle>
            <a:lvl1pPr>
              <a:defRPr/>
            </a:lvl1pPr>
          </a:lstStyle>
          <a:p>
            <a:fld id="{4EB60D57-B593-4A50-8A6B-FB189E285D72}" type="datetimeFigureOut">
              <a:rPr lang="en-US" altLang="en-US"/>
              <a:pPr/>
              <a:t>4/11/2018</a:t>
            </a:fld>
            <a:endParaRPr lang="en-US" altLang="en-US"/>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2A4274EE-6242-49C7-9A51-04F190BE68B9}" type="slidenum">
              <a:rPr lang="en-US" altLang="en-US"/>
              <a:pPr/>
              <a:t>‹#›</a:t>
            </a:fld>
            <a:endParaRPr lang="en-US" altLang="en-US"/>
          </a:p>
        </p:txBody>
      </p:sp>
    </p:spTree>
    <p:extLst>
      <p:ext uri="{BB962C8B-B14F-4D97-AF65-F5344CB8AC3E}">
        <p14:creationId xmlns:p14="http://schemas.microsoft.com/office/powerpoint/2010/main" val="752057292"/>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6"/>
          </p:nvPr>
        </p:nvSpPr>
        <p:spPr/>
        <p:txBody>
          <a:bodyPr/>
          <a:lstStyle>
            <a:lvl1pPr>
              <a:defRPr/>
            </a:lvl1pPr>
          </a:lstStyle>
          <a:p>
            <a:endParaRPr lang="en-US" altLang="en-US"/>
          </a:p>
        </p:txBody>
      </p:sp>
      <p:sp>
        <p:nvSpPr>
          <p:cNvPr id="11" name="Date Placeholder 3"/>
          <p:cNvSpPr>
            <a:spLocks noGrp="1"/>
          </p:cNvSpPr>
          <p:nvPr>
            <p:ph type="dt" sz="half" idx="17"/>
          </p:nvPr>
        </p:nvSpPr>
        <p:spPr/>
        <p:txBody>
          <a:bodyPr/>
          <a:lstStyle>
            <a:lvl1pPr>
              <a:defRPr/>
            </a:lvl1pPr>
          </a:lstStyle>
          <a:p>
            <a:fld id="{196AEF8C-F5E0-4879-AFF1-7E4F21C4247B}" type="datetimeFigureOut">
              <a:rPr lang="en-US" altLang="en-US"/>
              <a:pPr/>
              <a:t>4/11/2018</a:t>
            </a:fld>
            <a:endParaRPr lang="en-US" altLang="en-US"/>
          </a:p>
        </p:txBody>
      </p:sp>
      <p:sp>
        <p:nvSpPr>
          <p:cNvPr id="12" name="Slide Number Placeholder 5"/>
          <p:cNvSpPr>
            <a:spLocks noGrp="1"/>
          </p:cNvSpPr>
          <p:nvPr>
            <p:ph type="sldNum" sz="quarter" idx="18"/>
          </p:nvPr>
        </p:nvSpPr>
        <p:spPr/>
        <p:txBody>
          <a:bodyPr/>
          <a:lstStyle>
            <a:lvl1pPr algn="l">
              <a:buSzTx/>
              <a:defRPr sz="1400">
                <a:solidFill>
                  <a:srgbClr val="000000"/>
                </a:solidFill>
              </a:defRPr>
            </a:lvl1pPr>
          </a:lstStyle>
          <a:p>
            <a:fld id="{6AF75621-AFB2-4CFA-8013-620C4F36A09F}" type="slidenum">
              <a:rPr lang="en-US" altLang="en-US"/>
              <a:pPr/>
              <a:t>‹#›</a:t>
            </a:fld>
            <a:endParaRPr lang="en-US" altLang="en-US"/>
          </a:p>
        </p:txBody>
      </p:sp>
    </p:spTree>
    <p:extLst>
      <p:ext uri="{BB962C8B-B14F-4D97-AF65-F5344CB8AC3E}">
        <p14:creationId xmlns:p14="http://schemas.microsoft.com/office/powerpoint/2010/main" val="2419469762"/>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a:p>
        </p:txBody>
      </p:sp>
      <p:sp>
        <p:nvSpPr>
          <p:cNvPr id="8" name="Shape 43"/>
          <p:cNvSpPr txBox="1">
            <a:spLocks noGrp="1"/>
          </p:cNvSpPr>
          <p:nvPr>
            <p:ph type="dt" idx="15"/>
          </p:nvPr>
        </p:nvSpPr>
        <p:spPr/>
        <p:txBody>
          <a:bodyPr/>
          <a:lstStyle>
            <a:lvl1pPr>
              <a:defRPr/>
            </a:lvl1pPr>
          </a:lstStyle>
          <a:p>
            <a:endParaRPr lang="en-US" altLang="en-US"/>
          </a:p>
        </p:txBody>
      </p:sp>
      <p:sp>
        <p:nvSpPr>
          <p:cNvPr id="10" name="Shape 44"/>
          <p:cNvSpPr txBox="1">
            <a:spLocks noGrp="1"/>
          </p:cNvSpPr>
          <p:nvPr>
            <p:ph type="sldNum" idx="16"/>
          </p:nvPr>
        </p:nvSpPr>
        <p:spPr/>
        <p:txBody>
          <a:bodyPr/>
          <a:lstStyle>
            <a:lvl1pPr>
              <a:defRPr/>
            </a:lvl1pPr>
          </a:lstStyle>
          <a:p>
            <a:fld id="{81367C9A-900E-4DD6-9957-C4647D4BD7BC}" type="slidenum">
              <a:rPr lang="en-US" altLang="en-US"/>
              <a:pPr/>
              <a:t>‹#›</a:t>
            </a:fld>
            <a:endParaRPr lang="en-US" altLang="en-US"/>
          </a:p>
        </p:txBody>
      </p:sp>
    </p:spTree>
    <p:extLst>
      <p:ext uri="{BB962C8B-B14F-4D97-AF65-F5344CB8AC3E}">
        <p14:creationId xmlns:p14="http://schemas.microsoft.com/office/powerpoint/2010/main" val="2261777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a:p>
        </p:txBody>
      </p:sp>
      <p:sp>
        <p:nvSpPr>
          <p:cNvPr id="3" name="Date Placeholder 2"/>
          <p:cNvSpPr>
            <a:spLocks noGrp="1"/>
          </p:cNvSpPr>
          <p:nvPr>
            <p:ph type="dt" idx="11"/>
          </p:nvPr>
        </p:nvSpPr>
        <p:spPr/>
        <p:txBody>
          <a:bodyPr/>
          <a:lstStyle>
            <a:lvl1pPr>
              <a:defRPr/>
            </a:lvl1pPr>
          </a:lstStyle>
          <a:p>
            <a:endParaRPr lang="en-US" altLang="en-US"/>
          </a:p>
        </p:txBody>
      </p:sp>
      <p:sp>
        <p:nvSpPr>
          <p:cNvPr id="4" name="Slide Number Placeholder 3"/>
          <p:cNvSpPr>
            <a:spLocks noGrp="1"/>
          </p:cNvSpPr>
          <p:nvPr>
            <p:ph type="sldNum" idx="12"/>
          </p:nvPr>
        </p:nvSpPr>
        <p:spPr/>
        <p:txBody>
          <a:bodyPr/>
          <a:lstStyle>
            <a:lvl1pPr>
              <a:defRPr/>
            </a:lvl1pPr>
          </a:lstStyle>
          <a:p>
            <a:fld id="{F0DF0911-5C83-47A6-B121-3F4A32BC0DF8}" type="slidenum">
              <a:rPr lang="en-US" altLang="en-US"/>
              <a:pPr/>
              <a:t>‹#›</a:t>
            </a:fld>
            <a:endParaRPr lang="en-US" altLang="en-US"/>
          </a:p>
        </p:txBody>
      </p:sp>
    </p:spTree>
    <p:extLst>
      <p:ext uri="{BB962C8B-B14F-4D97-AF65-F5344CB8AC3E}">
        <p14:creationId xmlns:p14="http://schemas.microsoft.com/office/powerpoint/2010/main" val="21696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a:p>
        </p:txBody>
      </p:sp>
      <p:sp>
        <p:nvSpPr>
          <p:cNvPr id="6" name="Shape 58"/>
          <p:cNvSpPr txBox="1">
            <a:spLocks noGrp="1"/>
          </p:cNvSpPr>
          <p:nvPr>
            <p:ph type="sldNum" idx="12"/>
          </p:nvPr>
        </p:nvSpPr>
        <p:spPr/>
        <p:txBody>
          <a:bodyPr/>
          <a:lstStyle>
            <a:lvl1pPr>
              <a:defRPr>
                <a:solidFill>
                  <a:srgbClr val="000000"/>
                </a:solidFill>
              </a:defRPr>
            </a:lvl1pPr>
          </a:lstStyle>
          <a:p>
            <a:fld id="{FE290552-E785-461C-BEC0-259219B7A159}" type="slidenum">
              <a:rPr lang="en-US" altLang="en-US"/>
              <a:pPr/>
              <a:t>‹#›</a:t>
            </a:fld>
            <a:endParaRPr lang="en-US" altLang="en-US"/>
          </a:p>
        </p:txBody>
      </p:sp>
    </p:spTree>
    <p:extLst>
      <p:ext uri="{BB962C8B-B14F-4D97-AF65-F5344CB8AC3E}">
        <p14:creationId xmlns:p14="http://schemas.microsoft.com/office/powerpoint/2010/main" val="145760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04347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8137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902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a:p>
        </p:txBody>
      </p:sp>
      <p:sp>
        <p:nvSpPr>
          <p:cNvPr id="7" name="Shape 43"/>
          <p:cNvSpPr txBox="1">
            <a:spLocks noGrp="1"/>
          </p:cNvSpPr>
          <p:nvPr>
            <p:ph type="dt" idx="11"/>
          </p:nvPr>
        </p:nvSpPr>
        <p:spPr/>
        <p:txBody>
          <a:bodyPr/>
          <a:lstStyle>
            <a:lvl1pPr>
              <a:defRPr/>
            </a:lvl1pPr>
          </a:lstStyle>
          <a:p>
            <a:endParaRPr lang="en-US" altLang="en-US"/>
          </a:p>
        </p:txBody>
      </p:sp>
      <p:sp>
        <p:nvSpPr>
          <p:cNvPr id="8" name="Shape 44"/>
          <p:cNvSpPr txBox="1">
            <a:spLocks noGrp="1"/>
          </p:cNvSpPr>
          <p:nvPr>
            <p:ph type="sldNum" idx="12"/>
          </p:nvPr>
        </p:nvSpPr>
        <p:spPr/>
        <p:txBody>
          <a:bodyPr/>
          <a:lstStyle>
            <a:lvl1pPr>
              <a:defRPr/>
            </a:lvl1pPr>
          </a:lstStyle>
          <a:p>
            <a:fld id="{2F825CF1-A500-479D-A3F2-47929B0AA4C8}" type="slidenum">
              <a:rPr lang="en-US" altLang="en-US"/>
              <a:pPr/>
              <a:t>‹#›</a:t>
            </a:fld>
            <a:endParaRPr lang="en-US" altLang="en-US"/>
          </a:p>
        </p:txBody>
      </p:sp>
    </p:spTree>
    <p:extLst>
      <p:ext uri="{BB962C8B-B14F-4D97-AF65-F5344CB8AC3E}">
        <p14:creationId xmlns:p14="http://schemas.microsoft.com/office/powerpoint/2010/main" val="81434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6A9BD88F-1A1E-4DA2-BE24-A747FD52117B}" type="slidenum">
              <a:rPr lang="en-US" altLang="en-US"/>
              <a:pPr/>
              <a:t>‹#›</a:t>
            </a:fld>
            <a:endParaRPr lang="en-US" altLang="en-US"/>
          </a:p>
        </p:txBody>
      </p:sp>
    </p:spTree>
    <p:extLst>
      <p:ext uri="{BB962C8B-B14F-4D97-AF65-F5344CB8AC3E}">
        <p14:creationId xmlns:p14="http://schemas.microsoft.com/office/powerpoint/2010/main" val="426598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a:p>
        </p:txBody>
      </p:sp>
      <p:sp>
        <p:nvSpPr>
          <p:cNvPr id="5" name="Shape 13"/>
          <p:cNvSpPr txBox="1">
            <a:spLocks noGrp="1"/>
          </p:cNvSpPr>
          <p:nvPr>
            <p:ph type="dt" idx="13"/>
          </p:nvPr>
        </p:nvSpPr>
        <p:spPr>
          <a:ln/>
        </p:spPr>
        <p:txBody>
          <a:bodyPr/>
          <a:lstStyle>
            <a:lvl1pPr>
              <a:defRPr/>
            </a:lvl1pPr>
          </a:lstStyle>
          <a:p>
            <a:endParaRPr lang="en-US" altLang="en-US"/>
          </a:p>
        </p:txBody>
      </p:sp>
      <p:sp>
        <p:nvSpPr>
          <p:cNvPr id="6" name="Shape 14"/>
          <p:cNvSpPr txBox="1">
            <a:spLocks noGrp="1"/>
          </p:cNvSpPr>
          <p:nvPr>
            <p:ph type="sldNum" idx="14"/>
          </p:nvPr>
        </p:nvSpPr>
        <p:spPr>
          <a:ln/>
        </p:spPr>
        <p:txBody>
          <a:bodyPr/>
          <a:lstStyle>
            <a:lvl1pPr>
              <a:defRPr/>
            </a:lvl1pPr>
          </a:lstStyle>
          <a:p>
            <a:fld id="{923DDBFD-6991-4645-B047-5B129670EE7D}" type="slidenum">
              <a:rPr lang="en-US" altLang="en-US"/>
              <a:pPr/>
              <a:t>‹#›</a:t>
            </a:fld>
            <a:endParaRPr lang="en-US" altLang="en-US"/>
          </a:p>
        </p:txBody>
      </p:sp>
    </p:spTree>
    <p:extLst>
      <p:ext uri="{BB962C8B-B14F-4D97-AF65-F5344CB8AC3E}">
        <p14:creationId xmlns:p14="http://schemas.microsoft.com/office/powerpoint/2010/main" val="19231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a:p>
        </p:txBody>
      </p:sp>
      <p:sp>
        <p:nvSpPr>
          <p:cNvPr id="4" name="Shape 13"/>
          <p:cNvSpPr txBox="1">
            <a:spLocks noGrp="1"/>
          </p:cNvSpPr>
          <p:nvPr>
            <p:ph type="dt" idx="13"/>
          </p:nvPr>
        </p:nvSpPr>
        <p:spPr>
          <a:ln/>
        </p:spPr>
        <p:txBody>
          <a:bodyPr/>
          <a:lstStyle>
            <a:lvl1pPr>
              <a:defRPr/>
            </a:lvl1pPr>
          </a:lstStyle>
          <a:p>
            <a:endParaRPr lang="en-US" altLang="en-US"/>
          </a:p>
        </p:txBody>
      </p:sp>
      <p:sp>
        <p:nvSpPr>
          <p:cNvPr id="5" name="Shape 14"/>
          <p:cNvSpPr txBox="1">
            <a:spLocks noGrp="1"/>
          </p:cNvSpPr>
          <p:nvPr>
            <p:ph type="sldNum" idx="14"/>
          </p:nvPr>
        </p:nvSpPr>
        <p:spPr>
          <a:ln/>
        </p:spPr>
        <p:txBody>
          <a:bodyPr/>
          <a:lstStyle>
            <a:lvl1pPr>
              <a:defRPr/>
            </a:lvl1pPr>
          </a:lstStyle>
          <a:p>
            <a:fld id="{EBD0DFB2-96C6-4A38-9647-FB5AC738A1CF}" type="slidenum">
              <a:rPr lang="en-US" altLang="en-US"/>
              <a:pPr/>
              <a:t>‹#›</a:t>
            </a:fld>
            <a:endParaRPr lang="en-US" altLang="en-US"/>
          </a:p>
        </p:txBody>
      </p:sp>
    </p:spTree>
    <p:extLst>
      <p:ext uri="{BB962C8B-B14F-4D97-AF65-F5344CB8AC3E}">
        <p14:creationId xmlns:p14="http://schemas.microsoft.com/office/powerpoint/2010/main" val="374422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FAC75871-9821-44C9-9E74-73AE009392D9}" type="slidenum">
              <a:rPr lang="en-US" altLang="en-US"/>
              <a:pPr/>
              <a:t>‹#›</a:t>
            </a:fld>
            <a:endParaRPr lang="en-US" altLang="en-US"/>
          </a:p>
        </p:txBody>
      </p:sp>
      <p:pic>
        <p:nvPicPr>
          <p:cNvPr id="1031" name="Shape 15" descr="Pearson Logo"/>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74387764-B722-4E63-AF76-41A51356E632}" type="slidenum">
              <a:rPr lang="en-US" altLang="en-US"/>
              <a:pPr/>
              <a:t>‹#›</a:t>
            </a:fld>
            <a:endParaRPr lang="en-US" altLang="en-US"/>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3.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8.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2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40.wmf"/><Relationship Id="rId5" Type="http://schemas.openxmlformats.org/officeDocument/2006/relationships/oleObject" Target="../embeddings/oleObject24.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0.xml"/><Relationship Id="rId1" Type="http://schemas.openxmlformats.org/officeDocument/2006/relationships/vmlDrawing" Target="../drawings/vmlDrawing8.vml"/><Relationship Id="rId4" Type="http://schemas.openxmlformats.org/officeDocument/2006/relationships/image" Target="../media/image47.wmf"/></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76200"/>
            <a:ext cx="8362950" cy="1155700"/>
          </a:xfrm>
        </p:spPr>
        <p:txBody>
          <a:bodyPr/>
          <a:lstStyle/>
          <a:p>
            <a:pPr eaLnBrk="1" hangingPunct="1">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Starting out </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With </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229600"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a:t>
            </a:r>
            <a:r>
              <a:rPr lang="en-US" b="1" dirty="0">
                <a:latin typeface="+mn-lt"/>
              </a:rPr>
              <a:t>3</a:t>
            </a:r>
          </a:p>
        </p:txBody>
      </p:sp>
      <p:sp>
        <p:nvSpPr>
          <p:cNvPr id="5" name="Text Placeholder 4"/>
          <p:cNvSpPr>
            <a:spLocks noGrp="1"/>
          </p:cNvSpPr>
          <p:nvPr>
            <p:ph type="body" idx="3"/>
          </p:nvPr>
        </p:nvSpPr>
        <p:spPr>
          <a:xfrm>
            <a:off x="4876800" y="3114675"/>
            <a:ext cx="3657600" cy="1235075"/>
          </a:xfrm>
        </p:spPr>
        <p:txBody>
          <a:bodyPr/>
          <a:lstStyle/>
          <a:p>
            <a:pPr algn="ctr" eaLnBrk="1" hangingPunct="1">
              <a:spcBef>
                <a:spcPts val="1000"/>
              </a:spcBef>
            </a:pPr>
            <a:r>
              <a:rPr lang="en-US" altLang="en-US" dirty="0">
                <a:latin typeface="+mn-lt"/>
              </a:rPr>
              <a:t>Expressions</a:t>
            </a:r>
          </a:p>
          <a:p>
            <a:pPr algn="ctr" eaLnBrk="1" hangingPunct="1">
              <a:spcBef>
                <a:spcPts val="1000"/>
              </a:spcBef>
            </a:pPr>
            <a:r>
              <a:rPr lang="en-US" altLang="en-US" dirty="0">
                <a:latin typeface="+mn-lt"/>
              </a:rPr>
              <a:t>and </a:t>
            </a:r>
            <a:r>
              <a:rPr lang="en-US" altLang="en-US" dirty="0" smtClean="0">
                <a:latin typeface="+mn-lt"/>
              </a:rPr>
              <a:t>Interactivity</a:t>
            </a:r>
            <a:endParaRPr lang="en-US" altLang="en-US" dirty="0">
              <a:latin typeface="+mn-lt"/>
            </a:endParaRPr>
          </a:p>
        </p:txBody>
      </p:sp>
      <p:pic>
        <p:nvPicPr>
          <p:cNvPr id="16390"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391"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solidFill>
                  <a:schemeClr val="bg1"/>
                </a:solidFill>
                <a:latin typeface="Times New Roman" panose="02020603050405020304" pitchFamily="18" charset="0"/>
                <a:cs typeface="Times New Roman" panose="02020603050405020304" pitchFamily="18" charset="0"/>
              </a:rPr>
              <a:t>3.2 Mathematical Expressions</a:t>
            </a:r>
            <a:endParaRPr lang="en-IN"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9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Mathematical Expressions</a:t>
            </a:r>
          </a:p>
        </p:txBody>
      </p:sp>
      <p:sp>
        <p:nvSpPr>
          <p:cNvPr id="3" name="Text Placeholder 2"/>
          <p:cNvSpPr>
            <a:spLocks noGrp="1"/>
          </p:cNvSpPr>
          <p:nvPr>
            <p:ph type="body" idx="1"/>
          </p:nvPr>
        </p:nvSpPr>
        <p:spPr>
          <a:xfrm>
            <a:off x="457200" y="1600200"/>
            <a:ext cx="8229600" cy="2416016"/>
          </a:xfrm>
        </p:spPr>
        <p:txBody>
          <a:bodyPr>
            <a:spAutoFit/>
          </a:bodyPr>
          <a:lstStyle/>
          <a:p>
            <a:pPr marL="255651" indent="-255651" eaLnBrk="1" hangingPunct="1">
              <a:tabLst/>
              <a:defRPr/>
            </a:pPr>
            <a:r>
              <a:rPr lang="en-US" altLang="en-US" sz="2400" dirty="0">
                <a:solidFill>
                  <a:srgbClr val="000000"/>
                </a:solidFill>
                <a:latin typeface="Arial (Body)"/>
                <a:ea typeface="+mn-ea"/>
              </a:rPr>
              <a:t>Can create complex expressions using multiple mathematical operators</a:t>
            </a:r>
          </a:p>
          <a:p>
            <a:pPr marL="255651" indent="-255651" eaLnBrk="1" hangingPunct="1">
              <a:tabLst/>
              <a:defRPr/>
            </a:pPr>
            <a:r>
              <a:rPr lang="en-US" altLang="en-US" sz="2400" dirty="0">
                <a:solidFill>
                  <a:srgbClr val="000000"/>
                </a:solidFill>
                <a:latin typeface="Arial (Body)"/>
                <a:ea typeface="+mn-ea"/>
              </a:rPr>
              <a:t>An expression can be a literal, a variable, or a mathematical combination of constants and variables</a:t>
            </a:r>
          </a:p>
          <a:p>
            <a:pPr marL="255651" indent="-255651" eaLnBrk="1" hangingPunct="1">
              <a:tabLst/>
              <a:defRPr/>
            </a:pPr>
            <a:r>
              <a:rPr lang="en-US" altLang="en-US" sz="2400" dirty="0">
                <a:solidFill>
                  <a:srgbClr val="000000"/>
                </a:solidFill>
                <a:latin typeface="Arial (Body)"/>
                <a:ea typeface="+mn-ea"/>
              </a:rPr>
              <a:t>Can be used in assignment, </a:t>
            </a:r>
            <a:r>
              <a:rPr lang="en-US" altLang="en-US" sz="2400" dirty="0" smtClean="0">
                <a:solidFill>
                  <a:srgbClr val="000000"/>
                </a:solidFill>
                <a:latin typeface="Courier New" panose="02070309020205020404" pitchFamily="49" charset="0"/>
                <a:ea typeface="+mn-ea"/>
                <a:cs typeface="Courier New" panose="02070309020205020404" pitchFamily="49" charset="0"/>
              </a:rPr>
              <a:t>c</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out</a:t>
            </a:r>
            <a:r>
              <a:rPr lang="en-US" altLang="en-US" sz="2400" dirty="0">
                <a:solidFill>
                  <a:srgbClr val="000000"/>
                </a:solidFill>
                <a:latin typeface="Arial (Body)"/>
                <a:ea typeface="+mn-ea"/>
              </a:rPr>
              <a:t>, other statements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The code has 2 lines. The lines read as follows. Line 1. area equals 2 asterisk P I asterisk radius semicolon. Line 2. c out left angle bracket left angle bracket double quote border is colon double quote left angle bracket left angle bracket 2 asterisk left parenthesis l plus w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032" y="4309779"/>
            <a:ext cx="6586577" cy="6768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 of </a:t>
            </a:r>
            <a:r>
              <a:rPr lang="en-IN" dirty="0" smtClean="0"/>
              <a:t>Operations </a:t>
            </a:r>
            <a:r>
              <a:rPr lang="en-US" altLang="en-US" sz="2000" b="0" dirty="0">
                <a:latin typeface="Times New Roman" panose="02020603050405020304" pitchFamily="18" charset="0"/>
              </a:rPr>
              <a:t>(1 of 2)</a:t>
            </a:r>
            <a:endParaRPr lang="en-IN" sz="2000" b="0" dirty="0"/>
          </a:p>
        </p:txBody>
      </p:sp>
      <p:sp>
        <p:nvSpPr>
          <p:cNvPr id="3" name="Text Placeholder 2"/>
          <p:cNvSpPr>
            <a:spLocks noGrp="1"/>
          </p:cNvSpPr>
          <p:nvPr>
            <p:ph type="body" idx="1"/>
          </p:nvPr>
        </p:nvSpPr>
        <p:spPr>
          <a:xfrm>
            <a:off x="457200" y="1600201"/>
            <a:ext cx="8229600" cy="798016"/>
          </a:xfrm>
        </p:spPr>
        <p:txBody>
          <a:bodyPr/>
          <a:lstStyle/>
          <a:p>
            <a:pPr marL="0" indent="0">
              <a:buNone/>
            </a:pPr>
            <a:r>
              <a:rPr lang="en-US" altLang="en-US" sz="2400" dirty="0">
                <a:latin typeface="+mn-lt"/>
              </a:rPr>
              <a:t>In an expression with more than one operator, evaluate in this order</a:t>
            </a:r>
            <a:r>
              <a:rPr lang="en-US" altLang="en-US" sz="2400" dirty="0" smtClean="0">
                <a:latin typeface="+mn-lt"/>
              </a:rPr>
              <a:t>:</a:t>
            </a:r>
            <a:endParaRPr lang="en-US" altLang="en-US" sz="2400" dirty="0">
              <a:latin typeface="+mn-lt"/>
            </a:endParaRPr>
          </a:p>
        </p:txBody>
      </p:sp>
      <p:sp>
        <p:nvSpPr>
          <p:cNvPr id="4" name="Content Placeholder 3"/>
          <p:cNvSpPr>
            <a:spLocks noGrp="1"/>
          </p:cNvSpPr>
          <p:nvPr>
            <p:ph sz="quarter" idx="13"/>
          </p:nvPr>
        </p:nvSpPr>
        <p:spPr>
          <a:xfrm>
            <a:off x="1225706" y="2502646"/>
            <a:ext cx="5658088" cy="505874"/>
          </a:xfrm>
        </p:spPr>
        <p:txBody>
          <a:bodyPr/>
          <a:lstStyle/>
          <a:p>
            <a:r>
              <a:rPr lang="en-US" altLang="en-US" sz="2400" dirty="0">
                <a:latin typeface="+mn-lt"/>
              </a:rPr>
              <a:t>−</a:t>
            </a:r>
            <a:r>
              <a:rPr lang="en-US" altLang="en-US" sz="2400" dirty="0" smtClean="0">
                <a:latin typeface="+mn-lt"/>
              </a:rPr>
              <a:t> </a:t>
            </a:r>
            <a:r>
              <a:rPr lang="en-US" altLang="en-US" sz="2400" dirty="0">
                <a:latin typeface="+mn-lt"/>
              </a:rPr>
              <a:t>(unary negation), in order, left to right</a:t>
            </a:r>
            <a:endParaRPr lang="en-IN" sz="2400" dirty="0">
              <a:latin typeface="+mn-lt"/>
            </a:endParaRPr>
          </a:p>
        </p:txBody>
      </p:sp>
      <p:graphicFrame>
        <p:nvGraphicFramePr>
          <p:cNvPr id="9" name="Object 8" descr="Asterisk, forward slash, percent sign"/>
          <p:cNvGraphicFramePr>
            <a:graphicFrameLocks noChangeAspect="1"/>
          </p:cNvGraphicFramePr>
          <p:nvPr>
            <p:extLst>
              <p:ext uri="{D42A27DB-BD31-4B8C-83A1-F6EECF244321}">
                <p14:modId xmlns:p14="http://schemas.microsoft.com/office/powerpoint/2010/main" val="2759711927"/>
              </p:ext>
            </p:extLst>
          </p:nvPr>
        </p:nvGraphicFramePr>
        <p:xfrm>
          <a:off x="1234834" y="3141253"/>
          <a:ext cx="892849" cy="488118"/>
        </p:xfrm>
        <a:graphic>
          <a:graphicData uri="http://schemas.openxmlformats.org/presentationml/2006/ole">
            <mc:AlternateContent xmlns:mc="http://schemas.openxmlformats.org/markup-compatibility/2006">
              <mc:Choice xmlns:v="urn:schemas-microsoft-com:vml" Requires="v">
                <p:oleObj spid="_x0000_s2398" name="Equation" r:id="rId3" imgW="342720" imgH="203040" progId="Equation.DSMT4">
                  <p:embed/>
                </p:oleObj>
              </mc:Choice>
              <mc:Fallback>
                <p:oleObj name="Equation" r:id="rId3" imgW="342720" imgH="203040" progId="Equation.DSMT4">
                  <p:embed/>
                  <p:pic>
                    <p:nvPicPr>
                      <p:cNvPr id="0" name=""/>
                      <p:cNvPicPr/>
                      <p:nvPr/>
                    </p:nvPicPr>
                    <p:blipFill>
                      <a:blip r:embed="rId4"/>
                      <a:stretch>
                        <a:fillRect/>
                      </a:stretch>
                    </p:blipFill>
                    <p:spPr>
                      <a:xfrm>
                        <a:off x="1234834" y="3141253"/>
                        <a:ext cx="892849" cy="488118"/>
                      </a:xfrm>
                      <a:prstGeom prst="rect">
                        <a:avLst/>
                      </a:prstGeom>
                    </p:spPr>
                  </p:pic>
                </p:oleObj>
              </mc:Fallback>
            </mc:AlternateContent>
          </a:graphicData>
        </a:graphic>
      </p:graphicFrame>
      <p:sp>
        <p:nvSpPr>
          <p:cNvPr id="5" name="Content Placeholder 4"/>
          <p:cNvSpPr>
            <a:spLocks noGrp="1"/>
          </p:cNvSpPr>
          <p:nvPr>
            <p:ph sz="quarter" idx="14"/>
          </p:nvPr>
        </p:nvSpPr>
        <p:spPr>
          <a:xfrm>
            <a:off x="2228357" y="3070162"/>
            <a:ext cx="3135980" cy="609600"/>
          </a:xfrm>
        </p:spPr>
        <p:txBody>
          <a:bodyPr/>
          <a:lstStyle/>
          <a:p>
            <a:r>
              <a:rPr lang="en-US" altLang="en-US" sz="2400" dirty="0">
                <a:latin typeface="+mn-lt"/>
              </a:rPr>
              <a:t>in order, left to right</a:t>
            </a:r>
            <a:endParaRPr lang="en-IN" sz="2400" dirty="0">
              <a:latin typeface="+mn-lt"/>
            </a:endParaRPr>
          </a:p>
        </p:txBody>
      </p:sp>
      <p:sp>
        <p:nvSpPr>
          <p:cNvPr id="6" name="Content Placeholder 5"/>
          <p:cNvSpPr>
            <a:spLocks noGrp="1"/>
          </p:cNvSpPr>
          <p:nvPr>
            <p:ph sz="quarter" idx="15"/>
          </p:nvPr>
        </p:nvSpPr>
        <p:spPr>
          <a:xfrm>
            <a:off x="1237488" y="3733800"/>
            <a:ext cx="3535680" cy="550863"/>
          </a:xfrm>
        </p:spPr>
        <p:txBody>
          <a:bodyPr/>
          <a:lstStyle/>
          <a:p>
            <a:pPr marL="255588" lvl="1" indent="-255588" eaLnBrk="1" hangingPunct="1"/>
            <a:r>
              <a:rPr lang="en-US" altLang="en-US" sz="2400" dirty="0">
                <a:latin typeface="+mn-lt"/>
              </a:rPr>
              <a:t>+ </a:t>
            </a:r>
            <a:r>
              <a:rPr lang="en-US" altLang="en-US" sz="2400" dirty="0" smtClean="0">
                <a:latin typeface="+mn-lt"/>
              </a:rPr>
              <a:t>−, </a:t>
            </a:r>
            <a:r>
              <a:rPr lang="en-US" altLang="en-US" sz="2400" dirty="0">
                <a:latin typeface="+mn-lt"/>
              </a:rPr>
              <a:t>in order, left to </a:t>
            </a:r>
            <a:r>
              <a:rPr lang="en-US" altLang="en-US" sz="2400" dirty="0" smtClean="0">
                <a:latin typeface="+mn-lt"/>
              </a:rPr>
              <a:t>right</a:t>
            </a:r>
            <a:endParaRPr lang="en-US" altLang="en-US" sz="2400" dirty="0">
              <a:latin typeface="+mn-lt"/>
            </a:endParaRPr>
          </a:p>
        </p:txBody>
      </p:sp>
      <p:sp>
        <p:nvSpPr>
          <p:cNvPr id="12" name="Content Placeholder 11"/>
          <p:cNvSpPr>
            <a:spLocks noGrp="1"/>
          </p:cNvSpPr>
          <p:nvPr>
            <p:ph sz="quarter" idx="16"/>
          </p:nvPr>
        </p:nvSpPr>
        <p:spPr>
          <a:xfrm>
            <a:off x="457201" y="4427539"/>
            <a:ext cx="2560320" cy="501078"/>
          </a:xfrm>
        </p:spPr>
        <p:txBody>
          <a:bodyPr/>
          <a:lstStyle/>
          <a:p>
            <a:r>
              <a:rPr lang="en-US" altLang="en-US" sz="2400" dirty="0">
                <a:latin typeface="+mn-lt"/>
              </a:rPr>
              <a:t>In the expression</a:t>
            </a:r>
            <a:endParaRPr lang="en-IN" sz="2400" dirty="0">
              <a:latin typeface="+mn-lt"/>
            </a:endParaRPr>
          </a:p>
        </p:txBody>
      </p:sp>
      <p:pic>
        <p:nvPicPr>
          <p:cNvPr id="8" name="Picture 7" descr="2 plus 2 multiplied by 2 minus 2. Multiplication, 2 times 2, is evaluated first. Addition, 2 + 2, is evaluated second. Subtraction, 2 minus 2, is evaluated third."/>
          <p:cNvPicPr>
            <a:picLocks noChangeAspect="1"/>
          </p:cNvPicPr>
          <p:nvPr/>
        </p:nvPicPr>
        <p:blipFill>
          <a:blip r:embed="rId5"/>
          <a:stretch>
            <a:fillRect/>
          </a:stretch>
        </p:blipFill>
        <p:spPr>
          <a:xfrm>
            <a:off x="3114889" y="4588581"/>
            <a:ext cx="3466667" cy="1307936"/>
          </a:xfrm>
          <a:prstGeom prst="rect">
            <a:avLst/>
          </a:prstGeom>
        </p:spPr>
      </p:pic>
    </p:spTree>
    <p:extLst>
      <p:ext uri="{BB962C8B-B14F-4D97-AF65-F5344CB8AC3E}">
        <p14:creationId xmlns:p14="http://schemas.microsoft.com/office/powerpoint/2010/main" val="312290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Order of Operations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576072"/>
          </a:xfrm>
        </p:spPr>
        <p:txBody>
          <a:bodyPr/>
          <a:lstStyle/>
          <a:p>
            <a:pPr marL="0" indent="0">
              <a:buNone/>
            </a:pPr>
            <a:r>
              <a:rPr lang="en-IN" sz="2400" b="1" dirty="0">
                <a:latin typeface="+mn-lt"/>
              </a:rPr>
              <a:t>Table 3-2 </a:t>
            </a:r>
            <a:r>
              <a:rPr lang="en-IN" sz="2400" dirty="0">
                <a:latin typeface="+mn-lt"/>
              </a:rPr>
              <a:t>Some Simple Expressions and Their Values</a:t>
            </a:r>
          </a:p>
        </p:txBody>
      </p:sp>
      <p:graphicFrame>
        <p:nvGraphicFramePr>
          <p:cNvPr id="4" name="Table 3"/>
          <p:cNvGraphicFramePr>
            <a:graphicFrameLocks noGrp="1"/>
          </p:cNvGraphicFramePr>
          <p:nvPr>
            <p:extLst>
              <p:ext uri="{D42A27DB-BD31-4B8C-83A1-F6EECF244321}">
                <p14:modId xmlns:p14="http://schemas.microsoft.com/office/powerpoint/2010/main" val="1131113393"/>
              </p:ext>
            </p:extLst>
          </p:nvPr>
        </p:nvGraphicFramePr>
        <p:xfrm>
          <a:off x="2467356" y="2737199"/>
          <a:ext cx="3485388" cy="2449576"/>
        </p:xfrm>
        <a:graphic>
          <a:graphicData uri="http://schemas.openxmlformats.org/drawingml/2006/table">
            <a:tbl>
              <a:tblPr firstRow="1" bandRow="1">
                <a:tableStyleId>{40F9630F-82C1-40B7-BC3A-925EFCFF5E92}</a:tableStyleId>
              </a:tblPr>
              <a:tblGrid>
                <a:gridCol w="2406396">
                  <a:extLst>
                    <a:ext uri="{9D8B030D-6E8A-4147-A177-3AD203B41FA5}">
                      <a16:colId xmlns:a16="http://schemas.microsoft.com/office/drawing/2014/main" val="487009431"/>
                    </a:ext>
                  </a:extLst>
                </a:gridCol>
                <a:gridCol w="1078992">
                  <a:extLst>
                    <a:ext uri="{9D8B030D-6E8A-4147-A177-3AD203B41FA5}">
                      <a16:colId xmlns:a16="http://schemas.microsoft.com/office/drawing/2014/main" val="996615006"/>
                    </a:ext>
                  </a:extLst>
                </a:gridCol>
              </a:tblGrid>
              <a:tr h="370840">
                <a:tc>
                  <a:txBody>
                    <a:bodyPr/>
                    <a:lstStyle/>
                    <a:p>
                      <a:r>
                        <a:rPr lang="en-US" sz="1800" dirty="0" smtClean="0">
                          <a:latin typeface="+mn-lt"/>
                        </a:rPr>
                        <a:t>Expression</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Value</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994414"/>
                  </a:ext>
                </a:extLst>
              </a:tr>
              <a:tr h="370840">
                <a:tc>
                  <a:txBody>
                    <a:bodyPr/>
                    <a:lstStyle/>
                    <a:p>
                      <a:r>
                        <a:rPr lang="en-US" sz="1000" dirty="0" smtClean="0">
                          <a:solidFill>
                            <a:schemeClr val="bg1"/>
                          </a:solidFill>
                          <a:latin typeface="+mn-lt"/>
                        </a:rPr>
                        <a:t>5 + 2 times 4</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13</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35212"/>
                  </a:ext>
                </a:extLst>
              </a:tr>
              <a:tr h="595376">
                <a:tc>
                  <a:txBody>
                    <a:bodyPr/>
                    <a:lstStyle/>
                    <a:p>
                      <a:r>
                        <a:rPr lang="en-US" sz="1000" dirty="0" smtClean="0">
                          <a:solidFill>
                            <a:schemeClr val="bg1"/>
                          </a:solidFill>
                          <a:latin typeface="+mn-lt"/>
                        </a:rPr>
                        <a:t>start fraction 10 over 2 minus 3 end fraction</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2</a:t>
                      </a:r>
                      <a:endParaRPr lang="en-US" sz="18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7386630"/>
                  </a:ext>
                </a:extLst>
              </a:tr>
              <a:tr h="370840">
                <a:tc>
                  <a:txBody>
                    <a:bodyPr/>
                    <a:lstStyle/>
                    <a:p>
                      <a:r>
                        <a:rPr lang="en-US" sz="1000" dirty="0" smtClean="0">
                          <a:solidFill>
                            <a:schemeClr val="bg1"/>
                          </a:solidFill>
                          <a:latin typeface="+mn-lt"/>
                        </a:rPr>
                        <a:t>8 + 12 times 2 minus 4</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28</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7883201"/>
                  </a:ext>
                </a:extLst>
              </a:tr>
              <a:tr h="370840">
                <a:tc>
                  <a:txBody>
                    <a:bodyPr/>
                    <a:lstStyle/>
                    <a:p>
                      <a:r>
                        <a:rPr lang="en-US" sz="1000" dirty="0" smtClean="0">
                          <a:solidFill>
                            <a:schemeClr val="bg1"/>
                          </a:solidFill>
                          <a:latin typeface="+mn-lt"/>
                        </a:rPr>
                        <a:t>4 + 17 times 2 minus 1</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4</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7769144"/>
                  </a:ext>
                </a:extLst>
              </a:tr>
              <a:tr h="370840">
                <a:tc>
                  <a:txBody>
                    <a:bodyPr/>
                    <a:lstStyle/>
                    <a:p>
                      <a:r>
                        <a:rPr lang="fi-FI" sz="1000" dirty="0" smtClean="0">
                          <a:solidFill>
                            <a:schemeClr val="bg1"/>
                          </a:solidFill>
                          <a:latin typeface="+mn-lt"/>
                        </a:rPr>
                        <a:t>6 minus 3 times 2 + 7 minus 1</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6</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9886281"/>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36433310"/>
              </p:ext>
            </p:extLst>
          </p:nvPr>
        </p:nvGraphicFramePr>
        <p:xfrm>
          <a:off x="2608538" y="3152727"/>
          <a:ext cx="854541" cy="278226"/>
        </p:xfrm>
        <a:graphic>
          <a:graphicData uri="http://schemas.openxmlformats.org/presentationml/2006/ole">
            <mc:AlternateContent xmlns:mc="http://schemas.openxmlformats.org/markup-compatibility/2006">
              <mc:Choice xmlns:v="urn:schemas-microsoft-com:vml" Requires="v">
                <p:oleObj spid="_x0000_s12515" name="Equation" r:id="rId3" imgW="545760" imgH="177480" progId="Equation.DSMT4">
                  <p:embed/>
                </p:oleObj>
              </mc:Choice>
              <mc:Fallback>
                <p:oleObj name="Equation" r:id="rId3" imgW="545760" imgH="177480" progId="Equation.DSMT4">
                  <p:embed/>
                  <p:pic>
                    <p:nvPicPr>
                      <p:cNvPr id="0" name=""/>
                      <p:cNvPicPr/>
                      <p:nvPr/>
                    </p:nvPicPr>
                    <p:blipFill>
                      <a:blip r:embed="rId4"/>
                      <a:stretch>
                        <a:fillRect/>
                      </a:stretch>
                    </p:blipFill>
                    <p:spPr>
                      <a:xfrm>
                        <a:off x="2608538" y="3152727"/>
                        <a:ext cx="854541" cy="27822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9654617"/>
              </p:ext>
            </p:extLst>
          </p:nvPr>
        </p:nvGraphicFramePr>
        <p:xfrm>
          <a:off x="2799319" y="3477093"/>
          <a:ext cx="521682" cy="557611"/>
        </p:xfrm>
        <a:graphic>
          <a:graphicData uri="http://schemas.openxmlformats.org/presentationml/2006/ole">
            <mc:AlternateContent xmlns:mc="http://schemas.openxmlformats.org/markup-compatibility/2006">
              <mc:Choice xmlns:v="urn:schemas-microsoft-com:vml" Requires="v">
                <p:oleObj spid="_x0000_s12516" name="Equation" r:id="rId5" imgW="368280" imgH="393480" progId="Equation.DSMT4">
                  <p:embed/>
                </p:oleObj>
              </mc:Choice>
              <mc:Fallback>
                <p:oleObj name="Equation" r:id="rId5" imgW="368280" imgH="393480" progId="Equation.DSMT4">
                  <p:embed/>
                  <p:pic>
                    <p:nvPicPr>
                      <p:cNvPr id="5" name="Object 4"/>
                      <p:cNvPicPr/>
                      <p:nvPr/>
                    </p:nvPicPr>
                    <p:blipFill>
                      <a:blip r:embed="rId6"/>
                      <a:stretch>
                        <a:fillRect/>
                      </a:stretch>
                    </p:blipFill>
                    <p:spPr>
                      <a:xfrm>
                        <a:off x="2799319" y="3477093"/>
                        <a:ext cx="521682" cy="55761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77329332"/>
              </p:ext>
            </p:extLst>
          </p:nvPr>
        </p:nvGraphicFramePr>
        <p:xfrm>
          <a:off x="2605723" y="4146233"/>
          <a:ext cx="1292225" cy="277812"/>
        </p:xfrm>
        <a:graphic>
          <a:graphicData uri="http://schemas.openxmlformats.org/presentationml/2006/ole">
            <mc:AlternateContent xmlns:mc="http://schemas.openxmlformats.org/markup-compatibility/2006">
              <mc:Choice xmlns:v="urn:schemas-microsoft-com:vml" Requires="v">
                <p:oleObj spid="_x0000_s12517" name="Equation" r:id="rId7" imgW="825480" imgH="177480" progId="Equation.DSMT4">
                  <p:embed/>
                </p:oleObj>
              </mc:Choice>
              <mc:Fallback>
                <p:oleObj name="Equation" r:id="rId7" imgW="825480" imgH="177480" progId="Equation.DSMT4">
                  <p:embed/>
                  <p:pic>
                    <p:nvPicPr>
                      <p:cNvPr id="5" name="Object 4"/>
                      <p:cNvPicPr/>
                      <p:nvPr/>
                    </p:nvPicPr>
                    <p:blipFill>
                      <a:blip r:embed="rId8"/>
                      <a:stretch>
                        <a:fillRect/>
                      </a:stretch>
                    </p:blipFill>
                    <p:spPr>
                      <a:xfrm>
                        <a:off x="2605723" y="4146233"/>
                        <a:ext cx="1292225" cy="277812"/>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17374549"/>
              </p:ext>
            </p:extLst>
          </p:nvPr>
        </p:nvGraphicFramePr>
        <p:xfrm>
          <a:off x="2603945" y="4473258"/>
          <a:ext cx="1252537" cy="257175"/>
        </p:xfrm>
        <a:graphic>
          <a:graphicData uri="http://schemas.openxmlformats.org/presentationml/2006/ole">
            <mc:AlternateContent xmlns:mc="http://schemas.openxmlformats.org/markup-compatibility/2006">
              <mc:Choice xmlns:v="urn:schemas-microsoft-com:vml" Requires="v">
                <p:oleObj spid="_x0000_s12518" name="Equation" r:id="rId9" imgW="799920" imgH="164880" progId="Equation.DSMT4">
                  <p:embed/>
                </p:oleObj>
              </mc:Choice>
              <mc:Fallback>
                <p:oleObj name="Equation" r:id="rId9" imgW="799920" imgH="164880" progId="Equation.DSMT4">
                  <p:embed/>
                  <p:pic>
                    <p:nvPicPr>
                      <p:cNvPr id="8" name="Object 7"/>
                      <p:cNvPicPr/>
                      <p:nvPr/>
                    </p:nvPicPr>
                    <p:blipFill>
                      <a:blip r:embed="rId10"/>
                      <a:stretch>
                        <a:fillRect/>
                      </a:stretch>
                    </p:blipFill>
                    <p:spPr>
                      <a:xfrm>
                        <a:off x="2603945" y="4473258"/>
                        <a:ext cx="1252537" cy="2571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865767"/>
              </p:ext>
            </p:extLst>
          </p:nvPr>
        </p:nvGraphicFramePr>
        <p:xfrm>
          <a:off x="2596134" y="4864989"/>
          <a:ext cx="1470025" cy="277813"/>
        </p:xfrm>
        <a:graphic>
          <a:graphicData uri="http://schemas.openxmlformats.org/presentationml/2006/ole">
            <mc:AlternateContent xmlns:mc="http://schemas.openxmlformats.org/markup-compatibility/2006">
              <mc:Choice xmlns:v="urn:schemas-microsoft-com:vml" Requires="v">
                <p:oleObj spid="_x0000_s12519" name="Equation" r:id="rId11" imgW="939600" imgH="177480" progId="Equation.DSMT4">
                  <p:embed/>
                </p:oleObj>
              </mc:Choice>
              <mc:Fallback>
                <p:oleObj name="Equation" r:id="rId11" imgW="939600" imgH="177480" progId="Equation.DSMT4">
                  <p:embed/>
                  <p:pic>
                    <p:nvPicPr>
                      <p:cNvPr id="8" name="Object 7"/>
                      <p:cNvPicPr/>
                      <p:nvPr/>
                    </p:nvPicPr>
                    <p:blipFill>
                      <a:blip r:embed="rId12"/>
                      <a:stretch>
                        <a:fillRect/>
                      </a:stretch>
                    </p:blipFill>
                    <p:spPr>
                      <a:xfrm>
                        <a:off x="2596134" y="4864989"/>
                        <a:ext cx="1470025" cy="277813"/>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b="1" dirty="0">
                <a:solidFill>
                  <a:schemeClr val="tx2"/>
                </a:solidFill>
                <a:latin typeface="Times New Roman" panose="02020603050405020304" pitchFamily="18" charset="0"/>
                <a:cs typeface="Times New Roman" panose="02020603050405020304" pitchFamily="18" charset="0"/>
              </a:rPr>
              <a:t>Associativity of Operators</a:t>
            </a:r>
          </a:p>
        </p:txBody>
      </p:sp>
      <p:sp>
        <p:nvSpPr>
          <p:cNvPr id="3" name="Content Placeholder 2"/>
          <p:cNvSpPr>
            <a:spLocks noGrp="1"/>
          </p:cNvSpPr>
          <p:nvPr>
            <p:ph idx="1"/>
          </p:nvPr>
        </p:nvSpPr>
        <p:spPr>
          <a:xfrm>
            <a:off x="457200" y="1600200"/>
            <a:ext cx="6007608" cy="528733"/>
          </a:xfrm>
        </p:spPr>
        <p:txBody>
          <a:bodyPr/>
          <a:lstStyle/>
          <a:p>
            <a:pPr marL="255600" indent="-255600" eaLnBrk="1" hangingPunct="1">
              <a:spcBef>
                <a:spcPts val="1500"/>
              </a:spcBef>
              <a:buClr>
                <a:schemeClr val="tx2"/>
              </a:buClr>
              <a:buFont typeface="Arial" panose="020B0604020202020204" pitchFamily="34" charset="0"/>
              <a:buChar char="•"/>
              <a:defRPr/>
            </a:pPr>
            <a:r>
              <a:rPr lang="en-US" altLang="en-US" sz="2400" dirty="0">
                <a:latin typeface="Courier New" panose="02070309020205020404" pitchFamily="49" charset="0"/>
              </a:rPr>
              <a:t>-</a:t>
            </a:r>
            <a:r>
              <a:rPr lang="en-US" altLang="en-US" sz="2400" dirty="0" smtClean="0">
                <a:latin typeface="+mn-lt"/>
              </a:rPr>
              <a:t> </a:t>
            </a:r>
            <a:r>
              <a:rPr lang="en-US" altLang="en-US" sz="2400" dirty="0">
                <a:latin typeface="+mn-lt"/>
              </a:rPr>
              <a:t>(unary negation) associates right to </a:t>
            </a:r>
            <a:r>
              <a:rPr lang="en-US" altLang="en-US" sz="2400" dirty="0" smtClean="0">
                <a:latin typeface="+mn-lt"/>
              </a:rPr>
              <a:t>left</a:t>
            </a:r>
          </a:p>
        </p:txBody>
      </p:sp>
      <p:sp>
        <p:nvSpPr>
          <p:cNvPr id="5" name="Content Placeholder 4"/>
          <p:cNvSpPr>
            <a:spLocks noGrp="1"/>
          </p:cNvSpPr>
          <p:nvPr>
            <p:ph idx="15"/>
          </p:nvPr>
        </p:nvSpPr>
        <p:spPr>
          <a:xfrm>
            <a:off x="457200" y="2164320"/>
            <a:ext cx="396836" cy="487440"/>
          </a:xfrm>
        </p:spPr>
        <p:txBody>
          <a:bodyPr/>
          <a:lstStyle/>
          <a:p>
            <a:pPr marL="255600" indent="-255600">
              <a:spcBef>
                <a:spcPts val="1500"/>
              </a:spcBef>
              <a:buClr>
                <a:schemeClr val="tx2"/>
              </a:buClr>
              <a:buFont typeface="Arial" panose="020B0604020202020204" pitchFamily="34" charset="0"/>
              <a:buChar char="•"/>
            </a:pPr>
            <a:r>
              <a:rPr lang="en-US" sz="2400" dirty="0">
                <a:latin typeface="+mn-lt"/>
              </a:rPr>
              <a:t> </a:t>
            </a:r>
          </a:p>
        </p:txBody>
      </p:sp>
      <p:graphicFrame>
        <p:nvGraphicFramePr>
          <p:cNvPr id="11" name="Object 10" descr="Asterisk, forward slash, percent sign, plus, underscore"/>
          <p:cNvGraphicFramePr>
            <a:graphicFrameLocks noChangeAspect="1"/>
          </p:cNvGraphicFramePr>
          <p:nvPr>
            <p:extLst>
              <p:ext uri="{D42A27DB-BD31-4B8C-83A1-F6EECF244321}">
                <p14:modId xmlns:p14="http://schemas.microsoft.com/office/powerpoint/2010/main" val="1905360276"/>
              </p:ext>
            </p:extLst>
          </p:nvPr>
        </p:nvGraphicFramePr>
        <p:xfrm>
          <a:off x="863180" y="2259647"/>
          <a:ext cx="1309449" cy="387987"/>
        </p:xfrm>
        <a:graphic>
          <a:graphicData uri="http://schemas.openxmlformats.org/presentationml/2006/ole">
            <mc:AlternateContent xmlns:mc="http://schemas.openxmlformats.org/markup-compatibility/2006">
              <mc:Choice xmlns:v="urn:schemas-microsoft-com:vml" Requires="v">
                <p:oleObj spid="_x0000_s5795" name="Equation" r:id="rId3" imgW="685800" imgH="203040" progId="Equation.DSMT4">
                  <p:embed/>
                </p:oleObj>
              </mc:Choice>
              <mc:Fallback>
                <p:oleObj name="Equation" r:id="rId3" imgW="685800" imgH="203040" progId="Equation.DSMT4">
                  <p:embed/>
                  <p:pic>
                    <p:nvPicPr>
                      <p:cNvPr id="0" name=""/>
                      <p:cNvPicPr/>
                      <p:nvPr/>
                    </p:nvPicPr>
                    <p:blipFill>
                      <a:blip r:embed="rId4"/>
                      <a:stretch>
                        <a:fillRect/>
                      </a:stretch>
                    </p:blipFill>
                    <p:spPr>
                      <a:xfrm>
                        <a:off x="863180" y="2259647"/>
                        <a:ext cx="1309449" cy="387987"/>
                      </a:xfrm>
                      <a:prstGeom prst="rect">
                        <a:avLst/>
                      </a:prstGeom>
                    </p:spPr>
                  </p:pic>
                </p:oleObj>
              </mc:Fallback>
            </mc:AlternateContent>
          </a:graphicData>
        </a:graphic>
      </p:graphicFrame>
      <p:sp>
        <p:nvSpPr>
          <p:cNvPr id="4" name="Content Placeholder 3"/>
          <p:cNvSpPr>
            <a:spLocks noGrp="1"/>
          </p:cNvSpPr>
          <p:nvPr>
            <p:ph idx="13"/>
          </p:nvPr>
        </p:nvSpPr>
        <p:spPr>
          <a:xfrm>
            <a:off x="2251192" y="2155176"/>
            <a:ext cx="3125480" cy="410162"/>
          </a:xfrm>
        </p:spPr>
        <p:txBody>
          <a:bodyPr/>
          <a:lstStyle/>
          <a:p>
            <a:r>
              <a:rPr lang="en-US" altLang="en-US" sz="2400" dirty="0">
                <a:latin typeface="+mn-lt"/>
              </a:rPr>
              <a:t>associate right to </a:t>
            </a:r>
            <a:r>
              <a:rPr lang="en-US" altLang="en-US" sz="2400" dirty="0" smtClean="0">
                <a:latin typeface="+mn-lt"/>
              </a:rPr>
              <a:t>left</a:t>
            </a:r>
            <a:endParaRPr lang="en-US" altLang="en-US" sz="2400" dirty="0">
              <a:latin typeface="+mn-lt"/>
            </a:endParaRPr>
          </a:p>
        </p:txBody>
      </p:sp>
      <p:sp>
        <p:nvSpPr>
          <p:cNvPr id="10" name="Content Placeholder 9"/>
          <p:cNvSpPr>
            <a:spLocks noGrp="1"/>
          </p:cNvSpPr>
          <p:nvPr>
            <p:ph idx="14"/>
          </p:nvPr>
        </p:nvSpPr>
        <p:spPr>
          <a:xfrm>
            <a:off x="457200" y="2732628"/>
            <a:ext cx="8229600" cy="777277"/>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mn-lt"/>
              </a:rPr>
              <a:t>parentheses ( ) can be used to override the order </a:t>
            </a:r>
            <a:r>
              <a:rPr lang="en-US" altLang="en-US" sz="2400" dirty="0" smtClean="0">
                <a:latin typeface="+mn-lt"/>
              </a:rPr>
              <a:t>of operations:</a:t>
            </a:r>
            <a:endParaRPr lang="en-US" altLang="en-US" sz="2400" dirty="0">
              <a:latin typeface="+mn-lt"/>
            </a:endParaRPr>
          </a:p>
        </p:txBody>
      </p:sp>
      <p:graphicFrame>
        <p:nvGraphicFramePr>
          <p:cNvPr id="6" name="Object 5" descr="Line 1. 2 plus 2 asterisk 2 minus 2 equals 4. Line 2. left parenthesis 2 plus 2 right parenthesis multiplied by 2 minus 2 equals 6. Line 3. 2 plus 2 multiplied by left parenthesis 2 minus 2 right parenthesis equals 2. Line 4. left parenthesis 2 plus 2 right parenthesis multiplied by left parenthesis 2 minus 2 right parenthesis equals 0."/>
          <p:cNvGraphicFramePr>
            <a:graphicFrameLocks noChangeAspect="1"/>
          </p:cNvGraphicFramePr>
          <p:nvPr>
            <p:extLst>
              <p:ext uri="{D42A27DB-BD31-4B8C-83A1-F6EECF244321}">
                <p14:modId xmlns:p14="http://schemas.microsoft.com/office/powerpoint/2010/main" val="1343312474"/>
              </p:ext>
            </p:extLst>
          </p:nvPr>
        </p:nvGraphicFramePr>
        <p:xfrm>
          <a:off x="3092226" y="3859042"/>
          <a:ext cx="2118851" cy="1556706"/>
        </p:xfrm>
        <a:graphic>
          <a:graphicData uri="http://schemas.openxmlformats.org/presentationml/2006/ole">
            <mc:AlternateContent xmlns:mc="http://schemas.openxmlformats.org/markup-compatibility/2006">
              <mc:Choice xmlns:v="urn:schemas-microsoft-com:vml" Requires="v">
                <p:oleObj spid="_x0000_s5796" name="Equation" r:id="rId5" imgW="1244520" imgH="914400" progId="Equation.DSMT4">
                  <p:embed/>
                </p:oleObj>
              </mc:Choice>
              <mc:Fallback>
                <p:oleObj name="Equation" r:id="rId5" imgW="1244520" imgH="914400" progId="Equation.DSMT4">
                  <p:embed/>
                  <p:pic>
                    <p:nvPicPr>
                      <p:cNvPr id="0" name=""/>
                      <p:cNvPicPr/>
                      <p:nvPr/>
                    </p:nvPicPr>
                    <p:blipFill>
                      <a:blip r:embed="rId6"/>
                      <a:stretch>
                        <a:fillRect/>
                      </a:stretch>
                    </p:blipFill>
                    <p:spPr>
                      <a:xfrm>
                        <a:off x="3092226" y="3859042"/>
                        <a:ext cx="2118851" cy="1556706"/>
                      </a:xfrm>
                      <a:prstGeom prst="rect">
                        <a:avLst/>
                      </a:prstGeom>
                    </p:spPr>
                  </p:pic>
                </p:oleObj>
              </mc:Fallback>
            </mc:AlternateContent>
          </a:graphicData>
        </a:graphic>
      </p:graphicFrame>
    </p:spTree>
    <p:extLst>
      <p:ext uri="{BB962C8B-B14F-4D97-AF65-F5344CB8AC3E}">
        <p14:creationId xmlns:p14="http://schemas.microsoft.com/office/powerpoint/2010/main" val="411314607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Grouping with Parentheses</a:t>
            </a:r>
            <a:endParaRPr lang="en-IN" dirty="0"/>
          </a:p>
        </p:txBody>
      </p:sp>
      <p:sp>
        <p:nvSpPr>
          <p:cNvPr id="3" name="Text Placeholder 2"/>
          <p:cNvSpPr>
            <a:spLocks noGrp="1"/>
          </p:cNvSpPr>
          <p:nvPr>
            <p:ph type="body" idx="1"/>
          </p:nvPr>
        </p:nvSpPr>
        <p:spPr>
          <a:xfrm>
            <a:off x="457200" y="1600201"/>
            <a:ext cx="8229600" cy="548640"/>
          </a:xfrm>
        </p:spPr>
        <p:txBody>
          <a:bodyPr/>
          <a:lstStyle/>
          <a:p>
            <a:pPr marL="0" indent="0">
              <a:buNone/>
            </a:pPr>
            <a:r>
              <a:rPr lang="en-IN" sz="2400" b="1" dirty="0" smtClean="0">
                <a:latin typeface="+mn-lt"/>
              </a:rPr>
              <a:t>Table 3-4 </a:t>
            </a:r>
            <a:r>
              <a:rPr lang="en-IN" sz="2400" dirty="0" smtClean="0">
                <a:latin typeface="+mn-lt"/>
              </a:rPr>
              <a:t>More </a:t>
            </a:r>
            <a:r>
              <a:rPr lang="en-IN" sz="2400" dirty="0">
                <a:latin typeface="+mn-lt"/>
              </a:rPr>
              <a:t>Simple Expressions and Their Values</a:t>
            </a:r>
          </a:p>
        </p:txBody>
      </p:sp>
      <p:graphicFrame>
        <p:nvGraphicFramePr>
          <p:cNvPr id="5" name="Table 4"/>
          <p:cNvGraphicFramePr>
            <a:graphicFrameLocks noGrp="1"/>
          </p:cNvGraphicFramePr>
          <p:nvPr>
            <p:extLst>
              <p:ext uri="{D42A27DB-BD31-4B8C-83A1-F6EECF244321}">
                <p14:modId xmlns:p14="http://schemas.microsoft.com/office/powerpoint/2010/main" val="3510191421"/>
              </p:ext>
            </p:extLst>
          </p:nvPr>
        </p:nvGraphicFramePr>
        <p:xfrm>
          <a:off x="2467356" y="2737199"/>
          <a:ext cx="3485388" cy="2412905"/>
        </p:xfrm>
        <a:graphic>
          <a:graphicData uri="http://schemas.openxmlformats.org/drawingml/2006/table">
            <a:tbl>
              <a:tblPr firstRow="1" bandRow="1">
                <a:tableStyleId>{40F9630F-82C1-40B7-BC3A-925EFCFF5E92}</a:tableStyleId>
              </a:tblPr>
              <a:tblGrid>
                <a:gridCol w="2406396">
                  <a:extLst>
                    <a:ext uri="{9D8B030D-6E8A-4147-A177-3AD203B41FA5}">
                      <a16:colId xmlns:a16="http://schemas.microsoft.com/office/drawing/2014/main" val="487009431"/>
                    </a:ext>
                  </a:extLst>
                </a:gridCol>
                <a:gridCol w="1078992">
                  <a:extLst>
                    <a:ext uri="{9D8B030D-6E8A-4147-A177-3AD203B41FA5}">
                      <a16:colId xmlns:a16="http://schemas.microsoft.com/office/drawing/2014/main" val="996615006"/>
                    </a:ext>
                  </a:extLst>
                </a:gridCol>
              </a:tblGrid>
              <a:tr h="370840">
                <a:tc>
                  <a:txBody>
                    <a:bodyPr/>
                    <a:lstStyle/>
                    <a:p>
                      <a:r>
                        <a:rPr lang="en-US" sz="1800" dirty="0" smtClean="0">
                          <a:solidFill>
                            <a:schemeClr val="tx1"/>
                          </a:solidFill>
                          <a:latin typeface="+mn-lt"/>
                        </a:rPr>
                        <a:t>Expression</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latin typeface="+mn-lt"/>
                        </a:rPr>
                        <a:t>Value</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994414"/>
                  </a:ext>
                </a:extLst>
              </a:tr>
              <a:tr h="370840">
                <a:tc>
                  <a:txBody>
                    <a:bodyPr/>
                    <a:lstStyle/>
                    <a:p>
                      <a:r>
                        <a:rPr lang="en-US" sz="1000" dirty="0" smtClean="0">
                          <a:solidFill>
                            <a:schemeClr val="bg1"/>
                          </a:solidFill>
                          <a:latin typeface="+mn-lt"/>
                        </a:rPr>
                        <a:t>5 + 2 times 4</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latin typeface="+mn-lt"/>
                        </a:rPr>
                        <a:t>28</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35212"/>
                  </a:ext>
                </a:extLst>
              </a:tr>
              <a:tr h="507905">
                <a:tc>
                  <a:txBody>
                    <a:bodyPr/>
                    <a:lstStyle/>
                    <a:p>
                      <a:r>
                        <a:rPr lang="en-US" sz="1000" dirty="0" smtClean="0">
                          <a:solidFill>
                            <a:schemeClr val="bg1"/>
                          </a:solidFill>
                          <a:latin typeface="+mn-lt"/>
                        </a:rPr>
                        <a:t>start fraction 10 over 5 minus 3 end fraction</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latin typeface="+mn-lt"/>
                        </a:rPr>
                        <a:t>5</a:t>
                      </a:r>
                      <a:endParaRPr lang="en-US" sz="18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7386630"/>
                  </a:ext>
                </a:extLst>
              </a:tr>
              <a:tr h="370840">
                <a:tc>
                  <a:txBody>
                    <a:bodyPr/>
                    <a:lstStyle/>
                    <a:p>
                      <a:r>
                        <a:rPr lang="en-US" sz="1000" dirty="0" smtClean="0">
                          <a:solidFill>
                            <a:schemeClr val="bg1"/>
                          </a:solidFill>
                          <a:latin typeface="+mn-lt"/>
                        </a:rPr>
                        <a:t>8 + 12 times 6 minus 2</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latin typeface="+mn-lt"/>
                        </a:rPr>
                        <a:t>56</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7883201"/>
                  </a:ext>
                </a:extLst>
              </a:tr>
              <a:tr h="370840">
                <a:tc>
                  <a:txBody>
                    <a:bodyPr/>
                    <a:lstStyle/>
                    <a:p>
                      <a:r>
                        <a:rPr lang="en-US" sz="1000" dirty="0" smtClean="0">
                          <a:solidFill>
                            <a:schemeClr val="bg1"/>
                          </a:solidFill>
                          <a:latin typeface="+mn-lt"/>
                        </a:rPr>
                        <a:t>left parenthesis 4 + 17 right parenthesis % 2 minus 1</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latin typeface="+mn-lt"/>
                        </a:rPr>
                        <a:t>0</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7769144"/>
                  </a:ext>
                </a:extLst>
              </a:tr>
              <a:tr h="370840">
                <a:tc>
                  <a:txBody>
                    <a:bodyPr/>
                    <a:lstStyle/>
                    <a:p>
                      <a:r>
                        <a:rPr lang="en-US" sz="1000" dirty="0" smtClean="0">
                          <a:solidFill>
                            <a:schemeClr val="bg1"/>
                          </a:solidFill>
                          <a:latin typeface="+mn-lt"/>
                        </a:rPr>
                        <a:t>start fraction 6 minus 3 times 2 + 7 over 3 end fraction</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latin typeface="+mn-lt"/>
                        </a:rPr>
                        <a:t>9</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9886281"/>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33337794"/>
              </p:ext>
            </p:extLst>
          </p:nvPr>
        </p:nvGraphicFramePr>
        <p:xfrm>
          <a:off x="2581306" y="3142612"/>
          <a:ext cx="993775" cy="317500"/>
        </p:xfrm>
        <a:graphic>
          <a:graphicData uri="http://schemas.openxmlformats.org/presentationml/2006/ole">
            <mc:AlternateContent xmlns:mc="http://schemas.openxmlformats.org/markup-compatibility/2006">
              <mc:Choice xmlns:v="urn:schemas-microsoft-com:vml" Requires="v">
                <p:oleObj spid="_x0000_s13544" name="Equation" r:id="rId3" imgW="634680" imgH="203040" progId="Equation.DSMT4">
                  <p:embed/>
                </p:oleObj>
              </mc:Choice>
              <mc:Fallback>
                <p:oleObj name="Equation" r:id="rId3" imgW="634680" imgH="203040" progId="Equation.DSMT4">
                  <p:embed/>
                  <p:pic>
                    <p:nvPicPr>
                      <p:cNvPr id="5" name="Object 4"/>
                      <p:cNvPicPr/>
                      <p:nvPr/>
                    </p:nvPicPr>
                    <p:blipFill>
                      <a:blip r:embed="rId4"/>
                      <a:stretch>
                        <a:fillRect/>
                      </a:stretch>
                    </p:blipFill>
                    <p:spPr>
                      <a:xfrm>
                        <a:off x="2581306" y="3142612"/>
                        <a:ext cx="993775" cy="317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39199676"/>
              </p:ext>
            </p:extLst>
          </p:nvPr>
        </p:nvGraphicFramePr>
        <p:xfrm>
          <a:off x="2592599" y="3550491"/>
          <a:ext cx="1062567" cy="393543"/>
        </p:xfrm>
        <a:graphic>
          <a:graphicData uri="http://schemas.openxmlformats.org/presentationml/2006/ole">
            <mc:AlternateContent xmlns:mc="http://schemas.openxmlformats.org/markup-compatibility/2006">
              <mc:Choice xmlns:v="urn:schemas-microsoft-com:vml" Requires="v">
                <p:oleObj spid="_x0000_s13545" name="Equation" r:id="rId5" imgW="685800" imgH="253800" progId="Equation.DSMT4">
                  <p:embed/>
                </p:oleObj>
              </mc:Choice>
              <mc:Fallback>
                <p:oleObj name="Equation" r:id="rId5" imgW="685800" imgH="253800" progId="Equation.DSMT4">
                  <p:embed/>
                  <p:pic>
                    <p:nvPicPr>
                      <p:cNvPr id="7" name="Object 6"/>
                      <p:cNvPicPr/>
                      <p:nvPr/>
                    </p:nvPicPr>
                    <p:blipFill>
                      <a:blip r:embed="rId6"/>
                      <a:stretch>
                        <a:fillRect/>
                      </a:stretch>
                    </p:blipFill>
                    <p:spPr>
                      <a:xfrm>
                        <a:off x="2592599" y="3550491"/>
                        <a:ext cx="1062567" cy="39354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05317233"/>
              </p:ext>
            </p:extLst>
          </p:nvPr>
        </p:nvGraphicFramePr>
        <p:xfrm>
          <a:off x="2506091" y="3998406"/>
          <a:ext cx="1471612" cy="396875"/>
        </p:xfrm>
        <a:graphic>
          <a:graphicData uri="http://schemas.openxmlformats.org/presentationml/2006/ole">
            <mc:AlternateContent xmlns:mc="http://schemas.openxmlformats.org/markup-compatibility/2006">
              <mc:Choice xmlns:v="urn:schemas-microsoft-com:vml" Requires="v">
                <p:oleObj spid="_x0000_s13546" name="Equation" r:id="rId7" imgW="939600" imgH="253800" progId="Equation.DSMT4">
                  <p:embed/>
                </p:oleObj>
              </mc:Choice>
              <mc:Fallback>
                <p:oleObj name="Equation" r:id="rId7" imgW="939600" imgH="253800" progId="Equation.DSMT4">
                  <p:embed/>
                  <p:pic>
                    <p:nvPicPr>
                      <p:cNvPr id="8" name="Object 7"/>
                      <p:cNvPicPr/>
                      <p:nvPr/>
                    </p:nvPicPr>
                    <p:blipFill>
                      <a:blip r:embed="rId8"/>
                      <a:stretch>
                        <a:fillRect/>
                      </a:stretch>
                    </p:blipFill>
                    <p:spPr>
                      <a:xfrm>
                        <a:off x="2506091" y="3998406"/>
                        <a:ext cx="1471612" cy="3968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38664184"/>
              </p:ext>
            </p:extLst>
          </p:nvPr>
        </p:nvGraphicFramePr>
        <p:xfrm>
          <a:off x="2504887" y="4399870"/>
          <a:ext cx="1481522" cy="389055"/>
        </p:xfrm>
        <a:graphic>
          <a:graphicData uri="http://schemas.openxmlformats.org/presentationml/2006/ole">
            <mc:AlternateContent xmlns:mc="http://schemas.openxmlformats.org/markup-compatibility/2006">
              <mc:Choice xmlns:v="urn:schemas-microsoft-com:vml" Requires="v">
                <p:oleObj spid="_x0000_s13547" name="Equation" r:id="rId9" imgW="965160" imgH="253800" progId="Equation.DSMT4">
                  <p:embed/>
                </p:oleObj>
              </mc:Choice>
              <mc:Fallback>
                <p:oleObj name="Equation" r:id="rId9" imgW="965160" imgH="253800" progId="Equation.DSMT4">
                  <p:embed/>
                  <p:pic>
                    <p:nvPicPr>
                      <p:cNvPr id="9" name="Object 8"/>
                      <p:cNvPicPr/>
                      <p:nvPr/>
                    </p:nvPicPr>
                    <p:blipFill>
                      <a:blip r:embed="rId10"/>
                      <a:stretch>
                        <a:fillRect/>
                      </a:stretch>
                    </p:blipFill>
                    <p:spPr>
                      <a:xfrm>
                        <a:off x="2504887" y="4399870"/>
                        <a:ext cx="1481522" cy="38905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69502686"/>
              </p:ext>
            </p:extLst>
          </p:nvPr>
        </p:nvGraphicFramePr>
        <p:xfrm>
          <a:off x="2500526" y="4808914"/>
          <a:ext cx="1769827" cy="392946"/>
        </p:xfrm>
        <a:graphic>
          <a:graphicData uri="http://schemas.openxmlformats.org/presentationml/2006/ole">
            <mc:AlternateContent xmlns:mc="http://schemas.openxmlformats.org/markup-compatibility/2006">
              <mc:Choice xmlns:v="urn:schemas-microsoft-com:vml" Requires="v">
                <p:oleObj spid="_x0000_s13548" name="Equation" r:id="rId11" imgW="1143000" imgH="253800" progId="Equation.DSMT4">
                  <p:embed/>
                </p:oleObj>
              </mc:Choice>
              <mc:Fallback>
                <p:oleObj name="Equation" r:id="rId11" imgW="1143000" imgH="253800" progId="Equation.DSMT4">
                  <p:embed/>
                  <p:pic>
                    <p:nvPicPr>
                      <p:cNvPr id="10" name="Object 9"/>
                      <p:cNvPicPr/>
                      <p:nvPr/>
                    </p:nvPicPr>
                    <p:blipFill>
                      <a:blip r:embed="rId12"/>
                      <a:stretch>
                        <a:fillRect/>
                      </a:stretch>
                    </p:blipFill>
                    <p:spPr>
                      <a:xfrm>
                        <a:off x="2500526" y="4808914"/>
                        <a:ext cx="1769827" cy="392946"/>
                      </a:xfrm>
                      <a:prstGeom prst="rect">
                        <a:avLst/>
                      </a:prstGeom>
                    </p:spPr>
                  </p:pic>
                </p:oleObj>
              </mc:Fallback>
            </mc:AlternateContent>
          </a:graphicData>
        </a:graphic>
      </p:graphicFrame>
    </p:spTree>
    <p:extLst>
      <p:ext uri="{BB962C8B-B14F-4D97-AF65-F5344CB8AC3E}">
        <p14:creationId xmlns:p14="http://schemas.microsoft.com/office/powerpoint/2010/main" val="224328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Algebraic </a:t>
            </a:r>
            <a:r>
              <a:rPr lang="en-US" altLang="en-US" dirty="0" smtClean="0"/>
              <a:t>Expressions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8229600" cy="497751"/>
          </a:xfrm>
        </p:spPr>
        <p:txBody>
          <a:bodyPr/>
          <a:lstStyle/>
          <a:p>
            <a:r>
              <a:rPr lang="en-US" altLang="en-US" sz="2400" dirty="0">
                <a:latin typeface="+mn-lt"/>
              </a:rPr>
              <a:t>Multiplication requires an operator</a:t>
            </a:r>
            <a:r>
              <a:rPr lang="en-US" altLang="en-US" sz="2400" dirty="0" smtClean="0">
                <a:latin typeface="+mn-lt"/>
              </a:rPr>
              <a:t>:</a:t>
            </a:r>
            <a:endParaRPr lang="en-US" altLang="en-US" sz="2400" dirty="0">
              <a:latin typeface="+mn-lt"/>
            </a:endParaRPr>
          </a:p>
        </p:txBody>
      </p:sp>
      <p:sp>
        <p:nvSpPr>
          <p:cNvPr id="4" name="Content Placeholder 3"/>
          <p:cNvSpPr>
            <a:spLocks noGrp="1"/>
          </p:cNvSpPr>
          <p:nvPr>
            <p:ph sz="quarter" idx="13"/>
          </p:nvPr>
        </p:nvSpPr>
        <p:spPr>
          <a:xfrm>
            <a:off x="1052951" y="2250355"/>
            <a:ext cx="3075709" cy="459213"/>
          </a:xfrm>
        </p:spPr>
        <p:txBody>
          <a:bodyPr/>
          <a:lstStyle/>
          <a:p>
            <a:r>
              <a:rPr lang="en-US" altLang="en-US" sz="2400" b="1" dirty="0" smtClean="0">
                <a:latin typeface="+mn-lt"/>
              </a:rPr>
              <a:t>Area</a:t>
            </a:r>
            <a:r>
              <a:rPr lang="en-US" altLang="en-US" sz="2400" dirty="0" smtClean="0">
                <a:latin typeface="+mn-lt"/>
              </a:rPr>
              <a:t>=</a:t>
            </a:r>
            <a:r>
              <a:rPr lang="en-US" altLang="en-US" sz="2400" i="1" dirty="0" err="1" smtClean="0">
                <a:latin typeface="+mn-lt"/>
              </a:rPr>
              <a:t>lw</a:t>
            </a:r>
            <a:r>
              <a:rPr lang="en-US" altLang="en-US" sz="2400" b="1" dirty="0" smtClean="0">
                <a:latin typeface="+mn-lt"/>
              </a:rPr>
              <a:t> </a:t>
            </a:r>
            <a:r>
              <a:rPr lang="en-US" altLang="en-US" sz="2400" dirty="0">
                <a:latin typeface="+mn-lt"/>
              </a:rPr>
              <a:t>is written as</a:t>
            </a:r>
            <a:endParaRPr lang="en-US" sz="2400" dirty="0">
              <a:latin typeface="+mn-lt"/>
            </a:endParaRPr>
          </a:p>
        </p:txBody>
      </p:sp>
      <p:graphicFrame>
        <p:nvGraphicFramePr>
          <p:cNvPr id="15" name="Object 14" descr="Area = 1 asterisk w semicolon"/>
          <p:cNvGraphicFramePr>
            <a:graphicFrameLocks noChangeAspect="1"/>
          </p:cNvGraphicFramePr>
          <p:nvPr>
            <p:extLst>
              <p:ext uri="{D42A27DB-BD31-4B8C-83A1-F6EECF244321}">
                <p14:modId xmlns:p14="http://schemas.microsoft.com/office/powerpoint/2010/main" val="1215132023"/>
              </p:ext>
            </p:extLst>
          </p:nvPr>
        </p:nvGraphicFramePr>
        <p:xfrm>
          <a:off x="4080748" y="2360083"/>
          <a:ext cx="2395677" cy="381130"/>
        </p:xfrm>
        <a:graphic>
          <a:graphicData uri="http://schemas.openxmlformats.org/presentationml/2006/ole">
            <mc:AlternateContent xmlns:mc="http://schemas.openxmlformats.org/markup-compatibility/2006">
              <mc:Choice xmlns:v="urn:schemas-microsoft-com:vml" Requires="v">
                <p:oleObj spid="_x0000_s11988" name="Equation" r:id="rId3" imgW="1117440" imgH="177480" progId="Equation.DSMT4">
                  <p:embed/>
                </p:oleObj>
              </mc:Choice>
              <mc:Fallback>
                <p:oleObj name="Equation" r:id="rId3" imgW="1117440" imgH="177480" progId="Equation.DSMT4">
                  <p:embed/>
                  <p:pic>
                    <p:nvPicPr>
                      <p:cNvPr id="0" name=""/>
                      <p:cNvPicPr/>
                      <p:nvPr/>
                    </p:nvPicPr>
                    <p:blipFill>
                      <a:blip r:embed="rId4"/>
                      <a:stretch>
                        <a:fillRect/>
                      </a:stretch>
                    </p:blipFill>
                    <p:spPr>
                      <a:xfrm>
                        <a:off x="4080748" y="2360083"/>
                        <a:ext cx="2395677" cy="381130"/>
                      </a:xfrm>
                      <a:prstGeom prst="rect">
                        <a:avLst/>
                      </a:prstGeom>
                    </p:spPr>
                  </p:pic>
                </p:oleObj>
              </mc:Fallback>
            </mc:AlternateContent>
          </a:graphicData>
        </a:graphic>
      </p:graphicFrame>
      <p:sp>
        <p:nvSpPr>
          <p:cNvPr id="10" name="Content Placeholder 9"/>
          <p:cNvSpPr>
            <a:spLocks noGrp="1"/>
          </p:cNvSpPr>
          <p:nvPr>
            <p:ph sz="quarter" idx="14"/>
          </p:nvPr>
        </p:nvSpPr>
        <p:spPr>
          <a:xfrm>
            <a:off x="457200" y="2871209"/>
            <a:ext cx="8232775" cy="452583"/>
          </a:xfrm>
        </p:spPr>
        <p:txBody>
          <a:bodyPr/>
          <a:lstStyle/>
          <a:p>
            <a:pPr marL="255600">
              <a:spcBef>
                <a:spcPts val="1500"/>
              </a:spcBef>
              <a:buClr>
                <a:schemeClr val="tx2"/>
              </a:buClr>
              <a:buFont typeface="Arial" panose="020B0604020202020204" pitchFamily="34" charset="0"/>
              <a:buChar char="•"/>
            </a:pPr>
            <a:r>
              <a:rPr lang="en-US" altLang="en-US" sz="2400" dirty="0">
                <a:latin typeface="+mn-lt"/>
              </a:rPr>
              <a:t>There is no exponentiation operator</a:t>
            </a:r>
            <a:r>
              <a:rPr lang="en-US" altLang="en-US" sz="2400" dirty="0" smtClean="0">
                <a:latin typeface="+mn-lt"/>
              </a:rPr>
              <a:t>:</a:t>
            </a:r>
            <a:endParaRPr lang="en-US" altLang="en-US" sz="2400" dirty="0">
              <a:latin typeface="+mn-lt"/>
            </a:endParaRPr>
          </a:p>
        </p:txBody>
      </p:sp>
      <p:graphicFrame>
        <p:nvGraphicFramePr>
          <p:cNvPr id="16" name="Object 15" descr="Area = s squared"/>
          <p:cNvGraphicFramePr>
            <a:graphicFrameLocks noChangeAspect="1"/>
          </p:cNvGraphicFramePr>
          <p:nvPr>
            <p:extLst>
              <p:ext uri="{D42A27DB-BD31-4B8C-83A1-F6EECF244321}">
                <p14:modId xmlns:p14="http://schemas.microsoft.com/office/powerpoint/2010/main" val="1028810126"/>
              </p:ext>
            </p:extLst>
          </p:nvPr>
        </p:nvGraphicFramePr>
        <p:xfrm>
          <a:off x="1077628" y="3533796"/>
          <a:ext cx="1335087" cy="396875"/>
        </p:xfrm>
        <a:graphic>
          <a:graphicData uri="http://schemas.openxmlformats.org/presentationml/2006/ole">
            <mc:AlternateContent xmlns:mc="http://schemas.openxmlformats.org/markup-compatibility/2006">
              <mc:Choice xmlns:v="urn:schemas-microsoft-com:vml" Requires="v">
                <p:oleObj spid="_x0000_s11989" name="Equation" r:id="rId5" imgW="685800" imgH="203040" progId="Equation.DSMT4">
                  <p:embed/>
                </p:oleObj>
              </mc:Choice>
              <mc:Fallback>
                <p:oleObj name="Equation" r:id="rId5" imgW="685800" imgH="203040" progId="Equation.DSMT4">
                  <p:embed/>
                  <p:pic>
                    <p:nvPicPr>
                      <p:cNvPr id="0" name=""/>
                      <p:cNvPicPr/>
                      <p:nvPr/>
                    </p:nvPicPr>
                    <p:blipFill>
                      <a:blip r:embed="rId6"/>
                      <a:stretch>
                        <a:fillRect/>
                      </a:stretch>
                    </p:blipFill>
                    <p:spPr>
                      <a:xfrm>
                        <a:off x="1077628" y="3533796"/>
                        <a:ext cx="1335087" cy="396875"/>
                      </a:xfrm>
                      <a:prstGeom prst="rect">
                        <a:avLst/>
                      </a:prstGeom>
                    </p:spPr>
                  </p:pic>
                </p:oleObj>
              </mc:Fallback>
            </mc:AlternateContent>
          </a:graphicData>
        </a:graphic>
      </p:graphicFrame>
      <p:sp>
        <p:nvSpPr>
          <p:cNvPr id="7" name="Content Placeholder 6"/>
          <p:cNvSpPr>
            <a:spLocks noGrp="1"/>
          </p:cNvSpPr>
          <p:nvPr>
            <p:ph sz="quarter" idx="16"/>
          </p:nvPr>
        </p:nvSpPr>
        <p:spPr>
          <a:xfrm>
            <a:off x="2382983" y="3471581"/>
            <a:ext cx="1981200" cy="421553"/>
          </a:xfrm>
        </p:spPr>
        <p:txBody>
          <a:bodyPr/>
          <a:lstStyle/>
          <a:p>
            <a:r>
              <a:rPr lang="en-US" altLang="en-US" sz="2400" dirty="0">
                <a:latin typeface="+mn-lt"/>
              </a:rPr>
              <a:t>is written as</a:t>
            </a:r>
            <a:endParaRPr lang="en-US" sz="2400" dirty="0">
              <a:latin typeface="+mn-lt"/>
            </a:endParaRPr>
          </a:p>
        </p:txBody>
      </p:sp>
      <p:graphicFrame>
        <p:nvGraphicFramePr>
          <p:cNvPr id="17" name="Object 16" descr="Area = p o w left parenthesis s comma 2 right parenthesis semicolon"/>
          <p:cNvGraphicFramePr>
            <a:graphicFrameLocks noChangeAspect="1"/>
          </p:cNvGraphicFramePr>
          <p:nvPr>
            <p:extLst>
              <p:ext uri="{D42A27DB-BD31-4B8C-83A1-F6EECF244321}">
                <p14:modId xmlns:p14="http://schemas.microsoft.com/office/powerpoint/2010/main" val="3726560160"/>
              </p:ext>
            </p:extLst>
          </p:nvPr>
        </p:nvGraphicFramePr>
        <p:xfrm>
          <a:off x="4141757" y="3493993"/>
          <a:ext cx="3021818" cy="544471"/>
        </p:xfrm>
        <a:graphic>
          <a:graphicData uri="http://schemas.openxmlformats.org/presentationml/2006/ole">
            <mc:AlternateContent xmlns:mc="http://schemas.openxmlformats.org/markup-compatibility/2006">
              <mc:Choice xmlns:v="urn:schemas-microsoft-com:vml" Requires="v">
                <p:oleObj spid="_x0000_s11990" name="Equation" r:id="rId7" imgW="1409400" imgH="253800" progId="Equation.DSMT4">
                  <p:embed/>
                </p:oleObj>
              </mc:Choice>
              <mc:Fallback>
                <p:oleObj name="Equation" r:id="rId7" imgW="1409400" imgH="253800" progId="Equation.DSMT4">
                  <p:embed/>
                  <p:pic>
                    <p:nvPicPr>
                      <p:cNvPr id="0" name=""/>
                      <p:cNvPicPr/>
                      <p:nvPr/>
                    </p:nvPicPr>
                    <p:blipFill>
                      <a:blip r:embed="rId8"/>
                      <a:stretch>
                        <a:fillRect/>
                      </a:stretch>
                    </p:blipFill>
                    <p:spPr>
                      <a:xfrm>
                        <a:off x="4141757" y="3493993"/>
                        <a:ext cx="3021818" cy="544471"/>
                      </a:xfrm>
                      <a:prstGeom prst="rect">
                        <a:avLst/>
                      </a:prstGeom>
                    </p:spPr>
                  </p:pic>
                </p:oleObj>
              </mc:Fallback>
            </mc:AlternateContent>
          </a:graphicData>
        </a:graphic>
      </p:graphicFrame>
      <p:sp>
        <p:nvSpPr>
          <p:cNvPr id="8" name="Content Placeholder 7"/>
          <p:cNvSpPr>
            <a:spLocks noGrp="1"/>
          </p:cNvSpPr>
          <p:nvPr>
            <p:ph sz="quarter" idx="17"/>
          </p:nvPr>
        </p:nvSpPr>
        <p:spPr>
          <a:xfrm>
            <a:off x="457199" y="4059384"/>
            <a:ext cx="8232775" cy="817418"/>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mn-lt"/>
              </a:rPr>
              <a:t>Parentheses may be needed to maintain order of operations</a:t>
            </a:r>
            <a:r>
              <a:rPr lang="en-US" altLang="en-US" sz="2400" dirty="0" smtClean="0">
                <a:latin typeface="+mn-lt"/>
              </a:rPr>
              <a:t>:</a:t>
            </a:r>
            <a:endParaRPr lang="en-US" altLang="en-US" sz="2400" dirty="0">
              <a:latin typeface="+mn-lt"/>
            </a:endParaRPr>
          </a:p>
        </p:txBody>
      </p:sp>
      <p:graphicFrame>
        <p:nvGraphicFramePr>
          <p:cNvPr id="13" name="Object 12" descr="m = start fraction y sub 2 minus y sub 1 over x sub 2 minus x sub 1 end fraction"/>
          <p:cNvGraphicFramePr>
            <a:graphicFrameLocks noChangeAspect="1"/>
          </p:cNvGraphicFramePr>
          <p:nvPr>
            <p:extLst>
              <p:ext uri="{D42A27DB-BD31-4B8C-83A1-F6EECF244321}">
                <p14:modId xmlns:p14="http://schemas.microsoft.com/office/powerpoint/2010/main" val="4045656507"/>
              </p:ext>
            </p:extLst>
          </p:nvPr>
        </p:nvGraphicFramePr>
        <p:xfrm>
          <a:off x="1255713" y="5224463"/>
          <a:ext cx="1508125" cy="841375"/>
        </p:xfrm>
        <a:graphic>
          <a:graphicData uri="http://schemas.openxmlformats.org/presentationml/2006/ole">
            <mc:AlternateContent xmlns:mc="http://schemas.openxmlformats.org/markup-compatibility/2006">
              <mc:Choice xmlns:v="urn:schemas-microsoft-com:vml" Requires="v">
                <p:oleObj spid="_x0000_s11991" name="Equation" r:id="rId9" imgW="774360" imgH="431640" progId="Equation.DSMT4">
                  <p:embed/>
                </p:oleObj>
              </mc:Choice>
              <mc:Fallback>
                <p:oleObj name="Equation" r:id="rId9" imgW="774360" imgH="431640" progId="Equation.DSMT4">
                  <p:embed/>
                  <p:pic>
                    <p:nvPicPr>
                      <p:cNvPr id="0" name=""/>
                      <p:cNvPicPr/>
                      <p:nvPr/>
                    </p:nvPicPr>
                    <p:blipFill>
                      <a:blip r:embed="rId10"/>
                      <a:stretch>
                        <a:fillRect/>
                      </a:stretch>
                    </p:blipFill>
                    <p:spPr>
                      <a:xfrm>
                        <a:off x="1255713" y="5224463"/>
                        <a:ext cx="1508125" cy="841375"/>
                      </a:xfrm>
                      <a:prstGeom prst="rect">
                        <a:avLst/>
                      </a:prstGeom>
                    </p:spPr>
                  </p:pic>
                </p:oleObj>
              </mc:Fallback>
            </mc:AlternateContent>
          </a:graphicData>
        </a:graphic>
      </p:graphicFrame>
      <p:graphicFrame>
        <p:nvGraphicFramePr>
          <p:cNvPr id="14" name="Object 13" descr="is written as m = left parenthesis y 2 minus y 1 right parenthesis forward slash left parenthesis x 2 minus x 1 right parenthesis semicolon"/>
          <p:cNvGraphicFramePr>
            <a:graphicFrameLocks noChangeAspect="1"/>
          </p:cNvGraphicFramePr>
          <p:nvPr>
            <p:extLst>
              <p:ext uri="{D42A27DB-BD31-4B8C-83A1-F6EECF244321}">
                <p14:modId xmlns:p14="http://schemas.microsoft.com/office/powerpoint/2010/main" val="3462727381"/>
              </p:ext>
            </p:extLst>
          </p:nvPr>
        </p:nvGraphicFramePr>
        <p:xfrm>
          <a:off x="3697094" y="5077946"/>
          <a:ext cx="3440070" cy="890954"/>
        </p:xfrm>
        <a:graphic>
          <a:graphicData uri="http://schemas.openxmlformats.org/presentationml/2006/ole">
            <mc:AlternateContent xmlns:mc="http://schemas.openxmlformats.org/markup-compatibility/2006">
              <mc:Choice xmlns:v="urn:schemas-microsoft-com:vml" Requires="v">
                <p:oleObj spid="_x0000_s11992" name="Equation" r:id="rId11" imgW="1765080" imgH="457200" progId="Equation.DSMT4">
                  <p:embed/>
                </p:oleObj>
              </mc:Choice>
              <mc:Fallback>
                <p:oleObj name="Equation" r:id="rId11" imgW="1765080" imgH="457200" progId="Equation.DSMT4">
                  <p:embed/>
                  <p:pic>
                    <p:nvPicPr>
                      <p:cNvPr id="0" name=""/>
                      <p:cNvPicPr/>
                      <p:nvPr/>
                    </p:nvPicPr>
                    <p:blipFill>
                      <a:blip r:embed="rId12"/>
                      <a:stretch>
                        <a:fillRect/>
                      </a:stretch>
                    </p:blipFill>
                    <p:spPr>
                      <a:xfrm>
                        <a:off x="3697094" y="5077946"/>
                        <a:ext cx="3440070" cy="890954"/>
                      </a:xfrm>
                      <a:prstGeom prst="rect">
                        <a:avLst/>
                      </a:prstGeom>
                    </p:spPr>
                  </p:pic>
                </p:oleObj>
              </mc:Fallback>
            </mc:AlternateContent>
          </a:graphicData>
        </a:graphic>
      </p:graphicFrame>
    </p:spTree>
    <p:extLst>
      <p:ext uri="{BB962C8B-B14F-4D97-AF65-F5344CB8AC3E}">
        <p14:creationId xmlns:p14="http://schemas.microsoft.com/office/powerpoint/2010/main" val="196575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Algebraic </a:t>
            </a:r>
            <a:r>
              <a:rPr lang="en-US" altLang="en-US" dirty="0" smtClean="0"/>
              <a:t>Expressions </a:t>
            </a:r>
            <a:r>
              <a:rPr lang="en-US" altLang="en-US" sz="2000" b="0" dirty="0" smtClean="0"/>
              <a:t>(2 of 2)</a:t>
            </a:r>
            <a:endParaRPr lang="en-IN" sz="2000" b="0" dirty="0"/>
          </a:p>
        </p:txBody>
      </p:sp>
      <p:sp>
        <p:nvSpPr>
          <p:cNvPr id="3" name="Text Placeholder 2"/>
          <p:cNvSpPr>
            <a:spLocks noGrp="1"/>
          </p:cNvSpPr>
          <p:nvPr>
            <p:ph type="body" idx="1"/>
          </p:nvPr>
        </p:nvSpPr>
        <p:spPr>
          <a:xfrm>
            <a:off x="457200" y="1600201"/>
            <a:ext cx="8229600" cy="640080"/>
          </a:xfrm>
        </p:spPr>
        <p:txBody>
          <a:bodyPr/>
          <a:lstStyle/>
          <a:p>
            <a:pPr marL="0" indent="0">
              <a:buNone/>
            </a:pPr>
            <a:r>
              <a:rPr lang="en-IN" sz="2400" b="1" dirty="0">
                <a:latin typeface="+mn-lt"/>
              </a:rPr>
              <a:t>Table 3-5 </a:t>
            </a:r>
            <a:r>
              <a:rPr lang="en-IN" sz="2400" dirty="0">
                <a:latin typeface="+mn-lt"/>
              </a:rPr>
              <a:t>Algebraic and C++ Multiplication </a:t>
            </a:r>
            <a:r>
              <a:rPr lang="en-IN" sz="2400" dirty="0" smtClean="0">
                <a:latin typeface="+mn-lt"/>
              </a:rPr>
              <a:t>Expressions</a:t>
            </a:r>
            <a:endParaRPr lang="en-IN"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041780331"/>
              </p:ext>
            </p:extLst>
          </p:nvPr>
        </p:nvGraphicFramePr>
        <p:xfrm>
          <a:off x="585216" y="2732024"/>
          <a:ext cx="7562088" cy="1483360"/>
        </p:xfrm>
        <a:graphic>
          <a:graphicData uri="http://schemas.openxmlformats.org/drawingml/2006/table">
            <a:tbl>
              <a:tblPr firstRow="1" bandRow="1">
                <a:tableStyleId>{40F9630F-82C1-40B7-BC3A-925EFCFF5E92}</a:tableStyleId>
              </a:tblPr>
              <a:tblGrid>
                <a:gridCol w="2871216">
                  <a:extLst>
                    <a:ext uri="{9D8B030D-6E8A-4147-A177-3AD203B41FA5}">
                      <a16:colId xmlns:a16="http://schemas.microsoft.com/office/drawing/2014/main" val="226270185"/>
                    </a:ext>
                  </a:extLst>
                </a:gridCol>
                <a:gridCol w="2170176">
                  <a:extLst>
                    <a:ext uri="{9D8B030D-6E8A-4147-A177-3AD203B41FA5}">
                      <a16:colId xmlns:a16="http://schemas.microsoft.com/office/drawing/2014/main" val="2304473245"/>
                    </a:ext>
                  </a:extLst>
                </a:gridCol>
                <a:gridCol w="2520696">
                  <a:extLst>
                    <a:ext uri="{9D8B030D-6E8A-4147-A177-3AD203B41FA5}">
                      <a16:colId xmlns:a16="http://schemas.microsoft.com/office/drawing/2014/main" val="45414844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cap="none" dirty="0" smtClean="0">
                          <a:solidFill>
                            <a:schemeClr val="dk1"/>
                          </a:solidFill>
                          <a:latin typeface="+mn-lt"/>
                          <a:ea typeface="Arial"/>
                          <a:cs typeface="Arial"/>
                          <a:sym typeface="Arial"/>
                        </a:rPr>
                        <a:t>Algebraic Expressions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Operation</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C++ Equivalent</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752110"/>
                  </a:ext>
                </a:extLst>
              </a:tr>
              <a:tr h="370840">
                <a:tc>
                  <a:txBody>
                    <a:bodyPr/>
                    <a:lstStyle/>
                    <a:p>
                      <a:r>
                        <a:rPr lang="en-US" sz="1800" dirty="0" smtClean="0">
                          <a:latin typeface="+mn-lt"/>
                        </a:rPr>
                        <a:t>6</a:t>
                      </a:r>
                      <a:r>
                        <a:rPr lang="en-US" sz="1800" i="1" dirty="0" smtClean="0">
                          <a:latin typeface="+mn-lt"/>
                        </a:rPr>
                        <a:t>B</a:t>
                      </a:r>
                      <a:endParaRPr lang="en-US" sz="18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6 times B</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bg1"/>
                          </a:solidFill>
                          <a:latin typeface="+mn-lt"/>
                          <a:ea typeface="Arial"/>
                          <a:cs typeface="Arial"/>
                          <a:sym typeface="Arial"/>
                        </a:rPr>
                        <a:t>6 times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6125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bg1"/>
                          </a:solidFill>
                          <a:latin typeface="+mn-lt"/>
                          <a:ea typeface="Arial"/>
                          <a:cs typeface="Arial"/>
                          <a:sym typeface="Arial"/>
                        </a:rPr>
                        <a:t>3 times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3 times 12</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bg1"/>
                          </a:solidFill>
                          <a:latin typeface="+mn-lt"/>
                          <a:ea typeface="Arial"/>
                          <a:cs typeface="Arial"/>
                          <a:sym typeface="Arial"/>
                        </a:rPr>
                        <a:t>3 times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9357465"/>
                  </a:ext>
                </a:extLst>
              </a:tr>
              <a:tr h="370840">
                <a:tc>
                  <a:txBody>
                    <a:bodyPr/>
                    <a:lstStyle/>
                    <a:p>
                      <a:r>
                        <a:rPr lang="en-US" sz="1800" dirty="0" smtClean="0">
                          <a:latin typeface="+mn-lt"/>
                        </a:rPr>
                        <a:t>4</a:t>
                      </a:r>
                      <a:r>
                        <a:rPr lang="en-US" sz="1800" i="1" dirty="0" smtClean="0">
                          <a:latin typeface="+mn-lt"/>
                        </a:rPr>
                        <a:t>xy</a:t>
                      </a:r>
                      <a:endParaRPr lang="en-US" sz="1800" i="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4 times</a:t>
                      </a:r>
                      <a:r>
                        <a:rPr lang="en-US" sz="1800" baseline="0" dirty="0" smtClean="0">
                          <a:latin typeface="+mn-lt"/>
                        </a:rPr>
                        <a:t> x times y</a:t>
                      </a:r>
                      <a:endParaRPr lang="en-US"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smtClean="0">
                          <a:solidFill>
                            <a:schemeClr val="bg1"/>
                          </a:solidFill>
                          <a:latin typeface="+mn-lt"/>
                          <a:ea typeface="Arial"/>
                          <a:cs typeface="Arial"/>
                          <a:sym typeface="Arial"/>
                        </a:rPr>
                        <a:t>4 times</a:t>
                      </a:r>
                      <a:r>
                        <a:rPr lang="en-US" sz="1800" b="0" i="0" u="none" strike="noStrike" cap="none" baseline="0" dirty="0" smtClean="0">
                          <a:solidFill>
                            <a:schemeClr val="bg1"/>
                          </a:solidFill>
                          <a:latin typeface="+mn-lt"/>
                          <a:ea typeface="Arial"/>
                          <a:cs typeface="Arial"/>
                          <a:sym typeface="Arial"/>
                        </a:rPr>
                        <a:t> x times y</a:t>
                      </a:r>
                      <a:endParaRPr lang="en-US" sz="1800" b="0" i="0" u="none" strike="noStrike" cap="none" dirty="0" smtClean="0">
                        <a:solidFill>
                          <a:schemeClr val="bg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5215495"/>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15788535"/>
              </p:ext>
            </p:extLst>
          </p:nvPr>
        </p:nvGraphicFramePr>
        <p:xfrm>
          <a:off x="643128" y="3517964"/>
          <a:ext cx="774700" cy="317500"/>
        </p:xfrm>
        <a:graphic>
          <a:graphicData uri="http://schemas.openxmlformats.org/presentationml/2006/ole">
            <mc:AlternateContent xmlns:mc="http://schemas.openxmlformats.org/markup-compatibility/2006">
              <mc:Choice xmlns:v="urn:schemas-microsoft-com:vml" Requires="v">
                <p:oleObj spid="_x0000_s14514" name="Equation" r:id="rId3" imgW="495000" imgH="203040" progId="Equation.DSMT4">
                  <p:embed/>
                </p:oleObj>
              </mc:Choice>
              <mc:Fallback>
                <p:oleObj name="Equation" r:id="rId3" imgW="495000" imgH="203040" progId="Equation.DSMT4">
                  <p:embed/>
                  <p:pic>
                    <p:nvPicPr>
                      <p:cNvPr id="6" name="Object 5"/>
                      <p:cNvPicPr/>
                      <p:nvPr/>
                    </p:nvPicPr>
                    <p:blipFill>
                      <a:blip r:embed="rId4"/>
                      <a:stretch>
                        <a:fillRect/>
                      </a:stretch>
                    </p:blipFill>
                    <p:spPr>
                      <a:xfrm>
                        <a:off x="643128" y="3517964"/>
                        <a:ext cx="774700" cy="317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20400105"/>
              </p:ext>
            </p:extLst>
          </p:nvPr>
        </p:nvGraphicFramePr>
        <p:xfrm>
          <a:off x="6152643" y="3137663"/>
          <a:ext cx="557212" cy="317500"/>
        </p:xfrm>
        <a:graphic>
          <a:graphicData uri="http://schemas.openxmlformats.org/presentationml/2006/ole">
            <mc:AlternateContent xmlns:mc="http://schemas.openxmlformats.org/markup-compatibility/2006">
              <mc:Choice xmlns:v="urn:schemas-microsoft-com:vml" Requires="v">
                <p:oleObj spid="_x0000_s14515" name="Equation" r:id="rId5" imgW="355320" imgH="203040" progId="Equation.DSMT4">
                  <p:embed/>
                </p:oleObj>
              </mc:Choice>
              <mc:Fallback>
                <p:oleObj name="Equation" r:id="rId5" imgW="355320" imgH="203040" progId="Equation.DSMT4">
                  <p:embed/>
                  <p:pic>
                    <p:nvPicPr>
                      <p:cNvPr id="6" name="Object 5"/>
                      <p:cNvPicPr/>
                      <p:nvPr/>
                    </p:nvPicPr>
                    <p:blipFill>
                      <a:blip r:embed="rId6"/>
                      <a:stretch>
                        <a:fillRect/>
                      </a:stretch>
                    </p:blipFill>
                    <p:spPr>
                      <a:xfrm>
                        <a:off x="6152643" y="3137663"/>
                        <a:ext cx="557212" cy="3175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96531993"/>
              </p:ext>
            </p:extLst>
          </p:nvPr>
        </p:nvGraphicFramePr>
        <p:xfrm>
          <a:off x="6154801" y="3482975"/>
          <a:ext cx="655638" cy="317500"/>
        </p:xfrm>
        <a:graphic>
          <a:graphicData uri="http://schemas.openxmlformats.org/presentationml/2006/ole">
            <mc:AlternateContent xmlns:mc="http://schemas.openxmlformats.org/markup-compatibility/2006">
              <mc:Choice xmlns:v="urn:schemas-microsoft-com:vml" Requires="v">
                <p:oleObj spid="_x0000_s14516" name="Equation" r:id="rId7" imgW="419040" imgH="203040" progId="Equation.DSMT4">
                  <p:embed/>
                </p:oleObj>
              </mc:Choice>
              <mc:Fallback>
                <p:oleObj name="Equation" r:id="rId7" imgW="419040" imgH="203040" progId="Equation.DSMT4">
                  <p:embed/>
                  <p:pic>
                    <p:nvPicPr>
                      <p:cNvPr id="7" name="Object 6"/>
                      <p:cNvPicPr/>
                      <p:nvPr/>
                    </p:nvPicPr>
                    <p:blipFill>
                      <a:blip r:embed="rId8"/>
                      <a:stretch>
                        <a:fillRect/>
                      </a:stretch>
                    </p:blipFill>
                    <p:spPr>
                      <a:xfrm>
                        <a:off x="6154801" y="3482975"/>
                        <a:ext cx="655638" cy="3175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07216142"/>
              </p:ext>
            </p:extLst>
          </p:nvPr>
        </p:nvGraphicFramePr>
        <p:xfrm>
          <a:off x="6026150" y="3867150"/>
          <a:ext cx="876300" cy="317500"/>
        </p:xfrm>
        <a:graphic>
          <a:graphicData uri="http://schemas.openxmlformats.org/presentationml/2006/ole">
            <mc:AlternateContent xmlns:mc="http://schemas.openxmlformats.org/markup-compatibility/2006">
              <mc:Choice xmlns:v="urn:schemas-microsoft-com:vml" Requires="v">
                <p:oleObj spid="_x0000_s14517" name="Equation" r:id="rId9" imgW="558720" imgH="203040" progId="Equation.DSMT4">
                  <p:embed/>
                </p:oleObj>
              </mc:Choice>
              <mc:Fallback>
                <p:oleObj name="Equation" r:id="rId9" imgW="558720" imgH="203040" progId="Equation.DSMT4">
                  <p:embed/>
                  <p:pic>
                    <p:nvPicPr>
                      <p:cNvPr id="7" name="Object 6"/>
                      <p:cNvPicPr/>
                      <p:nvPr/>
                    </p:nvPicPr>
                    <p:blipFill>
                      <a:blip r:embed="rId10"/>
                      <a:stretch>
                        <a:fillRect/>
                      </a:stretch>
                    </p:blipFill>
                    <p:spPr>
                      <a:xfrm>
                        <a:off x="6026150" y="3867150"/>
                        <a:ext cx="876300" cy="317500"/>
                      </a:xfrm>
                      <a:prstGeom prst="rect">
                        <a:avLst/>
                      </a:prstGeom>
                    </p:spPr>
                  </p:pic>
                </p:oleObj>
              </mc:Fallback>
            </mc:AlternateContent>
          </a:graphicData>
        </a:graphic>
      </p:graphicFrame>
    </p:spTree>
    <p:extLst>
      <p:ext uri="{BB962C8B-B14F-4D97-AF65-F5344CB8AC3E}">
        <p14:creationId xmlns:p14="http://schemas.microsoft.com/office/powerpoint/2010/main" val="289363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t>3.3 </a:t>
            </a:r>
            <a:r>
              <a:rPr lang="en-US" altLang="en-US" sz="3400" dirty="0"/>
              <a:t>When You Mix Apples with </a:t>
            </a:r>
            <a:r>
              <a:rPr lang="en-US" altLang="en-US" sz="3400" dirty="0" smtClean="0"/>
              <a:t>Oranges</a:t>
            </a:r>
            <a:r>
              <a:rPr lang="en-US" altLang="en-US" sz="3400" dirty="0"/>
              <a:t>: Type </a:t>
            </a:r>
            <a:r>
              <a:rPr lang="en-US" altLang="en-US" sz="3400" dirty="0" smtClean="0"/>
              <a:t>Conversion</a:t>
            </a:r>
            <a:endParaRPr lang="en-IN" sz="3400" dirty="0"/>
          </a:p>
        </p:txBody>
      </p:sp>
    </p:spTree>
    <p:extLst>
      <p:ext uri="{BB962C8B-B14F-4D97-AF65-F5344CB8AC3E}">
        <p14:creationId xmlns:p14="http://schemas.microsoft.com/office/powerpoint/2010/main" val="4215570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dirty="0" smtClean="0">
                <a:latin typeface="Times New Roman" panose="02020603050405020304" pitchFamily="18" charset="0"/>
                <a:ea typeface="+mj-ea"/>
                <a:cs typeface="Arial"/>
              </a:rPr>
              <a:t>When You Mix Apples with Oranges: Type Conversion</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eaLnBrk="1" hangingPunct="1">
              <a:tabLst/>
              <a:defRPr/>
            </a:pPr>
            <a:r>
              <a:rPr lang="en-US" altLang="en-US" sz="2400" dirty="0">
                <a:solidFill>
                  <a:srgbClr val="000000"/>
                </a:solidFill>
                <a:latin typeface="Arial (Body)"/>
                <a:ea typeface="+mn-ea"/>
              </a:rPr>
              <a:t>Operations are performed between operands of the same type.</a:t>
            </a:r>
          </a:p>
          <a:p>
            <a:pPr marL="255651" indent="-255651" eaLnBrk="1" hangingPunct="1">
              <a:tabLst/>
              <a:defRPr/>
            </a:pPr>
            <a:r>
              <a:rPr lang="en-US" altLang="en-US" sz="2400" dirty="0">
                <a:solidFill>
                  <a:srgbClr val="000000"/>
                </a:solidFill>
                <a:latin typeface="Arial (Body)"/>
                <a:ea typeface="+mn-ea"/>
              </a:rPr>
              <a:t>If not of the same type, </a:t>
            </a:r>
            <a:r>
              <a:rPr lang="en-US" altLang="en-US" sz="2400" dirty="0" smtClean="0">
                <a:solidFill>
                  <a:srgbClr val="000000"/>
                </a:solidFill>
                <a:latin typeface="Arial (Body)"/>
                <a:ea typeface="+mn-ea"/>
              </a:rPr>
              <a:t>C++ </a:t>
            </a:r>
            <a:r>
              <a:rPr lang="en-US" altLang="en-US" sz="2400" dirty="0">
                <a:solidFill>
                  <a:srgbClr val="000000"/>
                </a:solidFill>
                <a:latin typeface="Arial (Body)"/>
                <a:ea typeface="+mn-ea"/>
              </a:rPr>
              <a:t>will convert one to be the type of the other</a:t>
            </a:r>
          </a:p>
          <a:p>
            <a:pPr marL="255651" indent="-255651" eaLnBrk="1" hangingPunct="1">
              <a:tabLst/>
              <a:defRPr/>
            </a:pPr>
            <a:r>
              <a:rPr lang="en-US" altLang="en-US" sz="2400" dirty="0">
                <a:solidFill>
                  <a:srgbClr val="000000"/>
                </a:solidFill>
                <a:latin typeface="Arial (Body)"/>
                <a:ea typeface="+mn-ea"/>
              </a:rPr>
              <a:t>This can impact the results of calculations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t>3.1 </a:t>
            </a:r>
            <a:r>
              <a:rPr lang="en-US" altLang="en-US" sz="3400" dirty="0">
                <a:latin typeface="Times New Roman" panose="02020603050405020304" pitchFamily="18" charset="0"/>
                <a:cs typeface="Times New Roman" panose="02020603050405020304" pitchFamily="18" charset="0"/>
              </a:rPr>
              <a:t>The </a:t>
            </a:r>
            <a:r>
              <a:rPr lang="en-US" altLang="en-US" sz="3400" dirty="0">
                <a:latin typeface="Courier New" panose="02070309020205020404" pitchFamily="49" charset="0"/>
                <a:cs typeface="Courier New" panose="02070309020205020404" pitchFamily="49" charset="0"/>
              </a:rPr>
              <a:t>cin</a:t>
            </a:r>
            <a:r>
              <a:rPr lang="en-US" altLang="en-US" sz="3400" dirty="0">
                <a:latin typeface="Times New Roman" panose="02020603050405020304" pitchFamily="18" charset="0"/>
                <a:cs typeface="Times New Roman" panose="02020603050405020304" pitchFamily="18" charset="0"/>
              </a:rPr>
              <a:t> </a:t>
            </a:r>
            <a:r>
              <a:rPr lang="en-US" altLang="en-US" sz="3400" dirty="0" smtClean="0">
                <a:latin typeface="Times New Roman" panose="02020603050405020304" pitchFamily="18" charset="0"/>
                <a:cs typeface="Times New Roman" panose="02020603050405020304" pitchFamily="18" charset="0"/>
              </a:rPr>
              <a:t>Object</a:t>
            </a:r>
            <a:endParaRPr lang="en-IN" sz="3400" dirty="0"/>
          </a:p>
        </p:txBody>
      </p:sp>
    </p:spTree>
    <p:extLst>
      <p:ext uri="{BB962C8B-B14F-4D97-AF65-F5344CB8AC3E}">
        <p14:creationId xmlns:p14="http://schemas.microsoft.com/office/powerpoint/2010/main" val="3422216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Arial"/>
              </a:rPr>
              <a:t>Hierarchy of Types</a:t>
            </a:r>
            <a:endParaRPr lang="en-IN" dirty="0"/>
          </a:p>
        </p:txBody>
      </p:sp>
      <p:sp>
        <p:nvSpPr>
          <p:cNvPr id="3" name="Text Placeholder 2"/>
          <p:cNvSpPr>
            <a:spLocks noGrp="1"/>
          </p:cNvSpPr>
          <p:nvPr>
            <p:ph type="body" idx="1"/>
          </p:nvPr>
        </p:nvSpPr>
        <p:spPr>
          <a:xfrm>
            <a:off x="457200" y="1600201"/>
            <a:ext cx="8229600" cy="2680854"/>
          </a:xfrm>
        </p:spPr>
        <p:txBody>
          <a:bodyPr/>
          <a:lstStyle/>
          <a:p>
            <a:pPr eaLnBrk="1" hangingPunct="1">
              <a:spcBef>
                <a:spcPct val="0"/>
              </a:spcBef>
              <a:buFontTx/>
              <a:buNone/>
            </a:pPr>
            <a:r>
              <a:rPr lang="en-US" altLang="en-US" sz="2400" dirty="0">
                <a:solidFill>
                  <a:srgbClr val="000000"/>
                </a:solidFill>
                <a:latin typeface="Arial (Body)"/>
              </a:rPr>
              <a:t>Highest</a:t>
            </a:r>
            <a:r>
              <a:rPr lang="en-US" altLang="en-US" sz="2400" dirty="0" smtClean="0">
                <a:solidFill>
                  <a:srgbClr val="000000"/>
                </a:solidFill>
                <a:latin typeface="Arial (Body)"/>
              </a:rPr>
              <a:t>: </a:t>
            </a:r>
            <a:r>
              <a:rPr lang="en-US" altLang="en-US" sz="2400" dirty="0">
                <a:latin typeface="Courier New" panose="02070309020205020404" pitchFamily="49" charset="0"/>
              </a:rPr>
              <a:t>long double</a:t>
            </a:r>
          </a:p>
          <a:p>
            <a:pPr marL="1344613" indent="-84138" eaLnBrk="1" hangingPunct="1">
              <a:spcBef>
                <a:spcPct val="0"/>
              </a:spcBef>
              <a:buFontTx/>
              <a:buNone/>
            </a:pPr>
            <a:r>
              <a:rPr lang="en-US" altLang="en-US" sz="2400" dirty="0">
                <a:latin typeface="Courier New" panose="02070309020205020404" pitchFamily="49" charset="0"/>
              </a:rPr>
              <a:t>double</a:t>
            </a:r>
          </a:p>
          <a:p>
            <a:pPr marL="255588" indent="1004888" eaLnBrk="1" hangingPunct="1">
              <a:spcBef>
                <a:spcPct val="0"/>
              </a:spcBef>
              <a:buFontTx/>
              <a:buNone/>
            </a:pPr>
            <a:r>
              <a:rPr lang="en-US" altLang="en-US" sz="2400" dirty="0">
                <a:latin typeface="Courier New" panose="02070309020205020404" pitchFamily="49" charset="0"/>
              </a:rPr>
              <a:t>float</a:t>
            </a:r>
          </a:p>
          <a:p>
            <a:pPr marL="255588" indent="1004888" eaLnBrk="1" hangingPunct="1">
              <a:spcBef>
                <a:spcPct val="0"/>
              </a:spcBef>
              <a:buFontTx/>
              <a:buNone/>
            </a:pPr>
            <a:r>
              <a:rPr lang="en-US" altLang="en-US" sz="2400" dirty="0">
                <a:latin typeface="Courier New" panose="02070309020205020404" pitchFamily="49" charset="0"/>
              </a:rPr>
              <a:t>unsigned long</a:t>
            </a:r>
          </a:p>
          <a:p>
            <a:pPr marL="255588" indent="1004888" eaLnBrk="1" hangingPunct="1">
              <a:spcBef>
                <a:spcPct val="0"/>
              </a:spcBef>
              <a:buFontTx/>
              <a:buNone/>
            </a:pPr>
            <a:r>
              <a:rPr lang="en-US" altLang="en-US" sz="2400" dirty="0">
                <a:latin typeface="Courier New" panose="02070309020205020404" pitchFamily="49" charset="0"/>
              </a:rPr>
              <a:t>long</a:t>
            </a:r>
          </a:p>
          <a:p>
            <a:pPr marL="255588" indent="1004888" eaLnBrk="1" hangingPunct="1">
              <a:spcBef>
                <a:spcPct val="0"/>
              </a:spcBef>
              <a:buFontTx/>
              <a:buNone/>
            </a:pPr>
            <a:r>
              <a:rPr lang="en-US" altLang="en-US" sz="2400" dirty="0">
                <a:latin typeface="Courier New" panose="02070309020205020404" pitchFamily="49" charset="0"/>
              </a:rPr>
              <a:t>unsigned int</a:t>
            </a:r>
          </a:p>
          <a:p>
            <a:pPr marL="255588" indent="1004888" eaLnBrk="1" hangingPunct="1">
              <a:spcBef>
                <a:spcPct val="0"/>
              </a:spcBef>
              <a:buFontTx/>
              <a:buNone/>
            </a:pPr>
            <a:r>
              <a:rPr lang="en-US" altLang="en-US" sz="2400" dirty="0" smtClean="0">
                <a:latin typeface="Courier New" panose="02070309020205020404" pitchFamily="49" charset="0"/>
              </a:rPr>
              <a:t>int</a:t>
            </a:r>
            <a:endParaRPr lang="en-US" altLang="en-US" sz="2400" dirty="0">
              <a:latin typeface="Courier New" panose="02070309020205020404" pitchFamily="49" charset="0"/>
            </a:endParaRPr>
          </a:p>
        </p:txBody>
      </p:sp>
      <p:sp>
        <p:nvSpPr>
          <p:cNvPr id="4" name="Text Placeholder 3"/>
          <p:cNvSpPr>
            <a:spLocks noGrp="1"/>
          </p:cNvSpPr>
          <p:nvPr>
            <p:ph sz="quarter" idx="13"/>
          </p:nvPr>
        </p:nvSpPr>
        <p:spPr>
          <a:xfrm>
            <a:off x="457200" y="4344047"/>
            <a:ext cx="8229600" cy="558800"/>
          </a:xfrm>
        </p:spPr>
        <p:txBody>
          <a:bodyPr/>
          <a:lstStyle/>
          <a:p>
            <a:pPr marL="0" indent="0">
              <a:spcBef>
                <a:spcPts val="1500"/>
              </a:spcBef>
              <a:buClr>
                <a:schemeClr val="tx2"/>
              </a:buClr>
            </a:pPr>
            <a:r>
              <a:rPr lang="en-US" altLang="en-US" sz="2400" dirty="0">
                <a:solidFill>
                  <a:srgbClr val="000000"/>
                </a:solidFill>
                <a:latin typeface="Arial (Body)"/>
              </a:rPr>
              <a:t>Lowest: Ranked by largest number they can </a:t>
            </a:r>
            <a:r>
              <a:rPr lang="en-US" altLang="en-US" sz="2400" dirty="0" smtClean="0">
                <a:solidFill>
                  <a:srgbClr val="000000"/>
                </a:solidFill>
                <a:latin typeface="Arial (Body)"/>
              </a:rPr>
              <a:t>hold</a:t>
            </a:r>
            <a:endParaRPr lang="en-US" altLang="en-US" sz="2400" dirty="0">
              <a:solidFill>
                <a:srgbClr val="000000"/>
              </a:solidFill>
              <a:latin typeface="Arial (Body)"/>
            </a:endParaRPr>
          </a:p>
        </p:txBody>
      </p:sp>
    </p:spTree>
    <p:extLst>
      <p:ext uri="{BB962C8B-B14F-4D97-AF65-F5344CB8AC3E}">
        <p14:creationId xmlns:p14="http://schemas.microsoft.com/office/powerpoint/2010/main" val="410799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Type Coercion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eaLnBrk="1" hangingPunct="1">
              <a:tabLst/>
              <a:defRPr/>
            </a:pPr>
            <a:r>
              <a:rPr lang="en-US" altLang="en-US" sz="2400" b="1" dirty="0">
                <a:solidFill>
                  <a:srgbClr val="000000"/>
                </a:solidFill>
                <a:latin typeface="Arial (Body)"/>
                <a:ea typeface="+mn-ea"/>
              </a:rPr>
              <a:t>Type Coercion</a:t>
            </a:r>
            <a:r>
              <a:rPr lang="en-US" altLang="en-US" sz="2400" dirty="0">
                <a:solidFill>
                  <a:srgbClr val="000000"/>
                </a:solidFill>
                <a:latin typeface="Arial (Body)"/>
                <a:ea typeface="+mn-ea"/>
              </a:rPr>
              <a:t>: automatic conversion of an operand to another data type</a:t>
            </a:r>
          </a:p>
          <a:p>
            <a:pPr marL="255651" indent="-255651" eaLnBrk="1" hangingPunct="1">
              <a:tabLst/>
              <a:defRPr/>
            </a:pPr>
            <a:r>
              <a:rPr lang="en-US" altLang="en-US" sz="2400" b="1" dirty="0">
                <a:solidFill>
                  <a:srgbClr val="000000"/>
                </a:solidFill>
                <a:latin typeface="Arial (Body)"/>
                <a:ea typeface="+mn-ea"/>
              </a:rPr>
              <a:t>Promotion</a:t>
            </a:r>
            <a:r>
              <a:rPr lang="en-US" altLang="en-US" sz="2400" dirty="0">
                <a:solidFill>
                  <a:srgbClr val="000000"/>
                </a:solidFill>
                <a:latin typeface="Arial (Body)"/>
                <a:ea typeface="+mn-ea"/>
              </a:rPr>
              <a:t>: convert to a higher type</a:t>
            </a:r>
          </a:p>
          <a:p>
            <a:pPr marL="255651" indent="-255651" eaLnBrk="1" hangingPunct="1">
              <a:tabLst/>
              <a:defRPr/>
            </a:pPr>
            <a:r>
              <a:rPr lang="en-US" altLang="en-US" sz="2400" b="1" dirty="0">
                <a:solidFill>
                  <a:srgbClr val="000000"/>
                </a:solidFill>
                <a:latin typeface="Arial (Body)"/>
                <a:ea typeface="+mn-ea"/>
              </a:rPr>
              <a:t>Demotion</a:t>
            </a:r>
            <a:r>
              <a:rPr lang="en-US" altLang="en-US" sz="2400" dirty="0">
                <a:solidFill>
                  <a:srgbClr val="000000"/>
                </a:solidFill>
                <a:latin typeface="Arial (Body)"/>
                <a:ea typeface="+mn-ea"/>
              </a:rPr>
              <a:t>: convert to a lower type</a:t>
            </a:r>
            <a:endParaRPr lang="en-US" altLang="en-US" sz="2400" u="sng" dirty="0">
              <a:solidFill>
                <a:srgbClr val="000000"/>
              </a:solidFill>
              <a:latin typeface="Arial (Body)"/>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Coercion Rules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785348"/>
          </a:xfrm>
        </p:spPr>
        <p:txBody>
          <a:bodyPr>
            <a:spAutoFit/>
          </a:bodyPr>
          <a:lstStyle/>
          <a:p>
            <a:pPr marL="432000" indent="-432000" eaLnBrk="1" hangingPunct="1">
              <a:buFont typeface="+mj-lt"/>
              <a:buAutoNum type="arabicPeriod"/>
              <a:tabLst/>
              <a:defRPr/>
            </a:pPr>
            <a:r>
              <a:rPr lang="en-US" sz="2400" dirty="0" smtClean="0">
                <a:solidFill>
                  <a:srgbClr val="000000"/>
                </a:solidFill>
                <a:latin typeface="Arial" panose="020B0604020202020204" pitchFamily="34" charset="0"/>
                <a:ea typeface="+mn-ea"/>
                <a:cs typeface="Arial" panose="020B0604020202020204" pitchFamily="34" charset="0"/>
              </a:rPr>
              <a:t>​</a:t>
            </a:r>
            <a:r>
              <a:rPr lang="en-US" sz="2400" dirty="0" smtClean="0">
                <a:solidFill>
                  <a:srgbClr val="000000"/>
                </a:solidFill>
                <a:latin typeface="Courier New" panose="02070309020205020404" pitchFamily="49" charset="0"/>
                <a:ea typeface="+mn-ea"/>
                <a:cs typeface="Courier New" panose="02070309020205020404" pitchFamily="49" charset="0"/>
              </a:rPr>
              <a:t>char</a:t>
            </a:r>
            <a:r>
              <a:rPr lang="en-US" sz="2400" dirty="0">
                <a:solidFill>
                  <a:srgbClr val="000000"/>
                </a:solidFill>
                <a:latin typeface="Courier New" panose="02070309020205020404" pitchFamily="49" charset="0"/>
                <a:ea typeface="+mn-ea"/>
                <a:cs typeface="Courier New" panose="02070309020205020404" pitchFamily="49" charset="0"/>
              </a:rPr>
              <a:t>, short</a:t>
            </a:r>
            <a:r>
              <a:rPr lang="en-US" sz="2400" dirty="0" smtClean="0">
                <a:solidFill>
                  <a:srgbClr val="000000"/>
                </a:solidFill>
                <a:latin typeface="Courier New" panose="02070309020205020404" pitchFamily="49" charset="0"/>
                <a:ea typeface="+mn-ea"/>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sz="2400" dirty="0" smtClean="0">
                <a:solidFill>
                  <a:srgbClr val="000000"/>
                </a:solidFill>
                <a:latin typeface="Courier New" panose="02070309020205020404" pitchFamily="49" charset="0"/>
                <a:ea typeface="+mn-ea"/>
                <a:cs typeface="Courier New" panose="02070309020205020404" pitchFamily="49" charset="0"/>
              </a:rPr>
              <a:t>unsigned </a:t>
            </a:r>
            <a:r>
              <a:rPr lang="en-US" sz="2400" dirty="0">
                <a:solidFill>
                  <a:srgbClr val="000000"/>
                </a:solidFill>
                <a:latin typeface="Courier New" panose="02070309020205020404" pitchFamily="49" charset="0"/>
                <a:ea typeface="+mn-ea"/>
                <a:cs typeface="Courier New" panose="02070309020205020404" pitchFamily="49" charset="0"/>
              </a:rPr>
              <a:t>short </a:t>
            </a:r>
            <a:r>
              <a:rPr lang="en-US" sz="2400" dirty="0">
                <a:solidFill>
                  <a:srgbClr val="000000"/>
                </a:solidFill>
                <a:latin typeface="Arial (Body)"/>
                <a:ea typeface="+mn-ea"/>
              </a:rPr>
              <a:t>automatically promoted to </a:t>
            </a:r>
            <a:r>
              <a:rPr lang="en-US" sz="2400" dirty="0">
                <a:solidFill>
                  <a:srgbClr val="000000"/>
                </a:solidFill>
                <a:latin typeface="Courier New" panose="02070309020205020404" pitchFamily="49" charset="0"/>
                <a:ea typeface="+mn-ea"/>
                <a:cs typeface="Courier New" panose="02070309020205020404" pitchFamily="49" charset="0"/>
              </a:rPr>
              <a:t>int</a:t>
            </a:r>
          </a:p>
          <a:p>
            <a:pPr marL="432000" indent="-432000" eaLnBrk="1" hangingPunct="1">
              <a:buFont typeface="+mj-lt"/>
              <a:buAutoNum type="arabicPeriod"/>
              <a:tabLst/>
              <a:defRPr/>
            </a:pPr>
            <a:r>
              <a:rPr lang="en-US" sz="2400" dirty="0" smtClean="0">
                <a:solidFill>
                  <a:srgbClr val="000000"/>
                </a:solidFill>
                <a:latin typeface="+mn-lt"/>
                <a:ea typeface="+mn-ea"/>
              </a:rPr>
              <a:t>When </a:t>
            </a:r>
            <a:r>
              <a:rPr lang="en-US" sz="2400" dirty="0">
                <a:solidFill>
                  <a:srgbClr val="000000"/>
                </a:solidFill>
                <a:latin typeface="+mn-lt"/>
                <a:ea typeface="+mn-ea"/>
              </a:rPr>
              <a:t>operating on values of different data types, the lower one is promoted to the type of the higher one.</a:t>
            </a:r>
          </a:p>
          <a:p>
            <a:pPr marL="432000" indent="-432000" eaLnBrk="1" hangingPunct="1">
              <a:buFont typeface="+mj-lt"/>
              <a:buAutoNum type="arabicPeriod"/>
              <a:tabLst/>
              <a:defRPr/>
            </a:pPr>
            <a:r>
              <a:rPr lang="en-US" sz="2400" dirty="0" smtClean="0">
                <a:solidFill>
                  <a:srgbClr val="000000"/>
                </a:solidFill>
                <a:latin typeface="+mn-lt"/>
                <a:ea typeface="+mn-ea"/>
              </a:rPr>
              <a:t>When </a:t>
            </a:r>
            <a:r>
              <a:rPr lang="en-US" sz="2400" dirty="0">
                <a:solidFill>
                  <a:srgbClr val="000000"/>
                </a:solidFill>
                <a:latin typeface="+mn-lt"/>
                <a:ea typeface="+mn-ea"/>
              </a:rPr>
              <a:t>using the </a:t>
            </a:r>
            <a:r>
              <a:rPr lang="en-US" sz="2400" dirty="0">
                <a:solidFill>
                  <a:srgbClr val="000000"/>
                </a:solidFill>
                <a:latin typeface="Courier New" panose="02070309020205020404" pitchFamily="49" charset="0"/>
                <a:ea typeface="+mn-ea"/>
                <a:cs typeface="Courier New" panose="02070309020205020404" pitchFamily="49" charset="0"/>
              </a:rPr>
              <a:t>=</a:t>
            </a:r>
            <a:r>
              <a:rPr lang="en-US" sz="2400" dirty="0">
                <a:solidFill>
                  <a:srgbClr val="000000"/>
                </a:solidFill>
                <a:latin typeface="+mn-lt"/>
                <a:ea typeface="+mn-ea"/>
                <a:cs typeface="Courier New" panose="02070309020205020404" pitchFamily="49" charset="0"/>
              </a:rPr>
              <a:t> </a:t>
            </a:r>
            <a:r>
              <a:rPr lang="en-US" sz="2400" dirty="0">
                <a:solidFill>
                  <a:srgbClr val="000000"/>
                </a:solidFill>
                <a:latin typeface="+mn-lt"/>
                <a:ea typeface="+mn-ea"/>
              </a:rPr>
              <a:t>operator, the type of expression on right will be converted to type of variable on </a:t>
            </a:r>
            <a:r>
              <a:rPr lang="en-US" sz="2400" dirty="0" smtClean="0">
                <a:solidFill>
                  <a:srgbClr val="000000"/>
                </a:solidFill>
                <a:latin typeface="+mn-lt"/>
                <a:ea typeface="+mn-ea"/>
              </a:rPr>
              <a:t>left</a:t>
            </a:r>
            <a:endParaRPr lang="en-US" sz="2400" dirty="0">
              <a:solidFill>
                <a:srgbClr val="000000"/>
              </a:solidFill>
              <a:latin typeface="+mn-lt"/>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latin typeface="Times New Roman" panose="02020603050405020304" pitchFamily="18" charset="0"/>
                <a:cs typeface="Arial"/>
              </a:rPr>
              <a:t>3.4 </a:t>
            </a:r>
            <a:r>
              <a:rPr lang="en-US" altLang="en-US" sz="3400" dirty="0"/>
              <a:t>Overflow and </a:t>
            </a:r>
            <a:r>
              <a:rPr lang="en-US" altLang="en-US" sz="3400" dirty="0" smtClean="0"/>
              <a:t>Underflow</a:t>
            </a:r>
            <a:endParaRPr lang="en-IN" sz="3400" dirty="0"/>
          </a:p>
        </p:txBody>
      </p:sp>
    </p:spTree>
    <p:extLst>
      <p:ext uri="{BB962C8B-B14F-4D97-AF65-F5344CB8AC3E}">
        <p14:creationId xmlns:p14="http://schemas.microsoft.com/office/powerpoint/2010/main" val="133640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Overflow and Underflow</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54679"/>
          </a:xfrm>
        </p:spPr>
        <p:txBody>
          <a:bodyPr>
            <a:spAutoFit/>
          </a:bodyPr>
          <a:lstStyle/>
          <a:p>
            <a:pPr marL="255651" indent="-255651" eaLnBrk="1" hangingPunct="1">
              <a:tabLst/>
              <a:defRPr/>
            </a:pPr>
            <a:r>
              <a:rPr lang="en-US" altLang="en-US" sz="2400" dirty="0">
                <a:solidFill>
                  <a:srgbClr val="000000"/>
                </a:solidFill>
                <a:latin typeface="Arial (Body)"/>
                <a:ea typeface="+mn-ea"/>
              </a:rPr>
              <a:t>Occurs when assigning a value that is too large (overflow) or too small (underflow) to be held in a variable</a:t>
            </a:r>
          </a:p>
          <a:p>
            <a:pPr marL="255651" indent="-255651" eaLnBrk="1" hangingPunct="1">
              <a:tabLst/>
              <a:defRPr/>
            </a:pPr>
            <a:r>
              <a:rPr lang="en-US" altLang="en-US" sz="2400" dirty="0">
                <a:solidFill>
                  <a:srgbClr val="000000"/>
                </a:solidFill>
                <a:latin typeface="Arial (Body)"/>
                <a:ea typeface="+mn-ea"/>
              </a:rPr>
              <a:t>Variable contains value that is ‘wrapped around’ set of possible values</a:t>
            </a:r>
          </a:p>
          <a:p>
            <a:pPr marL="255651" indent="-255651" eaLnBrk="1" hangingPunct="1">
              <a:tabLst/>
              <a:defRPr/>
            </a:pPr>
            <a:r>
              <a:rPr lang="en-US" altLang="en-US" sz="2400" dirty="0">
                <a:solidFill>
                  <a:srgbClr val="000000"/>
                </a:solidFill>
                <a:latin typeface="Arial (Body)"/>
                <a:ea typeface="+mn-ea"/>
              </a:rPr>
              <a:t>Different systems may display a warning/error message, stop the program, or continue execution using the incorrect </a:t>
            </a:r>
            <a:r>
              <a:rPr lang="en-US" altLang="en-US" sz="2400" dirty="0" smtClean="0">
                <a:solidFill>
                  <a:srgbClr val="000000"/>
                </a:solidFill>
                <a:latin typeface="Arial (Body)"/>
                <a:ea typeface="+mn-ea"/>
              </a:rPr>
              <a:t>value</a:t>
            </a:r>
            <a:endParaRPr lang="en-US" altLang="en-US" sz="2400" dirty="0">
              <a:solidFill>
                <a:srgbClr val="000000"/>
              </a:solidFill>
              <a:latin typeface="Arial (Body)"/>
              <a:ea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400" dirty="0" smtClean="0"/>
              <a:t>3.5 </a:t>
            </a:r>
            <a:r>
              <a:rPr lang="en-US" altLang="en-US" sz="3400" dirty="0"/>
              <a:t>Type </a:t>
            </a:r>
            <a:r>
              <a:rPr lang="en-US" altLang="en-US" sz="3400" dirty="0" smtClean="0"/>
              <a:t>Casting</a:t>
            </a:r>
            <a:endParaRPr lang="en-US" sz="3400" dirty="0"/>
          </a:p>
        </p:txBody>
      </p:sp>
    </p:spTree>
    <p:extLst>
      <p:ext uri="{BB962C8B-B14F-4D97-AF65-F5344CB8AC3E}">
        <p14:creationId xmlns:p14="http://schemas.microsoft.com/office/powerpoint/2010/main" val="2055413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smtClean="0"/>
              <a:t>Type Casting</a:t>
            </a:r>
            <a:endParaRPr lang="en-IN" sz="3400" dirty="0"/>
          </a:p>
        </p:txBody>
      </p:sp>
      <p:sp>
        <p:nvSpPr>
          <p:cNvPr id="4" name="Text Placeholder 3"/>
          <p:cNvSpPr>
            <a:spLocks noGrp="1"/>
          </p:cNvSpPr>
          <p:nvPr>
            <p:ph type="body" idx="1"/>
          </p:nvPr>
        </p:nvSpPr>
        <p:spPr>
          <a:xfrm>
            <a:off x="457200" y="1600201"/>
            <a:ext cx="8229600" cy="1097280"/>
          </a:xfrm>
        </p:spPr>
        <p:txBody>
          <a:bodyPr/>
          <a:lstStyle/>
          <a:p>
            <a:pPr marL="255651" indent="-255651" eaLnBrk="1" hangingPunct="1">
              <a:tabLst/>
              <a:defRPr/>
            </a:pPr>
            <a:r>
              <a:rPr lang="en-US" altLang="en-US" sz="2400" dirty="0">
                <a:solidFill>
                  <a:srgbClr val="000000"/>
                </a:solidFill>
                <a:latin typeface="+mn-lt"/>
              </a:rPr>
              <a:t>Used for manual data type conversion</a:t>
            </a:r>
          </a:p>
          <a:p>
            <a:pPr marL="255651" indent="-255651" eaLnBrk="1" hangingPunct="1">
              <a:tabLst/>
              <a:defRPr/>
            </a:pPr>
            <a:r>
              <a:rPr lang="en-US" altLang="en-US" sz="2400" dirty="0">
                <a:solidFill>
                  <a:srgbClr val="000000"/>
                </a:solidFill>
                <a:latin typeface="+mn-lt"/>
              </a:rPr>
              <a:t>Useful for floating point division using ints</a:t>
            </a:r>
            <a:r>
              <a:rPr lang="en-US" altLang="en-US" sz="2400" dirty="0" smtClean="0">
                <a:solidFill>
                  <a:srgbClr val="000000"/>
                </a:solidFill>
                <a:latin typeface="+mn-lt"/>
              </a:rPr>
              <a:t>:</a:t>
            </a:r>
            <a:endParaRPr lang="en-IN" sz="2400" dirty="0">
              <a:latin typeface="Courier New" panose="02070309020205020404" pitchFamily="49" charset="0"/>
              <a:cs typeface="Courier New" panose="02070309020205020404" pitchFamily="49" charset="0"/>
            </a:endParaRPr>
          </a:p>
        </p:txBody>
      </p:sp>
      <p:pic>
        <p:nvPicPr>
          <p:cNvPr id="6" name="Picture 5" descr="Computer code. The code has 2 lines. The lines read as follows. Line 1. double m semicolon. Line 2. m equals static underscore cast left angle bracket double right angle bracket left parenthesis y 2 minus y 1 right parenthesis over left parenthesis x 2 minus x 1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670" y="2880360"/>
            <a:ext cx="5560661" cy="883920"/>
          </a:xfrm>
          <a:prstGeom prst="rect">
            <a:avLst/>
          </a:prstGeom>
        </p:spPr>
      </p:pic>
      <p:sp>
        <p:nvSpPr>
          <p:cNvPr id="5" name="Text Placeholder 4"/>
          <p:cNvSpPr>
            <a:spLocks noGrp="1"/>
          </p:cNvSpPr>
          <p:nvPr>
            <p:ph type="body" idx="2"/>
          </p:nvPr>
        </p:nvSpPr>
        <p:spPr>
          <a:xfrm>
            <a:off x="457200" y="3962401"/>
            <a:ext cx="8229600" cy="594360"/>
          </a:xfrm>
        </p:spPr>
        <p:txBody>
          <a:bodyPr/>
          <a:lstStyle/>
          <a:p>
            <a:r>
              <a:rPr lang="en-US" altLang="en-US" sz="2400" dirty="0">
                <a:latin typeface="+mn-lt"/>
              </a:rPr>
              <a:t>Useful to see </a:t>
            </a:r>
            <a:r>
              <a:rPr lang="en-US" altLang="en-US" sz="2400" dirty="0">
                <a:latin typeface="Courier New" panose="02070309020205020404" pitchFamily="49" charset="0"/>
                <a:cs typeface="Courier New" panose="02070309020205020404" pitchFamily="49" charset="0"/>
              </a:rPr>
              <a:t>int</a:t>
            </a:r>
            <a:r>
              <a:rPr lang="en-US" altLang="en-US" sz="2400" dirty="0">
                <a:latin typeface="+mn-lt"/>
              </a:rPr>
              <a:t> value of a </a:t>
            </a:r>
            <a:r>
              <a:rPr lang="en-US" altLang="en-US" sz="2400" dirty="0">
                <a:latin typeface="Courier New" panose="02070309020205020404" pitchFamily="49" charset="0"/>
                <a:cs typeface="Courier New" panose="02070309020205020404" pitchFamily="49" charset="0"/>
              </a:rPr>
              <a:t>char</a:t>
            </a:r>
            <a:r>
              <a:rPr lang="en-US" altLang="en-US" sz="2400" dirty="0">
                <a:latin typeface="+mn-lt"/>
              </a:rPr>
              <a:t> variable</a:t>
            </a:r>
            <a:r>
              <a:rPr lang="en-US" altLang="en-US" sz="2400" dirty="0" smtClean="0">
                <a:latin typeface="+mn-lt"/>
              </a:rPr>
              <a:t>:</a:t>
            </a:r>
            <a:endParaRPr lang="en-US" altLang="en-US" sz="2400" dirty="0">
              <a:latin typeface="+mn-lt"/>
            </a:endParaRPr>
          </a:p>
        </p:txBody>
      </p:sp>
      <p:pic>
        <p:nvPicPr>
          <p:cNvPr id="7" name="Picture 6" descr="Computer code. The code has 3 lines. The lines read as follows. Line 1. c h a r, c h equals single quote C single quote semicolon. Line 2, indented once. c out left angle bracket left angle bracket c h left angle bracket left angle bracket double quote is double quote. Line 3, indented twice. left angle bracket left angle bracket static underscore cast left angle bracket i n t right angle bracket left parenthesis c h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892" y="4850314"/>
            <a:ext cx="5200506" cy="971180"/>
          </a:xfrm>
          <a:prstGeom prst="rect">
            <a:avLst/>
          </a:prstGeom>
        </p:spPr>
      </p:pic>
    </p:spTree>
    <p:extLst>
      <p:ext uri="{BB962C8B-B14F-4D97-AF65-F5344CB8AC3E}">
        <p14:creationId xmlns:p14="http://schemas.microsoft.com/office/powerpoint/2010/main" val="2408438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Type Casting in Program 3-9</a:t>
            </a:r>
            <a:endParaRPr lang="en-US" altLang="en-US" dirty="0">
              <a:latin typeface="Times New Roman" panose="02020603050405020304" pitchFamily="18" charset="0"/>
              <a:ea typeface="+mj-ea"/>
              <a:cs typeface="Arial"/>
            </a:endParaRPr>
          </a:p>
        </p:txBody>
      </p:sp>
      <p:pic>
        <p:nvPicPr>
          <p:cNvPr id="3" name="Picture 2" descr="Computer code. The code has 18 lines. The lines read as follows. Line 1. forward slash forward slash This program uses a type cast to avoid integer division period. Line 2. hash include left angle bracket i o stream right angle bracket. Line 3. using namespace s t d semicolon. Line 4. blank. Line 5. i n t main left parenthesis right parenthesis. Line 6. left brace. Line 7, indented once. i n t books semicolon forward slash forward slash Number of books to read. Line 8, indented once. i n t months semicolon forward slash forward slash Number of months spent reading. Line 9, indented once. double per Month semicolon forward slash forward slash Average number of books per month. Line 10. blank. Line 11, indented once. c out left angle bracket left angle bracket double quote How many books do you plan to read question mark double quote semicolon. Line 12, indented once. c in right angle bracket right angle bracket books semicolon. Line 13, indented once. c out left angle bracket left angle bracket double quote How many months will it take you to read them question mark double quote semicolon. Line 14, indented once. c in right angle bracket right angle bracket months semicolon. Line 15, indented once. per Month equals static underscore cast left angle bracket double right angle bracket left parenthesis books right parenthesis forward slash months semicolon. Line 16, indented once. c out left angle bracket left angle bracket double quote That is double quote left angle bracket left angle bracket per Month left angle bracket left angle bracket double quote books per month period back slash n double quote semicolon. Line 17, indented once. return 0 semicolon. Line 18. right brace. Program output with example input shown in bold. Output has 3 lines. The lines read as follows. Line 1. How many books do you plan to read? 30 left bracket Enter right bracket. written in bold. Line 2. How many months will it take you to read them? 7 left bracket Enter right bracket. written in bold. Line 3. That is 4 period 2 8 5 7 1 books per month."/>
          <p:cNvPicPr>
            <a:picLocks noChangeAspect="1"/>
          </p:cNvPicPr>
          <p:nvPr/>
        </p:nvPicPr>
        <p:blipFill>
          <a:blip r:embed="rId2"/>
          <a:stretch>
            <a:fillRect/>
          </a:stretch>
        </p:blipFill>
        <p:spPr>
          <a:xfrm>
            <a:off x="1333563" y="1541840"/>
            <a:ext cx="6501871" cy="462949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b="1" dirty="0">
                <a:solidFill>
                  <a:schemeClr val="tx2"/>
                </a:solidFill>
                <a:latin typeface="Times New Roman" panose="02020603050405020304" pitchFamily="18" charset="0"/>
              </a:rPr>
              <a:t>C-Style and Prestandard Type Cast Expressions</a:t>
            </a:r>
            <a:endParaRPr lang="en-IN" sz="3400" b="1" dirty="0">
              <a:solidFill>
                <a:schemeClr val="tx2"/>
              </a:solidFill>
            </a:endParaRPr>
          </a:p>
        </p:txBody>
      </p:sp>
      <p:sp>
        <p:nvSpPr>
          <p:cNvPr id="3" name="Content Placeholder 2"/>
          <p:cNvSpPr>
            <a:spLocks noGrp="1"/>
          </p:cNvSpPr>
          <p:nvPr>
            <p:ph idx="1"/>
          </p:nvPr>
        </p:nvSpPr>
        <p:spPr>
          <a:xfrm>
            <a:off x="457200" y="1600200"/>
            <a:ext cx="8229600" cy="579120"/>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mn-lt"/>
              </a:rPr>
              <a:t>C-Style cast: data type name in </a:t>
            </a:r>
            <a:r>
              <a:rPr lang="en-US" altLang="en-US" sz="2400" dirty="0" smtClean="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pic>
        <p:nvPicPr>
          <p:cNvPr id="8" name="Picture 7" descr="Computer code reads, c out left angle bracket left angle bracket c h left angle bracket left angle bracket double quote is double quote left angle bracket left angle bracket left parenthesis i n t right parenthesis c h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663" y="2340521"/>
            <a:ext cx="7041075" cy="287188"/>
          </a:xfrm>
          <a:prstGeom prst="rect">
            <a:avLst/>
          </a:prstGeom>
        </p:spPr>
      </p:pic>
      <p:sp>
        <p:nvSpPr>
          <p:cNvPr id="4" name="Content Placeholder 3"/>
          <p:cNvSpPr>
            <a:spLocks noGrp="1"/>
          </p:cNvSpPr>
          <p:nvPr>
            <p:ph idx="13"/>
          </p:nvPr>
        </p:nvSpPr>
        <p:spPr>
          <a:xfrm>
            <a:off x="473720" y="2868039"/>
            <a:ext cx="8229600" cy="515236"/>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mn-lt"/>
              </a:rPr>
              <a:t>Prestandard C++ cast: value in </a:t>
            </a:r>
            <a:r>
              <a:rPr lang="en-US" altLang="en-US" sz="2400" dirty="0" smtClean="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pic>
        <p:nvPicPr>
          <p:cNvPr id="9" name="Picture 8" descr="c out left angle bracket left angle bracket c h left angle bracket left angle bracket double quote is double quote left angle bracket left angle bracket i n t left parenthesis c h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700" y="3652431"/>
            <a:ext cx="7182601" cy="292961"/>
          </a:xfrm>
          <a:prstGeom prst="rect">
            <a:avLst/>
          </a:prstGeom>
        </p:spPr>
      </p:pic>
      <p:sp>
        <p:nvSpPr>
          <p:cNvPr id="5" name="Content Placeholder 4"/>
          <p:cNvSpPr>
            <a:spLocks noGrp="1"/>
          </p:cNvSpPr>
          <p:nvPr>
            <p:ph idx="14"/>
          </p:nvPr>
        </p:nvSpPr>
        <p:spPr>
          <a:xfrm>
            <a:off x="473720" y="4169136"/>
            <a:ext cx="8229600" cy="919336"/>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mn-lt"/>
              </a:rPr>
              <a:t>Both are still supported in C++, although </a:t>
            </a:r>
            <a:r>
              <a:rPr lang="en-US" altLang="en-US" sz="2400" dirty="0">
                <a:latin typeface="Courier New" panose="02070309020205020404" pitchFamily="49" charset="0"/>
                <a:cs typeface="Courier New" panose="02070309020205020404" pitchFamily="49" charset="0"/>
              </a:rPr>
              <a:t>static_cast</a:t>
            </a:r>
            <a:r>
              <a:rPr lang="en-US" altLang="en-US" sz="2400" dirty="0">
                <a:latin typeface="+mn-lt"/>
              </a:rPr>
              <a:t> </a:t>
            </a:r>
            <a:r>
              <a:rPr lang="en-US" altLang="en-US" sz="2400" dirty="0" smtClean="0">
                <a:latin typeface="+mn-lt"/>
              </a:rPr>
              <a:t>is preferred</a:t>
            </a:r>
            <a:endParaRPr lang="en-US" altLang="en-US" sz="2400" dirty="0">
              <a:latin typeface="+mn-lt"/>
            </a:endParaRPr>
          </a:p>
        </p:txBody>
      </p:sp>
    </p:spTree>
    <p:extLst>
      <p:ext uri="{BB962C8B-B14F-4D97-AF65-F5344CB8AC3E}">
        <p14:creationId xmlns:p14="http://schemas.microsoft.com/office/powerpoint/2010/main" val="131508031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latin typeface="Times New Roman" panose="02020603050405020304" pitchFamily="18" charset="0"/>
                <a:cs typeface="Arial"/>
              </a:rPr>
              <a:t>3.6 </a:t>
            </a:r>
            <a:r>
              <a:rPr lang="en-US" altLang="en-US" sz="3400" dirty="0"/>
              <a:t>Multiple Assignment and Combined </a:t>
            </a:r>
            <a:r>
              <a:rPr lang="en-US" altLang="en-US" sz="3400" dirty="0" smtClean="0"/>
              <a:t>Assignment</a:t>
            </a:r>
            <a:endParaRPr lang="en-IN" sz="3400" dirty="0"/>
          </a:p>
        </p:txBody>
      </p:sp>
    </p:spTree>
    <p:extLst>
      <p:ext uri="{BB962C8B-B14F-4D97-AF65-F5344CB8AC3E}">
        <p14:creationId xmlns:p14="http://schemas.microsoft.com/office/powerpoint/2010/main" val="245287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C</a:t>
            </a:r>
            <a:r>
              <a:rPr lang="en-US" altLang="en-US" sz="100" dirty="0" smtClean="0">
                <a:latin typeface="Courier New" panose="02070309020205020404" pitchFamily="49" charset="0"/>
                <a:ea typeface="+mj-ea"/>
                <a:cs typeface="Courier New" panose="02070309020205020404" pitchFamily="49" charset="0"/>
              </a:rPr>
              <a:t> </a:t>
            </a:r>
            <a:r>
              <a:rPr lang="en-US" altLang="en-US" dirty="0" smtClean="0">
                <a:latin typeface="Courier New" panose="02070309020205020404" pitchFamily="49" charset="0"/>
                <a:ea typeface="+mj-ea"/>
                <a:cs typeface="Courier New" panose="02070309020205020404" pitchFamily="49" charset="0"/>
              </a:rPr>
              <a:t>in</a:t>
            </a:r>
            <a:r>
              <a:rPr lang="en-US" altLang="en-US" dirty="0" smtClean="0">
                <a:latin typeface="Times New Roman" panose="02020603050405020304" pitchFamily="18" charset="0"/>
                <a:ea typeface="+mj-ea"/>
                <a:cs typeface="Arial"/>
              </a:rPr>
              <a:t> Object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800736"/>
          </a:xfrm>
        </p:spPr>
        <p:txBody>
          <a:bodyPr>
            <a:spAutoFit/>
          </a:bodyPr>
          <a:lstStyle/>
          <a:p>
            <a:pPr marL="255651" indent="-255651" eaLnBrk="1" hangingPunct="1">
              <a:tabLst/>
              <a:defRPr/>
            </a:pPr>
            <a:r>
              <a:rPr lang="en-US" altLang="en-US" sz="2400" dirty="0">
                <a:solidFill>
                  <a:srgbClr val="000000"/>
                </a:solidFill>
                <a:latin typeface="Arial (Body)"/>
                <a:ea typeface="+mn-ea"/>
              </a:rPr>
              <a:t>Standard input object</a:t>
            </a:r>
          </a:p>
          <a:p>
            <a:pPr marL="255651" indent="-255651" eaLnBrk="1" hangingPunct="1">
              <a:tabLst/>
              <a:defRPr/>
            </a:pPr>
            <a:r>
              <a:rPr lang="en-US" altLang="en-US" sz="2400" dirty="0">
                <a:solidFill>
                  <a:srgbClr val="000000"/>
                </a:solidFill>
                <a:latin typeface="Arial (Body)"/>
                <a:ea typeface="+mn-ea"/>
              </a:rPr>
              <a:t>Like </a:t>
            </a:r>
            <a:r>
              <a:rPr lang="en-US" altLang="en-US" sz="2400" dirty="0" smtClean="0">
                <a:solidFill>
                  <a:srgbClr val="000000"/>
                </a:solidFill>
                <a:latin typeface="Courier New" panose="02070309020205020404" pitchFamily="49" charset="0"/>
                <a:ea typeface="+mn-ea"/>
                <a:cs typeface="Courier New" panose="02070309020205020404" pitchFamily="49" charset="0"/>
              </a:rPr>
              <a:t>c</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out</a:t>
            </a:r>
            <a:r>
              <a:rPr lang="en-US" altLang="en-US" sz="2400" dirty="0">
                <a:solidFill>
                  <a:srgbClr val="000000"/>
                </a:solidFill>
                <a:latin typeface="Arial (Body)"/>
                <a:ea typeface="+mn-ea"/>
              </a:rPr>
              <a:t>, requires </a:t>
            </a:r>
            <a:r>
              <a:rPr lang="en-US" altLang="en-US" sz="2400" dirty="0" smtClean="0">
                <a:solidFill>
                  <a:srgbClr val="000000"/>
                </a:solidFill>
                <a:latin typeface="Courier New" panose="02070309020205020404" pitchFamily="49" charset="0"/>
                <a:ea typeface="+mn-ea"/>
                <a:cs typeface="Courier New" panose="02070309020205020404" pitchFamily="49" charset="0"/>
              </a:rPr>
              <a:t>i</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o</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stream</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file</a:t>
            </a:r>
          </a:p>
          <a:p>
            <a:pPr marL="255651" indent="-255651" eaLnBrk="1" hangingPunct="1">
              <a:tabLst/>
              <a:defRPr/>
            </a:pPr>
            <a:r>
              <a:rPr lang="en-US" altLang="en-US" sz="2400" dirty="0">
                <a:solidFill>
                  <a:srgbClr val="000000"/>
                </a:solidFill>
                <a:latin typeface="Arial (Body)"/>
                <a:ea typeface="+mn-ea"/>
              </a:rPr>
              <a:t>Used to read input from keyboard</a:t>
            </a:r>
          </a:p>
          <a:p>
            <a:pPr marL="255651" indent="-255651" eaLnBrk="1" hangingPunct="1">
              <a:tabLst/>
              <a:defRPr/>
            </a:pPr>
            <a:r>
              <a:rPr lang="en-US" altLang="en-US" sz="2400" dirty="0">
                <a:solidFill>
                  <a:srgbClr val="000000"/>
                </a:solidFill>
                <a:latin typeface="Arial (Body)"/>
                <a:ea typeface="+mn-ea"/>
              </a:rPr>
              <a:t>Information retrieved from </a:t>
            </a:r>
            <a:r>
              <a:rPr lang="en-US" altLang="en-US" sz="2400" dirty="0" smtClean="0">
                <a:solidFill>
                  <a:srgbClr val="000000"/>
                </a:solidFill>
                <a:latin typeface="Courier New" panose="02070309020205020404" pitchFamily="49" charset="0"/>
                <a:ea typeface="+mn-ea"/>
                <a:cs typeface="Courier New" panose="02070309020205020404" pitchFamily="49" charset="0"/>
              </a:rPr>
              <a:t>c</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in</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with </a:t>
            </a:r>
            <a:r>
              <a:rPr lang="en-US" altLang="en-US" sz="2400" dirty="0" smtClean="0">
                <a:solidFill>
                  <a:srgbClr val="000000"/>
                </a:solidFill>
                <a:latin typeface="Arial (Body)"/>
                <a:ea typeface="+mn-ea"/>
              </a:rPr>
              <a:t>&gt;&gt;</a:t>
            </a:r>
          </a:p>
          <a:p>
            <a:pPr marL="255651" indent="-255651" eaLnBrk="1" hangingPunct="1">
              <a:tabLst/>
              <a:defRPr/>
            </a:pPr>
            <a:r>
              <a:rPr lang="en-US" altLang="en-US" sz="2400" dirty="0" smtClean="0">
                <a:solidFill>
                  <a:srgbClr val="000000"/>
                </a:solidFill>
                <a:latin typeface="Arial (Body)"/>
                <a:ea typeface="+mn-ea"/>
              </a:rPr>
              <a:t>Input </a:t>
            </a:r>
            <a:r>
              <a:rPr lang="en-US" altLang="en-US" sz="2400" dirty="0">
                <a:solidFill>
                  <a:srgbClr val="000000"/>
                </a:solidFill>
                <a:latin typeface="Arial (Body)"/>
                <a:ea typeface="+mn-ea"/>
              </a:rPr>
              <a:t>is stored in one or more </a:t>
            </a:r>
            <a:r>
              <a:rPr lang="en-US" altLang="en-US" sz="2400" dirty="0" smtClean="0">
                <a:solidFill>
                  <a:srgbClr val="000000"/>
                </a:solidFill>
                <a:latin typeface="Arial (Body)"/>
                <a:ea typeface="+mn-ea"/>
              </a:rPr>
              <a:t>variables</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buFont typeface="Times New Roman"/>
              <a:buNone/>
              <a:defRPr/>
            </a:pPr>
            <a:r>
              <a:rPr lang="en-US" b="1" dirty="0" smtClean="0">
                <a:solidFill>
                  <a:srgbClr val="007FA3"/>
                </a:solidFill>
                <a:latin typeface="Times New Roman" panose="02020603050405020304" pitchFamily="18" charset="0"/>
                <a:ea typeface="+mj-ea"/>
                <a:sym typeface="Times New Roman"/>
              </a:rPr>
              <a:t>Multiple Assignment and Combined Assignment</a:t>
            </a:r>
            <a:endParaRPr lang="en-US"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553968"/>
          </a:xfrm>
        </p:spPr>
        <p:txBody>
          <a:bodyPr>
            <a:spAutoFit/>
          </a:bodyPr>
          <a:lstStyle/>
          <a:p>
            <a:pPr marL="255651" indent="-255651" eaLnBrk="1" hangingPunct="1">
              <a:spcBef>
                <a:spcPts val="1500"/>
              </a:spcBef>
              <a:buClr>
                <a:srgbClr val="007FA3"/>
              </a:buClr>
              <a:buSzPct val="100000"/>
              <a:buFont typeface="Arial" panose="020B0604020202020204" pitchFamily="34" charset="0"/>
              <a:buChar char="•"/>
              <a:defRPr/>
            </a:pPr>
            <a:r>
              <a:rPr lang="en-US" altLang="en-US" sz="2400" dirty="0">
                <a:latin typeface="+mn-lt"/>
                <a:ea typeface="+mn-ea"/>
                <a:sym typeface="Arial"/>
              </a:rPr>
              <a:t>The </a:t>
            </a:r>
            <a:r>
              <a:rPr lang="en-US" altLang="en-US" sz="2400" dirty="0">
                <a:latin typeface="Courier New" panose="02070309020205020404" pitchFamily="49" charset="0"/>
                <a:ea typeface="+mn-ea"/>
                <a:cs typeface="Courier New" panose="02070309020205020404" pitchFamily="49" charset="0"/>
                <a:sym typeface="Arial"/>
              </a:rPr>
              <a:t>=</a:t>
            </a:r>
            <a:r>
              <a:rPr lang="en-US" altLang="en-US" sz="2400" dirty="0">
                <a:latin typeface="+mn-lt"/>
                <a:ea typeface="+mn-ea"/>
                <a:sym typeface="Arial"/>
              </a:rPr>
              <a:t> can be used to assign a value to multiple variables</a:t>
            </a:r>
            <a:r>
              <a:rPr lang="en-US" altLang="en-US" sz="2400" dirty="0" smtClean="0">
                <a:latin typeface="+mn-lt"/>
                <a:ea typeface="+mn-ea"/>
                <a:sym typeface="Arial"/>
              </a:rPr>
              <a:t>:</a:t>
            </a:r>
          </a:p>
        </p:txBody>
      </p:sp>
      <p:sp>
        <p:nvSpPr>
          <p:cNvPr id="5" name="Text Placeholder 4"/>
          <p:cNvSpPr>
            <a:spLocks noGrp="1"/>
          </p:cNvSpPr>
          <p:nvPr>
            <p:ph type="body" idx="2"/>
          </p:nvPr>
        </p:nvSpPr>
        <p:spPr>
          <a:xfrm>
            <a:off x="457200" y="2194830"/>
            <a:ext cx="8229600" cy="1599930"/>
          </a:xfrm>
        </p:spPr>
        <p:txBody>
          <a:bodyPr/>
          <a:lstStyle/>
          <a:p>
            <a:pPr marL="457200" lvl="1" indent="0" eaLnBrk="1" hangingPunct="1">
              <a:buNone/>
              <a:defRPr/>
            </a:pPr>
            <a:r>
              <a:rPr lang="en-US" altLang="en-US" sz="2400" dirty="0">
                <a:latin typeface="Courier New" panose="02070309020205020404" pitchFamily="49" charset="0"/>
                <a:cs typeface="Courier New" panose="02070309020205020404" pitchFamily="49" charset="0"/>
              </a:rPr>
              <a:t>x = y = z = 5;</a:t>
            </a:r>
          </a:p>
          <a:p>
            <a:pPr marL="255651" indent="-255651" eaLnBrk="1" hangingPunct="1">
              <a:buFont typeface="Arial" panose="020B0604020202020204" pitchFamily="34" charset="0"/>
              <a:buChar char="•"/>
              <a:defRPr/>
            </a:pPr>
            <a:r>
              <a:rPr lang="en-US" altLang="en-US" sz="2400" dirty="0">
                <a:latin typeface="+mn-lt"/>
              </a:rPr>
              <a:t>Value of </a:t>
            </a:r>
            <a:r>
              <a:rPr lang="en-US" altLang="en-US" sz="2400" dirty="0">
                <a:latin typeface="Courier New" panose="02070309020205020404" pitchFamily="49" charset="0"/>
                <a:cs typeface="Courier New" panose="02070309020205020404" pitchFamily="49" charset="0"/>
              </a:rPr>
              <a:t>=</a:t>
            </a:r>
            <a:r>
              <a:rPr lang="en-US" altLang="en-US" sz="2400" dirty="0" smtClean="0">
                <a:latin typeface="+mn-lt"/>
                <a:cs typeface="Courier New" panose="02070309020205020404" pitchFamily="49" charset="0"/>
              </a:rPr>
              <a:t> </a:t>
            </a:r>
            <a:r>
              <a:rPr lang="en-US" altLang="en-US" sz="2400" dirty="0">
                <a:latin typeface="+mn-lt"/>
              </a:rPr>
              <a:t>is the value that is assigned</a:t>
            </a:r>
          </a:p>
          <a:p>
            <a:pPr marL="255651" indent="-255651" eaLnBrk="1" hangingPunct="1">
              <a:buFont typeface="Arial" panose="020B0604020202020204" pitchFamily="34" charset="0"/>
              <a:buChar char="•"/>
              <a:defRPr/>
            </a:pPr>
            <a:r>
              <a:rPr lang="en-US" altLang="en-US" sz="2400" dirty="0">
                <a:latin typeface="+mn-lt"/>
              </a:rPr>
              <a:t>Associates right to left</a:t>
            </a:r>
            <a:r>
              <a:rPr lang="en-US" altLang="en-US" sz="2400" dirty="0" smtClean="0">
                <a:latin typeface="+mn-lt"/>
              </a:rPr>
              <a:t>:</a:t>
            </a:r>
            <a:endParaRPr lang="en-US" altLang="en-US" sz="2400" dirty="0">
              <a:latin typeface="+mn-lt"/>
            </a:endParaRPr>
          </a:p>
        </p:txBody>
      </p:sp>
      <p:pic>
        <p:nvPicPr>
          <p:cNvPr id="4" name="Picture 3" descr="x equals left parenthesis y equals left parenthesis z equals 5 right parenthesis right parenthesis semicolon. The value of each variable is 5. "/>
          <p:cNvPicPr>
            <a:picLocks noChangeAspect="1"/>
          </p:cNvPicPr>
          <p:nvPr/>
        </p:nvPicPr>
        <p:blipFill>
          <a:blip r:embed="rId2"/>
          <a:stretch>
            <a:fillRect/>
          </a:stretch>
        </p:blipFill>
        <p:spPr>
          <a:xfrm>
            <a:off x="979705" y="4033489"/>
            <a:ext cx="3339682" cy="135873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Combined Assignment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eaLnBrk="1" hangingPunct="1">
              <a:tabLst/>
              <a:defRPr/>
            </a:pPr>
            <a:r>
              <a:rPr lang="en-US" altLang="en-US" sz="2400" dirty="0">
                <a:solidFill>
                  <a:srgbClr val="000000"/>
                </a:solidFill>
                <a:latin typeface="Arial (Body)"/>
                <a:ea typeface="+mn-ea"/>
              </a:rPr>
              <a:t>Look at the following statement</a:t>
            </a:r>
            <a:r>
              <a:rPr lang="en-US" altLang="en-US" sz="2400" dirty="0" smtClean="0">
                <a:solidFill>
                  <a:srgbClr val="000000"/>
                </a:solidFill>
                <a:latin typeface="Arial (Body)"/>
                <a:ea typeface="+mn-ea"/>
              </a:rPr>
              <a:t>:</a:t>
            </a:r>
          </a:p>
        </p:txBody>
      </p:sp>
      <p:sp>
        <p:nvSpPr>
          <p:cNvPr id="4" name="Text Placeholder 3"/>
          <p:cNvSpPr>
            <a:spLocks noGrp="1"/>
          </p:cNvSpPr>
          <p:nvPr>
            <p:ph type="body" idx="2"/>
          </p:nvPr>
        </p:nvSpPr>
        <p:spPr>
          <a:xfrm>
            <a:off x="457200" y="2313433"/>
            <a:ext cx="8229600" cy="1216152"/>
          </a:xfrm>
        </p:spPr>
        <p:txBody>
          <a:bodyPr/>
          <a:lstStyle/>
          <a:p>
            <a:pPr marL="0" indent="804863">
              <a:buNone/>
            </a:pPr>
            <a:r>
              <a:rPr lang="en-US" altLang="en-US" sz="2400" dirty="0">
                <a:solidFill>
                  <a:srgbClr val="000000"/>
                </a:solidFill>
                <a:latin typeface="Courier New" panose="02070309020205020404" pitchFamily="49" charset="0"/>
                <a:cs typeface="Courier New" panose="02070309020205020404" pitchFamily="49" charset="0"/>
              </a:rPr>
              <a:t>sum = sum + 1</a:t>
            </a: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dirty="0" smtClean="0">
              <a:solidFill>
                <a:srgbClr val="000000"/>
              </a:solidFill>
              <a:latin typeface="Arial (Body)"/>
            </a:endParaRPr>
          </a:p>
          <a:p>
            <a:pPr marL="0" indent="804863">
              <a:buNone/>
            </a:pPr>
            <a:r>
              <a:rPr lang="en-US" altLang="en-US" sz="2400" dirty="0">
                <a:solidFill>
                  <a:srgbClr val="000000"/>
                </a:solidFill>
                <a:latin typeface="Arial (Body)"/>
              </a:rPr>
              <a:t>This adds 1 to the variable </a:t>
            </a:r>
            <a:r>
              <a:rPr lang="en-US" altLang="en-US" sz="2400" b="1" dirty="0" smtClean="0">
                <a:solidFill>
                  <a:srgbClr val="000000"/>
                </a:solidFill>
                <a:latin typeface="Courier New" panose="02070309020205020404" pitchFamily="49" charset="0"/>
                <a:cs typeface="Courier New" panose="02070309020205020404" pitchFamily="49" charset="0"/>
              </a:rPr>
              <a:t>sum</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Other Similar Statements</a:t>
            </a:r>
            <a:endParaRPr lang="en-IN" dirty="0"/>
          </a:p>
        </p:txBody>
      </p:sp>
      <p:sp>
        <p:nvSpPr>
          <p:cNvPr id="3" name="Text Placeholder 2"/>
          <p:cNvSpPr>
            <a:spLocks noGrp="1"/>
          </p:cNvSpPr>
          <p:nvPr>
            <p:ph type="body" idx="1"/>
          </p:nvPr>
        </p:nvSpPr>
        <p:spPr>
          <a:xfrm>
            <a:off x="457200" y="1600201"/>
            <a:ext cx="8229600" cy="512064"/>
          </a:xfrm>
        </p:spPr>
        <p:txBody>
          <a:bodyPr/>
          <a:lstStyle/>
          <a:p>
            <a:pPr marL="0" indent="0">
              <a:buNone/>
            </a:pPr>
            <a:r>
              <a:rPr lang="en-IN" sz="2400" b="1" dirty="0" smtClean="0">
                <a:latin typeface="+mn-lt"/>
              </a:rPr>
              <a:t>Table 3-8 </a:t>
            </a:r>
            <a:r>
              <a:rPr lang="en-IN" sz="2400" dirty="0" smtClean="0">
                <a:latin typeface="+mn-lt"/>
              </a:rPr>
              <a:t>(Assume </a:t>
            </a:r>
            <a:r>
              <a:rPr lang="en-IN" sz="2400" dirty="0">
                <a:latin typeface="+mn-lt"/>
              </a:rPr>
              <a:t>x = 6</a:t>
            </a:r>
            <a:r>
              <a:rPr lang="en-IN" sz="2400" dirty="0" smtClean="0">
                <a:latin typeface="+mn-lt"/>
              </a:rPr>
              <a:t>)</a:t>
            </a:r>
            <a:endParaRPr lang="en-IN"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744412413"/>
              </p:ext>
            </p:extLst>
          </p:nvPr>
        </p:nvGraphicFramePr>
        <p:xfrm>
          <a:off x="676656" y="2732024"/>
          <a:ext cx="7799832" cy="2519680"/>
        </p:xfrm>
        <a:graphic>
          <a:graphicData uri="http://schemas.openxmlformats.org/drawingml/2006/table">
            <a:tbl>
              <a:tblPr firstRow="1" bandRow="1">
                <a:tableStyleId>{40F9630F-82C1-40B7-BC3A-925EFCFF5E92}</a:tableStyleId>
              </a:tblPr>
              <a:tblGrid>
                <a:gridCol w="1920240">
                  <a:extLst>
                    <a:ext uri="{9D8B030D-6E8A-4147-A177-3AD203B41FA5}">
                      <a16:colId xmlns:a16="http://schemas.microsoft.com/office/drawing/2014/main" val="2073758708"/>
                    </a:ext>
                  </a:extLst>
                </a:gridCol>
                <a:gridCol w="3364992">
                  <a:extLst>
                    <a:ext uri="{9D8B030D-6E8A-4147-A177-3AD203B41FA5}">
                      <a16:colId xmlns:a16="http://schemas.microsoft.com/office/drawing/2014/main" val="772636460"/>
                    </a:ext>
                  </a:extLst>
                </a:gridCol>
                <a:gridCol w="2514600">
                  <a:extLst>
                    <a:ext uri="{9D8B030D-6E8A-4147-A177-3AD203B41FA5}">
                      <a16:colId xmlns:a16="http://schemas.microsoft.com/office/drawing/2014/main" val="3496643161"/>
                    </a:ext>
                  </a:extLst>
                </a:gridCol>
              </a:tblGrid>
              <a:tr h="370840">
                <a:tc>
                  <a:txBody>
                    <a:bodyPr/>
                    <a:lstStyle/>
                    <a:p>
                      <a:r>
                        <a:rPr lang="en-US" sz="1800" b="1" i="0" u="none" strike="noStrike" cap="none" baseline="0" dirty="0" smtClean="0">
                          <a:solidFill>
                            <a:schemeClr val="dk1"/>
                          </a:solidFill>
                          <a:latin typeface="+mn-lt"/>
                          <a:ea typeface="Arial"/>
                          <a:cs typeface="Arial"/>
                          <a:sym typeface="Arial"/>
                        </a:rPr>
                        <a:t>Statement</a:t>
                      </a:r>
                      <a:endParaRPr lang="en-US" sz="18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cap="none" baseline="0" dirty="0" smtClean="0">
                          <a:solidFill>
                            <a:schemeClr val="dk1"/>
                          </a:solidFill>
                          <a:latin typeface="+mn-lt"/>
                          <a:ea typeface="Arial"/>
                          <a:cs typeface="Arial"/>
                          <a:sym typeface="Arial"/>
                        </a:rPr>
                        <a:t>What It Does</a:t>
                      </a:r>
                      <a:endParaRPr lang="en-US" sz="18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cap="none" baseline="0" dirty="0" smtClean="0">
                          <a:solidFill>
                            <a:schemeClr val="dk1"/>
                          </a:solidFill>
                          <a:latin typeface="+mn-lt"/>
                          <a:ea typeface="Arial"/>
                          <a:cs typeface="Arial"/>
                          <a:sym typeface="Arial"/>
                        </a:rPr>
                        <a:t>Value of x</a:t>
                      </a:r>
                    </a:p>
                    <a:p>
                      <a:r>
                        <a:rPr lang="en-US" sz="1800" b="1" i="0" u="none" strike="noStrike" cap="none" baseline="0" dirty="0" smtClean="0">
                          <a:solidFill>
                            <a:schemeClr val="dk1"/>
                          </a:solidFill>
                          <a:latin typeface="+mn-lt"/>
                          <a:ea typeface="Arial"/>
                          <a:cs typeface="Arial"/>
                          <a:sym typeface="Arial"/>
                        </a:rPr>
                        <a:t>After the Statement</a:t>
                      </a:r>
                      <a:endParaRPr lang="en-US" sz="18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095072"/>
                  </a:ext>
                </a:extLst>
              </a:tr>
              <a:tr h="370840">
                <a:tc>
                  <a:txBody>
                    <a:bodyPr/>
                    <a:lstStyle/>
                    <a:p>
                      <a:r>
                        <a:rPr lang="en-US" sz="1800" b="0" i="0" u="none" strike="noStrike" cap="none" baseline="0" dirty="0" smtClean="0">
                          <a:solidFill>
                            <a:schemeClr val="dk1"/>
                          </a:solidFill>
                          <a:latin typeface="+mn-lt"/>
                          <a:ea typeface="Arial"/>
                          <a:cs typeface="Arial"/>
                          <a:sym typeface="Arial"/>
                        </a:rPr>
                        <a:t>x = x + 4;</a:t>
                      </a:r>
                      <a:endParaRPr lang="en-US" sz="1800" dirty="0">
                        <a:latin typeface="+mn-lt"/>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800" b="0" i="0" u="none" strike="noStrike" cap="none" baseline="0" dirty="0" smtClean="0">
                          <a:solidFill>
                            <a:schemeClr val="dk1"/>
                          </a:solidFill>
                          <a:latin typeface="+mn-lt"/>
                          <a:ea typeface="Arial"/>
                          <a:cs typeface="Arial"/>
                          <a:sym typeface="Arial"/>
                        </a:rPr>
                        <a:t>Adds 4 to x</a:t>
                      </a:r>
                      <a:endParaRPr lang="en-US" sz="1800" dirty="0">
                        <a:latin typeface="+mn-lt"/>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800" dirty="0" smtClean="0">
                          <a:latin typeface="+mn-lt"/>
                        </a:rPr>
                        <a:t>10</a:t>
                      </a:r>
                      <a:endParaRPr lang="en-US" sz="1800" dirty="0">
                        <a:latin typeface="+mn-lt"/>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942676071"/>
                  </a:ext>
                </a:extLst>
              </a:tr>
              <a:tr h="370840">
                <a:tc>
                  <a:txBody>
                    <a:bodyPr/>
                    <a:lstStyle/>
                    <a:p>
                      <a:r>
                        <a:rPr lang="en-US" sz="1800" b="0" i="0" u="none" strike="noStrike" cap="none" baseline="0" dirty="0" smtClean="0">
                          <a:solidFill>
                            <a:schemeClr val="dk1"/>
                          </a:solidFill>
                          <a:latin typeface="+mn-lt"/>
                          <a:ea typeface="Arial"/>
                          <a:cs typeface="Arial"/>
                          <a:sym typeface="Arial"/>
                        </a:rPr>
                        <a:t>x = x − 3;</a:t>
                      </a:r>
                      <a:endParaRPr lang="en-US" sz="1800" dirty="0">
                        <a:latin typeface="+mn-lt"/>
                      </a:endParaRPr>
                    </a:p>
                  </a:txBody>
                  <a:tcPr>
                    <a:solidFill>
                      <a:schemeClr val="bg1"/>
                    </a:solidFill>
                  </a:tcPr>
                </a:tc>
                <a:tc>
                  <a:txBody>
                    <a:bodyPr/>
                    <a:lstStyle/>
                    <a:p>
                      <a:r>
                        <a:rPr lang="en-US" sz="1800" b="0" i="0" u="none" strike="noStrike" cap="none" baseline="0" dirty="0" smtClean="0">
                          <a:solidFill>
                            <a:schemeClr val="dk1"/>
                          </a:solidFill>
                          <a:latin typeface="+mn-lt"/>
                          <a:ea typeface="Arial"/>
                          <a:cs typeface="Arial"/>
                          <a:sym typeface="Arial"/>
                        </a:rPr>
                        <a:t>Subtracts 3 from x</a:t>
                      </a:r>
                      <a:endParaRPr lang="en-US" sz="1800" dirty="0">
                        <a:latin typeface="+mn-lt"/>
                      </a:endParaRPr>
                    </a:p>
                  </a:txBody>
                  <a:tcPr>
                    <a:solidFill>
                      <a:schemeClr val="bg1"/>
                    </a:solidFill>
                  </a:tcPr>
                </a:tc>
                <a:tc>
                  <a:txBody>
                    <a:bodyPr/>
                    <a:lstStyle/>
                    <a:p>
                      <a:r>
                        <a:rPr lang="en-US" sz="1800" dirty="0" smtClean="0">
                          <a:latin typeface="+mn-lt"/>
                        </a:rPr>
                        <a:t>3</a:t>
                      </a:r>
                      <a:endParaRPr lang="en-US" sz="1800" dirty="0">
                        <a:latin typeface="+mn-lt"/>
                      </a:endParaRPr>
                    </a:p>
                  </a:txBody>
                  <a:tcPr>
                    <a:solidFill>
                      <a:schemeClr val="bg1"/>
                    </a:solidFill>
                  </a:tcPr>
                </a:tc>
                <a:extLst>
                  <a:ext uri="{0D108BD9-81ED-4DB2-BD59-A6C34878D82A}">
                    <a16:rowId xmlns:a16="http://schemas.microsoft.com/office/drawing/2014/main" val="369442633"/>
                  </a:ext>
                </a:extLst>
              </a:tr>
              <a:tr h="370840">
                <a:tc>
                  <a:txBody>
                    <a:bodyPr/>
                    <a:lstStyle/>
                    <a:p>
                      <a:r>
                        <a:rPr lang="en-US" sz="1800" dirty="0" smtClean="0">
                          <a:solidFill>
                            <a:schemeClr val="bg1"/>
                          </a:solidFill>
                          <a:latin typeface="+mn-lt"/>
                        </a:rPr>
                        <a:t>x = x times 10;</a:t>
                      </a:r>
                      <a:endParaRPr lang="en-US" sz="1800" dirty="0">
                        <a:solidFill>
                          <a:schemeClr val="bg1"/>
                        </a:solidFill>
                        <a:latin typeface="+mn-lt"/>
                      </a:endParaRPr>
                    </a:p>
                  </a:txBody>
                  <a:tcPr>
                    <a:solidFill>
                      <a:schemeClr val="bg1"/>
                    </a:solidFill>
                  </a:tcPr>
                </a:tc>
                <a:tc>
                  <a:txBody>
                    <a:bodyPr/>
                    <a:lstStyle/>
                    <a:p>
                      <a:r>
                        <a:rPr lang="en-US" sz="1800" b="0" i="0" u="none" strike="noStrike" cap="none" baseline="0" dirty="0" smtClean="0">
                          <a:solidFill>
                            <a:schemeClr val="dk1"/>
                          </a:solidFill>
                          <a:latin typeface="+mn-lt"/>
                          <a:ea typeface="Arial"/>
                          <a:cs typeface="Arial"/>
                          <a:sym typeface="Arial"/>
                        </a:rPr>
                        <a:t>Multiplies x by 10</a:t>
                      </a:r>
                      <a:endParaRPr lang="en-US" sz="1800" dirty="0">
                        <a:latin typeface="+mn-lt"/>
                      </a:endParaRPr>
                    </a:p>
                  </a:txBody>
                  <a:tcPr>
                    <a:solidFill>
                      <a:schemeClr val="bg1"/>
                    </a:solidFill>
                  </a:tcPr>
                </a:tc>
                <a:tc>
                  <a:txBody>
                    <a:bodyPr/>
                    <a:lstStyle/>
                    <a:p>
                      <a:r>
                        <a:rPr lang="en-US" sz="1800" dirty="0" smtClean="0">
                          <a:latin typeface="+mn-lt"/>
                        </a:rPr>
                        <a:t>60</a:t>
                      </a:r>
                      <a:endParaRPr lang="en-US" sz="1800" dirty="0">
                        <a:latin typeface="+mn-lt"/>
                      </a:endParaRPr>
                    </a:p>
                  </a:txBody>
                  <a:tcPr>
                    <a:solidFill>
                      <a:schemeClr val="bg1"/>
                    </a:solidFill>
                  </a:tcPr>
                </a:tc>
                <a:extLst>
                  <a:ext uri="{0D108BD9-81ED-4DB2-BD59-A6C34878D82A}">
                    <a16:rowId xmlns:a16="http://schemas.microsoft.com/office/drawing/2014/main" val="461320149"/>
                  </a:ext>
                </a:extLst>
              </a:tr>
              <a:tr h="370840">
                <a:tc>
                  <a:txBody>
                    <a:bodyPr/>
                    <a:lstStyle/>
                    <a:p>
                      <a:r>
                        <a:rPr lang="en-US" sz="1000" dirty="0" smtClean="0">
                          <a:solidFill>
                            <a:schemeClr val="bg1"/>
                          </a:solidFill>
                          <a:latin typeface="+mn-lt"/>
                        </a:rPr>
                        <a:t>x = start fraction x over 2 end fraction;</a:t>
                      </a:r>
                      <a:endParaRPr lang="en-US" sz="1000" dirty="0">
                        <a:solidFill>
                          <a:schemeClr val="bg1"/>
                        </a:solidFill>
                        <a:latin typeface="+mn-lt"/>
                      </a:endParaRPr>
                    </a:p>
                  </a:txBody>
                  <a:tcPr>
                    <a:solidFill>
                      <a:schemeClr val="bg1"/>
                    </a:solidFill>
                  </a:tcPr>
                </a:tc>
                <a:tc>
                  <a:txBody>
                    <a:bodyPr/>
                    <a:lstStyle/>
                    <a:p>
                      <a:r>
                        <a:rPr lang="en-US" sz="1800" b="0" i="0" u="none" strike="noStrike" cap="none" baseline="0" dirty="0" smtClean="0">
                          <a:solidFill>
                            <a:schemeClr val="dk1"/>
                          </a:solidFill>
                          <a:latin typeface="+mn-lt"/>
                          <a:ea typeface="Arial"/>
                          <a:cs typeface="Arial"/>
                          <a:sym typeface="Arial"/>
                        </a:rPr>
                        <a:t>Divides x by 2</a:t>
                      </a:r>
                      <a:endParaRPr lang="en-US" sz="1800" dirty="0">
                        <a:latin typeface="+mn-lt"/>
                      </a:endParaRPr>
                    </a:p>
                  </a:txBody>
                  <a:tcPr>
                    <a:solidFill>
                      <a:schemeClr val="bg1"/>
                    </a:solidFill>
                  </a:tcPr>
                </a:tc>
                <a:tc>
                  <a:txBody>
                    <a:bodyPr/>
                    <a:lstStyle/>
                    <a:p>
                      <a:r>
                        <a:rPr lang="en-US" sz="1800" dirty="0" smtClean="0">
                          <a:latin typeface="+mn-lt"/>
                        </a:rPr>
                        <a:t>3</a:t>
                      </a:r>
                      <a:endParaRPr lang="en-US" sz="1800" dirty="0">
                        <a:latin typeface="+mn-lt"/>
                      </a:endParaRPr>
                    </a:p>
                  </a:txBody>
                  <a:tcPr>
                    <a:solidFill>
                      <a:schemeClr val="bg1"/>
                    </a:solidFill>
                  </a:tcPr>
                </a:tc>
                <a:extLst>
                  <a:ext uri="{0D108BD9-81ED-4DB2-BD59-A6C34878D82A}">
                    <a16:rowId xmlns:a16="http://schemas.microsoft.com/office/drawing/2014/main" val="2658989191"/>
                  </a:ext>
                </a:extLst>
              </a:tr>
              <a:tr h="370840">
                <a:tc>
                  <a:txBody>
                    <a:bodyPr/>
                    <a:lstStyle/>
                    <a:p>
                      <a:r>
                        <a:rPr lang="en-US" sz="1800" dirty="0" smtClean="0">
                          <a:solidFill>
                            <a:schemeClr val="bg1"/>
                          </a:solidFill>
                          <a:latin typeface="+mn-lt"/>
                        </a:rPr>
                        <a:t>x = x % 4</a:t>
                      </a:r>
                      <a:endParaRPr lang="en-US" sz="1800" dirty="0">
                        <a:solidFill>
                          <a:schemeClr val="bg1"/>
                        </a:solidFill>
                        <a:latin typeface="+mn-lt"/>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baseline="0" dirty="0" smtClean="0">
                          <a:solidFill>
                            <a:schemeClr val="dk1"/>
                          </a:solidFill>
                          <a:latin typeface="+mn-lt"/>
                          <a:ea typeface="Arial"/>
                          <a:cs typeface="Arial"/>
                          <a:sym typeface="Arial"/>
                        </a:rPr>
                        <a:t>Makes x the remainder of </a:t>
                      </a:r>
                      <a:r>
                        <a:rPr lang="en-US" sz="500" b="0" i="0" u="none" strike="noStrike" cap="none" baseline="0" dirty="0" smtClean="0">
                          <a:solidFill>
                            <a:schemeClr val="bg1"/>
                          </a:solidFill>
                          <a:latin typeface="+mn-lt"/>
                          <a:ea typeface="Arial"/>
                          <a:cs typeface="Arial"/>
                          <a:sym typeface="Arial"/>
                        </a:rPr>
                        <a:t>x over 2</a:t>
                      </a:r>
                      <a:r>
                        <a:rPr lang="en-US" sz="1800" b="0" i="0" u="none" strike="noStrike" cap="none" baseline="0" dirty="0" smtClean="0">
                          <a:solidFill>
                            <a:schemeClr val="dk1"/>
                          </a:solidFill>
                          <a:latin typeface="+mn-lt"/>
                          <a:ea typeface="Arial"/>
                          <a:cs typeface="Arial"/>
                          <a:sym typeface="Arial"/>
                        </a:rPr>
                        <a:t> </a:t>
                      </a:r>
                      <a:endParaRPr lang="en-US" sz="1800" dirty="0">
                        <a:latin typeface="+mn-lt"/>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2</a:t>
                      </a:r>
                      <a:endParaRPr lang="en-US" sz="1800" dirty="0">
                        <a:latin typeface="+mn-lt"/>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1264449"/>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6096225"/>
              </p:ext>
            </p:extLst>
          </p:nvPr>
        </p:nvGraphicFramePr>
        <p:xfrm>
          <a:off x="734187" y="4149725"/>
          <a:ext cx="1073150" cy="317500"/>
        </p:xfrm>
        <a:graphic>
          <a:graphicData uri="http://schemas.openxmlformats.org/presentationml/2006/ole">
            <mc:AlternateContent xmlns:mc="http://schemas.openxmlformats.org/markup-compatibility/2006">
              <mc:Choice xmlns:v="urn:schemas-microsoft-com:vml" Requires="v">
                <p:oleObj spid="_x0000_s15523" name="Equation" r:id="rId3" imgW="685800" imgH="203040" progId="Equation.DSMT4">
                  <p:embed/>
                </p:oleObj>
              </mc:Choice>
              <mc:Fallback>
                <p:oleObj name="Equation" r:id="rId3" imgW="685800" imgH="203040" progId="Equation.DSMT4">
                  <p:embed/>
                  <p:pic>
                    <p:nvPicPr>
                      <p:cNvPr id="8" name="Object 7"/>
                      <p:cNvPicPr/>
                      <p:nvPr/>
                    </p:nvPicPr>
                    <p:blipFill>
                      <a:blip r:embed="rId4"/>
                      <a:stretch>
                        <a:fillRect/>
                      </a:stretch>
                    </p:blipFill>
                    <p:spPr>
                      <a:xfrm>
                        <a:off x="734187" y="4149725"/>
                        <a:ext cx="1073150" cy="317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77573623"/>
              </p:ext>
            </p:extLst>
          </p:nvPr>
        </p:nvGraphicFramePr>
        <p:xfrm>
          <a:off x="740029" y="4493832"/>
          <a:ext cx="854075" cy="336550"/>
        </p:xfrm>
        <a:graphic>
          <a:graphicData uri="http://schemas.openxmlformats.org/presentationml/2006/ole">
            <mc:AlternateContent xmlns:mc="http://schemas.openxmlformats.org/markup-compatibility/2006">
              <mc:Choice xmlns:v="urn:schemas-microsoft-com:vml" Requires="v">
                <p:oleObj spid="_x0000_s15524" name="Equation" r:id="rId5" imgW="545760" imgH="215640" progId="Equation.DSMT4">
                  <p:embed/>
                </p:oleObj>
              </mc:Choice>
              <mc:Fallback>
                <p:oleObj name="Equation" r:id="rId5" imgW="545760" imgH="215640" progId="Equation.DSMT4">
                  <p:embed/>
                  <p:pic>
                    <p:nvPicPr>
                      <p:cNvPr id="6" name="Object 5"/>
                      <p:cNvPicPr/>
                      <p:nvPr/>
                    </p:nvPicPr>
                    <p:blipFill>
                      <a:blip r:embed="rId6"/>
                      <a:stretch>
                        <a:fillRect/>
                      </a:stretch>
                    </p:blipFill>
                    <p:spPr>
                      <a:xfrm>
                        <a:off x="740029" y="4493832"/>
                        <a:ext cx="854075" cy="3365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73143631"/>
              </p:ext>
            </p:extLst>
          </p:nvPr>
        </p:nvGraphicFramePr>
        <p:xfrm>
          <a:off x="730377" y="4839145"/>
          <a:ext cx="1012825" cy="317500"/>
        </p:xfrm>
        <a:graphic>
          <a:graphicData uri="http://schemas.openxmlformats.org/presentationml/2006/ole">
            <mc:AlternateContent xmlns:mc="http://schemas.openxmlformats.org/markup-compatibility/2006">
              <mc:Choice xmlns:v="urn:schemas-microsoft-com:vml" Requires="v">
                <p:oleObj spid="_x0000_s15525" name="Equation" r:id="rId7" imgW="647640" imgH="203040" progId="Equation.DSMT4">
                  <p:embed/>
                </p:oleObj>
              </mc:Choice>
              <mc:Fallback>
                <p:oleObj name="Equation" r:id="rId7" imgW="647640" imgH="203040" progId="Equation.DSMT4">
                  <p:embed/>
                  <p:pic>
                    <p:nvPicPr>
                      <p:cNvPr id="7" name="Object 6"/>
                      <p:cNvPicPr/>
                      <p:nvPr/>
                    </p:nvPicPr>
                    <p:blipFill>
                      <a:blip r:embed="rId8"/>
                      <a:stretch>
                        <a:fillRect/>
                      </a:stretch>
                    </p:blipFill>
                    <p:spPr>
                      <a:xfrm>
                        <a:off x="730377" y="4839145"/>
                        <a:ext cx="1012825" cy="3175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98411094"/>
              </p:ext>
            </p:extLst>
          </p:nvPr>
        </p:nvGraphicFramePr>
        <p:xfrm>
          <a:off x="5324856" y="4912170"/>
          <a:ext cx="438150" cy="336550"/>
        </p:xfrm>
        <a:graphic>
          <a:graphicData uri="http://schemas.openxmlformats.org/presentationml/2006/ole">
            <mc:AlternateContent xmlns:mc="http://schemas.openxmlformats.org/markup-compatibility/2006">
              <mc:Choice xmlns:v="urn:schemas-microsoft-com:vml" Requires="v">
                <p:oleObj spid="_x0000_s15526" name="Equation" r:id="rId9" imgW="279360" imgH="215640" progId="Equation.DSMT4">
                  <p:embed/>
                </p:oleObj>
              </mc:Choice>
              <mc:Fallback>
                <p:oleObj name="Equation" r:id="rId9" imgW="279360" imgH="215640" progId="Equation.DSMT4">
                  <p:embed/>
                  <p:pic>
                    <p:nvPicPr>
                      <p:cNvPr id="7" name="Object 6"/>
                      <p:cNvPicPr/>
                      <p:nvPr/>
                    </p:nvPicPr>
                    <p:blipFill>
                      <a:blip r:embed="rId10"/>
                      <a:stretch>
                        <a:fillRect/>
                      </a:stretch>
                    </p:blipFill>
                    <p:spPr>
                      <a:xfrm>
                        <a:off x="5324856" y="4912170"/>
                        <a:ext cx="438150" cy="336550"/>
                      </a:xfrm>
                      <a:prstGeom prst="rect">
                        <a:avLst/>
                      </a:prstGeom>
                    </p:spPr>
                  </p:pic>
                </p:oleObj>
              </mc:Fallback>
            </mc:AlternateContent>
          </a:graphicData>
        </a:graphic>
      </p:graphicFrame>
    </p:spTree>
    <p:extLst>
      <p:ext uri="{BB962C8B-B14F-4D97-AF65-F5344CB8AC3E}">
        <p14:creationId xmlns:p14="http://schemas.microsoft.com/office/powerpoint/2010/main" val="438985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Combined Assignment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eaLnBrk="1" hangingPunct="1">
              <a:tabLst/>
              <a:defRPr/>
            </a:pPr>
            <a:r>
              <a:rPr lang="en-US" altLang="en-US" sz="2400" dirty="0">
                <a:solidFill>
                  <a:srgbClr val="000000"/>
                </a:solidFill>
                <a:latin typeface="Arial (Body)"/>
                <a:ea typeface="+mn-ea"/>
              </a:rPr>
              <a:t>The combined assignment operators provide a shorthand for these types of statements.</a:t>
            </a:r>
          </a:p>
          <a:p>
            <a:pPr marL="255651" indent="-255651" eaLnBrk="1" hangingPunct="1">
              <a:tabLst/>
              <a:defRPr/>
            </a:pPr>
            <a:r>
              <a:rPr lang="en-US" altLang="en-US" sz="2400" dirty="0">
                <a:solidFill>
                  <a:srgbClr val="000000"/>
                </a:solidFill>
                <a:latin typeface="Arial (Body)"/>
                <a:ea typeface="+mn-ea"/>
              </a:rPr>
              <a:t>The </a:t>
            </a:r>
            <a:r>
              <a:rPr lang="en-US" altLang="en-US" sz="2400" dirty="0" smtClean="0">
                <a:solidFill>
                  <a:srgbClr val="000000"/>
                </a:solidFill>
                <a:latin typeface="Arial (Body)"/>
                <a:ea typeface="+mn-ea"/>
              </a:rPr>
              <a:t>statement</a:t>
            </a:r>
          </a:p>
        </p:txBody>
      </p:sp>
      <p:sp>
        <p:nvSpPr>
          <p:cNvPr id="4" name="Text Placeholder 3"/>
          <p:cNvSpPr>
            <a:spLocks noGrp="1"/>
          </p:cNvSpPr>
          <p:nvPr>
            <p:ph type="body" idx="2"/>
          </p:nvPr>
        </p:nvSpPr>
        <p:spPr>
          <a:xfrm>
            <a:off x="457200" y="3191257"/>
            <a:ext cx="8229600" cy="1563624"/>
          </a:xfrm>
        </p:spPr>
        <p:txBody>
          <a:bodyPr/>
          <a:lstStyle/>
          <a:p>
            <a:pPr marL="457200" lvl="1" indent="347663" eaLnBrk="1" hangingPunct="1">
              <a:buNone/>
              <a:defRPr/>
            </a:pPr>
            <a:r>
              <a:rPr lang="en-US" altLang="en-US" sz="2400" dirty="0">
                <a:solidFill>
                  <a:srgbClr val="000000"/>
                </a:solidFill>
                <a:latin typeface="Courier New" panose="02070309020205020404" pitchFamily="49" charset="0"/>
                <a:cs typeface="Courier New" panose="02070309020205020404" pitchFamily="49" charset="0"/>
              </a:rPr>
              <a:t>sum = sum + 1;</a:t>
            </a:r>
          </a:p>
          <a:p>
            <a:pPr marL="457200" lvl="1" indent="0" eaLnBrk="1" hangingPunct="1">
              <a:buNone/>
              <a:defRPr/>
            </a:pPr>
            <a:r>
              <a:rPr lang="en-US" altLang="en-US" sz="2400" dirty="0">
                <a:solidFill>
                  <a:srgbClr val="000000"/>
                </a:solidFill>
                <a:latin typeface="Arial (Body)"/>
              </a:rPr>
              <a:t>is equivalent to</a:t>
            </a:r>
          </a:p>
          <a:p>
            <a:pPr marL="804863" lvl="1" indent="0" eaLnBrk="1" hangingPunct="1">
              <a:buNone/>
              <a:defRPr/>
            </a:pPr>
            <a:r>
              <a:rPr lang="en-US" altLang="en-US" sz="2400" dirty="0" smtClean="0">
                <a:solidFill>
                  <a:srgbClr val="000000"/>
                </a:solidFill>
                <a:latin typeface="Courier New" panose="02070309020205020404" pitchFamily="49" charset="0"/>
                <a:cs typeface="Courier New" panose="02070309020205020404" pitchFamily="49" charset="0"/>
              </a:rPr>
              <a:t>sum </a:t>
            </a:r>
            <a:r>
              <a:rPr lang="en-US" altLang="en-US" sz="2400" dirty="0">
                <a:solidFill>
                  <a:srgbClr val="000000"/>
                </a:solidFill>
                <a:latin typeface="Courier New" panose="02070309020205020404" pitchFamily="49" charset="0"/>
                <a:cs typeface="Courier New" panose="02070309020205020404" pitchFamily="49" charset="0"/>
              </a:rPr>
              <a:t>+= 1</a:t>
            </a: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sz="2400"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Combined Assignment Operators</a:t>
            </a:r>
            <a:endParaRPr lang="en-IN" dirty="0"/>
          </a:p>
        </p:txBody>
      </p:sp>
      <p:sp>
        <p:nvSpPr>
          <p:cNvPr id="3" name="Text Placeholder 2"/>
          <p:cNvSpPr>
            <a:spLocks noGrp="1"/>
          </p:cNvSpPr>
          <p:nvPr>
            <p:ph type="body" idx="1"/>
          </p:nvPr>
        </p:nvSpPr>
        <p:spPr>
          <a:xfrm>
            <a:off x="457200" y="1600201"/>
            <a:ext cx="8229600" cy="685800"/>
          </a:xfrm>
        </p:spPr>
        <p:txBody>
          <a:bodyPr/>
          <a:lstStyle/>
          <a:p>
            <a:pPr marL="0" indent="0">
              <a:buNone/>
            </a:pPr>
            <a:r>
              <a:rPr lang="en-IN" sz="2400" b="1" dirty="0">
                <a:latin typeface="+mn-lt"/>
              </a:rPr>
              <a:t>Table </a:t>
            </a:r>
            <a:r>
              <a:rPr lang="en-IN" sz="2400" b="1" dirty="0" smtClean="0">
                <a:latin typeface="+mn-lt"/>
              </a:rPr>
              <a:t>3-9</a:t>
            </a:r>
            <a:endParaRPr lang="en-IN" sz="2400" b="1" dirty="0">
              <a:latin typeface="+mn-lt"/>
            </a:endParaRPr>
          </a:p>
        </p:txBody>
      </p:sp>
      <p:pic>
        <p:nvPicPr>
          <p:cNvPr id="11" name="Picture 10" descr="A table has 5 rows and 3 columns. The columns have the following headings from left to right. operator, example usage, equivalent to. The row entries are as follows. Row 1. operator, plus equals. example usage, x plus equals 5 semicolon. equivalent to, x equals x plus 5 semicolon. Row 2. operator, minus equals. example usage, y minus equals 2 semicolon. equivalent to, y equals y minus 2 semicolon. Row 3. operator, asterisk equals. example usage, z asterisk equals 10 semicolon. equivalent to, z equals z asterisk 10 semicolon. Row 4. operator, forward slash equals. example usage, a forward slash equals b semicolon. equivalent to, a equals a forward slash b semicolon. Row 5. operator, percent equals. example usage, c percent equals 3 semicolon. equivalent to, c equals c percent 3 semicolon."/>
          <p:cNvPicPr>
            <a:picLocks noChangeAspect="1"/>
          </p:cNvPicPr>
          <p:nvPr/>
        </p:nvPicPr>
        <p:blipFill>
          <a:blip r:embed="rId2"/>
          <a:stretch>
            <a:fillRect/>
          </a:stretch>
        </p:blipFill>
        <p:spPr>
          <a:xfrm>
            <a:off x="826212" y="2691144"/>
            <a:ext cx="7326984" cy="2234921"/>
          </a:xfrm>
          <a:prstGeom prst="rect">
            <a:avLst/>
          </a:prstGeom>
        </p:spPr>
      </p:pic>
    </p:spTree>
    <p:extLst>
      <p:ext uri="{BB962C8B-B14F-4D97-AF65-F5344CB8AC3E}">
        <p14:creationId xmlns:p14="http://schemas.microsoft.com/office/powerpoint/2010/main" val="505939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latin typeface="Times New Roman" panose="02020603050405020304" pitchFamily="18" charset="0"/>
                <a:cs typeface="Times New Roman" panose="02020603050405020304" pitchFamily="18" charset="0"/>
              </a:rPr>
              <a:t>3.7 </a:t>
            </a:r>
            <a:r>
              <a:rPr lang="en-US" altLang="en-US" sz="3400" dirty="0">
                <a:latin typeface="Times New Roman" panose="02020603050405020304" pitchFamily="18" charset="0"/>
                <a:cs typeface="Times New Roman" panose="02020603050405020304" pitchFamily="18" charset="0"/>
              </a:rPr>
              <a:t>Formatting </a:t>
            </a:r>
            <a:r>
              <a:rPr lang="en-US" altLang="en-US" sz="3400" dirty="0" smtClean="0">
                <a:latin typeface="Times New Roman" panose="02020603050405020304" pitchFamily="18" charset="0"/>
                <a:cs typeface="Times New Roman" panose="02020603050405020304" pitchFamily="18" charset="0"/>
              </a:rPr>
              <a:t>Output</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278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Formatting Output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54488"/>
          </a:xfrm>
        </p:spPr>
        <p:txBody>
          <a:bodyPr>
            <a:spAutoFit/>
          </a:bodyPr>
          <a:lstStyle/>
          <a:p>
            <a:pPr marL="255651" indent="-255651" eaLnBrk="1" hangingPunct="1">
              <a:tabLst/>
              <a:defRPr/>
            </a:pPr>
            <a:r>
              <a:rPr lang="en-US" altLang="en-US" sz="2400" dirty="0">
                <a:solidFill>
                  <a:srgbClr val="000000"/>
                </a:solidFill>
                <a:latin typeface="Arial (Body)"/>
                <a:ea typeface="+mn-ea"/>
              </a:rPr>
              <a:t>Can control how output displays for numeric, string data:</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size</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position</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number of digits</a:t>
            </a:r>
          </a:p>
          <a:p>
            <a:pPr marL="255651" indent="-255651" eaLnBrk="1" hangingPunct="1">
              <a:tabLst/>
              <a:defRPr/>
            </a:pPr>
            <a:r>
              <a:rPr lang="en-US" altLang="en-US" sz="2400" dirty="0">
                <a:solidFill>
                  <a:srgbClr val="000000"/>
                </a:solidFill>
                <a:latin typeface="Arial (Body)"/>
                <a:ea typeface="+mn-ea"/>
              </a:rPr>
              <a:t>Requires </a:t>
            </a:r>
            <a:r>
              <a:rPr lang="en-US" altLang="en-US" sz="2400" dirty="0">
                <a:solidFill>
                  <a:srgbClr val="000000"/>
                </a:solidFill>
                <a:latin typeface="Courier New" panose="02070309020205020404" pitchFamily="49" charset="0"/>
                <a:ea typeface="+mn-ea"/>
                <a:cs typeface="Courier New" panose="02070309020205020404" pitchFamily="49" charset="0"/>
              </a:rPr>
              <a:t>iomanip</a:t>
            </a:r>
            <a:r>
              <a:rPr lang="en-US" altLang="en-US" sz="2400" dirty="0">
                <a:solidFill>
                  <a:srgbClr val="000000"/>
                </a:solidFill>
                <a:latin typeface="Arial (Body)"/>
                <a:ea typeface="+mn-ea"/>
              </a:rPr>
              <a:t> header </a:t>
            </a:r>
            <a:r>
              <a:rPr lang="en-US" altLang="en-US" sz="2400" dirty="0" smtClean="0">
                <a:solidFill>
                  <a:srgbClr val="000000"/>
                </a:solidFill>
                <a:latin typeface="Arial (Body)"/>
                <a:ea typeface="+mn-ea"/>
              </a:rPr>
              <a:t>file</a:t>
            </a:r>
            <a:endParaRPr lang="en-US" altLang="en-US" sz="2400" dirty="0">
              <a:solidFill>
                <a:srgbClr val="000000"/>
              </a:solidFill>
              <a:latin typeface="Arial (Body)"/>
              <a:ea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Stream Manipulators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931268"/>
          </a:xfrm>
        </p:spPr>
        <p:txBody>
          <a:bodyPr>
            <a:spAutoFit/>
          </a:bodyPr>
          <a:lstStyle/>
          <a:p>
            <a:pPr marL="255651" indent="-255651" eaLnBrk="1" hangingPunct="1">
              <a:tabLst/>
              <a:defRPr/>
            </a:pPr>
            <a:r>
              <a:rPr lang="en-US" altLang="en-US" sz="2400" dirty="0">
                <a:solidFill>
                  <a:srgbClr val="000000"/>
                </a:solidFill>
                <a:latin typeface="Arial (Body)"/>
                <a:ea typeface="+mn-ea"/>
              </a:rPr>
              <a:t>Used to control how an output field is </a:t>
            </a:r>
            <a:r>
              <a:rPr lang="en-US" altLang="en-US" sz="2400" dirty="0" smtClean="0">
                <a:solidFill>
                  <a:srgbClr val="000000"/>
                </a:solidFill>
                <a:latin typeface="Arial (Body)"/>
                <a:ea typeface="+mn-ea"/>
              </a:rPr>
              <a:t>displayed</a:t>
            </a:r>
            <a:endParaRPr lang="en-US" altLang="en-US" sz="2400" dirty="0">
              <a:solidFill>
                <a:srgbClr val="000000"/>
              </a:solidFill>
              <a:latin typeface="Arial (Body)"/>
              <a:ea typeface="+mn-ea"/>
            </a:endParaRPr>
          </a:p>
          <a:p>
            <a:pPr marL="255651" indent="-255651" eaLnBrk="1" hangingPunct="1">
              <a:tabLst/>
              <a:defRPr/>
            </a:pPr>
            <a:r>
              <a:rPr lang="en-US" altLang="en-US" sz="2400" dirty="0">
                <a:solidFill>
                  <a:srgbClr val="000000"/>
                </a:solidFill>
                <a:latin typeface="Arial (Body)"/>
                <a:ea typeface="+mn-ea"/>
              </a:rPr>
              <a:t>Some affect just the next value displayed:</a:t>
            </a:r>
          </a:p>
          <a:p>
            <a:pPr marL="741553" lvl="1" indent="-284353" eaLnBrk="1" hangingPunct="1">
              <a:buFont typeface="Arial" panose="020B0604020202020204" pitchFamily="34" charset="0"/>
              <a:buChar char="–"/>
              <a:defRPr/>
            </a:pPr>
            <a:r>
              <a:rPr lang="en-US" altLang="en-US" sz="2400" dirty="0" smtClean="0">
                <a:solidFill>
                  <a:srgbClr val="000000"/>
                </a:solidFill>
                <a:latin typeface="Courier New" panose="02070309020205020404" pitchFamily="49" charset="0"/>
                <a:cs typeface="Courier New" panose="02070309020205020404" pitchFamily="49" charset="0"/>
              </a:rPr>
              <a:t>set</a:t>
            </a:r>
            <a:r>
              <a:rPr lang="en-US" altLang="en-US" sz="100" dirty="0" smtClean="0">
                <a:solidFill>
                  <a:srgbClr val="000000"/>
                </a:solidFill>
                <a:latin typeface="Courier New" panose="02070309020205020404" pitchFamily="49" charset="0"/>
                <a:cs typeface="Courier New" panose="02070309020205020404" pitchFamily="49" charset="0"/>
              </a:rPr>
              <a:t> </a:t>
            </a:r>
            <a:r>
              <a:rPr lang="en-US" altLang="en-US" sz="2400" dirty="0" smtClean="0">
                <a:solidFill>
                  <a:srgbClr val="000000"/>
                </a:solidFill>
                <a:latin typeface="Courier New" panose="02070309020205020404" pitchFamily="49" charset="0"/>
                <a:cs typeface="Courier New" panose="02070309020205020404" pitchFamily="49" charset="0"/>
              </a:rPr>
              <a:t>w(x</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a:solidFill>
                  <a:srgbClr val="000000"/>
                </a:solidFill>
                <a:latin typeface="Arial (Body)"/>
              </a:rPr>
              <a:t>print in a field at least </a:t>
            </a:r>
            <a:r>
              <a:rPr lang="en-US" altLang="en-US" sz="2400" dirty="0">
                <a:solidFill>
                  <a:srgbClr val="000000"/>
                </a:solidFill>
                <a:latin typeface="Courier New" panose="02070309020205020404" pitchFamily="49" charset="0"/>
                <a:cs typeface="Courier New" panose="02070309020205020404" pitchFamily="49" charset="0"/>
              </a:rPr>
              <a:t>x</a:t>
            </a:r>
            <a:r>
              <a:rPr lang="en-US" altLang="en-US" sz="2400" dirty="0">
                <a:solidFill>
                  <a:srgbClr val="000000"/>
                </a:solidFill>
                <a:latin typeface="Arial (Body)"/>
              </a:rPr>
              <a:t> spaces wide. </a:t>
            </a:r>
            <a:r>
              <a:rPr lang="en-US" altLang="en-US" sz="2400" dirty="0" smtClean="0">
                <a:solidFill>
                  <a:srgbClr val="000000"/>
                </a:solidFill>
                <a:latin typeface="Arial (Body)"/>
              </a:rPr>
              <a:t>Use </a:t>
            </a:r>
            <a:r>
              <a:rPr lang="en-US" altLang="en-US" sz="2400" dirty="0">
                <a:solidFill>
                  <a:srgbClr val="000000"/>
                </a:solidFill>
                <a:latin typeface="Arial (Body)"/>
              </a:rPr>
              <a:t>more spaces if field is not wide </a:t>
            </a:r>
            <a:r>
              <a:rPr lang="en-US" altLang="en-US" sz="2400" dirty="0" smtClean="0">
                <a:solidFill>
                  <a:srgbClr val="000000"/>
                </a:solidFill>
                <a:latin typeface="Arial (Body)"/>
              </a:rPr>
              <a:t>enough</a:t>
            </a:r>
            <a:endParaRPr lang="en-US" altLang="en-US" sz="2400" dirty="0">
              <a:solidFill>
                <a:srgbClr val="000000"/>
              </a:solidFill>
              <a:latin typeface="Arial (Body)"/>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31076"/>
          </a:xfrm>
        </p:spPr>
        <p:txBody>
          <a:bodyPr>
            <a:spAutoFit/>
          </a:bodyPr>
          <a:lstStyle/>
          <a:p>
            <a:pPr eaLnBrk="1" hangingPunct="1">
              <a:spcBef>
                <a:spcPct val="0"/>
              </a:spcBef>
              <a:buClrTx/>
              <a:defRPr/>
            </a:pPr>
            <a:r>
              <a:rPr lang="en-US" dirty="0" smtClean="0">
                <a:latin typeface="Times New Roman" panose="02020603050405020304" pitchFamily="18" charset="0"/>
                <a:ea typeface="+mj-ea"/>
                <a:cs typeface="Arial"/>
              </a:rPr>
              <a:t>The </a:t>
            </a:r>
            <a:r>
              <a:rPr lang="en-US" dirty="0" smtClean="0">
                <a:latin typeface="Courier New" panose="02070309020205020404" pitchFamily="49" charset="0"/>
                <a:ea typeface="+mj-ea"/>
                <a:cs typeface="Courier New" panose="02070309020205020404" pitchFamily="49" charset="0"/>
              </a:rPr>
              <a:t>Setw</a:t>
            </a:r>
            <a:r>
              <a:rPr lang="en-US" dirty="0" smtClean="0">
                <a:latin typeface="Times New Roman" panose="02020603050405020304" pitchFamily="18" charset="0"/>
                <a:ea typeface="+mj-ea"/>
                <a:cs typeface="Arial"/>
              </a:rPr>
              <a:t> Stream Manipulator in Program 3-13</a:t>
            </a:r>
            <a:endParaRPr lang="en-US" sz="2000" b="0" dirty="0">
              <a:latin typeface="Times New Roman" panose="02020603050405020304" pitchFamily="18" charset="0"/>
              <a:ea typeface="+mj-ea"/>
              <a:cs typeface="Arial"/>
            </a:endParaRPr>
          </a:p>
        </p:txBody>
      </p:sp>
      <p:pic>
        <p:nvPicPr>
          <p:cNvPr id="4" name="Picture 3" descr="Computer code. The code has 24 lines. The lines read as follows. Line 1. forward slash forward slash This program displays three rows of numbers period. Line 2. hash include left angle bracket i o stream right angle bracket. Line 3. hash include left angle bracket i o m a n i p right angle bracket forward slash forward slash Required for set w. Line 4. using namespace s t d semicolon. Line 5. blank. Line 6. i n t, main left parenthesis right parenthesis. Line 7. left brace. Line 8, indented once. i n t, n u m 1 equals 2 8 9 7 comma n u m 2 equals 5 comma n u m 3 equals 837 comma. Line 9, indented twice. n u m 4 equals 34 comma n u m 5 equals 7 comma n u m 6 equals 1 6 2 3 comma. Line 10, indented twice. n u m 7 equals 390 comma n u m 8 equals 3 4 5 6 comma n u m 9 equals 12 semicolon. Line 11. blank. Line 12, indented once. forward slash forward slash Display the first row of numbers. Line 13, indented once. c out left angle bracket left angle bracket set w left parenthesis 6 right parenthesis left angle bracket left angle bracket n u m 1 left angle bracket left angle bracket set w left parenthesis 6 right parenthesis. Line 14, indented twice. left angle bracket left angle bracket n u m 2 left angle bracket left angle bracket set w left parenthesis 6 right parenthesis left angle bracket left angle bracket n u m 3 left angle bracket left angle bracket end l semicolon. Line 15. blank. Line 16, indented once. forward slash forward slash Display the second row of numbers. Line 17, indented once. c out left angle bracket left angle bracket set w left parenthesis 6 right parenthesis left angle bracket left angle bracket n u m 4 left angle bracket left angle bracket set w left parenthesis 6 right parenthesis. Line 18, indented twice. left angle bracket left angle bracket n u m 5 left angle bracket left angle bracket set w left parenthesis 6 right parenthesis left angle bracket left angle bracket n u m 6 left angle bracket left angle bracket end l semicolon. Line 19. blank. Line 20, indented once. forward slash forward slash Display the third row of numbers. Line 21, indented once. c out left angle bracket left angle bracket set w left parenthesis 6 right parenthesis left angle bracket left angle bracket n u m 7 left angle bracket left angle bracket set w left parenthesis 6 right parenthesis. Line 22, indented twice. left angle bracket left angle bracket n u m 8 left angle bracket left angle bracket set w left parenthesis 6 right parenthesis left angle bracket left angle bracket n u m 9 left angle bracket left angle bracket end l semicolon. Line 23, indented once. return 0 semicolon. Line 24. right brace. Program output has 3 lines. The lines read as follows. Line 1. 2897, 5, 837. Line 2. 34, 7, 1623. Line 3. 390, 3456,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159" y="1569723"/>
            <a:ext cx="4199681" cy="481583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Stream Manipulators </a:t>
            </a:r>
            <a:r>
              <a:rPr lang="en-US" altLang="en-US" sz="2000" b="0" dirty="0" smtClean="0">
                <a:latin typeface="Times New Roman" panose="02020603050405020304" pitchFamily="18" charset="0"/>
                <a:ea typeface="+mj-ea"/>
                <a:cs typeface="Arial"/>
              </a:rPr>
              <a:t>(2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370123"/>
          </a:xfrm>
        </p:spPr>
        <p:txBody>
          <a:bodyPr>
            <a:spAutoFit/>
          </a:bodyPr>
          <a:lstStyle/>
          <a:p>
            <a:pPr marL="255651" indent="-255651" eaLnBrk="1" hangingPunct="1">
              <a:tabLst/>
              <a:defRPr/>
            </a:pPr>
            <a:r>
              <a:rPr lang="en-US" altLang="en-US" sz="2400" dirty="0">
                <a:solidFill>
                  <a:srgbClr val="000000"/>
                </a:solidFill>
                <a:latin typeface="Arial (Body)"/>
                <a:ea typeface="+mn-ea"/>
              </a:rPr>
              <a:t>Some affect values until changed again:</a:t>
            </a:r>
          </a:p>
          <a:p>
            <a:pPr marL="741553" lvl="1" indent="-284353" eaLnBrk="1" hangingPunct="1">
              <a:buFont typeface="Arial" panose="020B0604020202020204" pitchFamily="34" charset="0"/>
              <a:buChar char="–"/>
              <a:defRPr/>
            </a:pPr>
            <a:r>
              <a:rPr lang="en-US" altLang="en-US" sz="2400" dirty="0">
                <a:solidFill>
                  <a:srgbClr val="000000"/>
                </a:solidFill>
                <a:latin typeface="Courier New" panose="02070309020205020404" pitchFamily="49" charset="0"/>
                <a:cs typeface="Courier New" panose="02070309020205020404" pitchFamily="49" charset="0"/>
              </a:rPr>
              <a:t>fixed</a:t>
            </a:r>
            <a:r>
              <a:rPr lang="en-US" altLang="en-US" sz="2400" dirty="0">
                <a:solidFill>
                  <a:srgbClr val="000000"/>
                </a:solidFill>
                <a:latin typeface="Arial (Body)"/>
              </a:rPr>
              <a:t>: use decimal notation for floating-point values</a:t>
            </a:r>
          </a:p>
          <a:p>
            <a:pPr marL="741553" lvl="1" indent="-284353" eaLnBrk="1" hangingPunct="1">
              <a:buFont typeface="Arial" panose="020B0604020202020204" pitchFamily="34" charset="0"/>
              <a:buChar char="–"/>
              <a:defRPr/>
            </a:pPr>
            <a:r>
              <a:rPr lang="en-US" altLang="en-US" sz="2400" dirty="0">
                <a:solidFill>
                  <a:srgbClr val="000000"/>
                </a:solidFill>
                <a:latin typeface="Courier New" panose="02070309020205020404" pitchFamily="49" charset="0"/>
                <a:cs typeface="Courier New" panose="02070309020205020404" pitchFamily="49" charset="0"/>
              </a:rPr>
              <a:t>setprecision(x)</a:t>
            </a:r>
            <a:r>
              <a:rPr lang="en-US" altLang="en-US" sz="2400" dirty="0">
                <a:solidFill>
                  <a:srgbClr val="000000"/>
                </a:solidFill>
                <a:latin typeface="Arial (Body)"/>
              </a:rPr>
              <a:t>: when used with </a:t>
            </a:r>
            <a:r>
              <a:rPr lang="en-US" altLang="en-US" sz="2400" dirty="0">
                <a:solidFill>
                  <a:srgbClr val="000000"/>
                </a:solidFill>
                <a:latin typeface="Courier New" panose="02070309020205020404" pitchFamily="49" charset="0"/>
                <a:cs typeface="Courier New" panose="02070309020205020404" pitchFamily="49" charset="0"/>
              </a:rPr>
              <a:t>fixed</a:t>
            </a:r>
            <a:r>
              <a:rPr lang="en-US" altLang="en-US" sz="2400" dirty="0">
                <a:solidFill>
                  <a:srgbClr val="000000"/>
                </a:solidFill>
                <a:latin typeface="Arial (Body)"/>
              </a:rPr>
              <a:t>, print floating-point value using </a:t>
            </a:r>
            <a:r>
              <a:rPr lang="en-US" altLang="en-US" sz="2400" dirty="0">
                <a:solidFill>
                  <a:srgbClr val="000000"/>
                </a:solidFill>
                <a:latin typeface="Courier New" panose="02070309020205020404" pitchFamily="49" charset="0"/>
                <a:cs typeface="Courier New" panose="02070309020205020404" pitchFamily="49" charset="0"/>
              </a:rPr>
              <a:t>x</a:t>
            </a:r>
            <a:r>
              <a:rPr lang="en-US" altLang="en-US" sz="2400" dirty="0">
                <a:solidFill>
                  <a:srgbClr val="000000"/>
                </a:solidFill>
                <a:latin typeface="Arial (Body)"/>
              </a:rPr>
              <a:t> digits after the decimal</a:t>
            </a:r>
            <a:r>
              <a:rPr lang="en-US" altLang="en-US" sz="2400" dirty="0" smtClean="0">
                <a:solidFill>
                  <a:srgbClr val="000000"/>
                </a:solidFill>
                <a:latin typeface="Arial (Body)"/>
              </a:rPr>
              <a:t>. Without </a:t>
            </a:r>
            <a:r>
              <a:rPr lang="en-US" altLang="en-US" sz="2400" dirty="0">
                <a:solidFill>
                  <a:srgbClr val="000000"/>
                </a:solidFill>
                <a:latin typeface="Courier New" panose="02070309020205020404" pitchFamily="49" charset="0"/>
                <a:cs typeface="Courier New" panose="02070309020205020404" pitchFamily="49" charset="0"/>
              </a:rPr>
              <a:t>fixed</a:t>
            </a:r>
            <a:r>
              <a:rPr lang="en-US" altLang="en-US" sz="2400" dirty="0">
                <a:solidFill>
                  <a:srgbClr val="000000"/>
                </a:solidFill>
                <a:latin typeface="Arial (Body)"/>
              </a:rPr>
              <a:t>, print floating-point value using x significant digits</a:t>
            </a:r>
          </a:p>
          <a:p>
            <a:pPr marL="741553" lvl="1" indent="-284353" eaLnBrk="1" hangingPunct="1">
              <a:buFont typeface="Arial" panose="020B0604020202020204" pitchFamily="34" charset="0"/>
              <a:buChar char="–"/>
              <a:defRPr/>
            </a:pPr>
            <a:r>
              <a:rPr lang="en-US" altLang="en-US" sz="2400" dirty="0">
                <a:solidFill>
                  <a:srgbClr val="000000"/>
                </a:solidFill>
                <a:latin typeface="Courier New" panose="02070309020205020404" pitchFamily="49" charset="0"/>
                <a:cs typeface="Courier New" panose="02070309020205020404" pitchFamily="49" charset="0"/>
              </a:rPr>
              <a:t>showpoint</a:t>
            </a:r>
            <a:r>
              <a:rPr lang="en-US" altLang="en-US" sz="2400" dirty="0">
                <a:solidFill>
                  <a:srgbClr val="000000"/>
                </a:solidFill>
                <a:latin typeface="Arial (Body)"/>
              </a:rPr>
              <a:t>: always print decimal for floating-point </a:t>
            </a:r>
            <a:r>
              <a:rPr lang="en-US" altLang="en-US" sz="2400" dirty="0" smtClean="0">
                <a:solidFill>
                  <a:srgbClr val="000000"/>
                </a:solidFill>
                <a:latin typeface="Arial (Body)"/>
              </a:rPr>
              <a:t>values</a:t>
            </a:r>
            <a:endParaRPr lang="en-US" altLang="en-US" sz="2400" dirty="0">
              <a:solidFill>
                <a:srgbClr val="000000"/>
              </a:solidFill>
              <a:latin typeface="Arial (Bod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605831"/>
            <a:ext cx="8229600" cy="707856"/>
          </a:xfrm>
        </p:spPr>
        <p:txBody>
          <a:bodyPr anchor="b">
            <a:spAutoFit/>
          </a:bodyPr>
          <a:lstStyle/>
          <a:p>
            <a:pPr eaLnBrk="1" hangingPunct="1">
              <a:spcBef>
                <a:spcPct val="0"/>
              </a:spcBef>
            </a:pPr>
            <a:r>
              <a:rPr lang="en-IN"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IN" altLang="en-US" dirty="0" smtClean="0">
                <a:latin typeface="Courier New" panose="02070309020205020404" pitchFamily="49" charset="0"/>
                <a:cs typeface="Courier New" panose="02070309020205020404" pitchFamily="49" charset="0"/>
                <a:sym typeface="Times New Roman" panose="02020603050405020304" pitchFamily="18" charset="0"/>
              </a:rPr>
              <a:t>C</a:t>
            </a:r>
            <a:r>
              <a:rPr lang="en-IN" altLang="en-US" sz="100" dirty="0" smtClean="0">
                <a:latin typeface="Courier New" panose="02070309020205020404" pitchFamily="49" charset="0"/>
                <a:cs typeface="Courier New" panose="02070309020205020404" pitchFamily="49" charset="0"/>
                <a:sym typeface="Times New Roman" panose="02020603050405020304" pitchFamily="18" charset="0"/>
              </a:rPr>
              <a:t> </a:t>
            </a:r>
            <a:r>
              <a:rPr lang="en-IN" altLang="en-US" dirty="0" smtClean="0">
                <a:latin typeface="Courier New" panose="02070309020205020404" pitchFamily="49" charset="0"/>
                <a:cs typeface="Courier New" panose="02070309020205020404" pitchFamily="49" charset="0"/>
                <a:sym typeface="Times New Roman" panose="02020603050405020304" pitchFamily="18" charset="0"/>
              </a:rPr>
              <a:t>in</a:t>
            </a:r>
            <a:r>
              <a:rPr lang="en-IN" altLang="en-US" dirty="0" smtClean="0">
                <a:latin typeface="Times New Roman" panose="02020603050405020304" pitchFamily="18" charset="0"/>
                <a:cs typeface="Times New Roman" panose="02020603050405020304" pitchFamily="18" charset="0"/>
                <a:sym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sym typeface="Times New Roman" panose="02020603050405020304" pitchFamily="18" charset="0"/>
              </a:rPr>
              <a:t>Object in Program 3-1</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 name="Picture 1" descr="Computer code. The code has 20 lines. The lines read as follows. Line 1. forward slash forward slash This program asks the user to enter the length and width of. Line 2. forward slash forward slash a rectangle period. It calculates the rectangle's area and displays. Line 3. forward slash forward slash the value on the screen period. Line 4. hash include left angle bracket i o stream right angle bracket. Line 5. using name space s t d semicolon. Line 6. Blank. Line 7. i n t main left parenthesis right parenthesis. Line 8. left brace. Line 9, indented once. i n t length comma width comma area semicolon. Line 10. Blank. Line 11, indented once. c out left angle bracket left angle bracket double quote This program calculates the area of a double quote semicolon. Line 12, indented once. c out left angle bracket left angle bracket double quote rectangle period back slash n double quote semicolon. Line 13, indented once. c out left angle bracket left angle bracket double quote What is the length of the rectangle question mark double quote semicolon. Line 14, indented once. c in right angle bracket right angle bracket length semicolon. Line 15, indented once. c out left angle bracket left angle bracket double quote What is the width of the rectangle question mark double quote semicolon. Line 16, indented once. c in right angle bracket right angle bracket width semicolon. Line 17, indented once. area equals length asterisk width semicolon. Line 18, indented once. c out left angle bracket left angle bracket double quote The area of the rectangle is double quote left angle bracket left angle bracket area left angle bracket left angle bracket double quote period back slash n double quote semicolon. Line 19, indented once. return 0 semicolon. Line 20. right brace. Program output with example input shown in bold. Output has 4 lines. The lines read as follows. Line 1. This program calculates the area of a rectangle. Line 2. What is the length of the rectangle? 10 left bracket Enter right bracket. Line 3. What is the width of the rectangle? 20 left bracket Enter right bracket. Line 4. The area of the rectangle is 200."/>
          <p:cNvPicPr>
            <a:picLocks noChangeAspect="1"/>
          </p:cNvPicPr>
          <p:nvPr/>
        </p:nvPicPr>
        <p:blipFill>
          <a:blip r:embed="rId2"/>
          <a:stretch>
            <a:fillRect/>
          </a:stretch>
        </p:blipFill>
        <p:spPr>
          <a:xfrm>
            <a:off x="1709767" y="1555620"/>
            <a:ext cx="6041050" cy="4703033"/>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869382" cy="1231076"/>
          </a:xfrm>
        </p:spPr>
        <p:txBody>
          <a:bodyPr wrap="square">
            <a:spAutoFit/>
          </a:bodyPr>
          <a:lstStyle/>
          <a:p>
            <a:pPr eaLnBrk="1" hangingPunct="1">
              <a:spcBef>
                <a:spcPct val="0"/>
              </a:spcBef>
              <a:buClrTx/>
              <a:defRPr/>
            </a:pPr>
            <a:r>
              <a:rPr lang="en-US" dirty="0" smtClean="0">
                <a:latin typeface="Times New Roman" panose="02020603050405020304" pitchFamily="18" charset="0"/>
                <a:ea typeface="+mj-ea"/>
                <a:cs typeface="Arial"/>
              </a:rPr>
              <a:t>More Stream Manipulators in Program 3-17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pic>
        <p:nvPicPr>
          <p:cNvPr id="3" name="Picture 2" descr="The code has 31 lines. The lines read as follows. Line 1. forward slash forward slash This program asks for sales figures for 3 days period The total. Line 2. forward slash forward slash sales are calculated and displayed in a table period. Line 3. hash include left angle bracket i o stream right angle bracket. Line 4. hash include left angle bracket i o m a n i p right angle bracket. Line 5. using namespace s t d semicolon. Line 6. blank. Line 7. i n t main left parenthesis right parenthesis. Line 8. left brace. Line 9, indented once. double day 1 comma day 2 comma day 3 comma total semicolon. Line 10. blank. Line 11, indented once. forward slash forward slash Get the sales for each day period. Line 12, indented once. c out left angle bracket left angle bracket double quote Enter the sales for day 1 colon double quote semicolon. Line 13, indented once. c in right angle bracket right angle bracket day 1 semicolon. Line 14, indented once. c out left angle bracket left angle bracket double quote Enter the sales for day 2 colon double quote semicolon. Line 15, indented once. c in right angle bracket right angle bracket day 2 semicolon. Line 16, indented once. c out left angle bracket left angle bracket double quote Enter the sales for day 3 colon double quote semicolon. Line 17, indented once. c in right angle bracket right angle bracket day 3 semicolon. Line 18. blank. Line 19, indented once. forward slash forward slash Calculate the total sales period. Line 20, indented once. total equals day 1 plus day 2 plus day 3 semicolon. To be continued."/>
          <p:cNvPicPr>
            <a:picLocks noChangeAspect="1"/>
          </p:cNvPicPr>
          <p:nvPr/>
        </p:nvPicPr>
        <p:blipFill>
          <a:blip r:embed="rId2"/>
          <a:stretch>
            <a:fillRect/>
          </a:stretch>
        </p:blipFill>
        <p:spPr>
          <a:xfrm>
            <a:off x="1077541" y="1747313"/>
            <a:ext cx="7029045" cy="436181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52509" cy="1231076"/>
          </a:xfrm>
        </p:spPr>
        <p:txBody>
          <a:bodyPr wrap="square">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More Stream Manipulators in Program 3-17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61443" name="Picture 2" descr="Computer code continued. Line 21. blank. Line 22, indented once. forward slash forward slash Display the sales figures period. Line 23, indented once. c out left angle bracket left angle bracket double quote back slash n Sales Figures back slash n double quote semicolon. Line 24, indented once. c out left angle bracket left angle bracket double quote line break back slash n double quote semicolon. Line 25, indented once. c out left angle bracket left angle bracket set precision left parenthesis 2 right parenthesis left angle bracket left angle bracket fixed semicolon. Line 26, indented once. c out left angle bracket left angle bracket double quote Day 1 colon double quote left angle bracket left angle bracket set w left parenthesis 8 right parenthesis left angle bracket left angle bracket day 1 left angle bracket left angle bracket end l semicolon. Line 27, indented once. c out left angle bracket left angle bracket double quote Day 2 colon double quote left angle bracket left angle bracket set w left parenthesis 8 right parenthesis left angle bracket left angle bracket day 2 left angle bracket left angle bracket end l semicolon. Line 28, indented once. c out left angle bracket left angle bracket double quote Day 3 colon double quote left angle bracket left angle bracket set w left parenthesis 8 right parenthesis left angle bracket left angle bracket day 3 left angle bracket left angle bracket end l semicolon. Line 29, indented once. c out left angle bracket left angle bracket double quote Total colon double quote left angle bracket left angle bracket set w left parenthesis 8 right parenthesis left angle bracket left angle bracket total left angle bracket left angle bracket end l semicolon. Line 30, indented once. return 0 semicolon. Line 31. right brace. Program output with example input shown in bold. Output has 7 lines. The lines read as follows. Line 1. Enter the sales for day 1colon 1321 period 87 left bracket Enter right bracket. written in bold. Line 2. Enter the sales for day 2colon 1869 period 26 left bracket Enter right bracket. written in bold. Line 3. Enter the sales for day 3colon 1403 period 77 left bracket Enter right bracket. written in bold. Line 4. Sales figures. Hyphenated line. Line 5. Day 1colon 1321 period 87. Line 6. Day 2colon 1869 period 26. Line 7. Day 3colon 1403 period 77. Totalcolon 4594 period 9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350" y="1652530"/>
            <a:ext cx="6889300" cy="462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latin typeface="Times New Roman" panose="02020603050405020304" pitchFamily="18" charset="0"/>
                <a:cs typeface="Arial"/>
              </a:rPr>
              <a:t>Stream Manipulators </a:t>
            </a:r>
            <a:r>
              <a:rPr lang="en-US" altLang="en-US" sz="2000" b="0" dirty="0">
                <a:latin typeface="Times New Roman" panose="02020603050405020304" pitchFamily="18" charset="0"/>
                <a:cs typeface="Arial"/>
              </a:rPr>
              <a:t>(3 of 3)</a:t>
            </a:r>
            <a:endParaRPr lang="en-IN" dirty="0"/>
          </a:p>
        </p:txBody>
      </p:sp>
      <p:sp>
        <p:nvSpPr>
          <p:cNvPr id="3" name="Text Placeholder 2"/>
          <p:cNvSpPr>
            <a:spLocks noGrp="1"/>
          </p:cNvSpPr>
          <p:nvPr>
            <p:ph type="body" idx="1"/>
          </p:nvPr>
        </p:nvSpPr>
        <p:spPr>
          <a:xfrm>
            <a:off x="457200" y="1600201"/>
            <a:ext cx="8229600" cy="484632"/>
          </a:xfrm>
        </p:spPr>
        <p:txBody>
          <a:bodyPr/>
          <a:lstStyle/>
          <a:p>
            <a:pPr marL="0" indent="0">
              <a:buNone/>
            </a:pPr>
            <a:r>
              <a:rPr lang="en-IN" sz="2400" b="1" dirty="0">
                <a:latin typeface="+mn-lt"/>
              </a:rPr>
              <a:t>Table 3-12</a:t>
            </a:r>
          </a:p>
        </p:txBody>
      </p:sp>
      <p:graphicFrame>
        <p:nvGraphicFramePr>
          <p:cNvPr id="4" name="Table 3"/>
          <p:cNvGraphicFramePr>
            <a:graphicFrameLocks noGrp="1"/>
          </p:cNvGraphicFramePr>
          <p:nvPr>
            <p:extLst>
              <p:ext uri="{D42A27DB-BD31-4B8C-83A1-F6EECF244321}">
                <p14:modId xmlns:p14="http://schemas.microsoft.com/office/powerpoint/2010/main" val="2110217166"/>
              </p:ext>
            </p:extLst>
          </p:nvPr>
        </p:nvGraphicFramePr>
        <p:xfrm>
          <a:off x="798576" y="2359201"/>
          <a:ext cx="7498080" cy="3078480"/>
        </p:xfrm>
        <a:graphic>
          <a:graphicData uri="http://schemas.openxmlformats.org/drawingml/2006/table">
            <a:tbl>
              <a:tblPr firstRow="1" bandRow="1">
                <a:tableStyleId>{2D5ABB26-0587-4C30-8999-92F81FD0307C}</a:tableStyleId>
              </a:tblPr>
              <a:tblGrid>
                <a:gridCol w="2895600">
                  <a:extLst>
                    <a:ext uri="{9D8B030D-6E8A-4147-A177-3AD203B41FA5}">
                      <a16:colId xmlns:a16="http://schemas.microsoft.com/office/drawing/2014/main" val="786393451"/>
                    </a:ext>
                  </a:extLst>
                </a:gridCol>
                <a:gridCol w="4602480">
                  <a:extLst>
                    <a:ext uri="{9D8B030D-6E8A-4147-A177-3AD203B41FA5}">
                      <a16:colId xmlns:a16="http://schemas.microsoft.com/office/drawing/2014/main" val="2992938574"/>
                    </a:ext>
                  </a:extLst>
                </a:gridCol>
              </a:tblGrid>
              <a:tr h="0">
                <a:tc>
                  <a:txBody>
                    <a:bodyPr/>
                    <a:lstStyle/>
                    <a:p>
                      <a:r>
                        <a:rPr lang="en-IN" sz="1600" b="1" i="0" u="none" strike="noStrike" cap="none" baseline="0" dirty="0" smtClean="0">
                          <a:solidFill>
                            <a:schemeClr val="tx1"/>
                          </a:solidFill>
                          <a:latin typeface="+mn-lt"/>
                          <a:ea typeface="+mn-ea"/>
                          <a:cs typeface="+mn-cs"/>
                          <a:sym typeface="Arial"/>
                        </a:rPr>
                        <a:t>Stream Manipulator</a:t>
                      </a:r>
                      <a:endParaRPr lang="en-IN"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i="0" u="none" strike="noStrike" cap="none" baseline="0" dirty="0" smtClean="0">
                          <a:solidFill>
                            <a:schemeClr val="tx1"/>
                          </a:solidFill>
                          <a:latin typeface="+mn-lt"/>
                          <a:ea typeface="+mn-ea"/>
                          <a:cs typeface="+mn-cs"/>
                          <a:sym typeface="Arial"/>
                        </a:rPr>
                        <a:t>Description</a:t>
                      </a:r>
                      <a:endParaRPr lang="en-IN"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341973"/>
                  </a:ext>
                </a:extLst>
              </a:tr>
              <a:tr h="0">
                <a:tc>
                  <a:txBody>
                    <a:bodyPr/>
                    <a:lstStyle/>
                    <a:p>
                      <a:r>
                        <a:rPr lang="en-IN"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setw( </a:t>
                      </a:r>
                      <a:r>
                        <a:rPr lang="en-IN" sz="1600" b="0" i="1"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n</a:t>
                      </a:r>
                      <a:r>
                        <a:rPr lang="en-IN"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 )</a:t>
                      </a:r>
                      <a:endParaRPr lang="en-IN" sz="160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cap="none" baseline="0" dirty="0" smtClean="0">
                          <a:solidFill>
                            <a:schemeClr val="tx1"/>
                          </a:solidFill>
                          <a:latin typeface="+mn-lt"/>
                          <a:ea typeface="+mn-ea"/>
                          <a:cs typeface="+mn-cs"/>
                          <a:sym typeface="Arial"/>
                        </a:rPr>
                        <a:t>Establishes a print field of </a:t>
                      </a:r>
                      <a:r>
                        <a:rPr lang="en-IN" sz="1600" b="0" i="1" u="none" strike="noStrike" cap="none" baseline="0" dirty="0" smtClean="0">
                          <a:solidFill>
                            <a:schemeClr val="tx1"/>
                          </a:solidFill>
                          <a:latin typeface="+mn-lt"/>
                          <a:ea typeface="+mn-ea"/>
                          <a:cs typeface="+mn-cs"/>
                          <a:sym typeface="Arial"/>
                        </a:rPr>
                        <a:t>n </a:t>
                      </a:r>
                      <a:r>
                        <a:rPr lang="en-IN" sz="1600" b="0" i="0" u="none" strike="noStrike" cap="none" baseline="0" dirty="0" smtClean="0">
                          <a:solidFill>
                            <a:schemeClr val="tx1"/>
                          </a:solidFill>
                          <a:latin typeface="+mn-lt"/>
                          <a:ea typeface="+mn-ea"/>
                          <a:cs typeface="+mn-cs"/>
                          <a:sym typeface="Arial"/>
                        </a:rPr>
                        <a:t>spaces.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70400"/>
                  </a:ext>
                </a:extLst>
              </a:tr>
              <a:tr h="0">
                <a:tc>
                  <a:txBody>
                    <a:bodyPr/>
                    <a:lstStyle/>
                    <a:p>
                      <a:r>
                        <a:rPr lang="en-IN" sz="1600" b="0" i="0" u="none" strike="noStrike" cap="none" baseline="0" dirty="0" smtClean="0">
                          <a:solidFill>
                            <a:schemeClr val="tx1"/>
                          </a:solidFill>
                          <a:latin typeface="+mn-lt"/>
                          <a:ea typeface="+mn-ea"/>
                          <a:cs typeface="+mn-cs"/>
                          <a:sym typeface="Arial"/>
                        </a:rPr>
                        <a:t>Fixed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cap="none" baseline="0" dirty="0" smtClean="0">
                          <a:solidFill>
                            <a:schemeClr val="tx1"/>
                          </a:solidFill>
                          <a:latin typeface="+mn-lt"/>
                          <a:ea typeface="+mn-ea"/>
                          <a:cs typeface="+mn-cs"/>
                          <a:sym typeface="Arial"/>
                        </a:rPr>
                        <a:t>Displays floating-point numbers in fixed point notation.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2302315"/>
                  </a:ext>
                </a:extLst>
              </a:tr>
              <a:tr h="0">
                <a:tc>
                  <a:txBody>
                    <a:bodyPr/>
                    <a:lstStyle/>
                    <a:p>
                      <a:r>
                        <a:rPr lang="en-IN" sz="1600" b="0" i="0" u="none" strike="noStrike" cap="none" baseline="0" dirty="0" smtClean="0">
                          <a:solidFill>
                            <a:schemeClr val="tx1"/>
                          </a:solidFill>
                          <a:latin typeface="+mn-lt"/>
                          <a:ea typeface="+mn-ea"/>
                          <a:cs typeface="+mn-cs"/>
                          <a:sym typeface="Arial"/>
                        </a:rPr>
                        <a:t>Showpoint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cap="none" baseline="0" dirty="0" smtClean="0">
                          <a:solidFill>
                            <a:schemeClr val="tx1"/>
                          </a:solidFill>
                          <a:latin typeface="+mn-lt"/>
                          <a:ea typeface="+mn-ea"/>
                          <a:cs typeface="+mn-cs"/>
                          <a:sym typeface="Arial"/>
                        </a:rPr>
                        <a:t>Causes a decimal point and trailing zeroes to be displayed, even if</a:t>
                      </a:r>
                    </a:p>
                    <a:p>
                      <a:r>
                        <a:rPr lang="en-IN" sz="1600" b="0" i="0" u="none" strike="noStrike" cap="none" baseline="0" dirty="0" smtClean="0">
                          <a:solidFill>
                            <a:schemeClr val="tx1"/>
                          </a:solidFill>
                          <a:latin typeface="+mn-lt"/>
                          <a:ea typeface="+mn-ea"/>
                          <a:cs typeface="+mn-cs"/>
                          <a:sym typeface="Arial"/>
                        </a:rPr>
                        <a:t>there is no fractional part.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768126"/>
                  </a:ext>
                </a:extLst>
              </a:tr>
              <a:tr h="0">
                <a:tc>
                  <a:txBody>
                    <a:bodyPr/>
                    <a:lstStyle/>
                    <a:p>
                      <a:r>
                        <a:rPr lang="en-IN"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setprecision( </a:t>
                      </a:r>
                      <a:r>
                        <a:rPr lang="en-IN" sz="1600" b="0" i="1"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n </a:t>
                      </a:r>
                      <a:r>
                        <a:rPr lang="en-IN" sz="16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a:t>
                      </a:r>
                      <a:endParaRPr lang="en-IN"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cap="none" baseline="0" dirty="0" smtClean="0">
                          <a:solidFill>
                            <a:schemeClr val="tx1"/>
                          </a:solidFill>
                          <a:latin typeface="+mn-lt"/>
                          <a:ea typeface="+mn-ea"/>
                          <a:cs typeface="+mn-cs"/>
                          <a:sym typeface="Arial"/>
                        </a:rPr>
                        <a:t>Sets the precision of floating-point numbers.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63269"/>
                  </a:ext>
                </a:extLst>
              </a:tr>
              <a:tr h="0">
                <a:tc>
                  <a:txBody>
                    <a:bodyPr/>
                    <a:lstStyle/>
                    <a:p>
                      <a:r>
                        <a:rPr lang="en-IN" sz="1600" b="0" i="0" u="none" strike="noStrike" cap="none" baseline="0" dirty="0" smtClean="0">
                          <a:solidFill>
                            <a:schemeClr val="tx1"/>
                          </a:solidFill>
                          <a:latin typeface="+mn-lt"/>
                          <a:ea typeface="+mn-ea"/>
                          <a:cs typeface="+mn-cs"/>
                          <a:sym typeface="Arial"/>
                        </a:rPr>
                        <a:t>Left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cap="none" baseline="0" dirty="0" smtClean="0">
                          <a:solidFill>
                            <a:schemeClr val="tx1"/>
                          </a:solidFill>
                          <a:latin typeface="+mn-lt"/>
                          <a:ea typeface="+mn-ea"/>
                          <a:cs typeface="+mn-cs"/>
                          <a:sym typeface="Arial"/>
                        </a:rPr>
                        <a:t>Causes subsequent output to be left justified.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6518432"/>
                  </a:ext>
                </a:extLst>
              </a:tr>
              <a:tr h="0">
                <a:tc>
                  <a:txBody>
                    <a:bodyPr/>
                    <a:lstStyle/>
                    <a:p>
                      <a:r>
                        <a:rPr lang="en-IN" sz="1600" b="0" i="0" u="none" strike="noStrike" cap="none" baseline="0" dirty="0" smtClean="0">
                          <a:solidFill>
                            <a:schemeClr val="tx1"/>
                          </a:solidFill>
                          <a:latin typeface="+mn-lt"/>
                          <a:ea typeface="+mn-ea"/>
                          <a:cs typeface="+mn-cs"/>
                          <a:sym typeface="Arial"/>
                        </a:rPr>
                        <a:t>Right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cap="none" baseline="0" dirty="0" smtClean="0">
                          <a:solidFill>
                            <a:schemeClr val="tx1"/>
                          </a:solidFill>
                          <a:latin typeface="+mn-lt"/>
                          <a:ea typeface="+mn-ea"/>
                          <a:cs typeface="+mn-cs"/>
                          <a:sym typeface="Arial"/>
                        </a:rPr>
                        <a:t>Causes subsequent output to be right justified.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9616136"/>
                  </a:ext>
                </a:extLst>
              </a:tr>
            </a:tbl>
          </a:graphicData>
        </a:graphic>
      </p:graphicFrame>
    </p:spTree>
    <p:extLst>
      <p:ext uri="{BB962C8B-B14F-4D97-AF65-F5344CB8AC3E}">
        <p14:creationId xmlns:p14="http://schemas.microsoft.com/office/powerpoint/2010/main" val="1085289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latin typeface="Times New Roman" panose="02020603050405020304" pitchFamily="18" charset="0"/>
                <a:cs typeface="Times New Roman" panose="02020603050405020304" pitchFamily="18" charset="0"/>
              </a:rPr>
              <a:t>3.8 </a:t>
            </a:r>
            <a:r>
              <a:rPr lang="en-US" altLang="en-US" sz="3400" dirty="0">
                <a:latin typeface="Times New Roman" panose="02020603050405020304" pitchFamily="18" charset="0"/>
                <a:cs typeface="Times New Roman" panose="02020603050405020304" pitchFamily="18" charset="0"/>
              </a:rPr>
              <a:t>Working with Characters and </a:t>
            </a:r>
            <a:r>
              <a:rPr lang="en-US" altLang="en-US" sz="3400" dirty="0">
                <a:latin typeface="Courier New" panose="02070309020205020404" pitchFamily="49" charset="0"/>
                <a:cs typeface="Courier New" panose="02070309020205020404" pitchFamily="49" charset="0"/>
              </a:rPr>
              <a:t>string</a:t>
            </a:r>
            <a:r>
              <a:rPr lang="en-US" altLang="en-US" sz="3400" dirty="0">
                <a:latin typeface="Times New Roman" panose="02020603050405020304" pitchFamily="18" charset="0"/>
                <a:cs typeface="Times New Roman" panose="02020603050405020304" pitchFamily="18" charset="0"/>
              </a:rPr>
              <a:t> </a:t>
            </a:r>
            <a:r>
              <a:rPr lang="en-US" altLang="en-US" sz="3400" dirty="0" smtClean="0">
                <a:latin typeface="Times New Roman" panose="02020603050405020304" pitchFamily="18" charset="0"/>
                <a:cs typeface="Times New Roman" panose="02020603050405020304" pitchFamily="18" charset="0"/>
              </a:rPr>
              <a:t>Objects</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559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dirty="0" smtClean="0">
                <a:latin typeface="Times New Roman" panose="02020603050405020304" pitchFamily="18" charset="0"/>
                <a:ea typeface="+mj-ea"/>
                <a:cs typeface="Arial"/>
              </a:rPr>
              <a:t>Working with Characters and </a:t>
            </a:r>
            <a:r>
              <a:rPr lang="en-US" dirty="0" smtClean="0">
                <a:latin typeface="Courier New" panose="02070309020205020404" pitchFamily="49" charset="0"/>
                <a:ea typeface="+mj-ea"/>
                <a:cs typeface="Courier New" panose="02070309020205020404" pitchFamily="49" charset="0"/>
              </a:rPr>
              <a:t>String</a:t>
            </a:r>
            <a:r>
              <a:rPr lang="en-US" dirty="0" smtClean="0">
                <a:latin typeface="Times New Roman" panose="02020603050405020304" pitchFamily="18" charset="0"/>
                <a:ea typeface="+mj-ea"/>
                <a:cs typeface="Arial"/>
              </a:rPr>
              <a:t> Objects </a:t>
            </a:r>
            <a:r>
              <a:rPr lang="en-US" sz="2000" b="0" dirty="0" smtClean="0">
                <a:latin typeface="Times New Roman" panose="02020603050405020304" pitchFamily="18" charset="0"/>
                <a:ea typeface="+mj-ea"/>
                <a:cs typeface="Arial"/>
              </a:rPr>
              <a:t>(1 of 3)</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3081528" cy="553968"/>
          </a:xfrm>
        </p:spPr>
        <p:txBody>
          <a:bodyPr wrap="square">
            <a:spAutoFit/>
          </a:bodyPr>
          <a:lstStyle/>
          <a:p>
            <a:pPr marL="255651" indent="-255651" eaLnBrk="1" hangingPunct="1">
              <a:tabLst/>
              <a:defRPr/>
            </a:pPr>
            <a:r>
              <a:rPr lang="en-US" altLang="en-US" sz="2400" dirty="0">
                <a:solidFill>
                  <a:srgbClr val="000000"/>
                </a:solidFill>
                <a:latin typeface="Arial (Body)"/>
                <a:ea typeface="+mn-ea"/>
              </a:rPr>
              <a:t>Using </a:t>
            </a:r>
            <a:r>
              <a:rPr lang="en-US" altLang="en-US" sz="2400" b="1" dirty="0" smtClean="0">
                <a:solidFill>
                  <a:srgbClr val="000000"/>
                </a:solidFill>
                <a:latin typeface="Courier New" panose="02070309020205020404" pitchFamily="49" charset="0"/>
                <a:ea typeface="+mn-ea"/>
                <a:cs typeface="Courier New" panose="02070309020205020404" pitchFamily="49" charset="0"/>
              </a:rPr>
              <a:t>c</a:t>
            </a:r>
            <a:r>
              <a:rPr lang="en-US" altLang="en-US" sz="100" b="1" dirty="0" smtClean="0">
                <a:solidFill>
                  <a:srgbClr val="000000"/>
                </a:solidFill>
                <a:latin typeface="Courier New" panose="02070309020205020404" pitchFamily="49" charset="0"/>
                <a:ea typeface="+mn-ea"/>
                <a:cs typeface="Courier New" panose="02070309020205020404" pitchFamily="49" charset="0"/>
              </a:rPr>
              <a:t> </a:t>
            </a:r>
            <a:r>
              <a:rPr lang="en-US" altLang="en-US" sz="2400" b="1" dirty="0" smtClean="0">
                <a:solidFill>
                  <a:srgbClr val="000000"/>
                </a:solidFill>
                <a:latin typeface="Courier New" panose="02070309020205020404" pitchFamily="49" charset="0"/>
                <a:ea typeface="+mn-ea"/>
                <a:cs typeface="Courier New" panose="02070309020205020404" pitchFamily="49" charset="0"/>
              </a:rPr>
              <a:t>in</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with </a:t>
            </a:r>
            <a:r>
              <a:rPr lang="en-US" altLang="en-US" sz="2400" dirty="0" smtClean="0">
                <a:solidFill>
                  <a:srgbClr val="000000"/>
                </a:solidFill>
                <a:latin typeface="Arial (Body)"/>
                <a:ea typeface="+mn-ea"/>
              </a:rPr>
              <a:t>the</a:t>
            </a:r>
          </a:p>
        </p:txBody>
      </p:sp>
      <p:graphicFrame>
        <p:nvGraphicFramePr>
          <p:cNvPr id="5" name="Object 4" descr="left angle bracket left angle bracket double"/>
          <p:cNvGraphicFramePr>
            <a:graphicFrameLocks noChangeAspect="1"/>
          </p:cNvGraphicFramePr>
          <p:nvPr>
            <p:extLst>
              <p:ext uri="{D42A27DB-BD31-4B8C-83A1-F6EECF244321}">
                <p14:modId xmlns:p14="http://schemas.microsoft.com/office/powerpoint/2010/main" val="1213379522"/>
              </p:ext>
            </p:extLst>
          </p:nvPr>
        </p:nvGraphicFramePr>
        <p:xfrm>
          <a:off x="3431136" y="1750475"/>
          <a:ext cx="416352" cy="244917"/>
        </p:xfrm>
        <a:graphic>
          <a:graphicData uri="http://schemas.openxmlformats.org/presentationml/2006/ole">
            <mc:AlternateContent xmlns:mc="http://schemas.openxmlformats.org/markup-compatibility/2006">
              <mc:Choice xmlns:v="urn:schemas-microsoft-com:vml" Requires="v">
                <p:oleObj spid="_x0000_s16422" name="Equation" r:id="rId3" imgW="215640" imgH="126720" progId="Equation.DSMT4">
                  <p:embed/>
                </p:oleObj>
              </mc:Choice>
              <mc:Fallback>
                <p:oleObj name="Equation" r:id="rId3" imgW="215640" imgH="126720" progId="Equation.DSMT4">
                  <p:embed/>
                  <p:pic>
                    <p:nvPicPr>
                      <p:cNvPr id="0" name=""/>
                      <p:cNvPicPr/>
                      <p:nvPr/>
                    </p:nvPicPr>
                    <p:blipFill>
                      <a:blip r:embed="rId4"/>
                      <a:stretch>
                        <a:fillRect/>
                      </a:stretch>
                    </p:blipFill>
                    <p:spPr>
                      <a:xfrm>
                        <a:off x="3431136" y="1750475"/>
                        <a:ext cx="416352" cy="244917"/>
                      </a:xfrm>
                      <a:prstGeom prst="rect">
                        <a:avLst/>
                      </a:prstGeom>
                    </p:spPr>
                  </p:pic>
                </p:oleObj>
              </mc:Fallback>
            </mc:AlternateContent>
          </a:graphicData>
        </a:graphic>
      </p:graphicFrame>
      <p:sp>
        <p:nvSpPr>
          <p:cNvPr id="4" name="Text Placeholder 3"/>
          <p:cNvSpPr>
            <a:spLocks noGrp="1"/>
          </p:cNvSpPr>
          <p:nvPr>
            <p:ph type="body" idx="2"/>
          </p:nvPr>
        </p:nvSpPr>
        <p:spPr>
          <a:xfrm>
            <a:off x="457200" y="1600200"/>
            <a:ext cx="8229600" cy="3343531"/>
          </a:xfrm>
        </p:spPr>
        <p:txBody>
          <a:bodyPr/>
          <a:lstStyle/>
          <a:p>
            <a:pPr marL="265113" indent="3054350" eaLnBrk="1" hangingPunct="1">
              <a:buNone/>
              <a:tabLst/>
              <a:defRPr/>
            </a:pPr>
            <a:r>
              <a:rPr lang="en-US" altLang="en-US" sz="2400" dirty="0">
                <a:solidFill>
                  <a:srgbClr val="000000"/>
                </a:solidFill>
                <a:latin typeface="Arial (Body)"/>
              </a:rPr>
              <a:t>operator to input strings can cause problems:</a:t>
            </a:r>
          </a:p>
          <a:p>
            <a:pPr marL="255651" indent="-255651" eaLnBrk="1" hangingPunct="1">
              <a:tabLst/>
              <a:defRPr/>
            </a:pPr>
            <a:r>
              <a:rPr lang="en-US" altLang="en-US" sz="2400" dirty="0">
                <a:solidFill>
                  <a:srgbClr val="000000"/>
                </a:solidFill>
                <a:latin typeface="+mn-lt"/>
              </a:rPr>
              <a:t>It passes over and ignores any leading </a:t>
            </a:r>
            <a:r>
              <a:rPr lang="en-US" altLang="en-US" sz="2400" b="1" dirty="0">
                <a:solidFill>
                  <a:srgbClr val="000000"/>
                </a:solidFill>
                <a:latin typeface="+mn-lt"/>
              </a:rPr>
              <a:t>whitespace characters (spaces, tabs, or line breaks)</a:t>
            </a:r>
          </a:p>
          <a:p>
            <a:pPr marL="255651" indent="-255651" eaLnBrk="1" hangingPunct="1">
              <a:tabLst/>
              <a:defRPr/>
            </a:pPr>
            <a:r>
              <a:rPr lang="en-US" altLang="en-US" sz="2400" dirty="0">
                <a:solidFill>
                  <a:srgbClr val="000000"/>
                </a:solidFill>
                <a:latin typeface="+mn-lt"/>
              </a:rPr>
              <a:t>To work around this problem, you can use a </a:t>
            </a:r>
            <a:r>
              <a:rPr lang="en-US" altLang="en-US" sz="2400" dirty="0" smtClean="0">
                <a:solidFill>
                  <a:srgbClr val="000000"/>
                </a:solidFill>
                <a:latin typeface="+mn-lt"/>
              </a:rPr>
              <a:t>C++ </a:t>
            </a:r>
            <a:r>
              <a:rPr lang="en-US" altLang="en-US" sz="2400" dirty="0">
                <a:solidFill>
                  <a:srgbClr val="000000"/>
                </a:solidFill>
                <a:latin typeface="+mn-lt"/>
              </a:rPr>
              <a:t>function named </a:t>
            </a:r>
            <a:r>
              <a:rPr lang="en-US" altLang="en-US" sz="2400" b="1" dirty="0">
                <a:solidFill>
                  <a:srgbClr val="000000"/>
                </a:solidFill>
                <a:latin typeface="Courier New" panose="02070309020205020404" pitchFamily="49" charset="0"/>
                <a:cs typeface="Courier New" panose="02070309020205020404" pitchFamily="49" charset="0"/>
              </a:rPr>
              <a:t>getline</a:t>
            </a:r>
            <a:r>
              <a:rPr lang="en-US" altLang="en-US" sz="2400" dirty="0" smtClean="0">
                <a:solidFill>
                  <a:srgbClr val="000000"/>
                </a:solidFill>
                <a:latin typeface="+mn-lt"/>
              </a:rPr>
              <a:t>.</a:t>
            </a:r>
            <a:endParaRPr lang="en-US" altLang="en-US" sz="2400" dirty="0">
              <a:solidFill>
                <a:srgbClr val="000000"/>
              </a:solidFill>
              <a:latin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eaLnBrk="1" hangingPunct="1">
              <a:spcBef>
                <a:spcPct val="0"/>
              </a:spcBef>
              <a:buClrTx/>
              <a:defRPr/>
            </a:pPr>
            <a:r>
              <a:rPr lang="en-US" dirty="0" smtClean="0">
                <a:latin typeface="Times New Roman" panose="02020603050405020304" pitchFamily="18" charset="0"/>
                <a:ea typeface="+mj-ea"/>
                <a:cs typeface="Arial"/>
              </a:rPr>
              <a:t>Using </a:t>
            </a:r>
            <a:r>
              <a:rPr lang="en-US" dirty="0" smtClean="0">
                <a:latin typeface="Courier New" panose="02070309020205020404" pitchFamily="49" charset="0"/>
                <a:ea typeface="+mj-ea"/>
                <a:cs typeface="Courier New" panose="02070309020205020404" pitchFamily="49" charset="0"/>
              </a:rPr>
              <a:t>Getline</a:t>
            </a:r>
            <a:r>
              <a:rPr lang="en-US" dirty="0" smtClean="0">
                <a:latin typeface="Times New Roman" panose="02020603050405020304" pitchFamily="18" charset="0"/>
                <a:ea typeface="+mj-ea"/>
                <a:cs typeface="Arial"/>
              </a:rPr>
              <a:t> in Program 3-19</a:t>
            </a:r>
            <a:endParaRPr lang="en-US" dirty="0">
              <a:latin typeface="Times New Roman" panose="02020603050405020304" pitchFamily="18" charset="0"/>
              <a:ea typeface="+mj-ea"/>
              <a:cs typeface="Arial"/>
            </a:endParaRPr>
          </a:p>
        </p:txBody>
      </p:sp>
      <p:pic>
        <p:nvPicPr>
          <p:cNvPr id="3" name="Picture 2" descr="Computer code. The code has 20 lines. The lines read as follows. Line 1. forward slash forward slash This program demonstrates using the get line function. Line 2. forward slash forward slash to read character data into a string object period. Line 3. hash include left angle bracket i o stream right angle bracket. Line 4. hash include left angle bracket string right angle bracket. Line 5. using namespace s t d semicolon. Line 6. blank. Line 7. i n t main left parenthesis right parenthesis. Line 8. left brace. Line 9, indented once. string name semicolon. Line 10, indented once. string city semicolon. Line 11. blank. Line 12, indented once. c out left angle bracket left angle bracket double quote Please enter your name colon double quote semicolon. Line 13, indented once. get line left parenthesis c in comma name right parenthesis semicolon. Line 14, indented once. c out left angle bracket left angle bracket double quote Enter the city you live in colon double quote semicolon. Line 15, indented once. get line left parenthesis c in comma city right parenthesis semicolon. Line 16. blank. Line 17, indented once. c out left angle bracket left angle bracket double quote Hello comma double quote left angle bracket left angle bracket name left angle bracket left angle bracket end l semicolon. Line 18, indented once. c out left angle bracket left angle bracket double quote You live in double quote left angle bracket left angle bracket city left angle bracket left angle bracket end l semicolon. Line 19, indented once. return 0 semicolon. Line 20. right brace. Program output with example input shown in bold. Output has 4 lines. The lines read as follows. Line 1. Please enter your name: Kate Smith left bracket Enter right bracket. written in bold. Line 2. Enter the city you live in: Raleigh left bracket Enter right bracket. written in bold. Line 3. Hello, Kate Smith. Line 4. You live in Raleigh."/>
          <p:cNvPicPr>
            <a:picLocks noChangeAspect="1"/>
          </p:cNvPicPr>
          <p:nvPr/>
        </p:nvPicPr>
        <p:blipFill>
          <a:blip r:embed="rId2"/>
          <a:stretch>
            <a:fillRect/>
          </a:stretch>
        </p:blipFill>
        <p:spPr>
          <a:xfrm>
            <a:off x="1830704" y="1490913"/>
            <a:ext cx="5482590" cy="4838183"/>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a:solidFill>
                  <a:schemeClr val="tx2"/>
                </a:solidFill>
                <a:latin typeface="Times New Roman" panose="02020603050405020304" pitchFamily="18" charset="0"/>
                <a:cs typeface="Times New Roman" panose="02020603050405020304" pitchFamily="18" charset="0"/>
              </a:rPr>
              <a:t>Working with Characters and </a:t>
            </a:r>
            <a:r>
              <a:rPr lang="en-US" sz="3400" b="1" dirty="0">
                <a:solidFill>
                  <a:schemeClr val="tx2"/>
                </a:solidFill>
                <a:latin typeface="Courier New" panose="02070309020205020404" pitchFamily="49" charset="0"/>
                <a:cs typeface="Courier New" panose="02070309020205020404" pitchFamily="49" charset="0"/>
              </a:rPr>
              <a:t>String</a:t>
            </a:r>
            <a:r>
              <a:rPr lang="en-US" sz="3400" b="1" dirty="0">
                <a:solidFill>
                  <a:schemeClr val="tx2"/>
                </a:solidFill>
                <a:latin typeface="Times New Roman" panose="02020603050405020304" pitchFamily="18" charset="0"/>
                <a:cs typeface="Times New Roman" panose="02020603050405020304" pitchFamily="18" charset="0"/>
              </a:rPr>
              <a:t> Objects </a:t>
            </a:r>
            <a:r>
              <a:rPr lang="en-US" sz="2000" b="0" dirty="0">
                <a:solidFill>
                  <a:schemeClr val="tx2"/>
                </a:solidFill>
                <a:latin typeface="Times New Roman" panose="02020603050405020304" pitchFamily="18" charset="0"/>
                <a:cs typeface="Times New Roman" panose="02020603050405020304" pitchFamily="18" charset="0"/>
              </a:rPr>
              <a:t>(2 of 3)</a:t>
            </a:r>
            <a:endParaRPr lang="en-IN" sz="2000" b="0" dirty="0">
              <a:solidFill>
                <a:schemeClr val="tx2"/>
              </a:solidFill>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1"/>
          </p:nvPr>
        </p:nvSpPr>
        <p:spPr>
          <a:xfrm>
            <a:off x="457200" y="1600201"/>
            <a:ext cx="8229600" cy="930582"/>
          </a:xfrm>
        </p:spPr>
        <p:txBody>
          <a:bodyPr/>
          <a:lstStyle/>
          <a:p>
            <a:r>
              <a:rPr lang="en-US" altLang="en-US" sz="2400" dirty="0">
                <a:latin typeface="+mn-lt"/>
              </a:rPr>
              <a:t>To read a single character</a:t>
            </a:r>
            <a:r>
              <a:rPr lang="en-US" altLang="en-US" sz="2400" dirty="0" smtClean="0">
                <a:latin typeface="+mn-lt"/>
              </a:rPr>
              <a:t>:</a:t>
            </a:r>
          </a:p>
          <a:p>
            <a:pPr lvl="1" indent="-284400"/>
            <a:r>
              <a:rPr lang="en-US" altLang="en-US" sz="2400" dirty="0">
                <a:latin typeface="+mn-lt"/>
              </a:rPr>
              <a:t>Use</a:t>
            </a:r>
            <a:r>
              <a:rPr lang="en-US" altLang="en-US" sz="2400" dirty="0"/>
              <a:t> </a:t>
            </a:r>
            <a:r>
              <a:rPr lang="en-US" altLang="en-US" sz="2400" dirty="0" smtClean="0">
                <a:latin typeface="Courier New" panose="02070309020205020404" pitchFamily="49" charset="0"/>
              </a:rPr>
              <a:t>c</a:t>
            </a:r>
            <a:r>
              <a:rPr lang="en-US" altLang="en-US" sz="100" dirty="0" smtClean="0">
                <a:latin typeface="Courier New" panose="02070309020205020404" pitchFamily="49" charset="0"/>
              </a:rPr>
              <a:t> </a:t>
            </a:r>
            <a:r>
              <a:rPr lang="en-US" altLang="en-US" sz="2400" dirty="0" smtClean="0">
                <a:latin typeface="Courier New" panose="02070309020205020404" pitchFamily="49" charset="0"/>
              </a:rPr>
              <a:t>in</a:t>
            </a:r>
            <a:r>
              <a:rPr lang="en-US" altLang="en-US" sz="2400" dirty="0" smtClean="0"/>
              <a:t>:</a:t>
            </a:r>
            <a:endParaRPr lang="en-US" altLang="en-US" sz="2400" dirty="0"/>
          </a:p>
        </p:txBody>
      </p:sp>
      <p:pic>
        <p:nvPicPr>
          <p:cNvPr id="17" name="Picture 16" descr="Computer code. The code has 3 lines. The lines read as follows. Line 1. c h a r, c h semicolon. Line 2. c out left angle bracket left angle bracket double quote strike any key to continue double quote semicolon. Line 3. c in right angle bracket right angle bracket c h semicolon."/>
          <p:cNvPicPr>
            <a:picLocks noChangeAspect="1"/>
          </p:cNvPicPr>
          <p:nvPr/>
        </p:nvPicPr>
        <p:blipFill>
          <a:blip r:embed="rId2"/>
          <a:stretch>
            <a:fillRect/>
          </a:stretch>
        </p:blipFill>
        <p:spPr>
          <a:xfrm>
            <a:off x="1574511" y="2620693"/>
            <a:ext cx="6096765" cy="1007406"/>
          </a:xfrm>
          <a:prstGeom prst="rect">
            <a:avLst/>
          </a:prstGeom>
        </p:spPr>
      </p:pic>
      <p:sp>
        <p:nvSpPr>
          <p:cNvPr id="13" name="Content Placeholder 12"/>
          <p:cNvSpPr>
            <a:spLocks noGrp="1"/>
          </p:cNvSpPr>
          <p:nvPr>
            <p:ph sz="quarter" idx="14"/>
          </p:nvPr>
        </p:nvSpPr>
        <p:spPr>
          <a:xfrm>
            <a:off x="1205344" y="3754585"/>
            <a:ext cx="7481455" cy="1179611"/>
          </a:xfrm>
        </p:spPr>
        <p:txBody>
          <a:bodyPr/>
          <a:lstStyle/>
          <a:p>
            <a:pPr marL="255588" lvl="2" indent="-255600"/>
            <a:r>
              <a:rPr lang="en-US" altLang="en-US" sz="2400" dirty="0">
                <a:latin typeface="+mn-lt"/>
              </a:rPr>
              <a:t>Problem: will skip over blanks, tabs, </a:t>
            </a:r>
            <a:r>
              <a:rPr lang="en-US" altLang="en-US" sz="2400" dirty="0">
                <a:latin typeface="Courier New" panose="02070309020205020404" pitchFamily="49" charset="0"/>
                <a:cs typeface="Courier New" panose="02070309020205020404" pitchFamily="49" charset="0"/>
              </a:rPr>
              <a:t>&lt;CR</a:t>
            </a:r>
            <a:r>
              <a:rPr lang="en-US" altLang="en-US" sz="2400" dirty="0" smtClean="0">
                <a:latin typeface="Courier New" panose="02070309020205020404" pitchFamily="49" charset="0"/>
                <a:cs typeface="Courier New" panose="02070309020205020404" pitchFamily="49" charset="0"/>
              </a:rPr>
              <a:t>&gt;</a:t>
            </a:r>
          </a:p>
          <a:p>
            <a:pPr marL="741600" lvl="1" indent="-284400" eaLnBrk="1" hangingPunct="1">
              <a:lnSpc>
                <a:spcPct val="90000"/>
              </a:lnSpc>
              <a:spcBef>
                <a:spcPts val="600"/>
              </a:spcBef>
              <a:buClr>
                <a:schemeClr val="tx2"/>
              </a:buClr>
              <a:buFont typeface="Arial" panose="020B0604020202020204" pitchFamily="34" charset="0"/>
              <a:buChar char="–"/>
            </a:pPr>
            <a:r>
              <a:rPr lang="en-US" altLang="en-US" sz="2400" dirty="0" smtClean="0"/>
              <a:t>Use</a:t>
            </a:r>
            <a:endParaRPr lang="en-US" altLang="en-US" sz="2400" dirty="0">
              <a:latin typeface="Courier New" panose="02070309020205020404" pitchFamily="49" charset="0"/>
              <a:cs typeface="Courier New" panose="02070309020205020404" pitchFamily="49" charset="0"/>
            </a:endParaRPr>
          </a:p>
        </p:txBody>
      </p:sp>
      <p:pic>
        <p:nvPicPr>
          <p:cNvPr id="3" name="Picture 2" descr="Computer code. The code has 2 lines. The lines read as follows. Line 1. c in period get left parenthesis right parenthesis colon. Line 2. c in period get left parenthesis c h right parenthesis semicolon."/>
          <p:cNvPicPr>
            <a:picLocks noChangeAspect="1"/>
          </p:cNvPicPr>
          <p:nvPr/>
        </p:nvPicPr>
        <p:blipFill rotWithShape="1">
          <a:blip r:embed="rId3"/>
          <a:srcRect l="12711" r="5169" b="15902"/>
          <a:stretch/>
        </p:blipFill>
        <p:spPr>
          <a:xfrm>
            <a:off x="2732581" y="4156912"/>
            <a:ext cx="2598371" cy="835712"/>
          </a:xfrm>
          <a:prstGeom prst="rect">
            <a:avLst/>
          </a:prstGeom>
        </p:spPr>
      </p:pic>
      <p:sp>
        <p:nvSpPr>
          <p:cNvPr id="14" name="Content Placeholder 13"/>
          <p:cNvSpPr>
            <a:spLocks noGrp="1"/>
          </p:cNvSpPr>
          <p:nvPr>
            <p:ph sz="quarter" idx="15"/>
          </p:nvPr>
        </p:nvSpPr>
        <p:spPr>
          <a:xfrm>
            <a:off x="457200" y="5062213"/>
            <a:ext cx="8229600" cy="909095"/>
          </a:xfrm>
        </p:spPr>
        <p:txBody>
          <a:bodyPr/>
          <a:lstStyle/>
          <a:p>
            <a:pPr marL="1081088" lvl="2" eaLnBrk="1" hangingPunct="1">
              <a:buClr>
                <a:schemeClr val="tx1"/>
              </a:buClr>
              <a:buFontTx/>
              <a:buNone/>
            </a:pPr>
            <a:r>
              <a:rPr lang="en-US" altLang="en-US" sz="2400" dirty="0" smtClean="0">
                <a:latin typeface="+mn-lt"/>
              </a:rPr>
              <a:t>Will </a:t>
            </a:r>
            <a:r>
              <a:rPr lang="en-US" altLang="en-US" sz="2400" dirty="0">
                <a:latin typeface="+mn-lt"/>
              </a:rPr>
              <a:t>read the next character entered, even </a:t>
            </a:r>
            <a:r>
              <a:rPr lang="en-US" altLang="en-US" sz="2400" dirty="0" smtClean="0">
                <a:latin typeface="+mn-lt"/>
              </a:rPr>
              <a:t>whitespace</a:t>
            </a:r>
            <a:endParaRPr lang="en-US" altLang="en-US" sz="2400" dirty="0">
              <a:latin typeface="+mn-lt"/>
            </a:endParaRPr>
          </a:p>
        </p:txBody>
      </p:sp>
    </p:spTree>
    <p:extLst>
      <p:ext uri="{BB962C8B-B14F-4D97-AF65-F5344CB8AC3E}">
        <p14:creationId xmlns:p14="http://schemas.microsoft.com/office/powerpoint/2010/main" val="699540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7856"/>
          </a:xfrm>
        </p:spPr>
        <p:txBody>
          <a:bodyPr>
            <a:spAutoFit/>
          </a:bodyPr>
          <a:lstStyle/>
          <a:p>
            <a:pPr eaLnBrk="1" hangingPunct="1">
              <a:spcBef>
                <a:spcPct val="0"/>
              </a:spcBef>
              <a:buClrTx/>
              <a:defRPr/>
            </a:pPr>
            <a:r>
              <a:rPr lang="en-US" dirty="0" smtClean="0">
                <a:latin typeface="Times New Roman" panose="02020603050405020304" pitchFamily="18" charset="0"/>
                <a:ea typeface="+mj-ea"/>
                <a:cs typeface="Arial"/>
              </a:rPr>
              <a:t>Using </a:t>
            </a:r>
            <a:r>
              <a:rPr lang="en-US" dirty="0" smtClean="0">
                <a:latin typeface="Courier New" panose="02070309020205020404" pitchFamily="49" charset="0"/>
                <a:ea typeface="+mj-ea"/>
                <a:cs typeface="Courier New" panose="02070309020205020404" pitchFamily="49" charset="0"/>
              </a:rPr>
              <a:t>c</a:t>
            </a:r>
            <a:r>
              <a:rPr lang="en-US" sz="100" dirty="0" smtClean="0">
                <a:latin typeface="Courier New" panose="02070309020205020404" pitchFamily="49" charset="0"/>
                <a:ea typeface="+mj-ea"/>
                <a:cs typeface="Courier New" panose="02070309020205020404" pitchFamily="49" charset="0"/>
              </a:rPr>
              <a:t> </a:t>
            </a:r>
            <a:r>
              <a:rPr lang="en-US" dirty="0" smtClean="0">
                <a:latin typeface="Courier New" panose="02070309020205020404" pitchFamily="49" charset="0"/>
                <a:ea typeface="+mj-ea"/>
                <a:cs typeface="Courier New" panose="02070309020205020404" pitchFamily="49" charset="0"/>
              </a:rPr>
              <a:t>in.Get()</a:t>
            </a:r>
            <a:r>
              <a:rPr lang="en-US" dirty="0" smtClean="0">
                <a:latin typeface="Times New Roman" panose="02020603050405020304" pitchFamily="18" charset="0"/>
                <a:ea typeface="+mj-ea"/>
                <a:cs typeface="Arial"/>
              </a:rPr>
              <a:t>in Program 3-21</a:t>
            </a:r>
            <a:endParaRPr lang="en-US" dirty="0">
              <a:latin typeface="Times New Roman" panose="02020603050405020304" pitchFamily="18" charset="0"/>
              <a:ea typeface="+mj-ea"/>
              <a:cs typeface="Arial"/>
            </a:endParaRPr>
          </a:p>
        </p:txBody>
      </p:sp>
      <p:pic>
        <p:nvPicPr>
          <p:cNvPr id="3" name="Picture 2" descr="Computer code. The code has 18 lines. The lines read as follows. Line 1. forward slash forward slash This program demonstrates three ways. Line 2. forward slash forward slash to use c in period get left parenthesis right parenthesis to pause a program period. Line 3. hash include left angle bracket i o stream right angle bracket. Line 4. using namespace s t d semicolon. Line 5. blank. Line 6. i n t main left parenthesis right parenthesis. Line 7. left brace. Line 8, indented once. c h a r, c h semicolon. Line 9. blank. Line 10, indented once. c out left angle bracket left angle bracket double quote This program has paused period Press Enter to continue period double quote semicolon. Line 11, indented once. c in period get left parenthesis c h right parenthesis semicolon. Line 12, indented once. c out left angle bracket left angle bracket double quote It has paused a second time period Please press Enter again period double quote semicolon. Line 13, indented once. c h equals c in period get left parenthesis right parenthesis semicolon. Line 14, indented once. c out left angle bracket left angle bracket double quote It has paused a third time period Please press Enter again period double quote semicolon. Line 15, indented once. c in period get left parenthesis right parenthesis semicolon. Line 16, indented once. c out left angle bracket left angle bracket double quote Thank you exclamation point double quote semicolon. Line 17, indented once. return 0 semicolon. Line 18. right brace. Program output with example input shown in bold. Output has 4 lines. The lines read as follows. Line 1. This program has paused. Press Enter to continue. left bracket Enter right bracket. written in bold. Line 2. It has paused a second time. Please press Enter again. left bracket Enter right bracket. written in bold. Line 3. It has paused a third time. Please press Enter again. left bracket Enter right bracket. written in bold. Line 4. Thank you!"/>
          <p:cNvPicPr>
            <a:picLocks noChangeAspect="1"/>
          </p:cNvPicPr>
          <p:nvPr/>
        </p:nvPicPr>
        <p:blipFill>
          <a:blip r:embed="rId2"/>
          <a:stretch>
            <a:fillRect/>
          </a:stretch>
        </p:blipFill>
        <p:spPr>
          <a:xfrm>
            <a:off x="940468" y="1323567"/>
            <a:ext cx="7263064" cy="490438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dirty="0" smtClean="0">
                <a:latin typeface="Times New Roman" panose="02020603050405020304" pitchFamily="18" charset="0"/>
                <a:ea typeface="+mj-ea"/>
                <a:cs typeface="Arial"/>
              </a:rPr>
              <a:t>Working with Characters and </a:t>
            </a:r>
            <a:r>
              <a:rPr lang="en-US" dirty="0" smtClean="0">
                <a:latin typeface="Courier New" panose="02070309020205020404" pitchFamily="49" charset="0"/>
                <a:ea typeface="+mj-ea"/>
                <a:cs typeface="Courier New" panose="02070309020205020404" pitchFamily="49" charset="0"/>
              </a:rPr>
              <a:t>String</a:t>
            </a:r>
            <a:r>
              <a:rPr lang="en-US" dirty="0" smtClean="0">
                <a:latin typeface="Times New Roman" panose="02020603050405020304" pitchFamily="18" charset="0"/>
                <a:ea typeface="+mj-ea"/>
                <a:cs typeface="Arial"/>
              </a:rPr>
              <a:t> Objects </a:t>
            </a:r>
            <a:r>
              <a:rPr lang="en-US" sz="2000" b="0" dirty="0" smtClean="0">
                <a:latin typeface="Times New Roman" panose="02020603050405020304" pitchFamily="18" charset="0"/>
                <a:ea typeface="+mj-ea"/>
                <a:cs typeface="Arial"/>
              </a:rPr>
              <a:t>(3 of 3)</a:t>
            </a:r>
            <a:endParaRPr lang="en-US" sz="2000" b="0"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1"/>
            <a:ext cx="8229600" cy="1794164"/>
          </a:xfrm>
        </p:spPr>
        <p:txBody>
          <a:bodyPr/>
          <a:lstStyle/>
          <a:p>
            <a:pPr marL="255651" indent="-255651" eaLnBrk="1" hangingPunct="1">
              <a:tabLst/>
              <a:defRPr/>
            </a:pPr>
            <a:r>
              <a:rPr lang="en-US" altLang="en-US" sz="2400" dirty="0">
                <a:solidFill>
                  <a:srgbClr val="000000"/>
                </a:solidFill>
                <a:latin typeface="Arial (Body)"/>
              </a:rPr>
              <a:t>Mixing </a:t>
            </a:r>
            <a:r>
              <a:rPr lang="en-US" altLang="en-US" sz="2400" dirty="0" smtClean="0">
                <a:solidFill>
                  <a:srgbClr val="000000"/>
                </a:solidFill>
                <a:latin typeface="Courier New" panose="02070309020205020404" pitchFamily="49" charset="0"/>
                <a:cs typeface="Courier New" panose="02070309020205020404" pitchFamily="49" charset="0"/>
              </a:rPr>
              <a:t>c</a:t>
            </a:r>
            <a:r>
              <a:rPr lang="en-US" altLang="en-US" sz="100" dirty="0" smtClean="0">
                <a:solidFill>
                  <a:srgbClr val="000000"/>
                </a:solidFill>
                <a:latin typeface="Courier New" panose="02070309020205020404" pitchFamily="49" charset="0"/>
                <a:cs typeface="Courier New" panose="02070309020205020404" pitchFamily="49" charset="0"/>
              </a:rPr>
              <a:t> </a:t>
            </a:r>
            <a:r>
              <a:rPr lang="en-US" altLang="en-US" sz="2400" dirty="0" smtClean="0">
                <a:solidFill>
                  <a:srgbClr val="000000"/>
                </a:solidFill>
                <a:latin typeface="Courier New" panose="02070309020205020404" pitchFamily="49" charset="0"/>
                <a:cs typeface="Courier New" panose="02070309020205020404" pitchFamily="49" charset="0"/>
              </a:rPr>
              <a:t>in </a:t>
            </a:r>
            <a:r>
              <a:rPr lang="en-US" altLang="en-US" sz="2400" dirty="0">
                <a:solidFill>
                  <a:srgbClr val="000000"/>
                </a:solidFill>
                <a:latin typeface="Courier New" panose="02070309020205020404" pitchFamily="49" charset="0"/>
                <a:cs typeface="Courier New" panose="02070309020205020404" pitchFamily="49" charset="0"/>
              </a:rPr>
              <a:t>&gt;&gt; </a:t>
            </a:r>
            <a:r>
              <a:rPr lang="en-US" altLang="en-US" sz="2400" dirty="0">
                <a:solidFill>
                  <a:srgbClr val="000000"/>
                </a:solidFill>
                <a:latin typeface="Arial (Body)"/>
              </a:rPr>
              <a:t>and </a:t>
            </a:r>
            <a:r>
              <a:rPr lang="en-US" altLang="en-US" sz="2400" dirty="0" smtClean="0">
                <a:solidFill>
                  <a:srgbClr val="000000"/>
                </a:solidFill>
                <a:latin typeface="Courier New" panose="02070309020205020404" pitchFamily="49" charset="0"/>
                <a:cs typeface="Courier New" panose="02070309020205020404" pitchFamily="49" charset="0"/>
              </a:rPr>
              <a:t>c</a:t>
            </a:r>
            <a:r>
              <a:rPr lang="en-US" altLang="en-US" sz="100" dirty="0" smtClean="0">
                <a:solidFill>
                  <a:srgbClr val="000000"/>
                </a:solidFill>
                <a:latin typeface="Courier New" panose="02070309020205020404" pitchFamily="49" charset="0"/>
                <a:cs typeface="Courier New" panose="02070309020205020404" pitchFamily="49" charset="0"/>
              </a:rPr>
              <a:t> </a:t>
            </a:r>
            <a:r>
              <a:rPr lang="en-US" altLang="en-US" sz="2400" dirty="0" smtClean="0">
                <a:solidFill>
                  <a:srgbClr val="000000"/>
                </a:solidFill>
                <a:latin typeface="Courier New" panose="02070309020205020404" pitchFamily="49" charset="0"/>
                <a:cs typeface="Courier New" panose="02070309020205020404" pitchFamily="49" charset="0"/>
              </a:rPr>
              <a:t>in.get() </a:t>
            </a:r>
            <a:r>
              <a:rPr lang="en-US" altLang="en-US" sz="2400" dirty="0" smtClean="0">
                <a:solidFill>
                  <a:srgbClr val="000000"/>
                </a:solidFill>
                <a:latin typeface="Arial (Body)"/>
              </a:rPr>
              <a:t>in </a:t>
            </a:r>
            <a:r>
              <a:rPr lang="en-US" altLang="en-US" sz="2400" dirty="0">
                <a:solidFill>
                  <a:srgbClr val="000000"/>
                </a:solidFill>
                <a:latin typeface="Arial (Body)"/>
              </a:rPr>
              <a:t>the same program can cause input errors that are hard to detect</a:t>
            </a:r>
          </a:p>
          <a:p>
            <a:pPr marL="255651" indent="-255651" eaLnBrk="1" hangingPunct="1">
              <a:tabLst/>
              <a:defRPr/>
            </a:pPr>
            <a:r>
              <a:rPr lang="en-US" altLang="en-US" sz="2400" dirty="0">
                <a:solidFill>
                  <a:srgbClr val="000000"/>
                </a:solidFill>
                <a:latin typeface="Arial (Body)"/>
              </a:rPr>
              <a:t>To skip over unneeded characters that are still in the keyboard buffer, use </a:t>
            </a:r>
            <a:r>
              <a:rPr lang="en-US" altLang="en-US" sz="2400" dirty="0" smtClean="0">
                <a:solidFill>
                  <a:srgbClr val="000000"/>
                </a:solidFill>
                <a:latin typeface="Courier New" panose="02070309020205020404" pitchFamily="49" charset="0"/>
                <a:cs typeface="Courier New" panose="02070309020205020404" pitchFamily="49" charset="0"/>
              </a:rPr>
              <a:t>c</a:t>
            </a:r>
            <a:r>
              <a:rPr lang="en-US" altLang="en-US" sz="100" dirty="0" smtClean="0">
                <a:solidFill>
                  <a:srgbClr val="000000"/>
                </a:solidFill>
                <a:latin typeface="Courier New" panose="02070309020205020404" pitchFamily="49" charset="0"/>
                <a:cs typeface="Courier New" panose="02070309020205020404" pitchFamily="49" charset="0"/>
              </a:rPr>
              <a:t> </a:t>
            </a:r>
            <a:r>
              <a:rPr lang="en-US" altLang="en-US" sz="2400" dirty="0" smtClean="0">
                <a:solidFill>
                  <a:srgbClr val="000000"/>
                </a:solidFill>
                <a:latin typeface="Courier New" panose="02070309020205020404" pitchFamily="49" charset="0"/>
                <a:cs typeface="Courier New" panose="02070309020205020404" pitchFamily="49" charset="0"/>
              </a:rPr>
              <a:t>in.ignore():</a:t>
            </a:r>
            <a:endParaRPr lang="en-US" altLang="en-US" sz="2400" dirty="0">
              <a:solidFill>
                <a:srgbClr val="000000"/>
              </a:solidFill>
              <a:latin typeface="Courier New" panose="02070309020205020404" pitchFamily="49" charset="0"/>
              <a:cs typeface="Courier New" panose="02070309020205020404" pitchFamily="49" charset="0"/>
            </a:endParaRPr>
          </a:p>
        </p:txBody>
      </p:sp>
      <p:pic>
        <p:nvPicPr>
          <p:cNvPr id="4" name="Picture 3" descr="Computer code. The code has 3 lines. The lines read as follows. Line 1. c in period ignore left parenthesis right parenthesis semicolon forward slash forward slash skip next c h a r. Line 2, indented once. c in period ignore left parenthesis 10 comma single quote back slash n single quote right parenthesis semicolon forward slash forward slash skip the next. Line 3, indented 3 times. forward slash forward slash 10 c h a r period or until a single quote back slash n sing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016" y="3671155"/>
            <a:ext cx="7130203" cy="108844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String</a:t>
            </a:r>
            <a:r>
              <a:rPr lang="en-US" dirty="0">
                <a:latin typeface="Times New Roman" panose="02020603050405020304" pitchFamily="18" charset="0"/>
                <a:cs typeface="Courier New" pitchFamily="49" charset="0"/>
              </a:rPr>
              <a:t> Member Functions and Operators</a:t>
            </a:r>
            <a:endParaRPr lang="en-IN" dirty="0"/>
          </a:p>
        </p:txBody>
      </p:sp>
      <p:sp>
        <p:nvSpPr>
          <p:cNvPr id="3" name="Text Placeholder 2"/>
          <p:cNvSpPr>
            <a:spLocks noGrp="1"/>
          </p:cNvSpPr>
          <p:nvPr>
            <p:ph type="body" idx="1"/>
          </p:nvPr>
        </p:nvSpPr>
        <p:spPr>
          <a:xfrm>
            <a:off x="457200" y="1600201"/>
            <a:ext cx="8229600" cy="548640"/>
          </a:xfrm>
        </p:spPr>
        <p:txBody>
          <a:bodyPr/>
          <a:lstStyle/>
          <a:p>
            <a:r>
              <a:rPr lang="en-US" altLang="en-US" sz="2400" dirty="0">
                <a:latin typeface="+mn-lt"/>
              </a:rPr>
              <a:t>To find the length of a string</a:t>
            </a:r>
            <a:r>
              <a:rPr lang="en-US" altLang="en-US" sz="2400" dirty="0" smtClean="0">
                <a:latin typeface="+mn-lt"/>
              </a:rPr>
              <a:t>:</a:t>
            </a:r>
            <a:endParaRPr lang="en-US" altLang="en-US" sz="2400" dirty="0">
              <a:latin typeface="+mn-lt"/>
            </a:endParaRPr>
          </a:p>
        </p:txBody>
      </p:sp>
      <p:pic>
        <p:nvPicPr>
          <p:cNvPr id="7" name="Picture 6" descr="Computer code. The code has 2 lines. The lines read as follows. Line 1. string state equals double quote Texas double quote semicolon. Line 2. i n t size equals state period length left parenthesis right parenthesis semicolon."/>
          <p:cNvPicPr>
            <a:picLocks noChangeAspect="1"/>
          </p:cNvPicPr>
          <p:nvPr/>
        </p:nvPicPr>
        <p:blipFill>
          <a:blip r:embed="rId2"/>
          <a:stretch>
            <a:fillRect/>
          </a:stretch>
        </p:blipFill>
        <p:spPr>
          <a:xfrm>
            <a:off x="1501966" y="2309435"/>
            <a:ext cx="3211636" cy="771517"/>
          </a:xfrm>
          <a:prstGeom prst="rect">
            <a:avLst/>
          </a:prstGeom>
        </p:spPr>
      </p:pic>
      <p:sp>
        <p:nvSpPr>
          <p:cNvPr id="4" name="Text Placeholder 3"/>
          <p:cNvSpPr>
            <a:spLocks noGrp="1"/>
          </p:cNvSpPr>
          <p:nvPr>
            <p:ph type="body" idx="2"/>
          </p:nvPr>
        </p:nvSpPr>
        <p:spPr>
          <a:xfrm>
            <a:off x="457200" y="3370810"/>
            <a:ext cx="8229600" cy="487680"/>
          </a:xfrm>
        </p:spPr>
        <p:txBody>
          <a:bodyPr/>
          <a:lstStyle/>
          <a:p>
            <a:r>
              <a:rPr lang="en-US" altLang="en-US" sz="2400" dirty="0">
                <a:latin typeface="+mn-lt"/>
              </a:rPr>
              <a:t>To concatenate (join) multiple strings</a:t>
            </a:r>
            <a:r>
              <a:rPr lang="en-US" altLang="en-US" sz="2400" dirty="0" smtClean="0">
                <a:latin typeface="+mn-lt"/>
              </a:rPr>
              <a:t>:</a:t>
            </a:r>
            <a:endParaRPr lang="en-US" altLang="en-US" sz="2400" dirty="0">
              <a:latin typeface="+mn-lt"/>
            </a:endParaRPr>
          </a:p>
        </p:txBody>
      </p:sp>
      <p:pic>
        <p:nvPicPr>
          <p:cNvPr id="6" name="Picture 5" descr="Computer code. The code has 4 lines. The lines read as follows. Line 1. greeting 2 equals greeting 1 plus name 1 semicolon. Line 2. greeting 1 equals greeting 1 plus name 2 semicolon. Line 3. or using the plus equals combined assigned operator colon. Line 4, indented twice. greeting 1 plus equals name 2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330" y="4190519"/>
            <a:ext cx="5889884" cy="1610307"/>
          </a:xfrm>
          <a:prstGeom prst="rect">
            <a:avLst/>
          </a:prstGeom>
        </p:spPr>
      </p:pic>
    </p:spTree>
    <p:extLst>
      <p:ext uri="{BB962C8B-B14F-4D97-AF65-F5344CB8AC3E}">
        <p14:creationId xmlns:p14="http://schemas.microsoft.com/office/powerpoint/2010/main" val="89010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C</a:t>
            </a:r>
            <a:r>
              <a:rPr lang="en-US" altLang="en-US" sz="100" dirty="0" smtClean="0">
                <a:latin typeface="Courier New" panose="02070309020205020404" pitchFamily="49" charset="0"/>
                <a:ea typeface="+mj-ea"/>
                <a:cs typeface="Courier New" panose="02070309020205020404" pitchFamily="49" charset="0"/>
              </a:rPr>
              <a:t> </a:t>
            </a:r>
            <a:r>
              <a:rPr lang="en-US" altLang="en-US" dirty="0" smtClean="0">
                <a:latin typeface="Courier New" panose="02070309020205020404" pitchFamily="49" charset="0"/>
                <a:ea typeface="+mj-ea"/>
                <a:cs typeface="Courier New" panose="02070309020205020404" pitchFamily="49" charset="0"/>
              </a:rPr>
              <a:t>in</a:t>
            </a:r>
            <a:r>
              <a:rPr lang="en-US" altLang="en-US" dirty="0" smtClean="0">
                <a:latin typeface="Times New Roman" panose="02020603050405020304" pitchFamily="18" charset="0"/>
                <a:ea typeface="+mj-ea"/>
                <a:cs typeface="Arial"/>
              </a:rPr>
              <a:t> Object </a:t>
            </a:r>
            <a:r>
              <a:rPr lang="en-US" altLang="en-US" sz="2000" b="0" dirty="0" smtClean="0">
                <a:latin typeface="Times New Roman" panose="02020603050405020304" pitchFamily="18" charset="0"/>
                <a:ea typeface="+mj-ea"/>
                <a:cs typeface="Arial"/>
              </a:rPr>
              <a:t>(2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eaLnBrk="1" hangingPunct="1">
              <a:tabLst/>
              <a:defRPr/>
            </a:pPr>
            <a:r>
              <a:rPr lang="en-US" altLang="en-US" sz="2400" dirty="0" smtClean="0">
                <a:solidFill>
                  <a:srgbClr val="000000"/>
                </a:solidFill>
                <a:latin typeface="Courier New" panose="02070309020205020404" pitchFamily="49" charset="0"/>
                <a:ea typeface="+mn-ea"/>
                <a:cs typeface="Courier New" panose="02070309020205020404" pitchFamily="49" charset="0"/>
              </a:rPr>
              <a:t>c</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in</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converts data to the type that matches the variable</a:t>
            </a:r>
            <a:r>
              <a:rPr lang="en-US" altLang="en-US" sz="2400" dirty="0" smtClean="0">
                <a:solidFill>
                  <a:srgbClr val="000000"/>
                </a:solidFill>
                <a:latin typeface="Arial (Body)"/>
                <a:ea typeface="+mn-ea"/>
              </a:rPr>
              <a:t>:</a:t>
            </a:r>
          </a:p>
        </p:txBody>
      </p:sp>
      <p:pic>
        <p:nvPicPr>
          <p:cNvPr id="4" name="Picture 3" descr="Computer code. The code has 3 lines. The lines read as follows. Line 1. i n t height semicolon. Line 2. c out left angle bracket left angle bracket double quote How tall is the room question mark double quote semicolon. Line 3. c in right angle bracket right angle bracket heigh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709" y="2520725"/>
            <a:ext cx="6020583" cy="1145989"/>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latin typeface="Times New Roman" panose="02020603050405020304" pitchFamily="18" charset="0"/>
                <a:cs typeface="Arial"/>
              </a:rPr>
              <a:t>3.9 </a:t>
            </a:r>
            <a:r>
              <a:rPr lang="en-US" altLang="en-US" sz="3400" dirty="0"/>
              <a:t>More Mathematical Library </a:t>
            </a:r>
            <a:r>
              <a:rPr lang="en-US" altLang="en-US" sz="3400" dirty="0" smtClean="0"/>
              <a:t>Functions</a:t>
            </a:r>
            <a:endParaRPr lang="en-IN" sz="3400" dirty="0"/>
          </a:p>
        </p:txBody>
      </p:sp>
    </p:spTree>
    <p:extLst>
      <p:ext uri="{BB962C8B-B14F-4D97-AF65-F5344CB8AC3E}">
        <p14:creationId xmlns:p14="http://schemas.microsoft.com/office/powerpoint/2010/main" val="1333606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93608" cy="1097279"/>
          </a:xfrm>
        </p:spPr>
        <p:txBody>
          <a:bodyPr/>
          <a:lstStyle/>
          <a:p>
            <a:r>
              <a:rPr lang="en-US" dirty="0">
                <a:latin typeface="Times New Roman" panose="02020603050405020304" pitchFamily="18" charset="0"/>
                <a:cs typeface="Arial"/>
              </a:rPr>
              <a:t>More Mathematical Library Functions </a:t>
            </a:r>
            <a:r>
              <a:rPr lang="en-US" sz="2000" b="0" dirty="0">
                <a:latin typeface="Times New Roman" panose="02020603050405020304" pitchFamily="18" charset="0"/>
                <a:cs typeface="Arial"/>
              </a:rPr>
              <a:t>(1 of 2)</a:t>
            </a:r>
            <a:endParaRPr lang="en-IN" dirty="0"/>
          </a:p>
        </p:txBody>
      </p:sp>
      <p:sp>
        <p:nvSpPr>
          <p:cNvPr id="3" name="Text Placeholder 2"/>
          <p:cNvSpPr>
            <a:spLocks noGrp="1"/>
          </p:cNvSpPr>
          <p:nvPr>
            <p:ph type="body" idx="1"/>
          </p:nvPr>
        </p:nvSpPr>
        <p:spPr>
          <a:xfrm>
            <a:off x="457200" y="1600200"/>
            <a:ext cx="8229600" cy="1722119"/>
          </a:xfrm>
        </p:spPr>
        <p:txBody>
          <a:bodyPr/>
          <a:lstStyle/>
          <a:p>
            <a:pPr marL="255651" indent="-255651" eaLnBrk="1" hangingPunct="1">
              <a:defRPr/>
            </a:pPr>
            <a:r>
              <a:rPr lang="en-US" altLang="en-US" sz="2400" dirty="0">
                <a:solidFill>
                  <a:srgbClr val="000000"/>
                </a:solidFill>
                <a:latin typeface="+mn-lt"/>
              </a:rPr>
              <a:t>Require </a:t>
            </a:r>
            <a:r>
              <a:rPr lang="en-US" altLang="en-US" sz="2400" dirty="0" smtClean="0">
                <a:solidFill>
                  <a:srgbClr val="000000"/>
                </a:solidFill>
                <a:latin typeface="Courier New" panose="02070309020205020404" pitchFamily="49" charset="0"/>
                <a:cs typeface="Courier New" panose="02070309020205020404" pitchFamily="49" charset="0"/>
              </a:rPr>
              <a:t>c</a:t>
            </a:r>
            <a:r>
              <a:rPr lang="en-US" altLang="en-US" sz="100" dirty="0" smtClean="0">
                <a:solidFill>
                  <a:srgbClr val="000000"/>
                </a:solidFill>
                <a:latin typeface="Courier New" panose="02070309020205020404" pitchFamily="49" charset="0"/>
                <a:cs typeface="Courier New" panose="02070309020205020404" pitchFamily="49" charset="0"/>
              </a:rPr>
              <a:t> </a:t>
            </a:r>
            <a:r>
              <a:rPr lang="en-US" altLang="en-US" sz="2400" dirty="0" smtClean="0">
                <a:solidFill>
                  <a:srgbClr val="000000"/>
                </a:solidFill>
                <a:latin typeface="Courier New" panose="02070309020205020404" pitchFamily="49" charset="0"/>
                <a:cs typeface="Courier New" panose="02070309020205020404" pitchFamily="49" charset="0"/>
              </a:rPr>
              <a:t>math</a:t>
            </a:r>
            <a:r>
              <a:rPr lang="en-US" altLang="en-US" sz="2400" dirty="0" smtClean="0">
                <a:solidFill>
                  <a:srgbClr val="000000"/>
                </a:solidFill>
                <a:latin typeface="+mn-lt"/>
              </a:rPr>
              <a:t> </a:t>
            </a:r>
            <a:r>
              <a:rPr lang="en-US" altLang="en-US" sz="2400" dirty="0">
                <a:solidFill>
                  <a:srgbClr val="000000"/>
                </a:solidFill>
                <a:latin typeface="+mn-lt"/>
              </a:rPr>
              <a:t>header file</a:t>
            </a:r>
          </a:p>
          <a:p>
            <a:pPr marL="255651" indent="-255651" eaLnBrk="1" hangingPunct="1">
              <a:defRPr/>
            </a:pPr>
            <a:r>
              <a:rPr lang="en-US" altLang="en-US" sz="2400" dirty="0">
                <a:solidFill>
                  <a:srgbClr val="000000"/>
                </a:solidFill>
                <a:latin typeface="+mn-lt"/>
              </a:rPr>
              <a:t>Take </a:t>
            </a:r>
            <a:r>
              <a:rPr lang="en-US" altLang="en-US" sz="2400" dirty="0">
                <a:solidFill>
                  <a:srgbClr val="000000"/>
                </a:solidFill>
                <a:latin typeface="Courier New" panose="02070309020205020404" pitchFamily="49" charset="0"/>
                <a:cs typeface="Courier New" panose="02070309020205020404" pitchFamily="49" charset="0"/>
              </a:rPr>
              <a:t>double</a:t>
            </a:r>
            <a:r>
              <a:rPr lang="en-US" altLang="en-US" sz="2400" dirty="0">
                <a:solidFill>
                  <a:srgbClr val="000000"/>
                </a:solidFill>
                <a:latin typeface="+mn-lt"/>
              </a:rPr>
              <a:t> as input, return a </a:t>
            </a:r>
            <a:r>
              <a:rPr lang="en-US" altLang="en-US" sz="2400" dirty="0">
                <a:solidFill>
                  <a:srgbClr val="000000"/>
                </a:solidFill>
                <a:latin typeface="Courier New" panose="02070309020205020404" pitchFamily="49" charset="0"/>
                <a:cs typeface="Courier New" panose="02070309020205020404" pitchFamily="49" charset="0"/>
              </a:rPr>
              <a:t>double</a:t>
            </a:r>
          </a:p>
          <a:p>
            <a:pPr marL="255651" indent="-255651" eaLnBrk="1" hangingPunct="1">
              <a:defRPr/>
            </a:pPr>
            <a:r>
              <a:rPr lang="en-US" altLang="en-US" sz="2400" dirty="0">
                <a:solidFill>
                  <a:srgbClr val="000000"/>
                </a:solidFill>
                <a:latin typeface="+mn-lt"/>
              </a:rPr>
              <a:t>Commonly used functions</a:t>
            </a:r>
            <a:r>
              <a:rPr lang="en-US" altLang="en-US" sz="2400" dirty="0" smtClean="0">
                <a:solidFill>
                  <a:srgbClr val="000000"/>
                </a:solidFill>
                <a:latin typeface="+mn-lt"/>
              </a:rPr>
              <a:t>:</a:t>
            </a:r>
            <a:endParaRPr lang="en-US" altLang="en-US" sz="2400" dirty="0">
              <a:solidFill>
                <a:srgbClr val="000000"/>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928574152"/>
              </p:ext>
            </p:extLst>
          </p:nvPr>
        </p:nvGraphicFramePr>
        <p:xfrm>
          <a:off x="1805661" y="3466683"/>
          <a:ext cx="5596685" cy="2413000"/>
        </p:xfrm>
        <a:graphic>
          <a:graphicData uri="http://schemas.openxmlformats.org/drawingml/2006/table">
            <a:tbl>
              <a:tblPr firstRow="1"/>
              <a:tblGrid>
                <a:gridCol w="1116125">
                  <a:extLst>
                    <a:ext uri="{9D8B030D-6E8A-4147-A177-3AD203B41FA5}">
                      <a16:colId xmlns:a16="http://schemas.microsoft.com/office/drawing/2014/main" val="1503526677"/>
                    </a:ext>
                  </a:extLst>
                </a:gridCol>
                <a:gridCol w="4480560">
                  <a:extLst>
                    <a:ext uri="{9D8B030D-6E8A-4147-A177-3AD203B41FA5}">
                      <a16:colId xmlns:a16="http://schemas.microsoft.com/office/drawing/2014/main" val="2839887272"/>
                    </a:ext>
                  </a:extLst>
                </a:gridCol>
              </a:tblGrid>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sin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Sine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89846083"/>
                  </a:ext>
                </a:extLst>
              </a:tr>
              <a:tr h="403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cos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Cosine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64503680"/>
                  </a:ext>
                </a:extLst>
              </a:tr>
              <a:tr h="403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tan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Tangent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29838493"/>
                  </a:ext>
                </a:extLst>
              </a:tr>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sqrt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Square root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114844247"/>
                  </a:ext>
                </a:extLst>
              </a:tr>
              <a:tr h="403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log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Natural (e) log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02399372"/>
                  </a:ext>
                </a:extLst>
              </a:tr>
              <a:tr h="403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6" charset="0"/>
                          <a:ea typeface="ヒラギノ角ゴ Pro W3" pitchFamily="-16" charset="-128"/>
                        </a:rPr>
                        <a:t>abs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ヒラギノ角ゴ Pro W3" pitchFamily="-16" charset="-128"/>
                        </a:rPr>
                        <a:t>Absolute value (takes and returns an 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544352339"/>
                  </a:ext>
                </a:extLst>
              </a:tr>
            </a:tbl>
          </a:graphicData>
        </a:graphic>
      </p:graphicFrame>
    </p:spTree>
    <p:extLst>
      <p:ext uri="{BB962C8B-B14F-4D97-AF65-F5344CB8AC3E}">
        <p14:creationId xmlns:p14="http://schemas.microsoft.com/office/powerpoint/2010/main" val="1287202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302752" cy="707856"/>
          </a:xfrm>
        </p:spPr>
        <p:txBody>
          <a:bodyPr wrap="square">
            <a:spAutoFit/>
          </a:bodyPr>
          <a:lstStyle/>
          <a:p>
            <a:pPr eaLnBrk="1" hangingPunct="1">
              <a:spcBef>
                <a:spcPct val="0"/>
              </a:spcBef>
              <a:buClrTx/>
              <a:defRPr/>
            </a:pPr>
            <a:r>
              <a:rPr lang="en-US" dirty="0" smtClean="0">
                <a:latin typeface="Times New Roman" panose="02020603050405020304" pitchFamily="18" charset="0"/>
                <a:ea typeface="+mj-ea"/>
                <a:cs typeface="Arial"/>
              </a:rPr>
              <a:t>More Mathematical Library Functions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785348"/>
          </a:xfrm>
        </p:spPr>
        <p:txBody>
          <a:bodyPr>
            <a:spAutoFit/>
          </a:bodyPr>
          <a:lstStyle/>
          <a:p>
            <a:pPr marL="255651" indent="-255651" eaLnBrk="1" hangingPunct="1">
              <a:tabLst/>
              <a:defRPr/>
            </a:pPr>
            <a:r>
              <a:rPr lang="en-US" altLang="en-US" sz="2400" dirty="0">
                <a:solidFill>
                  <a:srgbClr val="000000"/>
                </a:solidFill>
                <a:latin typeface="Arial (Body)"/>
                <a:ea typeface="+mn-ea"/>
              </a:rPr>
              <a:t>These require </a:t>
            </a:r>
            <a:r>
              <a:rPr lang="en-US" altLang="en-US" sz="2400" dirty="0">
                <a:solidFill>
                  <a:srgbClr val="000000"/>
                </a:solidFill>
                <a:latin typeface="Courier New" panose="02070309020205020404" pitchFamily="49" charset="0"/>
                <a:ea typeface="+mn-ea"/>
                <a:cs typeface="Courier New" panose="02070309020205020404" pitchFamily="49" charset="0"/>
              </a:rPr>
              <a:t>cstdlib</a:t>
            </a:r>
            <a:r>
              <a:rPr lang="en-US" altLang="en-US" sz="2400" dirty="0">
                <a:solidFill>
                  <a:srgbClr val="000000"/>
                </a:solidFill>
                <a:latin typeface="Arial (Body)"/>
                <a:ea typeface="+mn-ea"/>
              </a:rPr>
              <a:t> header file</a:t>
            </a:r>
          </a:p>
          <a:p>
            <a:pPr marL="255651" indent="-255651" eaLnBrk="1" hangingPunct="1">
              <a:tabLst/>
              <a:defRPr/>
            </a:pPr>
            <a:r>
              <a:rPr lang="en-US" altLang="en-US" sz="2400" dirty="0">
                <a:solidFill>
                  <a:srgbClr val="000000"/>
                </a:solidFill>
                <a:latin typeface="Courier New" panose="02070309020205020404" pitchFamily="49" charset="0"/>
                <a:ea typeface="+mn-ea"/>
                <a:cs typeface="Courier New" panose="02070309020205020404" pitchFamily="49" charset="0"/>
              </a:rPr>
              <a:t>rand</a:t>
            </a:r>
            <a:r>
              <a:rPr lang="en-US" altLang="en-US" sz="24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Arial (Body)"/>
                <a:ea typeface="+mn-ea"/>
              </a:rPr>
              <a:t>returns </a:t>
            </a:r>
            <a:r>
              <a:rPr lang="en-US" altLang="en-US" sz="2400" dirty="0">
                <a:solidFill>
                  <a:srgbClr val="000000"/>
                </a:solidFill>
                <a:latin typeface="Arial (Body)"/>
                <a:ea typeface="+mn-ea"/>
              </a:rPr>
              <a:t>a random number (</a:t>
            </a:r>
            <a:r>
              <a:rPr lang="en-US" altLang="en-US" sz="2400" dirty="0">
                <a:solidFill>
                  <a:srgbClr val="000000"/>
                </a:solidFill>
                <a:latin typeface="Courier New" panose="02070309020205020404" pitchFamily="49" charset="0"/>
                <a:ea typeface="+mn-ea"/>
                <a:cs typeface="Courier New" panose="02070309020205020404" pitchFamily="49" charset="0"/>
              </a:rPr>
              <a:t>int</a:t>
            </a:r>
            <a:r>
              <a:rPr lang="en-US" altLang="en-US" sz="2400" dirty="0">
                <a:solidFill>
                  <a:srgbClr val="000000"/>
                </a:solidFill>
                <a:latin typeface="Arial (Body)"/>
                <a:ea typeface="+mn-ea"/>
              </a:rPr>
              <a:t>) between 0 and the largest int the compute holds. Yields same sequence of numbers each time program is run.</a:t>
            </a:r>
          </a:p>
          <a:p>
            <a:pPr marL="255651" indent="-255651" eaLnBrk="1" hangingPunct="1">
              <a:tabLst/>
              <a:defRPr/>
            </a:pPr>
            <a:r>
              <a:rPr lang="en-US" altLang="en-US" sz="2400" dirty="0" smtClean="0">
                <a:solidFill>
                  <a:srgbClr val="000000"/>
                </a:solidFill>
                <a:latin typeface="Courier New" panose="02070309020205020404" pitchFamily="49" charset="0"/>
                <a:ea typeface="+mn-ea"/>
                <a:cs typeface="Courier New" panose="02070309020205020404" pitchFamily="49" charset="0"/>
              </a:rPr>
              <a:t>s</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rand </a:t>
            </a:r>
            <a:r>
              <a:rPr lang="en-US" altLang="en-US" sz="2400" dirty="0" smtClean="0">
                <a:solidFill>
                  <a:srgbClr val="000000"/>
                </a:solidFill>
                <a:latin typeface="Arial Body"/>
                <a:ea typeface="+mn-ea"/>
                <a:cs typeface="Courier New" panose="02070309020205020404" pitchFamily="49" charset="0"/>
              </a:rPr>
              <a:t>(</a:t>
            </a:r>
            <a:r>
              <a:rPr lang="en-US" altLang="en-US" sz="2400" dirty="0" smtClean="0">
                <a:solidFill>
                  <a:srgbClr val="000000"/>
                </a:solidFill>
                <a:latin typeface="Courier New" panose="02070309020205020404" pitchFamily="49" charset="0"/>
                <a:ea typeface="+mn-ea"/>
                <a:cs typeface="Courier New" panose="02070309020205020404" pitchFamily="49" charset="0"/>
              </a:rPr>
              <a:t>x</a:t>
            </a:r>
            <a:r>
              <a:rPr lang="en-US" altLang="en-US" sz="2400" dirty="0">
                <a:solidFill>
                  <a:srgbClr val="000000"/>
                </a:solidFill>
                <a:latin typeface="Arial (Body)"/>
                <a:ea typeface="+mn-ea"/>
              </a:rPr>
              <a:t>): initializes random number generator with </a:t>
            </a:r>
            <a:r>
              <a:rPr lang="en-US" altLang="en-US" sz="2400" dirty="0">
                <a:solidFill>
                  <a:srgbClr val="000000"/>
                </a:solidFill>
                <a:latin typeface="Courier New" panose="02070309020205020404" pitchFamily="49" charset="0"/>
                <a:ea typeface="+mn-ea"/>
                <a:cs typeface="Courier New" panose="02070309020205020404" pitchFamily="49" charset="0"/>
              </a:rPr>
              <a:t>unsigned int </a:t>
            </a:r>
            <a:r>
              <a:rPr lang="en-US" altLang="en-US" sz="2400" dirty="0" smtClean="0">
                <a:solidFill>
                  <a:srgbClr val="000000"/>
                </a:solidFill>
                <a:latin typeface="Courier New" panose="02070309020205020404" pitchFamily="49" charset="0"/>
                <a:ea typeface="+mn-ea"/>
                <a:cs typeface="Courier New" panose="02070309020205020404" pitchFamily="49" charset="0"/>
              </a:rPr>
              <a:t>x</a:t>
            </a:r>
            <a:endParaRPr lang="en-US" altLang="en-US" sz="2400" dirty="0">
              <a:solidFill>
                <a:srgbClr val="000000"/>
              </a:solidFill>
              <a:latin typeface="Courier New" panose="02070309020205020404" pitchFamily="49" charset="0"/>
              <a:ea typeface="+mn-ea"/>
              <a:cs typeface="Courier New" panose="020703090202050204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t>3.10 </a:t>
            </a:r>
            <a:r>
              <a:rPr lang="en-US" altLang="en-US" sz="3400" dirty="0"/>
              <a:t>Hand Tracing a </a:t>
            </a:r>
            <a:r>
              <a:rPr lang="en-US" altLang="en-US" sz="3400" dirty="0" smtClean="0"/>
              <a:t>Program</a:t>
            </a:r>
            <a:endParaRPr lang="en-IN" sz="3400" dirty="0"/>
          </a:p>
        </p:txBody>
      </p:sp>
    </p:spTree>
    <p:extLst>
      <p:ext uri="{BB962C8B-B14F-4D97-AF65-F5344CB8AC3E}">
        <p14:creationId xmlns:p14="http://schemas.microsoft.com/office/powerpoint/2010/main" val="1196739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Hand Tracing a Program</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16207"/>
          </a:xfrm>
        </p:spPr>
        <p:txBody>
          <a:bodyPr>
            <a:spAutoFit/>
          </a:bodyPr>
          <a:lstStyle/>
          <a:p>
            <a:pPr marL="255651" indent="-255651" eaLnBrk="1" hangingPunct="1">
              <a:tabLst/>
              <a:defRPr/>
            </a:pPr>
            <a:r>
              <a:rPr lang="en-US" altLang="en-US" sz="2400" dirty="0">
                <a:solidFill>
                  <a:srgbClr val="000000"/>
                </a:solidFill>
                <a:latin typeface="Arial (Body)"/>
                <a:ea typeface="+mn-ea"/>
              </a:rPr>
              <a:t>Hand trace a program: act as if you are the computer, executing a program:</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step through and ‘execute’ each statement, one-by-one</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record the contents of variables after statement execution, using a hand trace chart (table)</a:t>
            </a:r>
          </a:p>
          <a:p>
            <a:pPr marL="255651" indent="-255651" eaLnBrk="1" hangingPunct="1">
              <a:tabLst/>
              <a:defRPr/>
            </a:pPr>
            <a:r>
              <a:rPr lang="en-US" altLang="en-US" sz="2400" dirty="0">
                <a:solidFill>
                  <a:srgbClr val="000000"/>
                </a:solidFill>
                <a:latin typeface="Arial (Body)"/>
                <a:ea typeface="+mn-ea"/>
              </a:rPr>
              <a:t>Useful to locate logic or mathematical </a:t>
            </a:r>
            <a:r>
              <a:rPr lang="en-US" altLang="en-US" sz="2400" dirty="0" smtClean="0">
                <a:solidFill>
                  <a:srgbClr val="000000"/>
                </a:solidFill>
                <a:latin typeface="Arial (Body)"/>
                <a:ea typeface="+mn-ea"/>
              </a:rPr>
              <a:t>errors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Program 3-27 with Hand Trace Chart</a:t>
            </a:r>
            <a:endParaRPr lang="en-US" dirty="0">
              <a:latin typeface="Times New Roman" panose="02020603050405020304" pitchFamily="18" charset="0"/>
              <a:ea typeface="+mj-ea"/>
              <a:cs typeface="Arial"/>
            </a:endParaRPr>
          </a:p>
        </p:txBody>
      </p:sp>
      <p:pic>
        <p:nvPicPr>
          <p:cNvPr id="3" name="Picture 2" descr="Computer code. The code has 17 lines. The lines read as follows. Line 1. forward slash forward slash This program asks for three numbers comma then. Line 2. forward slash forward slash displays the average of the numbers period. Line 3. hash include left angle bracket i o stream right angle bracket. Line 4. using namespace s t d semicolon. Line 5. i n t main left parenthesis right parenthesis. Line 6. left brace. Line 7, indented once. double n u m 1 comma n u m 2 comma n u m 3 comma a v g semicolon. Line 8, indented once. c out left angle bracket left angle bracket double quote Enter the first number colon double quote semicolon. Line 9, indented once. c in right angle bracket right angle bracket n u m 1 semicolon. Line 10, indented once. c out left angle bracket left angle bracket double quote Enter the second number colon double quote semicolon. Line 11, indented once. c in right angle bracket right angle bracket n u m 2 semicolon. Line 12, indented once. c out left angle bracket left angle bracket double quote Enter the third number colon double quote semicolon. Line 13, indented once. c in right angle bracket right angle bracket n u m 3 semicolon. Line 14, indented once. a v g equals n u m 1 plus n u m 2 plus n u m 3 forward slash 3 semicolon. Line 15, indented once. c out left angle bracket left angle bracket double quote The average is double quote left angle bracket left angle bracket a v g left angle bracket left angle bracket end l semicolon. Line 16, indented once. return 0 semicolon. Line 17. right brace. A diagram represents a trace chart with four columns and 9 rows. The column headings are as follows. n u m 1, n u m 2, n u m 3, and a v g. The value of n u m 1 is unknown in first and second row. The value of n u m 1 in rows 3 to 9 is 10. The value of n u m 2 is unknown in first four rows. The value of n u m 2 in rows 5 to 9 is 20. The value of n u m 3 in first 6 rows is unknown. The value of n u m 3 in rows 7 to 9 is 30. The value of a v g in first 7 rows is unknown. The value of a v g in rows 8 and 9 is 40. The unknown values are represented as question marks in the trace chart."/>
          <p:cNvPicPr>
            <a:picLocks noChangeAspect="1"/>
          </p:cNvPicPr>
          <p:nvPr/>
        </p:nvPicPr>
        <p:blipFill>
          <a:blip r:embed="rId2"/>
          <a:stretch>
            <a:fillRect/>
          </a:stretch>
        </p:blipFill>
        <p:spPr>
          <a:xfrm>
            <a:off x="1289102" y="1586485"/>
            <a:ext cx="6277652" cy="438863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latin typeface="Times New Roman" panose="02020603050405020304" pitchFamily="18" charset="0"/>
                <a:cs typeface="Arial"/>
              </a:rPr>
              <a:t>3.11 </a:t>
            </a:r>
            <a:r>
              <a:rPr lang="en-US" altLang="en-US" sz="3400" dirty="0"/>
              <a:t>A Case </a:t>
            </a:r>
            <a:r>
              <a:rPr lang="en-US" altLang="en-US" sz="3400" dirty="0" smtClean="0"/>
              <a:t>Study</a:t>
            </a:r>
            <a:endParaRPr lang="en-IN" sz="3400" dirty="0"/>
          </a:p>
        </p:txBody>
      </p:sp>
    </p:spTree>
    <p:extLst>
      <p:ext uri="{BB962C8B-B14F-4D97-AF65-F5344CB8AC3E}">
        <p14:creationId xmlns:p14="http://schemas.microsoft.com/office/powerpoint/2010/main" val="12301514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 Case Study</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sz="2400" dirty="0">
                <a:solidFill>
                  <a:srgbClr val="000000"/>
                </a:solidFill>
                <a:latin typeface="Arial (Body)"/>
                <a:ea typeface="+mn-ea"/>
              </a:rPr>
              <a:t>General Crates, Inc. builds custom-designed wooden </a:t>
            </a:r>
            <a:r>
              <a:rPr lang="en-US" sz="2400" dirty="0" smtClean="0">
                <a:solidFill>
                  <a:srgbClr val="000000"/>
                </a:solidFill>
                <a:latin typeface="Arial (Body)"/>
                <a:ea typeface="+mn-ea"/>
              </a:rPr>
              <a:t>crates.</a:t>
            </a:r>
            <a:endParaRPr lang="en-US" sz="2400" dirty="0">
              <a:solidFill>
                <a:srgbClr val="000000"/>
              </a:solidFill>
              <a:latin typeface="Arial (Body)"/>
              <a:ea typeface="+mn-ea"/>
            </a:endParaRPr>
          </a:p>
          <a:p>
            <a:pPr marL="255651" indent="-255651">
              <a:tabLst/>
              <a:defRPr/>
            </a:pPr>
            <a:r>
              <a:rPr lang="en-US" sz="2400" dirty="0">
                <a:solidFill>
                  <a:srgbClr val="000000"/>
                </a:solidFill>
                <a:latin typeface="Arial (Body)"/>
                <a:ea typeface="+mn-ea"/>
              </a:rPr>
              <a:t>You have been asked to write a program that calculates the:</a:t>
            </a:r>
          </a:p>
          <a:p>
            <a:pPr marL="741553" lvl="1" indent="-284353">
              <a:buFont typeface="Arial" panose="020B0604020202020204" pitchFamily="34" charset="0"/>
              <a:buChar char="–"/>
              <a:defRPr/>
            </a:pPr>
            <a:r>
              <a:rPr lang="en-US" sz="2400" dirty="0">
                <a:solidFill>
                  <a:srgbClr val="000000"/>
                </a:solidFill>
                <a:latin typeface="Arial (Body)"/>
                <a:ea typeface="+mn-ea"/>
              </a:rPr>
              <a:t>Volume (in cubic feet)</a:t>
            </a:r>
          </a:p>
          <a:p>
            <a:pPr marL="741553" lvl="1" indent="-284353">
              <a:buFont typeface="Arial" panose="020B0604020202020204" pitchFamily="34" charset="0"/>
              <a:buChar char="–"/>
              <a:defRPr/>
            </a:pPr>
            <a:r>
              <a:rPr lang="en-US" sz="2400" dirty="0">
                <a:solidFill>
                  <a:srgbClr val="000000"/>
                </a:solidFill>
                <a:latin typeface="Arial (Body)"/>
                <a:ea typeface="+mn-ea"/>
              </a:rPr>
              <a:t>Cost</a:t>
            </a:r>
          </a:p>
          <a:p>
            <a:pPr marL="741553" lvl="1" indent="-284353">
              <a:buFont typeface="Arial" panose="020B0604020202020204" pitchFamily="34" charset="0"/>
              <a:buChar char="–"/>
              <a:defRPr/>
            </a:pPr>
            <a:r>
              <a:rPr lang="en-US" sz="2400" dirty="0">
                <a:solidFill>
                  <a:srgbClr val="000000"/>
                </a:solidFill>
                <a:latin typeface="Arial (Body)"/>
                <a:ea typeface="+mn-ea"/>
              </a:rPr>
              <a:t>Customer price</a:t>
            </a:r>
          </a:p>
          <a:p>
            <a:pPr marL="741553" lvl="1" indent="-284353">
              <a:buFont typeface="Arial" panose="020B0604020202020204" pitchFamily="34" charset="0"/>
              <a:buChar char="–"/>
              <a:defRPr/>
            </a:pPr>
            <a:r>
              <a:rPr lang="en-US" sz="2400" dirty="0">
                <a:solidFill>
                  <a:srgbClr val="000000"/>
                </a:solidFill>
                <a:latin typeface="Arial (Body)"/>
                <a:ea typeface="+mn-ea"/>
              </a:rPr>
              <a:t>Profit of any crate </a:t>
            </a:r>
            <a:r>
              <a:rPr lang="en-US" sz="2400" dirty="0" smtClean="0">
                <a:solidFill>
                  <a:srgbClr val="000000"/>
                </a:solidFill>
                <a:latin typeface="Arial (Body)"/>
                <a:ea typeface="+mn-ea"/>
              </a:rPr>
              <a:t>G</a:t>
            </a:r>
            <a:r>
              <a:rPr lang="en-US" sz="100" dirty="0" smtClean="0">
                <a:solidFill>
                  <a:srgbClr val="000000"/>
                </a:solidFill>
                <a:latin typeface="Arial (Body)"/>
                <a:ea typeface="+mn-ea"/>
              </a:rPr>
              <a:t> </a:t>
            </a:r>
            <a:r>
              <a:rPr lang="en-US" sz="2400" dirty="0" smtClean="0">
                <a:solidFill>
                  <a:srgbClr val="000000"/>
                </a:solidFill>
                <a:latin typeface="Arial (Body)"/>
                <a:ea typeface="+mn-ea"/>
              </a:rPr>
              <a:t>C</a:t>
            </a:r>
            <a:r>
              <a:rPr lang="en-US" sz="100" dirty="0" smtClean="0">
                <a:solidFill>
                  <a:srgbClr val="000000"/>
                </a:solidFill>
                <a:latin typeface="Arial (Body)"/>
                <a:ea typeface="+mn-ea"/>
              </a:rPr>
              <a:t> </a:t>
            </a:r>
            <a:r>
              <a:rPr lang="en-US" sz="2400" dirty="0" smtClean="0">
                <a:solidFill>
                  <a:srgbClr val="000000"/>
                </a:solidFill>
                <a:latin typeface="Arial (Body)"/>
                <a:ea typeface="+mn-ea"/>
              </a:rPr>
              <a:t>I builds</a:t>
            </a:r>
            <a:endParaRPr lang="en-US" sz="2400" dirty="0">
              <a:solidFill>
                <a:srgbClr val="000000"/>
              </a:solidFill>
              <a:latin typeface="Arial (Body)"/>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latin typeface="Times New Roman" panose="02020603050405020304" pitchFamily="18" charset="0"/>
                <a:cs typeface="Arial"/>
              </a:rPr>
              <a:t>Variables</a:t>
            </a:r>
            <a:r>
              <a:rPr lang="en-US" altLang="en-US" sz="2000" b="0" dirty="0" smtClean="0">
                <a:latin typeface="Times New Roman" panose="02020603050405020304" pitchFamily="18" charset="0"/>
                <a:cs typeface="Arial"/>
              </a:rPr>
              <a:t> (1 of 2)</a:t>
            </a:r>
            <a:endParaRPr lang="en-IN" sz="2000" b="0" dirty="0"/>
          </a:p>
        </p:txBody>
      </p:sp>
      <p:sp>
        <p:nvSpPr>
          <p:cNvPr id="3" name="Text Placeholder 2"/>
          <p:cNvSpPr>
            <a:spLocks noGrp="1"/>
          </p:cNvSpPr>
          <p:nvPr>
            <p:ph type="body" idx="1"/>
          </p:nvPr>
        </p:nvSpPr>
        <p:spPr>
          <a:xfrm>
            <a:off x="457200" y="1600201"/>
            <a:ext cx="8229600" cy="457200"/>
          </a:xfrm>
        </p:spPr>
        <p:txBody>
          <a:bodyPr/>
          <a:lstStyle/>
          <a:p>
            <a:pPr marL="0" indent="0">
              <a:buNone/>
            </a:pPr>
            <a:r>
              <a:rPr lang="en-IN" sz="2400" b="1" dirty="0">
                <a:latin typeface="+mn-lt"/>
              </a:rPr>
              <a:t>Table 3-14</a:t>
            </a:r>
          </a:p>
        </p:txBody>
      </p:sp>
      <p:graphicFrame>
        <p:nvGraphicFramePr>
          <p:cNvPr id="4" name="Table 3"/>
          <p:cNvGraphicFramePr>
            <a:graphicFrameLocks noGrp="1"/>
          </p:cNvGraphicFramePr>
          <p:nvPr>
            <p:extLst>
              <p:ext uri="{D42A27DB-BD31-4B8C-83A1-F6EECF244321}">
                <p14:modId xmlns:p14="http://schemas.microsoft.com/office/powerpoint/2010/main" val="1576954071"/>
              </p:ext>
            </p:extLst>
          </p:nvPr>
        </p:nvGraphicFramePr>
        <p:xfrm>
          <a:off x="762000" y="2343822"/>
          <a:ext cx="7406640" cy="2865120"/>
        </p:xfrm>
        <a:graphic>
          <a:graphicData uri="http://schemas.openxmlformats.org/drawingml/2006/table">
            <a:tbl>
              <a:tblPr firstRow="1" bandRow="1">
                <a:tableStyleId>{2D5ABB26-0587-4C30-8999-92F81FD0307C}</a:tableStyleId>
              </a:tblPr>
              <a:tblGrid>
                <a:gridCol w="3124200">
                  <a:extLst>
                    <a:ext uri="{9D8B030D-6E8A-4147-A177-3AD203B41FA5}">
                      <a16:colId xmlns:a16="http://schemas.microsoft.com/office/drawing/2014/main" val="2366757245"/>
                    </a:ext>
                  </a:extLst>
                </a:gridCol>
                <a:gridCol w="4282440">
                  <a:extLst>
                    <a:ext uri="{9D8B030D-6E8A-4147-A177-3AD203B41FA5}">
                      <a16:colId xmlns:a16="http://schemas.microsoft.com/office/drawing/2014/main" val="2650765824"/>
                    </a:ext>
                  </a:extLst>
                </a:gridCol>
              </a:tblGrid>
              <a:tr h="0">
                <a:tc>
                  <a:txBody>
                    <a:bodyPr/>
                    <a:lstStyle/>
                    <a:p>
                      <a:r>
                        <a:rPr lang="en-IN" sz="1800" b="1" i="0" u="none" strike="noStrike" cap="none" baseline="0" dirty="0" smtClean="0">
                          <a:solidFill>
                            <a:schemeClr val="tx1"/>
                          </a:solidFill>
                          <a:latin typeface="+mn-lt"/>
                          <a:ea typeface="+mn-ea"/>
                          <a:cs typeface="+mn-cs"/>
                          <a:sym typeface="Arial"/>
                        </a:rPr>
                        <a:t>Constant or Variable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i="0" u="none" strike="noStrike" cap="none" baseline="0" dirty="0" smtClean="0">
                          <a:solidFill>
                            <a:schemeClr val="tx1"/>
                          </a:solidFill>
                          <a:latin typeface="+mn-lt"/>
                          <a:ea typeface="+mn-ea"/>
                          <a:cs typeface="+mn-cs"/>
                          <a:sym typeface="Arial"/>
                        </a:rPr>
                        <a:t>Description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642361"/>
                  </a:ext>
                </a:extLst>
              </a:tr>
              <a:tr h="0">
                <a:tc>
                  <a:txBody>
                    <a:bodyPr/>
                    <a:lstStyle/>
                    <a:p>
                      <a:r>
                        <a:rPr lang="en-IN" sz="1400" b="0" i="0" u="none" strike="noStrike" cap="none" baseline="0" dirty="0" smtClean="0">
                          <a:solidFill>
                            <a:schemeClr val="tx1"/>
                          </a:solidFill>
                          <a:latin typeface="+mn-lt"/>
                          <a:ea typeface="+mn-ea"/>
                          <a:cs typeface="+mn-cs"/>
                          <a:sym typeface="Arial"/>
                        </a:rPr>
                        <a:t>COST_PER_CUBIC_FOOT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baseline="0" dirty="0" smtClean="0">
                          <a:solidFill>
                            <a:schemeClr val="tx1"/>
                          </a:solidFill>
                          <a:latin typeface="+mn-lt"/>
                          <a:ea typeface="+mn-ea"/>
                          <a:cs typeface="+mn-cs"/>
                          <a:sym typeface="Arial"/>
                        </a:rPr>
                        <a:t>A named constant, declared as a double and initialized with the value 0.23. This represents the cost to build a crate, per cubic foot.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96686"/>
                  </a:ext>
                </a:extLst>
              </a:tr>
              <a:tr h="0">
                <a:tc>
                  <a:txBody>
                    <a:bodyPr/>
                    <a:lstStyle/>
                    <a:p>
                      <a:r>
                        <a:rPr lang="en-IN" sz="1400" b="0" i="0" u="none" strike="noStrike" cap="none" baseline="0" dirty="0" smtClean="0">
                          <a:solidFill>
                            <a:schemeClr val="tx1"/>
                          </a:solidFill>
                          <a:latin typeface="+mn-lt"/>
                          <a:ea typeface="+mn-ea"/>
                          <a:cs typeface="+mn-cs"/>
                          <a:sym typeface="Arial"/>
                        </a:rPr>
                        <a:t>CHARGE_PER_CUBIC_FOOT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baseline="0" dirty="0" smtClean="0">
                          <a:solidFill>
                            <a:schemeClr val="tx1"/>
                          </a:solidFill>
                          <a:latin typeface="+mn-lt"/>
                          <a:ea typeface="+mn-ea"/>
                          <a:cs typeface="+mn-cs"/>
                          <a:sym typeface="Arial"/>
                        </a:rPr>
                        <a:t>A named constant, declared as a double and initialized with the value 0.5. This represents the amount charged for a crate, per cubic foot.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8402616"/>
                  </a:ext>
                </a:extLst>
              </a:tr>
              <a:tr h="0">
                <a:tc>
                  <a:txBody>
                    <a:bodyPr/>
                    <a:lstStyle/>
                    <a:p>
                      <a:r>
                        <a:rPr lang="en-IN" sz="1400" b="0" i="0" u="none" strike="noStrike" cap="none" baseline="0" dirty="0" smtClean="0">
                          <a:solidFill>
                            <a:schemeClr val="tx1"/>
                          </a:solidFill>
                          <a:latin typeface="+mn-lt"/>
                          <a:ea typeface="+mn-ea"/>
                          <a:cs typeface="+mn-cs"/>
                          <a:sym typeface="Arial"/>
                        </a:rPr>
                        <a:t>length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baseline="0" dirty="0" smtClean="0">
                          <a:solidFill>
                            <a:schemeClr val="tx1"/>
                          </a:solidFill>
                          <a:latin typeface="+mn-lt"/>
                          <a:ea typeface="+mn-ea"/>
                          <a:cs typeface="+mn-cs"/>
                          <a:sym typeface="Arial"/>
                        </a:rPr>
                        <a:t>A double variable to hold the length of the crate, which is input by the user.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342814"/>
                  </a:ext>
                </a:extLst>
              </a:tr>
              <a:tr h="0">
                <a:tc>
                  <a:txBody>
                    <a:bodyPr/>
                    <a:lstStyle/>
                    <a:p>
                      <a:r>
                        <a:rPr lang="en-IN" sz="1400" b="0" i="0" u="none" strike="noStrike" cap="none" baseline="0" dirty="0" smtClean="0">
                          <a:solidFill>
                            <a:schemeClr val="tx1"/>
                          </a:solidFill>
                          <a:latin typeface="+mn-lt"/>
                          <a:ea typeface="+mn-ea"/>
                          <a:cs typeface="+mn-cs"/>
                          <a:sym typeface="Arial"/>
                        </a:rPr>
                        <a:t>width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baseline="0" dirty="0" smtClean="0">
                          <a:solidFill>
                            <a:schemeClr val="tx1"/>
                          </a:solidFill>
                          <a:latin typeface="+mn-lt"/>
                          <a:ea typeface="+mn-ea"/>
                          <a:cs typeface="+mn-cs"/>
                          <a:sym typeface="Arial"/>
                        </a:rPr>
                        <a:t>A double variable to hold the width of the crate, which is input by the user.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1109854"/>
                  </a:ext>
                </a:extLst>
              </a:tr>
            </a:tbl>
          </a:graphicData>
        </a:graphic>
      </p:graphicFrame>
    </p:spTree>
    <p:extLst>
      <p:ext uri="{BB962C8B-B14F-4D97-AF65-F5344CB8AC3E}">
        <p14:creationId xmlns:p14="http://schemas.microsoft.com/office/powerpoint/2010/main" val="58142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latin typeface="Times New Roman" panose="02020603050405020304" pitchFamily="18" charset="0"/>
                <a:cs typeface="Arial"/>
              </a:rPr>
              <a:t>Variables</a:t>
            </a:r>
            <a:r>
              <a:rPr lang="en-US" altLang="en-US" sz="2000" b="0" dirty="0">
                <a:latin typeface="Times New Roman" panose="02020603050405020304" pitchFamily="18" charset="0"/>
                <a:cs typeface="Arial"/>
              </a:rPr>
              <a:t> </a:t>
            </a:r>
            <a:r>
              <a:rPr lang="en-US" altLang="en-US" sz="2000" b="0" dirty="0" smtClean="0">
                <a:latin typeface="Times New Roman" panose="02020603050405020304" pitchFamily="18" charset="0"/>
                <a:cs typeface="Arial"/>
              </a:rPr>
              <a:t>(2 </a:t>
            </a:r>
            <a:r>
              <a:rPr lang="en-US" altLang="en-US" sz="2000" b="0" dirty="0">
                <a:latin typeface="Times New Roman" panose="02020603050405020304" pitchFamily="18" charset="0"/>
                <a:cs typeface="Arial"/>
              </a:rPr>
              <a:t>of 2)</a:t>
            </a:r>
            <a:endParaRPr lang="en-IN" sz="2000" b="0" dirty="0"/>
          </a:p>
        </p:txBody>
      </p:sp>
      <p:sp>
        <p:nvSpPr>
          <p:cNvPr id="3" name="Text Placeholder 2"/>
          <p:cNvSpPr>
            <a:spLocks noGrp="1"/>
          </p:cNvSpPr>
          <p:nvPr>
            <p:ph type="body" idx="1"/>
          </p:nvPr>
        </p:nvSpPr>
        <p:spPr>
          <a:xfrm>
            <a:off x="457200" y="1600201"/>
            <a:ext cx="8229600" cy="502920"/>
          </a:xfrm>
        </p:spPr>
        <p:txBody>
          <a:bodyPr/>
          <a:lstStyle/>
          <a:p>
            <a:pPr marL="0" indent="0">
              <a:buNone/>
            </a:pPr>
            <a:r>
              <a:rPr lang="en-IN" sz="2400" b="1" dirty="0">
                <a:latin typeface="+mn-lt"/>
              </a:rPr>
              <a:t>Table </a:t>
            </a:r>
            <a:r>
              <a:rPr lang="en-IN" sz="2400" b="1" dirty="0" smtClean="0">
                <a:latin typeface="+mn-lt"/>
              </a:rPr>
              <a:t>3-14 [Continued]</a:t>
            </a:r>
            <a:endParaRPr lang="en-IN" sz="2400" b="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482765775"/>
              </p:ext>
            </p:extLst>
          </p:nvPr>
        </p:nvGraphicFramePr>
        <p:xfrm>
          <a:off x="739902" y="2269854"/>
          <a:ext cx="7757160" cy="2990994"/>
        </p:xfrm>
        <a:graphic>
          <a:graphicData uri="http://schemas.openxmlformats.org/drawingml/2006/table">
            <a:tbl>
              <a:tblPr firstRow="1" bandRow="1">
                <a:tableStyleId>{2D5ABB26-0587-4C30-8999-92F81FD0307C}</a:tableStyleId>
              </a:tblPr>
              <a:tblGrid>
                <a:gridCol w="2625090">
                  <a:extLst>
                    <a:ext uri="{9D8B030D-6E8A-4147-A177-3AD203B41FA5}">
                      <a16:colId xmlns:a16="http://schemas.microsoft.com/office/drawing/2014/main" val="1840888282"/>
                    </a:ext>
                  </a:extLst>
                </a:gridCol>
                <a:gridCol w="5132070">
                  <a:extLst>
                    <a:ext uri="{9D8B030D-6E8A-4147-A177-3AD203B41FA5}">
                      <a16:colId xmlns:a16="http://schemas.microsoft.com/office/drawing/2014/main" val="4262136172"/>
                    </a:ext>
                  </a:extLst>
                </a:gridCol>
              </a:tblGrid>
              <a:tr h="400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cap="none" baseline="0" dirty="0" smtClean="0">
                          <a:solidFill>
                            <a:schemeClr val="tx1"/>
                          </a:solidFill>
                          <a:latin typeface="+mn-lt"/>
                          <a:ea typeface="+mn-ea"/>
                          <a:cs typeface="+mn-cs"/>
                          <a:sym typeface="Arial"/>
                        </a:rPr>
                        <a:t>Constant or Variable</a:t>
                      </a:r>
                      <a:endParaRPr lang="en-IN"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cap="none" baseline="0" dirty="0" smtClean="0">
                          <a:solidFill>
                            <a:schemeClr val="tx1"/>
                          </a:solidFill>
                          <a:latin typeface="+mn-lt"/>
                          <a:ea typeface="+mn-ea"/>
                          <a:cs typeface="+mn-cs"/>
                          <a:sym typeface="Arial"/>
                        </a:rPr>
                        <a:t>Description</a:t>
                      </a:r>
                      <a:endParaRPr lang="en-IN"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1578916"/>
                  </a:ext>
                </a:extLst>
              </a:tr>
              <a:tr h="0">
                <a:tc>
                  <a:txBody>
                    <a:bodyPr/>
                    <a:lstStyle/>
                    <a:p>
                      <a:r>
                        <a:rPr lang="en-IN" sz="1400" b="0" i="0" u="none" strike="noStrike" cap="none" baseline="0" dirty="0" smtClean="0">
                          <a:solidFill>
                            <a:schemeClr val="tx1"/>
                          </a:solidFill>
                          <a:latin typeface="+mn-lt"/>
                          <a:ea typeface="+mn-ea"/>
                          <a:cs typeface="+mn-cs"/>
                          <a:sym typeface="Arial"/>
                        </a:rPr>
                        <a:t>height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baseline="0" dirty="0" smtClean="0">
                          <a:solidFill>
                            <a:schemeClr val="tx1"/>
                          </a:solidFill>
                          <a:latin typeface="+mn-lt"/>
                          <a:ea typeface="+mn-ea"/>
                          <a:cs typeface="+mn-cs"/>
                          <a:sym typeface="Arial"/>
                        </a:rPr>
                        <a:t>A double variable to hold the height of the crate, which is input by the user.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229553"/>
                  </a:ext>
                </a:extLst>
              </a:tr>
              <a:tr h="483247">
                <a:tc>
                  <a:txBody>
                    <a:bodyPr/>
                    <a:lstStyle/>
                    <a:p>
                      <a:r>
                        <a:rPr lang="en-IN" sz="1400" b="0" i="0" u="none" strike="noStrike" cap="none" baseline="0" dirty="0" smtClean="0">
                          <a:solidFill>
                            <a:schemeClr val="tx1"/>
                          </a:solidFill>
                          <a:latin typeface="+mn-lt"/>
                          <a:ea typeface="+mn-ea"/>
                          <a:cs typeface="+mn-cs"/>
                          <a:sym typeface="Arial"/>
                        </a:rPr>
                        <a:t>volume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baseline="0" dirty="0" smtClean="0">
                          <a:solidFill>
                            <a:schemeClr val="tx1"/>
                          </a:solidFill>
                          <a:latin typeface="+mn-lt"/>
                          <a:ea typeface="+mn-ea"/>
                          <a:cs typeface="+mn-cs"/>
                          <a:sym typeface="Arial"/>
                        </a:rPr>
                        <a:t>A double variable to hold the volume of the crate. The value stored in this variable is calculated.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444122"/>
                  </a:ext>
                </a:extLst>
              </a:tr>
              <a:tr h="0">
                <a:tc>
                  <a:txBody>
                    <a:bodyPr/>
                    <a:lstStyle/>
                    <a:p>
                      <a:r>
                        <a:rPr lang="en-IN" sz="1400" b="0" i="0" u="none" strike="noStrike" cap="none" baseline="0" dirty="0" smtClean="0">
                          <a:solidFill>
                            <a:schemeClr val="tx1"/>
                          </a:solidFill>
                          <a:latin typeface="+mn-lt"/>
                          <a:ea typeface="+mn-ea"/>
                          <a:cs typeface="+mn-cs"/>
                          <a:sym typeface="Arial"/>
                        </a:rPr>
                        <a:t>cost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baseline="0" dirty="0" smtClean="0">
                          <a:solidFill>
                            <a:schemeClr val="tx1"/>
                          </a:solidFill>
                          <a:latin typeface="+mn-lt"/>
                          <a:ea typeface="+mn-ea"/>
                          <a:cs typeface="+mn-cs"/>
                          <a:sym typeface="Arial"/>
                        </a:rPr>
                        <a:t>A double variable to hold the cost of building the crate. The</a:t>
                      </a:r>
                    </a:p>
                    <a:p>
                      <a:r>
                        <a:rPr lang="en-IN" sz="1400" b="0" i="0" u="none" strike="noStrike" cap="none" baseline="0" dirty="0" smtClean="0">
                          <a:solidFill>
                            <a:schemeClr val="tx1"/>
                          </a:solidFill>
                          <a:latin typeface="+mn-lt"/>
                          <a:ea typeface="+mn-ea"/>
                          <a:cs typeface="+mn-cs"/>
                          <a:sym typeface="Arial"/>
                        </a:rPr>
                        <a:t>value stored in this variable is calculated.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0213609"/>
                  </a:ext>
                </a:extLst>
              </a:tr>
              <a:tr h="0">
                <a:tc>
                  <a:txBody>
                    <a:bodyPr/>
                    <a:lstStyle/>
                    <a:p>
                      <a:r>
                        <a:rPr lang="en-IN" sz="1400" b="0" i="0" u="none" strike="noStrike" cap="none" baseline="0" dirty="0" smtClean="0">
                          <a:solidFill>
                            <a:schemeClr val="tx1"/>
                          </a:solidFill>
                          <a:latin typeface="+mn-lt"/>
                          <a:ea typeface="+mn-ea"/>
                          <a:cs typeface="+mn-cs"/>
                          <a:sym typeface="Arial"/>
                        </a:rPr>
                        <a:t>charge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baseline="0" dirty="0" smtClean="0">
                          <a:solidFill>
                            <a:schemeClr val="tx1"/>
                          </a:solidFill>
                          <a:latin typeface="+mn-lt"/>
                          <a:ea typeface="+mn-ea"/>
                          <a:cs typeface="+mn-cs"/>
                          <a:sym typeface="Arial"/>
                        </a:rPr>
                        <a:t>A double variable to hold the amount charged to the customer for the crate. The value stored in this variable is calculated.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805701"/>
                  </a:ext>
                </a:extLst>
              </a:tr>
              <a:tr h="0">
                <a:tc>
                  <a:txBody>
                    <a:bodyPr/>
                    <a:lstStyle/>
                    <a:p>
                      <a:r>
                        <a:rPr lang="en-IN" sz="1400" b="0" i="0" u="none" strike="noStrike" cap="none" baseline="0" dirty="0" smtClean="0">
                          <a:solidFill>
                            <a:schemeClr val="tx1"/>
                          </a:solidFill>
                          <a:latin typeface="+mn-lt"/>
                          <a:ea typeface="+mn-ea"/>
                          <a:cs typeface="+mn-cs"/>
                          <a:sym typeface="Arial"/>
                        </a:rPr>
                        <a:t>profit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baseline="0" dirty="0" smtClean="0">
                          <a:solidFill>
                            <a:schemeClr val="tx1"/>
                          </a:solidFill>
                          <a:latin typeface="+mn-lt"/>
                          <a:ea typeface="+mn-ea"/>
                          <a:cs typeface="+mn-cs"/>
                          <a:sym typeface="Arial"/>
                        </a:rPr>
                        <a:t>A double variable to hold the profit G</a:t>
                      </a:r>
                      <a:r>
                        <a:rPr lang="en-IN" sz="100" b="0" i="0" u="none" strike="noStrike" cap="none" baseline="0" dirty="0" smtClean="0">
                          <a:solidFill>
                            <a:schemeClr val="tx1"/>
                          </a:solidFill>
                          <a:latin typeface="+mn-lt"/>
                          <a:ea typeface="+mn-ea"/>
                          <a:cs typeface="+mn-cs"/>
                          <a:sym typeface="Arial"/>
                        </a:rPr>
                        <a:t> </a:t>
                      </a:r>
                      <a:r>
                        <a:rPr lang="en-IN" sz="1400" b="0" i="0" u="none" strike="noStrike" cap="none" baseline="0" dirty="0" smtClean="0">
                          <a:solidFill>
                            <a:schemeClr val="tx1"/>
                          </a:solidFill>
                          <a:latin typeface="+mn-lt"/>
                          <a:ea typeface="+mn-ea"/>
                          <a:cs typeface="+mn-cs"/>
                          <a:sym typeface="Arial"/>
                        </a:rPr>
                        <a:t>C</a:t>
                      </a:r>
                      <a:r>
                        <a:rPr lang="en-IN" sz="100" b="0" i="0" u="none" strike="noStrike" cap="none" baseline="0" dirty="0" smtClean="0">
                          <a:solidFill>
                            <a:schemeClr val="tx1"/>
                          </a:solidFill>
                          <a:latin typeface="+mn-lt"/>
                          <a:ea typeface="+mn-ea"/>
                          <a:cs typeface="+mn-cs"/>
                          <a:sym typeface="Arial"/>
                        </a:rPr>
                        <a:t> </a:t>
                      </a:r>
                      <a:r>
                        <a:rPr lang="en-IN" sz="1400" b="0" i="0" u="none" strike="noStrike" cap="none" baseline="0" dirty="0" smtClean="0">
                          <a:solidFill>
                            <a:schemeClr val="tx1"/>
                          </a:solidFill>
                          <a:latin typeface="+mn-lt"/>
                          <a:ea typeface="+mn-ea"/>
                          <a:cs typeface="+mn-cs"/>
                          <a:sym typeface="Arial"/>
                        </a:rPr>
                        <a:t>I makes from the crate. The value stored in this variable is calculated.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023219"/>
                  </a:ext>
                </a:extLst>
              </a:tr>
            </a:tbl>
          </a:graphicData>
        </a:graphic>
      </p:graphicFrame>
    </p:spTree>
    <p:extLst>
      <p:ext uri="{BB962C8B-B14F-4D97-AF65-F5344CB8AC3E}">
        <p14:creationId xmlns:p14="http://schemas.microsoft.com/office/powerpoint/2010/main" val="275814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Displaying </a:t>
            </a:r>
            <a:r>
              <a:rPr lang="en-US" altLang="en-US" dirty="0" smtClean="0">
                <a:latin typeface="Times New Roman" panose="02020603050405020304" pitchFamily="18" charset="0"/>
                <a:ea typeface="+mj-ea"/>
                <a:cs typeface="Arial"/>
              </a:rPr>
              <a:t>a </a:t>
            </a:r>
            <a:r>
              <a:rPr lang="en-US" altLang="en-US" dirty="0">
                <a:latin typeface="Times New Roman" panose="02020603050405020304" pitchFamily="18" charset="0"/>
                <a:ea typeface="+mj-ea"/>
                <a:cs typeface="Arial"/>
              </a:rPr>
              <a:t>Prompt</a:t>
            </a:r>
          </a:p>
        </p:txBody>
      </p:sp>
      <p:sp>
        <p:nvSpPr>
          <p:cNvPr id="3" name="Text Placeholder 2"/>
          <p:cNvSpPr>
            <a:spLocks noGrp="1"/>
          </p:cNvSpPr>
          <p:nvPr>
            <p:ph type="body" idx="1"/>
          </p:nvPr>
        </p:nvSpPr>
        <p:spPr>
          <a:xfrm>
            <a:off x="457200" y="1600200"/>
            <a:ext cx="8229600" cy="1854323"/>
          </a:xfrm>
        </p:spPr>
        <p:txBody>
          <a:bodyPr>
            <a:spAutoFit/>
          </a:bodyPr>
          <a:lstStyle/>
          <a:p>
            <a:pPr marL="255651" indent="-255651" eaLnBrk="1" hangingPunct="1">
              <a:tabLst/>
              <a:defRPr/>
            </a:pPr>
            <a:r>
              <a:rPr lang="en-US" altLang="en-US" sz="2400" dirty="0">
                <a:solidFill>
                  <a:srgbClr val="000000"/>
                </a:solidFill>
                <a:latin typeface="Arial (Body)"/>
                <a:ea typeface="+mn-ea"/>
              </a:rPr>
              <a:t>A prompt is a message that instructs the user to enter data.</a:t>
            </a:r>
          </a:p>
          <a:p>
            <a:pPr marL="255651" indent="-255651" eaLnBrk="1" hangingPunct="1">
              <a:tabLst/>
              <a:defRPr/>
            </a:pPr>
            <a:r>
              <a:rPr lang="en-US" altLang="en-US" sz="2400" dirty="0">
                <a:solidFill>
                  <a:srgbClr val="000000"/>
                </a:solidFill>
                <a:latin typeface="Arial (Body)"/>
                <a:ea typeface="+mn-ea"/>
              </a:rPr>
              <a:t>You should always use </a:t>
            </a:r>
            <a:r>
              <a:rPr lang="en-US" altLang="en-US" sz="2400" b="1" dirty="0" smtClean="0">
                <a:solidFill>
                  <a:srgbClr val="000000"/>
                </a:solidFill>
                <a:latin typeface="Courier New" panose="02070309020205020404" pitchFamily="49" charset="0"/>
                <a:ea typeface="+mn-ea"/>
                <a:cs typeface="Courier New" panose="02070309020205020404" pitchFamily="49" charset="0"/>
              </a:rPr>
              <a:t>c</a:t>
            </a:r>
            <a:r>
              <a:rPr lang="en-US" altLang="en-US" sz="100" b="1" dirty="0" smtClean="0">
                <a:solidFill>
                  <a:srgbClr val="000000"/>
                </a:solidFill>
                <a:latin typeface="Courier New" panose="02070309020205020404" pitchFamily="49" charset="0"/>
                <a:ea typeface="+mn-ea"/>
                <a:cs typeface="Courier New" panose="02070309020205020404" pitchFamily="49" charset="0"/>
              </a:rPr>
              <a:t> </a:t>
            </a:r>
            <a:r>
              <a:rPr lang="en-US" altLang="en-US" sz="2400" b="1" dirty="0" smtClean="0">
                <a:solidFill>
                  <a:srgbClr val="000000"/>
                </a:solidFill>
                <a:latin typeface="Courier New" panose="02070309020205020404" pitchFamily="49" charset="0"/>
                <a:ea typeface="+mn-ea"/>
                <a:cs typeface="Courier New" panose="02070309020205020404" pitchFamily="49" charset="0"/>
              </a:rPr>
              <a:t>out</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to display a prompt before each </a:t>
            </a:r>
            <a:r>
              <a:rPr lang="en-US" altLang="en-US" sz="2400" b="1" dirty="0" smtClean="0">
                <a:solidFill>
                  <a:srgbClr val="000000"/>
                </a:solidFill>
                <a:latin typeface="Courier New" panose="02070309020205020404" pitchFamily="49" charset="0"/>
                <a:ea typeface="+mn-ea"/>
                <a:cs typeface="Courier New" panose="02070309020205020404" pitchFamily="49" charset="0"/>
              </a:rPr>
              <a:t>c</a:t>
            </a:r>
            <a:r>
              <a:rPr lang="en-US" altLang="en-US" sz="100" b="1" dirty="0" smtClean="0">
                <a:solidFill>
                  <a:srgbClr val="000000"/>
                </a:solidFill>
                <a:latin typeface="Courier New" panose="02070309020205020404" pitchFamily="49" charset="0"/>
                <a:ea typeface="+mn-ea"/>
                <a:cs typeface="Courier New" panose="02070309020205020404" pitchFamily="49" charset="0"/>
              </a:rPr>
              <a:t> </a:t>
            </a:r>
            <a:r>
              <a:rPr lang="en-US" altLang="en-US" sz="2400" b="1" dirty="0" smtClean="0">
                <a:solidFill>
                  <a:srgbClr val="000000"/>
                </a:solidFill>
                <a:latin typeface="Courier New" panose="02070309020205020404" pitchFamily="49" charset="0"/>
                <a:ea typeface="+mn-ea"/>
                <a:cs typeface="Courier New" panose="02070309020205020404" pitchFamily="49" charset="0"/>
              </a:rPr>
              <a:t>in</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statement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The code has 2 lines. The lines read as follows. Line 1. c out left angle bracket left angle bracket double quote How tall is the room question mark double quote semicolon. Line 2. c in right angle bracket right angle bracket heigh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22" y="3857664"/>
            <a:ext cx="6650469" cy="69715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Program Design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587137"/>
            <a:ext cx="8229600" cy="4755118"/>
          </a:xfrm>
        </p:spPr>
        <p:txBody>
          <a:bodyPr>
            <a:spAutoFit/>
          </a:bodyPr>
          <a:lstStyle/>
          <a:p>
            <a:pPr eaLnBrk="1" hangingPunct="1">
              <a:spcBef>
                <a:spcPct val="0"/>
              </a:spcBef>
              <a:buFontTx/>
              <a:buNone/>
            </a:pPr>
            <a:r>
              <a:rPr lang="en-US" altLang="en-US" sz="2200" dirty="0">
                <a:latin typeface="+mn-lt"/>
              </a:rPr>
              <a:t>The program must perform the following general steps</a:t>
            </a:r>
            <a:r>
              <a:rPr lang="en-US" altLang="en-US" sz="2200" dirty="0" smtClean="0">
                <a:latin typeface="+mn-lt"/>
              </a:rPr>
              <a:t>:</a:t>
            </a:r>
            <a:endParaRPr lang="en-US" altLang="en-US" sz="2200" dirty="0">
              <a:latin typeface="+mn-lt"/>
            </a:endParaRPr>
          </a:p>
          <a:p>
            <a:pPr eaLnBrk="1" hangingPunct="1">
              <a:lnSpc>
                <a:spcPct val="150000"/>
              </a:lnSpc>
              <a:spcBef>
                <a:spcPct val="0"/>
              </a:spcBef>
              <a:buFontTx/>
              <a:buNone/>
            </a:pPr>
            <a:r>
              <a:rPr lang="en-US" altLang="en-US" sz="2200" dirty="0">
                <a:latin typeface="+mn-lt"/>
              </a:rPr>
              <a:t>Step 1:</a:t>
            </a:r>
          </a:p>
          <a:p>
            <a:pPr marL="900113" indent="-4763" eaLnBrk="1" hangingPunct="1">
              <a:spcBef>
                <a:spcPct val="0"/>
              </a:spcBef>
              <a:buFontTx/>
              <a:buNone/>
              <a:tabLst>
                <a:tab pos="803275" algn="l"/>
              </a:tabLst>
            </a:pPr>
            <a:r>
              <a:rPr lang="en-US" altLang="en-US" sz="2200" dirty="0" smtClean="0">
                <a:latin typeface="+mn-lt"/>
              </a:rPr>
              <a:t>Ask </a:t>
            </a:r>
            <a:r>
              <a:rPr lang="en-US" altLang="en-US" sz="2200" dirty="0">
                <a:latin typeface="+mn-lt"/>
              </a:rPr>
              <a:t>the user to enter the dimensions of the crate</a:t>
            </a:r>
          </a:p>
          <a:p>
            <a:pPr eaLnBrk="1" hangingPunct="1">
              <a:lnSpc>
                <a:spcPct val="150000"/>
              </a:lnSpc>
              <a:spcBef>
                <a:spcPct val="0"/>
              </a:spcBef>
              <a:buFontTx/>
              <a:buNone/>
            </a:pPr>
            <a:r>
              <a:rPr lang="en-US" altLang="en-US" sz="2200" dirty="0">
                <a:latin typeface="+mn-lt"/>
              </a:rPr>
              <a:t>Step </a:t>
            </a:r>
            <a:r>
              <a:rPr lang="en-US" altLang="en-US" sz="2200" dirty="0" smtClean="0">
                <a:latin typeface="+mn-lt"/>
              </a:rPr>
              <a:t>2:</a:t>
            </a:r>
          </a:p>
          <a:p>
            <a:pPr marL="803275" indent="92075" eaLnBrk="1" hangingPunct="1">
              <a:lnSpc>
                <a:spcPct val="150000"/>
              </a:lnSpc>
              <a:spcBef>
                <a:spcPct val="0"/>
              </a:spcBef>
              <a:buFontTx/>
              <a:buNone/>
            </a:pPr>
            <a:r>
              <a:rPr lang="en-US" altLang="en-US" sz="2200" dirty="0" smtClean="0">
                <a:latin typeface="+mn-lt"/>
              </a:rPr>
              <a:t>Calculate:</a:t>
            </a:r>
          </a:p>
          <a:p>
            <a:pPr marL="803275" indent="92075" eaLnBrk="1" hangingPunct="1">
              <a:spcBef>
                <a:spcPct val="0"/>
              </a:spcBef>
              <a:buFontTx/>
              <a:buNone/>
            </a:pPr>
            <a:r>
              <a:rPr lang="en-US" altLang="en-US" sz="2200" dirty="0" smtClean="0">
                <a:latin typeface="+mn-lt"/>
              </a:rPr>
              <a:t>the </a:t>
            </a:r>
            <a:r>
              <a:rPr lang="en-US" altLang="en-US" sz="2200" dirty="0">
                <a:latin typeface="+mn-lt"/>
              </a:rPr>
              <a:t>crate’s </a:t>
            </a:r>
            <a:r>
              <a:rPr lang="en-US" altLang="en-US" sz="2200" dirty="0" smtClean="0">
                <a:latin typeface="+mn-lt"/>
              </a:rPr>
              <a:t>volume</a:t>
            </a:r>
            <a:endParaRPr lang="en-US" altLang="en-US" sz="2200" dirty="0">
              <a:latin typeface="+mn-lt"/>
            </a:endParaRPr>
          </a:p>
          <a:p>
            <a:pPr marL="803275" indent="92075" eaLnBrk="1" hangingPunct="1">
              <a:spcBef>
                <a:spcPct val="0"/>
              </a:spcBef>
              <a:buFontTx/>
              <a:buNone/>
            </a:pPr>
            <a:r>
              <a:rPr lang="en-US" altLang="en-US" sz="2200" dirty="0" smtClean="0">
                <a:latin typeface="+mn-lt"/>
              </a:rPr>
              <a:t>the </a:t>
            </a:r>
            <a:r>
              <a:rPr lang="en-US" altLang="en-US" sz="2200" dirty="0">
                <a:latin typeface="+mn-lt"/>
              </a:rPr>
              <a:t>cost of building the crate</a:t>
            </a:r>
          </a:p>
          <a:p>
            <a:pPr marL="803275" indent="92075" eaLnBrk="1" hangingPunct="1">
              <a:spcBef>
                <a:spcPct val="0"/>
              </a:spcBef>
              <a:buFontTx/>
              <a:buNone/>
            </a:pPr>
            <a:r>
              <a:rPr lang="en-US" altLang="en-US" sz="2200" dirty="0" smtClean="0">
                <a:latin typeface="+mn-lt"/>
              </a:rPr>
              <a:t>the </a:t>
            </a:r>
            <a:r>
              <a:rPr lang="en-US" altLang="en-US" sz="2200" dirty="0">
                <a:latin typeface="+mn-lt"/>
              </a:rPr>
              <a:t>customer’s charge</a:t>
            </a:r>
          </a:p>
          <a:p>
            <a:pPr marL="803275" indent="92075" eaLnBrk="1" hangingPunct="1">
              <a:spcBef>
                <a:spcPct val="0"/>
              </a:spcBef>
              <a:buFontTx/>
              <a:buNone/>
            </a:pPr>
            <a:r>
              <a:rPr lang="en-US" altLang="en-US" sz="2200" dirty="0" smtClean="0">
                <a:latin typeface="+mn-lt"/>
              </a:rPr>
              <a:t>the </a:t>
            </a:r>
            <a:r>
              <a:rPr lang="en-US" altLang="en-US" sz="2200" dirty="0">
                <a:latin typeface="+mn-lt"/>
              </a:rPr>
              <a:t>profit made</a:t>
            </a:r>
          </a:p>
          <a:p>
            <a:pPr eaLnBrk="1" hangingPunct="1">
              <a:lnSpc>
                <a:spcPct val="150000"/>
              </a:lnSpc>
              <a:spcBef>
                <a:spcPct val="0"/>
              </a:spcBef>
              <a:buFontTx/>
              <a:buNone/>
            </a:pPr>
            <a:r>
              <a:rPr lang="en-US" altLang="en-US" sz="2200" dirty="0">
                <a:latin typeface="+mn-lt"/>
              </a:rPr>
              <a:t>Step </a:t>
            </a:r>
            <a:r>
              <a:rPr lang="en-US" altLang="en-US" sz="2200" dirty="0" smtClean="0">
                <a:latin typeface="+mn-lt"/>
              </a:rPr>
              <a:t>3:</a:t>
            </a:r>
          </a:p>
          <a:p>
            <a:pPr marL="255588" indent="639763" eaLnBrk="1" hangingPunct="1">
              <a:lnSpc>
                <a:spcPct val="150000"/>
              </a:lnSpc>
              <a:spcBef>
                <a:spcPct val="0"/>
              </a:spcBef>
              <a:buFontTx/>
              <a:buNone/>
            </a:pPr>
            <a:r>
              <a:rPr lang="en-US" altLang="en-US" sz="2200" dirty="0" smtClean="0">
                <a:latin typeface="+mn-lt"/>
              </a:rPr>
              <a:t>Display </a:t>
            </a:r>
            <a:r>
              <a:rPr lang="en-US" altLang="en-US" sz="2200" dirty="0">
                <a:latin typeface="+mn-lt"/>
              </a:rPr>
              <a:t>the data calculated in Step </a:t>
            </a:r>
            <a:r>
              <a:rPr lang="en-US" altLang="en-US" sz="2200" dirty="0" smtClean="0">
                <a:latin typeface="+mn-lt"/>
              </a:rPr>
              <a:t>2</a:t>
            </a:r>
            <a:r>
              <a:rPr lang="en-US" altLang="en-US" sz="2200" dirty="0">
                <a:latin typeface="+mn-lt"/>
              </a:rPr>
              <a:t>.</a:t>
            </a:r>
            <a:endParaRPr lang="en-US" altLang="en-US" sz="2200" dirty="0" smtClean="0">
              <a:latin typeface="+mn-l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General Hierarchy Chart</a:t>
            </a:r>
            <a:endParaRPr lang="en-US" altLang="en-US" dirty="0">
              <a:latin typeface="Times New Roman" panose="02020603050405020304" pitchFamily="18" charset="0"/>
              <a:ea typeface="+mj-ea"/>
              <a:cs typeface="Arial"/>
            </a:endParaRPr>
          </a:p>
        </p:txBody>
      </p:sp>
      <p:sp>
        <p:nvSpPr>
          <p:cNvPr id="4" name="Text Placeholder 3"/>
          <p:cNvSpPr>
            <a:spLocks noGrp="1"/>
          </p:cNvSpPr>
          <p:nvPr>
            <p:ph type="body" idx="1"/>
          </p:nvPr>
        </p:nvSpPr>
        <p:spPr>
          <a:xfrm>
            <a:off x="457200" y="1600201"/>
            <a:ext cx="1645920" cy="612648"/>
          </a:xfrm>
        </p:spPr>
        <p:txBody>
          <a:bodyPr/>
          <a:lstStyle/>
          <a:p>
            <a:pPr marL="0" indent="0">
              <a:buNone/>
            </a:pPr>
            <a:r>
              <a:rPr lang="en-IN" sz="2400" b="1" dirty="0">
                <a:latin typeface="+mn-lt"/>
              </a:rPr>
              <a:t>Figure 3-7</a:t>
            </a:r>
          </a:p>
        </p:txBody>
      </p:sp>
      <p:pic>
        <p:nvPicPr>
          <p:cNvPr id="5" name="Picture 4" descr="A hierarchy chart describes the calculation of Crate Volume, Cost, Price, and Profit. The hierarchy chart begins with Calculate Crate Volume, Cost, Price, and Profit at the first level. At the second level, the dimensions are got, calculated, and the result is displayed. The second level of hierarchy comprises of the Get Crate Dimensions, Calculate Volume, Cost, Customer Charge, and Profit, and Display Calculated 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37" y="2824124"/>
            <a:ext cx="7336726" cy="259254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Get Crate Dimensions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1700784" cy="694944"/>
          </a:xfrm>
        </p:spPr>
        <p:txBody>
          <a:bodyPr/>
          <a:lstStyle/>
          <a:p>
            <a:pPr marL="0" indent="0">
              <a:buNone/>
            </a:pPr>
            <a:r>
              <a:rPr lang="en-IN" sz="2400" b="1" dirty="0">
                <a:latin typeface="+mn-lt"/>
              </a:rPr>
              <a:t>Figure 3-8</a:t>
            </a:r>
          </a:p>
        </p:txBody>
      </p:sp>
      <p:pic>
        <p:nvPicPr>
          <p:cNvPr id="4" name="Picture 3" descr="A hierarchy chart describes the process of Get Crate Dimensions. The hierarchy chart begins with Get Crate dimensions at the first level. The second level of hierarchy comprises of the Get Length, Get Width, and Get heigh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375" y="2839544"/>
            <a:ext cx="6980643" cy="246672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spAutoFit/>
          </a:bodyPr>
          <a:lstStyle/>
          <a:p>
            <a:pPr>
              <a:spcBef>
                <a:spcPct val="0"/>
              </a:spcBef>
              <a:buClrTx/>
              <a:defRPr/>
            </a:pPr>
            <a:r>
              <a:rPr lang="en-US" dirty="0" smtClean="0">
                <a:latin typeface="Times New Roman" panose="02020603050405020304" pitchFamily="18" charset="0"/>
                <a:ea typeface="+mj-ea"/>
                <a:cs typeface="Arial"/>
              </a:rPr>
              <a:t>Calculate Volume, Cost, Customer Charge, and Profit</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585216"/>
          </a:xfrm>
        </p:spPr>
        <p:txBody>
          <a:bodyPr/>
          <a:lstStyle/>
          <a:p>
            <a:pPr marL="0" indent="0">
              <a:buNone/>
            </a:pPr>
            <a:r>
              <a:rPr lang="en-IN" sz="2400" b="1" dirty="0" smtClean="0">
                <a:latin typeface="+mn-lt"/>
              </a:rPr>
              <a:t>Figure 3-9</a:t>
            </a:r>
            <a:endParaRPr lang="en-IN" sz="2400" b="1" dirty="0">
              <a:latin typeface="+mn-lt"/>
            </a:endParaRPr>
          </a:p>
        </p:txBody>
      </p:sp>
      <p:pic>
        <p:nvPicPr>
          <p:cNvPr id="5" name="Picture 4" descr="A hierarchy chart describes the calculation of Volume, Cost, Customer Charge, and Profit. The hierarchy chart begins with Calculate Volume, Cost, Customer Charge, and Profit at the first level. The second level of hierarchy comprises of Calculate the Crate’s Volume, Calculate the Crate’s Cost, Calculate the Customer Charge, and Calculate the Profit ma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58" y="2898205"/>
            <a:ext cx="7407285" cy="2231483"/>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Display Calculated Data</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2048256" cy="603504"/>
          </a:xfrm>
        </p:spPr>
        <p:txBody>
          <a:bodyPr/>
          <a:lstStyle/>
          <a:p>
            <a:pPr marL="0" indent="0">
              <a:buNone/>
            </a:pPr>
            <a:r>
              <a:rPr lang="en-IN" sz="2400" b="1" dirty="0">
                <a:latin typeface="+mn-lt"/>
              </a:rPr>
              <a:t>Figure 3-10</a:t>
            </a:r>
          </a:p>
        </p:txBody>
      </p:sp>
      <p:pic>
        <p:nvPicPr>
          <p:cNvPr id="4" name="Picture 3" descr="A hierarchy chart represents the display of calculated data. The hierarchy chart begins with Display Calculated Data at the first level. The second level of hierarchy comprises of Display the Crate’s Volume, Display the Crate’s Cost, Display the Customer Charge, and Display the Profit Ma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373" y="3119473"/>
            <a:ext cx="7631734" cy="2299099"/>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Psuedocode</a:t>
            </a:r>
            <a:endParaRPr lang="en-IN" dirty="0"/>
          </a:p>
        </p:txBody>
      </p:sp>
      <p:sp>
        <p:nvSpPr>
          <p:cNvPr id="3" name="Text Placeholder 2"/>
          <p:cNvSpPr>
            <a:spLocks noGrp="1"/>
          </p:cNvSpPr>
          <p:nvPr>
            <p:ph type="body" idx="1"/>
          </p:nvPr>
        </p:nvSpPr>
        <p:spPr/>
        <p:txBody>
          <a:bodyPr/>
          <a:lstStyle/>
          <a:p>
            <a:pPr eaLnBrk="1" hangingPunct="1">
              <a:spcBef>
                <a:spcPct val="0"/>
              </a:spcBef>
              <a:buFontTx/>
              <a:buNone/>
            </a:pPr>
            <a:r>
              <a:rPr lang="en-US" altLang="en-US" sz="2400" dirty="0">
                <a:latin typeface="+mn-lt"/>
              </a:rPr>
              <a:t>Ask the user to input the crate's length.</a:t>
            </a:r>
          </a:p>
          <a:p>
            <a:pPr eaLnBrk="1" hangingPunct="1">
              <a:spcBef>
                <a:spcPct val="0"/>
              </a:spcBef>
              <a:buFontTx/>
              <a:buNone/>
            </a:pPr>
            <a:r>
              <a:rPr lang="en-US" altLang="en-US" sz="2400" dirty="0">
                <a:latin typeface="+mn-lt"/>
              </a:rPr>
              <a:t>Ask the user to input the crate's width.</a:t>
            </a:r>
          </a:p>
          <a:p>
            <a:pPr eaLnBrk="1" hangingPunct="1">
              <a:spcBef>
                <a:spcPct val="0"/>
              </a:spcBef>
              <a:buFontTx/>
              <a:buNone/>
            </a:pPr>
            <a:r>
              <a:rPr lang="en-US" altLang="en-US" sz="2400" dirty="0">
                <a:latin typeface="+mn-lt"/>
              </a:rPr>
              <a:t>Ask the user to input the crate's height.</a:t>
            </a:r>
          </a:p>
          <a:p>
            <a:pPr eaLnBrk="1" hangingPunct="1">
              <a:spcBef>
                <a:spcPct val="0"/>
              </a:spcBef>
              <a:buFontTx/>
              <a:buNone/>
            </a:pPr>
            <a:r>
              <a:rPr lang="en-US" altLang="en-US" sz="2400" dirty="0">
                <a:latin typeface="+mn-lt"/>
              </a:rPr>
              <a:t>Calculate the crate's volume.</a:t>
            </a:r>
          </a:p>
          <a:p>
            <a:pPr eaLnBrk="1" hangingPunct="1">
              <a:spcBef>
                <a:spcPct val="0"/>
              </a:spcBef>
              <a:buFontTx/>
              <a:buNone/>
            </a:pPr>
            <a:r>
              <a:rPr lang="en-US" altLang="en-US" sz="2400" dirty="0">
                <a:latin typeface="+mn-lt"/>
              </a:rPr>
              <a:t>Calculate the cost of building the crate.</a:t>
            </a:r>
          </a:p>
          <a:p>
            <a:pPr eaLnBrk="1" hangingPunct="1">
              <a:spcBef>
                <a:spcPct val="0"/>
              </a:spcBef>
              <a:buFontTx/>
              <a:buNone/>
            </a:pPr>
            <a:r>
              <a:rPr lang="en-US" altLang="en-US" sz="2400" dirty="0">
                <a:latin typeface="+mn-lt"/>
              </a:rPr>
              <a:t>Calculate the customer's charge for the crate.</a:t>
            </a:r>
          </a:p>
          <a:p>
            <a:pPr eaLnBrk="1" hangingPunct="1">
              <a:spcBef>
                <a:spcPct val="0"/>
              </a:spcBef>
              <a:buFontTx/>
              <a:buNone/>
            </a:pPr>
            <a:r>
              <a:rPr lang="en-US" altLang="en-US" sz="2400" dirty="0">
                <a:latin typeface="+mn-lt"/>
              </a:rPr>
              <a:t>Calculate the profit made from the crate.</a:t>
            </a:r>
          </a:p>
          <a:p>
            <a:pPr eaLnBrk="1" hangingPunct="1">
              <a:spcBef>
                <a:spcPct val="0"/>
              </a:spcBef>
              <a:buFontTx/>
              <a:buNone/>
            </a:pPr>
            <a:r>
              <a:rPr lang="en-US" altLang="en-US" sz="2400" dirty="0">
                <a:latin typeface="+mn-lt"/>
              </a:rPr>
              <a:t>Display the crate's volume.</a:t>
            </a:r>
          </a:p>
          <a:p>
            <a:pPr eaLnBrk="1" hangingPunct="1">
              <a:spcBef>
                <a:spcPct val="0"/>
              </a:spcBef>
              <a:buFontTx/>
              <a:buNone/>
            </a:pPr>
            <a:r>
              <a:rPr lang="en-US" altLang="en-US" sz="2400" dirty="0">
                <a:latin typeface="+mn-lt"/>
              </a:rPr>
              <a:t>Display the cost of building the crate.</a:t>
            </a:r>
          </a:p>
          <a:p>
            <a:pPr eaLnBrk="1" hangingPunct="1">
              <a:spcBef>
                <a:spcPct val="0"/>
              </a:spcBef>
              <a:buFontTx/>
              <a:buNone/>
            </a:pPr>
            <a:r>
              <a:rPr lang="en-US" altLang="en-US" sz="2400" dirty="0">
                <a:latin typeface="+mn-lt"/>
              </a:rPr>
              <a:t>Display the customer's charge for the crate.</a:t>
            </a:r>
          </a:p>
          <a:p>
            <a:pPr eaLnBrk="1" hangingPunct="1">
              <a:spcBef>
                <a:spcPct val="0"/>
              </a:spcBef>
              <a:buFontTx/>
              <a:buNone/>
            </a:pPr>
            <a:r>
              <a:rPr lang="en-US" altLang="en-US" sz="2400" dirty="0">
                <a:latin typeface="+mn-lt"/>
              </a:rPr>
              <a:t>Display the profit made from the crate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2102390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mtClean="0">
                <a:latin typeface="Times New Roman" panose="02020603050405020304" pitchFamily="18" charset="0"/>
                <a:ea typeface="+mj-ea"/>
                <a:cs typeface="Arial"/>
              </a:rPr>
              <a:t>Calculations</a:t>
            </a:r>
            <a:endParaRPr lang="en-US" altLang="en-US">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46985"/>
          </a:xfrm>
        </p:spPr>
        <p:txBody>
          <a:bodyPr>
            <a:spAutoFit/>
          </a:bodyPr>
          <a:lstStyle/>
          <a:p>
            <a:pPr marL="0" indent="0" eaLnBrk="1" hangingPunct="1">
              <a:spcBef>
                <a:spcPct val="0"/>
              </a:spcBef>
              <a:buFontTx/>
              <a:buNone/>
              <a:tabLst>
                <a:tab pos="0" algn="l"/>
              </a:tabLst>
            </a:pPr>
            <a:r>
              <a:rPr lang="en-US" altLang="en-US" sz="2400" dirty="0">
                <a:latin typeface="+mn-lt"/>
              </a:rPr>
              <a:t>The following formulas will be used to calculate the </a:t>
            </a:r>
            <a:r>
              <a:rPr lang="en-US" altLang="en-US" sz="2400" dirty="0" smtClean="0">
                <a:latin typeface="+mn-lt"/>
              </a:rPr>
              <a:t>crate’s volume, cost, charge</a:t>
            </a:r>
            <a:r>
              <a:rPr lang="en-US" altLang="en-US" sz="2400" dirty="0">
                <a:latin typeface="+mn-lt"/>
              </a:rPr>
              <a:t>, and profit</a:t>
            </a:r>
            <a:r>
              <a:rPr lang="en-US" altLang="en-US" sz="2400" dirty="0" smtClean="0">
                <a:latin typeface="+mn-lt"/>
              </a:rPr>
              <a:t>:</a:t>
            </a:r>
            <a:endParaRPr lang="en-US" altLang="en-US" sz="2400" dirty="0">
              <a:latin typeface="+mn-lt"/>
            </a:endParaRPr>
          </a:p>
          <a:p>
            <a:pPr marL="0" indent="357188" eaLnBrk="1" hangingPunct="1">
              <a:buFontTx/>
              <a:buNone/>
              <a:tabLst/>
            </a:pPr>
            <a:r>
              <a:rPr lang="en-US" altLang="en-US" sz="2400" dirty="0" smtClean="0">
                <a:latin typeface="+mn-lt"/>
              </a:rPr>
              <a:t>volume </a:t>
            </a:r>
            <a:r>
              <a:rPr lang="en-US" altLang="en-US" sz="2400" dirty="0">
                <a:latin typeface="+mn-lt"/>
              </a:rPr>
              <a:t>= length × width × </a:t>
            </a:r>
            <a:r>
              <a:rPr lang="en-US" altLang="en-US" sz="2400" dirty="0" smtClean="0">
                <a:latin typeface="+mn-lt"/>
              </a:rPr>
              <a:t>height</a:t>
            </a:r>
            <a:endParaRPr lang="en-US" altLang="en-US" sz="2400" dirty="0">
              <a:latin typeface="+mn-lt"/>
            </a:endParaRPr>
          </a:p>
          <a:p>
            <a:pPr marL="0" indent="357188" eaLnBrk="1" hangingPunct="1">
              <a:lnSpc>
                <a:spcPct val="150000"/>
              </a:lnSpc>
              <a:spcBef>
                <a:spcPct val="0"/>
              </a:spcBef>
              <a:buFontTx/>
              <a:buNone/>
            </a:pPr>
            <a:r>
              <a:rPr lang="en-US" altLang="en-US" sz="2400" dirty="0" smtClean="0">
                <a:latin typeface="+mn-lt"/>
              </a:rPr>
              <a:t>cost </a:t>
            </a:r>
            <a:r>
              <a:rPr lang="en-US" altLang="en-US" sz="2400" dirty="0">
                <a:latin typeface="+mn-lt"/>
              </a:rPr>
              <a:t>= volume × </a:t>
            </a:r>
            <a:r>
              <a:rPr lang="en-US" altLang="en-US" sz="2400" dirty="0" smtClean="0">
                <a:latin typeface="+mn-lt"/>
              </a:rPr>
              <a:t>0.23</a:t>
            </a:r>
            <a:endParaRPr lang="en-US" altLang="en-US" sz="2400" dirty="0">
              <a:latin typeface="+mn-lt"/>
            </a:endParaRPr>
          </a:p>
          <a:p>
            <a:pPr marL="0" indent="357188" eaLnBrk="1" hangingPunct="1">
              <a:lnSpc>
                <a:spcPct val="150000"/>
              </a:lnSpc>
              <a:spcBef>
                <a:spcPct val="0"/>
              </a:spcBef>
              <a:buFontTx/>
              <a:buNone/>
            </a:pPr>
            <a:r>
              <a:rPr lang="en-US" altLang="en-US" sz="2400" dirty="0" smtClean="0">
                <a:latin typeface="+mn-lt"/>
              </a:rPr>
              <a:t>charge </a:t>
            </a:r>
            <a:r>
              <a:rPr lang="en-US" altLang="en-US" sz="2400" dirty="0">
                <a:latin typeface="+mn-lt"/>
              </a:rPr>
              <a:t>= volume × </a:t>
            </a:r>
            <a:r>
              <a:rPr lang="en-US" altLang="en-US" sz="2400" dirty="0" smtClean="0">
                <a:latin typeface="+mn-lt"/>
              </a:rPr>
              <a:t>0.5</a:t>
            </a:r>
            <a:endParaRPr lang="en-US" altLang="en-US" sz="2400" dirty="0">
              <a:latin typeface="+mn-lt"/>
            </a:endParaRPr>
          </a:p>
          <a:p>
            <a:pPr marL="0" indent="357188" eaLnBrk="1" hangingPunct="1">
              <a:lnSpc>
                <a:spcPct val="150000"/>
              </a:lnSpc>
              <a:spcBef>
                <a:spcPct val="0"/>
              </a:spcBef>
              <a:buFontTx/>
              <a:buNone/>
            </a:pPr>
            <a:r>
              <a:rPr lang="en-US" altLang="en-US" sz="2400" dirty="0" smtClean="0">
                <a:latin typeface="+mn-lt"/>
              </a:rPr>
              <a:t>profit </a:t>
            </a:r>
            <a:r>
              <a:rPr lang="en-US" altLang="en-US" sz="2400" dirty="0">
                <a:latin typeface="+mn-lt"/>
              </a:rPr>
              <a:t>= charge − </a:t>
            </a:r>
            <a:r>
              <a:rPr lang="en-US" altLang="en-US" sz="2400" dirty="0" smtClean="0">
                <a:latin typeface="+mn-lt"/>
              </a:rPr>
              <a:t>cost</a:t>
            </a:r>
            <a:endParaRPr lang="en-US" altLang="en-US" sz="2400" dirty="0">
              <a:latin typeface="+mn-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The Program 3-28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pic>
        <p:nvPicPr>
          <p:cNvPr id="3" name="Picture 2" descr="Computer code. The code has 50 lines. The lines read as follows. Line 1. forward slash forward slash This program is used by General Crates comma I n c period to calculate. Line 2. forward slash forward slash the volume comma cost comma customer charge comma and profit of a crate. Line 3. forward slash forward slash of any size period It calculates this data from user input comma which. Line 4. forward slash forward slash consists of the dimensions of the crate period. Line 5. hash include left angle bracket i o stream right angle bracket. Line 6. hash include left angle bracket i o m a n i p right angle bracket. Line 7. using namespace s t d semicolon. Line 8. blank. Line 9. i n t main left parenthesis right parenthesis. Line 10. left brace. Line 11, indented once. forward slash forward slash Constants for cost and amount charged. Line 12, indented once. c o n s t double COST underscore PER underscore CUBIC underscore FOOT equals 0 period 23 semicolon. Line 13, indented once. c o n s t double CHARGE underscore PER underscore CUBIC underscore FOOT equals 0 period 5 semicolon. Line 14. blank. Line 15, indented once. forward slash forward slash Variables. Line 16, indented once. double length comma forward slash forward slash The crate's length. Line 17, indented twice. width comma forward slash forward slash The crate's width. Line 18, indented twice. height comma forward slash forward slash The crate's height. Line 19, indented twice. volume comma forward slash forward slash The volume of the crate. Line 20, indented twice. cost comma forward slash forward slash The cost to build the crate. Line 21, indented twice. charge comma forward slash forward slash The customer charge for the crate. Line 22, indented twice. profit semicolon forward slash forward slash The profit made on the crate. Line 23. blank. Line 24, indented once. forward slash forward slash Set the desired output formatting for numbers period. Line 25, indented once. c out left angle bracket left angle bracket set precision left parenthesis 2 right parenthesis left angle bracket left angle bracket fixed left angle bracket left angle bracket show point semicolon. Line 26. blank."/>
          <p:cNvPicPr>
            <a:picLocks noChangeAspect="1"/>
          </p:cNvPicPr>
          <p:nvPr/>
        </p:nvPicPr>
        <p:blipFill rotWithShape="1">
          <a:blip r:embed="rId2"/>
          <a:srcRect r="18706" b="4296"/>
          <a:stretch/>
        </p:blipFill>
        <p:spPr>
          <a:xfrm>
            <a:off x="1799285" y="1515335"/>
            <a:ext cx="5545429" cy="4492274"/>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altLang="en-US" dirty="0">
                <a:latin typeface="Times New Roman" panose="02020603050405020304" pitchFamily="18" charset="0"/>
                <a:cs typeface="Arial"/>
              </a:rPr>
              <a:t>The Program </a:t>
            </a:r>
            <a:r>
              <a:rPr lang="en-US" altLang="en-US" dirty="0" smtClean="0">
                <a:latin typeface="Times New Roman" panose="02020603050405020304" pitchFamily="18" charset="0"/>
                <a:cs typeface="Arial"/>
              </a:rPr>
              <a:t>3-28 </a:t>
            </a:r>
            <a:r>
              <a:rPr lang="en-US" altLang="en-US" sz="2000" b="0" dirty="0" smtClean="0">
                <a:latin typeface="Times New Roman" panose="02020603050405020304" pitchFamily="18" charset="0"/>
                <a:ea typeface="+mj-ea"/>
                <a:cs typeface="Arial"/>
              </a:rPr>
              <a:t>(2 of 3)</a:t>
            </a:r>
            <a:endParaRPr lang="en-US" altLang="en-US" sz="2000" b="0" dirty="0">
              <a:latin typeface="Times New Roman" panose="02020603050405020304" pitchFamily="18" charset="0"/>
              <a:ea typeface="+mj-ea"/>
              <a:cs typeface="Arial"/>
            </a:endParaRPr>
          </a:p>
        </p:txBody>
      </p:sp>
      <p:pic>
        <p:nvPicPr>
          <p:cNvPr id="91140" name="Picture 2" descr="Line 27, indented once. forward slash forward slash Prompt the user for the crate's length comma width comma and height. Line 28, indented once. c out left angle bracket left angle bracket double quote Enter the dimensions of the crate left parenthesis in feet right parenthesis colon back slash n double quote semicolon. Line 29, indented once. c out left angle bracket left angle bracket double quote Length colon double quote semicolon. Line 30, indented once. c in right angle bracket right angle bracket length semicolon. Line 31, indented once. c out left angle bracket left angle bracket double quote Width colon double quote semicolon. Line 32, indented once. c in right angle bracket right angle bracket width semicolon. Line 33, indented once. c out left angle bracket left angle bracket double quote Height colon double quote semicolon. Line 34, indented once. c in right angle bracket right angle bracket height semicolon. Line 35. blank. Line 36, indented once. forward slash forward slash Calculate the crate's volume comma the cost to produce it comma . Line 37, indented once. forward slash forward slash the charge to the customer comma and the profit period. Line 38, indented once. volume equals length asterisk width asterisk height semicolon. Line 39, indented once. cost equals volume asterisk COST underscore PER underscore CUBIC underscore FOOT semicolon. Line 40, indented once. charge equals volume asterisk CHARGE underscore PER underscore CUBIC underscore FOOT semicolon. Line 41, indented once. profit equals charge minus cost semicolon. Line 42. blank. Line 43, indented once. forward slash forward slash Display the calculated data period. Line 44, indented once. c out left angle bracket left angle bracket double quote The volume of the crate is double quote semicolon. Line 45, indented once. c out left angle bracket left angle bracket volume left angle bracket left angle bracket double quote cubic feet period back slash n double quote semicolon. Line 46, indented once. c out left angle bracket left angle bracket double quote Cost to build colon dollar sign double quote left angle bracket left angle bracket cost left angle bracket left angle bracket end l semicolon. Line 47, indented once. c out left angle bracket left angle bracket double quote Charge to customer colon dollar sign double quote left angle bracket left angle bracket charge left angle bracket left angle bracket end l semicolon. Line 48, indented once. c out left angle bracket left angle bracket double quote Profit colon dollar sign double quote left angle bracket left angle bracket profit left angle bracket left angle bracket end l semicolon. Line 49, indented once. return 0 semicolon. Line 50.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847" y="1636759"/>
            <a:ext cx="6494307" cy="4610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altLang="en-US" dirty="0">
                <a:latin typeface="Times New Roman" panose="02020603050405020304" pitchFamily="18" charset="0"/>
                <a:cs typeface="Arial"/>
              </a:rPr>
              <a:t>The Program </a:t>
            </a:r>
            <a:r>
              <a:rPr lang="en-US" altLang="en-US" dirty="0" smtClean="0">
                <a:latin typeface="Times New Roman" panose="02020603050405020304" pitchFamily="18" charset="0"/>
                <a:cs typeface="Arial"/>
              </a:rPr>
              <a:t>3-28 </a:t>
            </a:r>
            <a:r>
              <a:rPr lang="en-US" altLang="en-US" sz="2000" b="0" dirty="0" smtClean="0">
                <a:latin typeface="Times New Roman" panose="02020603050405020304" pitchFamily="18" charset="0"/>
                <a:ea typeface="+mj-ea"/>
                <a:cs typeface="Arial"/>
              </a:rPr>
              <a:t>(3 of 3)</a:t>
            </a:r>
            <a:endParaRPr lang="en-US" altLang="en-US" sz="2000" b="0" dirty="0">
              <a:latin typeface="Times New Roman" panose="02020603050405020304" pitchFamily="18" charset="0"/>
              <a:ea typeface="+mj-ea"/>
              <a:cs typeface="Arial"/>
            </a:endParaRPr>
          </a:p>
        </p:txBody>
      </p:sp>
      <p:pic>
        <p:nvPicPr>
          <p:cNvPr id="92163" name="Picture 2" descr="Computer output. The output has 18 lines. The lines read as follows. Line 1. Program Output with Example Input Shown in Bold. Line 2. Enter the dimensions of the crate left parenthesis in feet right parenthesis colon. Line 3. Length colon 10 left bracket Enter right bracket. Line 4. Width colon 8 left bracket Enter right bracket. Line 5. Height colon 4 left bracket Enter right bracket. Line 6. The volume of the crate is 320 period 00 cubic feet period. Line 7. Cost to build colon dollar sign 73 period 60. Line 8. Charge to customer colon dollar sign 160 period 00. Line 9. Profit colon dollar sign 86 period 40. Line 10. Program Output with Different Example Input Shown in Bold. Line 11. Enter the dimensions of the crate left parenthesis in feet right parenthesis colon. Line 12. Length colon 12 period 5 left bracket Enter right bracket. Line 13. Width colon 10 period 5 left bracket Enter right bracket. Line 14. Height colon 8 left bracket Enter right bracket. Line 15. The volume of the crate is 1050 period 00 cubic feet period . Line 16. Cost to build colon dollar sign 241 period 50. Line 17. Charge to customer colon dollar sign 525 period 00. Line 18. Profit colon dollar sign 283 period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68" y="1709447"/>
            <a:ext cx="7990863" cy="403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Arial"/>
              </a:rPr>
              <a:t>The </a:t>
            </a:r>
            <a:r>
              <a:rPr lang="en-US" altLang="en-US" dirty="0" smtClean="0">
                <a:latin typeface="Courier New" panose="02070309020205020404" pitchFamily="49" charset="0"/>
                <a:cs typeface="Courier New" panose="02070309020205020404" pitchFamily="49" charset="0"/>
              </a:rPr>
              <a:t>C</a:t>
            </a:r>
            <a:r>
              <a:rPr lang="en-US" altLang="en-US" sz="100" dirty="0" smtClean="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in</a:t>
            </a:r>
            <a:r>
              <a:rPr lang="en-US" altLang="en-US" dirty="0" smtClean="0">
                <a:latin typeface="Times New Roman" panose="02020603050405020304" pitchFamily="18" charset="0"/>
                <a:cs typeface="Arial"/>
              </a:rPr>
              <a:t> </a:t>
            </a:r>
            <a:r>
              <a:rPr lang="en-US" altLang="en-US" dirty="0">
                <a:latin typeface="Times New Roman" panose="02020603050405020304" pitchFamily="18" charset="0"/>
                <a:cs typeface="Arial"/>
              </a:rPr>
              <a:t>Object </a:t>
            </a:r>
            <a:r>
              <a:rPr lang="en-US" altLang="en-US" sz="2000" b="0" dirty="0">
                <a:latin typeface="Times New Roman" panose="02020603050405020304" pitchFamily="18" charset="0"/>
                <a:cs typeface="Arial"/>
              </a:rPr>
              <a:t>(3 of 3)</a:t>
            </a:r>
            <a:endParaRPr lang="en-IN" dirty="0"/>
          </a:p>
        </p:txBody>
      </p:sp>
      <p:sp>
        <p:nvSpPr>
          <p:cNvPr id="3" name="Text Placeholder 2"/>
          <p:cNvSpPr>
            <a:spLocks noGrp="1"/>
          </p:cNvSpPr>
          <p:nvPr>
            <p:ph type="body" idx="1"/>
          </p:nvPr>
        </p:nvSpPr>
        <p:spPr>
          <a:xfrm>
            <a:off x="457200" y="1600201"/>
            <a:ext cx="8229600" cy="487680"/>
          </a:xfrm>
        </p:spPr>
        <p:txBody>
          <a:bodyPr/>
          <a:lstStyle/>
          <a:p>
            <a:r>
              <a:rPr lang="en-US" altLang="en-US" sz="2400" dirty="0">
                <a:solidFill>
                  <a:srgbClr val="000000"/>
                </a:solidFill>
                <a:latin typeface="+mn-lt"/>
              </a:rPr>
              <a:t>Can be used to input more than one value</a:t>
            </a:r>
            <a:r>
              <a:rPr lang="en-US" altLang="en-US" sz="2400" dirty="0" smtClean="0">
                <a:solidFill>
                  <a:srgbClr val="000000"/>
                </a:solidFill>
                <a:latin typeface="+mn-lt"/>
              </a:rPr>
              <a:t>:</a:t>
            </a:r>
            <a:endParaRPr lang="en-US" altLang="en-US" sz="2400" dirty="0">
              <a:solidFill>
                <a:srgbClr val="000000"/>
              </a:solidFill>
              <a:latin typeface="+mn-lt"/>
            </a:endParaRPr>
          </a:p>
        </p:txBody>
      </p:sp>
      <p:pic>
        <p:nvPicPr>
          <p:cNvPr id="5" name="Picture 4" descr="Computer code reads, c in right angle bracket right angle bracket height right angle bracket right angle bracket width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48" y="2344619"/>
            <a:ext cx="4857632" cy="315578"/>
          </a:xfrm>
          <a:prstGeom prst="rect">
            <a:avLst/>
          </a:prstGeom>
        </p:spPr>
      </p:pic>
      <p:sp>
        <p:nvSpPr>
          <p:cNvPr id="4" name="Text Placeholder 3"/>
          <p:cNvSpPr>
            <a:spLocks noGrp="1"/>
          </p:cNvSpPr>
          <p:nvPr>
            <p:ph type="body" idx="2"/>
          </p:nvPr>
        </p:nvSpPr>
        <p:spPr>
          <a:xfrm>
            <a:off x="457200" y="2932177"/>
            <a:ext cx="8229600" cy="1895856"/>
          </a:xfrm>
        </p:spPr>
        <p:txBody>
          <a:bodyPr/>
          <a:lstStyle/>
          <a:p>
            <a:pPr marL="255651" indent="-255651" eaLnBrk="1" hangingPunct="1">
              <a:tabLst/>
              <a:defRPr/>
            </a:pPr>
            <a:r>
              <a:rPr lang="en-US" altLang="en-US" sz="2400" dirty="0">
                <a:solidFill>
                  <a:srgbClr val="000000"/>
                </a:solidFill>
                <a:latin typeface="Arial (Body)"/>
              </a:rPr>
              <a:t>Multiple values from keyboard must be separated by </a:t>
            </a:r>
            <a:r>
              <a:rPr lang="en-US" altLang="en-US" sz="2400" dirty="0" smtClean="0">
                <a:solidFill>
                  <a:srgbClr val="000000"/>
                </a:solidFill>
                <a:latin typeface="Arial (Body)"/>
              </a:rPr>
              <a:t>spaces</a:t>
            </a:r>
            <a:endParaRPr lang="en-US" altLang="en-US" sz="2400" dirty="0">
              <a:solidFill>
                <a:srgbClr val="000000"/>
              </a:solidFill>
              <a:latin typeface="Arial (Body)"/>
            </a:endParaRPr>
          </a:p>
          <a:p>
            <a:pPr marL="255651" indent="-255651" eaLnBrk="1" hangingPunct="1">
              <a:tabLst/>
              <a:defRPr/>
            </a:pPr>
            <a:r>
              <a:rPr lang="en-US" altLang="en-US" sz="2400" dirty="0">
                <a:solidFill>
                  <a:srgbClr val="000000"/>
                </a:solidFill>
                <a:latin typeface="Arial (Body)"/>
              </a:rPr>
              <a:t>Order is important: first value entered goes to first variable, etc</a:t>
            </a:r>
            <a:r>
              <a:rPr lang="en-US" altLang="en-US" sz="2400" dirty="0" smtClean="0">
                <a:solidFill>
                  <a:srgbClr val="000000"/>
                </a:solidFill>
                <a:latin typeface="Arial (Body)"/>
              </a:rPr>
              <a:t>.</a:t>
            </a:r>
          </a:p>
        </p:txBody>
      </p:sp>
    </p:spTree>
    <p:extLst>
      <p:ext uri="{BB962C8B-B14F-4D97-AF65-F5344CB8AC3E}">
        <p14:creationId xmlns:p14="http://schemas.microsoft.com/office/powerpoint/2010/main" val="952558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94211"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1"/>
            <a:ext cx="8229600" cy="1231076"/>
          </a:xfrm>
        </p:spPr>
        <p:txBody>
          <a:bodyPr anchor="b">
            <a:spAutoFit/>
          </a:bodyPr>
          <a:lstStyle/>
          <a:p>
            <a:pPr eaLnBrk="1" hangingPunct="1">
              <a:spcBef>
                <a:spcPct val="0"/>
              </a:spcBef>
              <a:buClrTx/>
              <a:defRPr/>
            </a:pPr>
            <a:r>
              <a:rPr lang="en-US" dirty="0" smtClean="0">
                <a:latin typeface="Times New Roman" panose="02020603050405020304" pitchFamily="18" charset="0"/>
                <a:ea typeface="+mj-ea"/>
                <a:cs typeface="Arial"/>
              </a:rPr>
              <a:t>The </a:t>
            </a:r>
            <a:r>
              <a:rPr lang="en-US" dirty="0" smtClean="0">
                <a:latin typeface="Courier New" panose="02070309020205020404" pitchFamily="49" charset="0"/>
                <a:ea typeface="+mj-ea"/>
                <a:cs typeface="Courier New" panose="02070309020205020404" pitchFamily="49" charset="0"/>
              </a:rPr>
              <a:t>C</a:t>
            </a:r>
            <a:r>
              <a:rPr lang="en-US" sz="100" dirty="0" smtClean="0">
                <a:latin typeface="Courier New" panose="02070309020205020404" pitchFamily="49" charset="0"/>
                <a:ea typeface="+mj-ea"/>
                <a:cs typeface="Courier New" panose="02070309020205020404" pitchFamily="49" charset="0"/>
              </a:rPr>
              <a:t> </a:t>
            </a:r>
            <a:r>
              <a:rPr lang="en-US" dirty="0" smtClean="0">
                <a:latin typeface="Courier New" panose="02070309020205020404" pitchFamily="49" charset="0"/>
                <a:ea typeface="+mj-ea"/>
                <a:cs typeface="Courier New" panose="02070309020205020404" pitchFamily="49" charset="0"/>
              </a:rPr>
              <a:t>in</a:t>
            </a:r>
            <a:r>
              <a:rPr lang="en-US" dirty="0" smtClean="0">
                <a:latin typeface="Times New Roman" panose="02020603050405020304" pitchFamily="18" charset="0"/>
                <a:ea typeface="+mj-ea"/>
                <a:cs typeface="Arial"/>
              </a:rPr>
              <a:t> Object Gathers Multiple Values in Program 3-2</a:t>
            </a:r>
            <a:endParaRPr lang="en-US" dirty="0">
              <a:latin typeface="Times New Roman" panose="02020603050405020304" pitchFamily="18" charset="0"/>
              <a:ea typeface="+mj-ea"/>
              <a:cs typeface="Arial"/>
            </a:endParaRPr>
          </a:p>
        </p:txBody>
      </p:sp>
      <p:pic>
        <p:nvPicPr>
          <p:cNvPr id="6" name="Picture 5" descr="Computer code. The code has 19 lines. The lines read as follows. Line 1. forward slash forward slash This program asks the user to enter the length and width of. Line 2. forward slash forward slash a rectangle period It calculates the rectangle's area and displays. Line 3. forward slash forward slash the value on the screen period. Line 4. hash include left angle bracket i o stream right angle bracket. Line 5. using name space s t d semicolon. Line 6. Blank. Line 7. i n t main left parenthesis right parenthesis. Line 8. left brace. Line 9, indented once. i n t length comma width comma area semicolon. Line 10. Blank. Line 11, indented once. c out left angle bracket left angle bracket double quote This program calculates the area of a double quote semicolon. Line 12, indented once. c out left angle bracket left angle bracket double quote rectangle period back slash n double quote semicolon. Line 13, indented once. c out left angle bracket left angle bracket double quote Enter the length and width of the rectangle double quote semicolon. Line 14, indented once. c out left angle bracket left angle bracket double quote separated by a space period back slash n double quote semicolon. Line 15, indented once. c in right angle bracket right angle bracket length right angle bracket right angle bracket width semicolon. Line 16, indented once. area equals length asterisk width semicolon. Line 17, indented once. c out left angle bracket left angle bracket double quote The area of the rectangle is double quote left angle bracket left angle bracket area left angle bracket left angle bracket end l semicolon. Line 18, indented once. return 0 semicolon. Line 19. right brace. Program output with example input shown in bold. Output has 3 lines. The lines read as follows. Line 1. This program calculates the area of a rectangle. Line 2. Enter the length and width of the rectangle separated by a space. 10, 20 left bracket Enter right bracket. written in bold. Line 3. The area of the rectangle is 200."/>
          <p:cNvPicPr>
            <a:picLocks noChangeAspect="1"/>
          </p:cNvPicPr>
          <p:nvPr/>
        </p:nvPicPr>
        <p:blipFill>
          <a:blip r:embed="rId2"/>
          <a:stretch>
            <a:fillRect/>
          </a:stretch>
        </p:blipFill>
        <p:spPr>
          <a:xfrm>
            <a:off x="1279839" y="1637011"/>
            <a:ext cx="6236898" cy="4552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1"/>
            <a:ext cx="8229600" cy="1231076"/>
          </a:xfrm>
        </p:spPr>
        <p:txBody>
          <a:bodyPr anchor="b">
            <a:spAutoFit/>
          </a:bodyPr>
          <a:lstStyle/>
          <a:p>
            <a:pPr eaLnBrk="1" hangingPunct="1">
              <a:spcBef>
                <a:spcPct val="0"/>
              </a:spcBef>
              <a:buClrTx/>
              <a:defRPr/>
            </a:pPr>
            <a:r>
              <a:rPr lang="en-US" dirty="0" smtClean="0">
                <a:latin typeface="Times New Roman" panose="02020603050405020304" pitchFamily="18" charset="0"/>
                <a:ea typeface="+mj-ea"/>
                <a:cs typeface="Arial"/>
              </a:rPr>
              <a:t>The </a:t>
            </a:r>
            <a:r>
              <a:rPr lang="en-US" dirty="0" smtClean="0">
                <a:latin typeface="Courier New" panose="02070309020205020404" pitchFamily="49" charset="0"/>
                <a:ea typeface="+mj-ea"/>
                <a:cs typeface="Courier New" panose="02070309020205020404" pitchFamily="49" charset="0"/>
              </a:rPr>
              <a:t>C</a:t>
            </a:r>
            <a:r>
              <a:rPr lang="en-US" sz="100" dirty="0" smtClean="0">
                <a:latin typeface="Courier New" panose="02070309020205020404" pitchFamily="49" charset="0"/>
                <a:ea typeface="+mj-ea"/>
                <a:cs typeface="Courier New" panose="02070309020205020404" pitchFamily="49" charset="0"/>
              </a:rPr>
              <a:t> </a:t>
            </a:r>
            <a:r>
              <a:rPr lang="en-US" dirty="0" smtClean="0">
                <a:latin typeface="Courier New" panose="02070309020205020404" pitchFamily="49" charset="0"/>
                <a:ea typeface="+mj-ea"/>
                <a:cs typeface="Courier New" panose="02070309020205020404" pitchFamily="49" charset="0"/>
              </a:rPr>
              <a:t>in</a:t>
            </a:r>
            <a:r>
              <a:rPr lang="en-US" dirty="0" smtClean="0">
                <a:latin typeface="Times New Roman" panose="02020603050405020304" pitchFamily="18" charset="0"/>
                <a:ea typeface="+mj-ea"/>
                <a:cs typeface="Arial"/>
              </a:rPr>
              <a:t> Object Reads Different Data Types in Program 3-3</a:t>
            </a:r>
            <a:endParaRPr lang="en-US" dirty="0">
              <a:latin typeface="Times New Roman" panose="02020603050405020304" pitchFamily="18" charset="0"/>
              <a:ea typeface="+mj-ea"/>
              <a:cs typeface="Arial"/>
            </a:endParaRPr>
          </a:p>
        </p:txBody>
      </p:sp>
      <p:pic>
        <p:nvPicPr>
          <p:cNvPr id="4" name="Picture 3" descr="Computer code. The code has 18 lines. The lines read as follows. Line 1. forward slash forward slash This program demonstrates how c in can read multiple values. Line 2. forward slash forward slash of different data types period. Line 3. hash include left angle bracket i o stream right angle bracket. Line 4. using name space s t d semicolon. Line 5. Blank. Line 6. i n t main left parenthesis right parenthesis. Line 7. left brace. Line 8, indented once. i n t whole semicolon. Line 9, indented once. double fractional semicolon. Line 10, indented once. c h a r letter semicolon. Line 11. blank. Line 12, indented once. c out left angle bracket left angle bracket double quote Enter an integer comma a double comma and a character colon double quote semicolon. Line 13, indented once. c in right angle bracket right angle bracket whole right angle bracket fractional right angle bracket right angle bracket letter semicolon. Line 14, indented once. c out left angle bracket left angle bracket double quote Whole colon double quote left angle bracket left angle bracket whole left angle bracket left angle bracket end l semicolon. Line 15, indented once. c out left angle bracket left angle bracket double quote Fractional colon double quote left angle bracket left angle bracket fractional left angle bracket left angle bracket end l semicolon. Line 16, indented once. c out left angle bracket left angle bracket double quote Letter colon double quote left angle bracket left angle bracket letter left angle bracket left angle bracket end l semicolon. Line 17, indented once. return 0 semicolon. Line 18. right brace. Program output with example input shown in bold. Output has 3 lines. The lines read as follows. Line 1. Enter an integer, a double, and a character: 4, 5.7, b left bracket Enter right bracket, written in bold. Line 2. Whole: 4. Line 3. Fractional: 5.7. Line 4. Letter: b."/>
          <p:cNvPicPr>
            <a:picLocks noChangeAspect="1"/>
          </p:cNvPicPr>
          <p:nvPr/>
        </p:nvPicPr>
        <p:blipFill>
          <a:blip r:embed="rId2"/>
          <a:stretch>
            <a:fillRect/>
          </a:stretch>
        </p:blipFill>
        <p:spPr>
          <a:xfrm>
            <a:off x="1467919" y="1486555"/>
            <a:ext cx="6260586" cy="4731599"/>
          </a:xfrm>
          <a:prstGeom prst="rect">
            <a:avLst/>
          </a:prstGeom>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9269</TotalTime>
  <Words>2189</Words>
  <Application>Microsoft Office PowerPoint</Application>
  <PresentationFormat>On-screen Show (4:3)</PresentationFormat>
  <Paragraphs>331</Paragraphs>
  <Slides>70</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70</vt:i4>
      </vt:variant>
    </vt:vector>
  </HeadingPairs>
  <TitlesOfParts>
    <vt:vector size="81" baseType="lpstr">
      <vt:lpstr>Arial</vt:lpstr>
      <vt:lpstr>Arial (Body)</vt:lpstr>
      <vt:lpstr>Arial Body</vt:lpstr>
      <vt:lpstr>Courier New</vt:lpstr>
      <vt:lpstr>Noto Sans Symbols</vt:lpstr>
      <vt:lpstr>Times New Roman</vt:lpstr>
      <vt:lpstr>Verdana</vt:lpstr>
      <vt:lpstr>ヒラギノ角ゴ Pro W3</vt:lpstr>
      <vt:lpstr>508 Lecture</vt:lpstr>
      <vt:lpstr>1_508 Lecture</vt:lpstr>
      <vt:lpstr>Equation</vt:lpstr>
      <vt:lpstr>Starting out With C++: From Control Structures Through Objects</vt:lpstr>
      <vt:lpstr>3.1 The cin Object</vt:lpstr>
      <vt:lpstr>The C in Object (1 of 3)</vt:lpstr>
      <vt:lpstr>The C in Object in Program 3-1</vt:lpstr>
      <vt:lpstr>The C in Object (2 of 3)</vt:lpstr>
      <vt:lpstr>Displaying a Prompt</vt:lpstr>
      <vt:lpstr>The C in Object (3 of 3)</vt:lpstr>
      <vt:lpstr>The C in Object Gathers Multiple Values in Program 3-2</vt:lpstr>
      <vt:lpstr>The C in Object Reads Different Data Types in Program 3-3</vt:lpstr>
      <vt:lpstr>3.2 Mathematical Expressions</vt:lpstr>
      <vt:lpstr>Mathematical Expressions</vt:lpstr>
      <vt:lpstr>Order of Operations (1 of 2)</vt:lpstr>
      <vt:lpstr>Order of Operations (2 of 2)</vt:lpstr>
      <vt:lpstr>Associativity of Operators</vt:lpstr>
      <vt:lpstr>Grouping with Parentheses</vt:lpstr>
      <vt:lpstr>Algebraic Expressions (1 of 2)</vt:lpstr>
      <vt:lpstr>Algebraic Expressions (2 of 2)</vt:lpstr>
      <vt:lpstr>3.3 When You Mix Apples with Oranges: Type Conversion</vt:lpstr>
      <vt:lpstr>When You Mix Apples with Oranges: Type Conversion</vt:lpstr>
      <vt:lpstr>Hierarchy of Types</vt:lpstr>
      <vt:lpstr>Type Coercion</vt:lpstr>
      <vt:lpstr>Coercion Rules</vt:lpstr>
      <vt:lpstr>3.4 Overflow and Underflow</vt:lpstr>
      <vt:lpstr>Overflow and Underflow</vt:lpstr>
      <vt:lpstr>3.5 Type Casting</vt:lpstr>
      <vt:lpstr>Type Casting</vt:lpstr>
      <vt:lpstr>Type Casting in Program 3-9</vt:lpstr>
      <vt:lpstr>C-Style and Prestandard Type Cast Expressions</vt:lpstr>
      <vt:lpstr>3.6 Multiple Assignment and Combined Assignment</vt:lpstr>
      <vt:lpstr>Multiple Assignment and Combined Assignment</vt:lpstr>
      <vt:lpstr>Combined Assignment (1 of 2)</vt:lpstr>
      <vt:lpstr>Other Similar Statements</vt:lpstr>
      <vt:lpstr>Combined Assignment (2 of 2)</vt:lpstr>
      <vt:lpstr>Combined Assignment Operators</vt:lpstr>
      <vt:lpstr>3.7 Formatting Output</vt:lpstr>
      <vt:lpstr>Formatting Output</vt:lpstr>
      <vt:lpstr>Stream Manipulators (1 of 3)</vt:lpstr>
      <vt:lpstr>The Setw Stream Manipulator in Program 3-13</vt:lpstr>
      <vt:lpstr>Stream Manipulators (2 of 3)</vt:lpstr>
      <vt:lpstr>More Stream Manipulators in Program 3-17 (1 of 2)</vt:lpstr>
      <vt:lpstr>More Stream Manipulators in Program 3-17 (2 of 2)</vt:lpstr>
      <vt:lpstr>Stream Manipulators (3 of 3)</vt:lpstr>
      <vt:lpstr>3.8 Working with Characters and string Objects</vt:lpstr>
      <vt:lpstr>Working with Characters and String Objects (1 of 3)</vt:lpstr>
      <vt:lpstr>Using Getline in Program 3-19</vt:lpstr>
      <vt:lpstr>Working with Characters and String Objects (2 of 3)</vt:lpstr>
      <vt:lpstr>Using c in.Get()in Program 3-21</vt:lpstr>
      <vt:lpstr>Working with Characters and String Objects (3 of 3)</vt:lpstr>
      <vt:lpstr>String Member Functions and Operators</vt:lpstr>
      <vt:lpstr>3.9 More Mathematical Library Functions</vt:lpstr>
      <vt:lpstr>More Mathematical Library Functions (1 of 2)</vt:lpstr>
      <vt:lpstr>More Mathematical Library Functions (2 of 2)</vt:lpstr>
      <vt:lpstr>3.10 Hand Tracing a Program</vt:lpstr>
      <vt:lpstr>Hand Tracing a Program</vt:lpstr>
      <vt:lpstr>Program 3-27 with Hand Trace Chart</vt:lpstr>
      <vt:lpstr>3.11 A Case Study</vt:lpstr>
      <vt:lpstr>A Case Study</vt:lpstr>
      <vt:lpstr>Variables (1 of 2)</vt:lpstr>
      <vt:lpstr>Variables (2 of 2)</vt:lpstr>
      <vt:lpstr>Program Design</vt:lpstr>
      <vt:lpstr>General Hierarchy Chart</vt:lpstr>
      <vt:lpstr>Get Crate Dimensions</vt:lpstr>
      <vt:lpstr>Calculate Volume, Cost, Customer Charge, and Profit</vt:lpstr>
      <vt:lpstr>Display Calculated Data</vt:lpstr>
      <vt:lpstr>Psuedocode</vt:lpstr>
      <vt:lpstr>Calculations</vt:lpstr>
      <vt:lpstr>The Program 3-28 (1 of 3)</vt:lpstr>
      <vt:lpstr>The Program 3-28 (2 of 3)</vt:lpstr>
      <vt:lpstr>The Program 3-28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1056</cp:revision>
  <dcterms:modified xsi:type="dcterms:W3CDTF">2018-04-11T05:09:53Z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