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1"/>
  </p:notesMasterIdLst>
  <p:handoutMasterIdLst>
    <p:handoutMasterId r:id="rId82"/>
  </p:handoutMasterIdLst>
  <p:sldIdLst>
    <p:sldId id="301" r:id="rId3"/>
    <p:sldId id="389"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05" r:id="rId8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3" autoAdjust="0"/>
    <p:restoredTop sz="94364" autoAdjust="0"/>
  </p:normalViewPr>
  <p:slideViewPr>
    <p:cSldViewPr snapToGrid="0" snapToObjects="1">
      <p:cViewPr varScale="1">
        <p:scale>
          <a:sx n="65" d="100"/>
          <a:sy n="65" d="100"/>
        </p:scale>
        <p:origin x="7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74F1AED1-7807-498E-BC21-C67A84F1F483}" type="datetimeFigureOut">
              <a:rPr lang="en-US" altLang="en-US"/>
              <a:pPr/>
              <a:t>3/22/2018</a:t>
            </a:fld>
            <a:endParaRPr lang="en-US" altLang="en-US"/>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6257CCA-59D3-4799-8963-B565692ACA2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975B167C-B054-4B6E-AC46-04AD8F1AC772}"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headEnd/>
            <a:tailEnd/>
          </a:ln>
        </p:spPr>
      </p:sp>
      <p:sp>
        <p:nvSpPr>
          <p:cNvPr id="1741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3) NVDA Reader (free versions available)</a:t>
            </a:r>
          </a:p>
        </p:txBody>
      </p:sp>
      <p:sp>
        <p:nvSpPr>
          <p:cNvPr id="1741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4173715-D6D1-4EFD-B4AB-401ADFBB7AB0}"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975B167C-B054-4B6E-AC46-04AD8F1AC772}" type="slidenum">
              <a:rPr lang="en-US" altLang="en-US" smtClean="0"/>
              <a:pPr/>
              <a:t>38</a:t>
            </a:fld>
            <a:endParaRPr lang="en-US" altLang="en-US"/>
          </a:p>
        </p:txBody>
      </p:sp>
    </p:spTree>
    <p:extLst>
      <p:ext uri="{BB962C8B-B14F-4D97-AF65-F5344CB8AC3E}">
        <p14:creationId xmlns:p14="http://schemas.microsoft.com/office/powerpoint/2010/main" val="77767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975B167C-B054-4B6E-AC46-04AD8F1AC772}" type="slidenum">
              <a:rPr lang="en-US" altLang="en-US" smtClean="0"/>
              <a:pPr/>
              <a:t>76</a:t>
            </a:fld>
            <a:endParaRPr lang="en-US" altLang="en-US"/>
          </a:p>
        </p:txBody>
      </p:sp>
    </p:spTree>
    <p:extLst>
      <p:ext uri="{BB962C8B-B14F-4D97-AF65-F5344CB8AC3E}">
        <p14:creationId xmlns:p14="http://schemas.microsoft.com/office/powerpoint/2010/main" val="52071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379B988A-9F24-42E6-A9B6-52FEEEBD66DA}" type="slidenum">
              <a:rPr lang="en-US" altLang="en-US"/>
              <a:pPr/>
              <a:t>‹#›</a:t>
            </a:fld>
            <a:endParaRPr lang="en-US" altLang="en-US"/>
          </a:p>
        </p:txBody>
      </p:sp>
    </p:spTree>
    <p:extLst>
      <p:ext uri="{BB962C8B-B14F-4D97-AF65-F5344CB8AC3E}">
        <p14:creationId xmlns:p14="http://schemas.microsoft.com/office/powerpoint/2010/main" val="105109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9071D04A-CABB-4732-A745-005518DF1D3E}" type="slidenum">
              <a:rPr lang="en-US" altLang="en-US"/>
              <a:pPr/>
              <a:t>‹#›</a:t>
            </a:fld>
            <a:endParaRPr lang="en-US" altLang="en-US"/>
          </a:p>
        </p:txBody>
      </p:sp>
    </p:spTree>
    <p:extLst>
      <p:ext uri="{BB962C8B-B14F-4D97-AF65-F5344CB8AC3E}">
        <p14:creationId xmlns:p14="http://schemas.microsoft.com/office/powerpoint/2010/main" val="307243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85458183-744B-44AC-A926-D6A506DD489D}" type="slidenum">
              <a:rPr lang="en-US" altLang="en-US"/>
              <a:pPr/>
              <a:t>‹#›</a:t>
            </a:fld>
            <a:endParaRPr lang="en-US" altLang="en-US"/>
          </a:p>
        </p:txBody>
      </p:sp>
    </p:spTree>
    <p:extLst>
      <p:ext uri="{BB962C8B-B14F-4D97-AF65-F5344CB8AC3E}">
        <p14:creationId xmlns:p14="http://schemas.microsoft.com/office/powerpoint/2010/main" val="206069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8A6AB7B4-37B6-4581-9971-E1FC6FEA15DA}" type="datetimeFigureOut">
              <a:rPr lang="en-US" altLang="en-US"/>
              <a:pPr/>
              <a:t>3/22/2018</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5F4A2F79-7305-4060-B3A5-D1D7DB52B208}" type="slidenum">
              <a:rPr lang="en-US" altLang="en-US"/>
              <a:pPr/>
              <a:t>‹#›</a:t>
            </a:fld>
            <a:endParaRPr lang="en-US" altLang="en-US"/>
          </a:p>
        </p:txBody>
      </p:sp>
    </p:spTree>
    <p:extLst>
      <p:ext uri="{BB962C8B-B14F-4D97-AF65-F5344CB8AC3E}">
        <p14:creationId xmlns:p14="http://schemas.microsoft.com/office/powerpoint/2010/main" val="107872752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a:p>
        </p:txBody>
      </p:sp>
      <p:sp>
        <p:nvSpPr>
          <p:cNvPr id="11" name="Date Placeholder 3"/>
          <p:cNvSpPr>
            <a:spLocks noGrp="1"/>
          </p:cNvSpPr>
          <p:nvPr>
            <p:ph type="dt" sz="half" idx="19"/>
          </p:nvPr>
        </p:nvSpPr>
        <p:spPr/>
        <p:txBody>
          <a:bodyPr/>
          <a:lstStyle>
            <a:lvl1pPr>
              <a:defRPr/>
            </a:lvl1pPr>
          </a:lstStyle>
          <a:p>
            <a:fld id="{5701F6DB-EA7B-4D44-8218-F2F59ADFA472}" type="datetimeFigureOut">
              <a:rPr lang="en-US" altLang="en-US"/>
              <a:pPr/>
              <a:t>3/22/2018</a:t>
            </a:fld>
            <a:endParaRPr lang="en-US" altLang="en-US"/>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fld id="{2A99BF84-7258-4A2C-B612-2C6FB7E3F955}" type="slidenum">
              <a:rPr lang="en-US" altLang="en-US"/>
              <a:pPr/>
              <a:t>‹#›</a:t>
            </a:fld>
            <a:endParaRPr lang="en-US" altLang="en-US"/>
          </a:p>
        </p:txBody>
      </p:sp>
    </p:spTree>
    <p:extLst>
      <p:ext uri="{BB962C8B-B14F-4D97-AF65-F5344CB8AC3E}">
        <p14:creationId xmlns:p14="http://schemas.microsoft.com/office/powerpoint/2010/main" val="331537884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9A741174-3F21-4504-9F73-9E02F9C7E822}" type="slidenum">
              <a:rPr lang="en-US" altLang="en-US"/>
              <a:pPr/>
              <a:t>‹#›</a:t>
            </a:fld>
            <a:endParaRPr lang="en-US" altLang="en-US"/>
          </a:p>
        </p:txBody>
      </p:sp>
    </p:spTree>
    <p:extLst>
      <p:ext uri="{BB962C8B-B14F-4D97-AF65-F5344CB8AC3E}">
        <p14:creationId xmlns:p14="http://schemas.microsoft.com/office/powerpoint/2010/main" val="4018315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0FEE18DF-7FE7-43AB-B641-A16BA3150CEB}" type="slidenum">
              <a:rPr lang="en-US" altLang="en-US"/>
              <a:pPr/>
              <a:t>‹#›</a:t>
            </a:fld>
            <a:endParaRPr lang="en-US" altLang="en-US"/>
          </a:p>
        </p:txBody>
      </p:sp>
    </p:spTree>
    <p:extLst>
      <p:ext uri="{BB962C8B-B14F-4D97-AF65-F5344CB8AC3E}">
        <p14:creationId xmlns:p14="http://schemas.microsoft.com/office/powerpoint/2010/main" val="372421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6152B117-62A5-438A-98ED-DF0B4173B1B1}" type="slidenum">
              <a:rPr lang="en-US" altLang="en-US"/>
              <a:pPr/>
              <a:t>‹#›</a:t>
            </a:fld>
            <a:endParaRPr lang="en-US" altLang="en-US"/>
          </a:p>
        </p:txBody>
      </p:sp>
    </p:spTree>
    <p:extLst>
      <p:ext uri="{BB962C8B-B14F-4D97-AF65-F5344CB8AC3E}">
        <p14:creationId xmlns:p14="http://schemas.microsoft.com/office/powerpoint/2010/main" val="344446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72287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9258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685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1AB405F8-FA66-428B-9F38-2EC1A334EC78}" type="slidenum">
              <a:rPr lang="en-US" altLang="en-US"/>
              <a:pPr/>
              <a:t>‹#›</a:t>
            </a:fld>
            <a:endParaRPr lang="en-US" altLang="en-US"/>
          </a:p>
        </p:txBody>
      </p:sp>
    </p:spTree>
    <p:extLst>
      <p:ext uri="{BB962C8B-B14F-4D97-AF65-F5344CB8AC3E}">
        <p14:creationId xmlns:p14="http://schemas.microsoft.com/office/powerpoint/2010/main" val="151145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38F9F1CA-4E0B-425F-B95A-697D08025026}" type="slidenum">
              <a:rPr lang="en-US" altLang="en-US"/>
              <a:pPr/>
              <a:t>‹#›</a:t>
            </a:fld>
            <a:endParaRPr lang="en-US" altLang="en-US"/>
          </a:p>
        </p:txBody>
      </p:sp>
    </p:spTree>
    <p:extLst>
      <p:ext uri="{BB962C8B-B14F-4D97-AF65-F5344CB8AC3E}">
        <p14:creationId xmlns:p14="http://schemas.microsoft.com/office/powerpoint/2010/main" val="326274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1663281D-119B-4B32-9462-7E3832DD47D4}" type="slidenum">
              <a:rPr lang="en-US" altLang="en-US"/>
              <a:pPr/>
              <a:t>‹#›</a:t>
            </a:fld>
            <a:endParaRPr lang="en-US" altLang="en-US"/>
          </a:p>
        </p:txBody>
      </p:sp>
    </p:spTree>
    <p:extLst>
      <p:ext uri="{BB962C8B-B14F-4D97-AF65-F5344CB8AC3E}">
        <p14:creationId xmlns:p14="http://schemas.microsoft.com/office/powerpoint/2010/main" val="178656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CF3A2BBD-FDEE-48AB-9D8C-0F7A0D35FFD6}" type="slidenum">
              <a:rPr lang="en-US" altLang="en-US"/>
              <a:pPr/>
              <a:t>‹#›</a:t>
            </a:fld>
            <a:endParaRPr lang="en-US" altLang="en-US"/>
          </a:p>
        </p:txBody>
      </p:sp>
    </p:spTree>
    <p:extLst>
      <p:ext uri="{BB962C8B-B14F-4D97-AF65-F5344CB8AC3E}">
        <p14:creationId xmlns:p14="http://schemas.microsoft.com/office/powerpoint/2010/main" val="275266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CA3AE5BD-CF4C-4452-8C8A-A532BA0BB875}"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2BB9455-FD21-42CB-8057-65CB76C63D3B}"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a:t>
            </a:r>
            <a:r>
              <a:rPr lang="en-US" b="1" dirty="0">
                <a:latin typeface="+mn-lt"/>
              </a:rPr>
              <a:t>4</a:t>
            </a:r>
          </a:p>
        </p:txBody>
      </p:sp>
      <p:sp>
        <p:nvSpPr>
          <p:cNvPr id="5" name="Text Placeholder 4"/>
          <p:cNvSpPr>
            <a:spLocks noGrp="1"/>
          </p:cNvSpPr>
          <p:nvPr>
            <p:ph type="body" idx="3"/>
          </p:nvPr>
        </p:nvSpPr>
        <p:spPr>
          <a:xfrm>
            <a:off x="4876800" y="3114675"/>
            <a:ext cx="3657600" cy="1235075"/>
          </a:xfrm>
        </p:spPr>
        <p:txBody>
          <a:bodyPr/>
          <a:lstStyle/>
          <a:p>
            <a:pPr algn="ctr" eaLnBrk="1" hangingPunct="1">
              <a:spcBef>
                <a:spcPct val="50000"/>
              </a:spcBef>
            </a:pPr>
            <a:r>
              <a:rPr lang="en-US" altLang="en-US" dirty="0">
                <a:latin typeface="+mn-lt"/>
              </a:rPr>
              <a:t>Making Decisions</a:t>
            </a:r>
          </a:p>
        </p:txBody>
      </p:sp>
      <p:pic>
        <p:nvPicPr>
          <p:cNvPr id="16390"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391"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Arial"/>
              </a:rPr>
              <a:t> Statement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General Format</a:t>
            </a:r>
            <a:r>
              <a:rPr lang="en-US" altLang="en-US" sz="2400" dirty="0" smtClean="0">
                <a:solidFill>
                  <a:srgbClr val="000000"/>
                </a:solidFill>
                <a:latin typeface="Arial (Body)"/>
                <a:ea typeface="+mn-ea"/>
              </a:rPr>
              <a:t>:</a:t>
            </a:r>
          </a:p>
        </p:txBody>
      </p:sp>
      <p:pic>
        <p:nvPicPr>
          <p:cNvPr id="7" name="Picture 6" descr="Computer code. The code has 2 lines. The lines read as follows. Line 1. if left parenthesis expression right parenthesis. Line 2, indented once. statement semicolon."/>
          <p:cNvPicPr>
            <a:picLocks noChangeAspect="1"/>
          </p:cNvPicPr>
          <p:nvPr/>
        </p:nvPicPr>
        <p:blipFill>
          <a:blip r:embed="rId2"/>
          <a:stretch>
            <a:fillRect/>
          </a:stretch>
        </p:blipFill>
        <p:spPr>
          <a:xfrm>
            <a:off x="1193205" y="2422373"/>
            <a:ext cx="3589849" cy="1109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939"/>
            <a:ext cx="8229600" cy="1097279"/>
          </a:xfrm>
        </p:spPr>
        <p:txBody>
          <a:bodyPr>
            <a:spAutoFit/>
          </a:bodyPr>
          <a:lstStyle/>
          <a:p>
            <a:pPr>
              <a:spcBef>
                <a:spcPct val="0"/>
              </a:spcBef>
              <a:buClrTx/>
              <a:defRPr/>
            </a:pPr>
            <a:r>
              <a:rPr lang="en-US" altLang="en-US" dirty="0">
                <a:latin typeface="Times New Roman" panose="02020603050405020304" pitchFamily="18" charset="0"/>
                <a:ea typeface="+mj-ea"/>
                <a:cs typeface="Arial"/>
              </a:rPr>
              <a:t>The If Statement-What Happens</a:t>
            </a: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defRPr/>
            </a:pPr>
            <a:r>
              <a:rPr lang="en-US" altLang="en-US" sz="2400" dirty="0">
                <a:solidFill>
                  <a:srgbClr val="000000"/>
                </a:solidFill>
                <a:latin typeface="Arial (Body)"/>
              </a:rPr>
              <a:t>To evaluate</a:t>
            </a:r>
            <a:r>
              <a:rPr lang="en-US" altLang="en-US" sz="2400" dirty="0" smtClean="0">
                <a:solidFill>
                  <a:srgbClr val="000000"/>
                </a:solidFill>
                <a:latin typeface="Arial (Body)"/>
              </a:rPr>
              <a:t>:</a:t>
            </a:r>
          </a:p>
        </p:txBody>
      </p:sp>
      <p:pic>
        <p:nvPicPr>
          <p:cNvPr id="4" name="Picture 3" descr="Computer code. The code has 2 lines. The lines read as follows. Line 1. if left parenthesis expression right parenthesis. Line 2, indented once. statement semicolon."/>
          <p:cNvPicPr>
            <a:picLocks noChangeAspect="1"/>
          </p:cNvPicPr>
          <p:nvPr/>
        </p:nvPicPr>
        <p:blipFill>
          <a:blip r:embed="rId2"/>
          <a:stretch>
            <a:fillRect/>
          </a:stretch>
        </p:blipFill>
        <p:spPr>
          <a:xfrm>
            <a:off x="1151317" y="2254136"/>
            <a:ext cx="3176578" cy="1119568"/>
          </a:xfrm>
          <a:prstGeom prst="rect">
            <a:avLst/>
          </a:prstGeom>
        </p:spPr>
      </p:pic>
      <p:sp>
        <p:nvSpPr>
          <p:cNvPr id="6" name="Text Placeholder 5"/>
          <p:cNvSpPr>
            <a:spLocks noGrp="1"/>
          </p:cNvSpPr>
          <p:nvPr>
            <p:ph type="body" idx="2"/>
          </p:nvPr>
        </p:nvSpPr>
        <p:spPr>
          <a:xfrm>
            <a:off x="457200" y="3496056"/>
            <a:ext cx="8229600" cy="2163763"/>
          </a:xfrm>
        </p:spPr>
        <p:txBody>
          <a:bodyPr/>
          <a:lstStyle/>
          <a:p>
            <a:r>
              <a:rPr lang="en-US" altLang="en-US" sz="2400" dirty="0">
                <a:latin typeface="+mn-lt"/>
              </a:rPr>
              <a:t>If the </a:t>
            </a:r>
            <a:r>
              <a:rPr lang="en-US" altLang="en-US" sz="2400" b="1" dirty="0">
                <a:latin typeface="Courier New" panose="02070309020205020404" pitchFamily="49" charset="0"/>
                <a:cs typeface="Courier New" panose="02070309020205020404" pitchFamily="49" charset="0"/>
              </a:rPr>
              <a:t>expression</a:t>
            </a:r>
            <a:r>
              <a:rPr lang="en-US" altLang="en-US" sz="2400" dirty="0">
                <a:latin typeface="+mn-lt"/>
              </a:rPr>
              <a:t> is </a:t>
            </a:r>
            <a:r>
              <a:rPr lang="en-US" altLang="en-US" sz="2400" dirty="0">
                <a:latin typeface="Courier New" panose="02070309020205020404" pitchFamily="49" charset="0"/>
                <a:cs typeface="Courier New" panose="02070309020205020404" pitchFamily="49" charset="0"/>
              </a:rPr>
              <a:t>true</a:t>
            </a:r>
            <a:r>
              <a:rPr lang="en-US" altLang="en-US" sz="2400" dirty="0">
                <a:latin typeface="+mn-lt"/>
              </a:rPr>
              <a:t>, then </a:t>
            </a:r>
            <a:r>
              <a:rPr lang="en-US" altLang="en-US" sz="2400" b="1" dirty="0">
                <a:latin typeface="Courier New" panose="02070309020205020404" pitchFamily="49" charset="0"/>
                <a:cs typeface="Courier New" panose="02070309020205020404" pitchFamily="49" charset="0"/>
              </a:rPr>
              <a:t>statement</a:t>
            </a:r>
            <a:r>
              <a:rPr lang="en-US" altLang="en-US" sz="2400" dirty="0">
                <a:latin typeface="+mn-lt"/>
              </a:rPr>
              <a:t> is executed.</a:t>
            </a:r>
          </a:p>
          <a:p>
            <a:r>
              <a:rPr lang="en-US" altLang="en-US" sz="2400" dirty="0">
                <a:latin typeface="+mn-lt"/>
              </a:rPr>
              <a:t>If the </a:t>
            </a:r>
            <a:r>
              <a:rPr lang="en-US" altLang="en-US" sz="2400" b="1" dirty="0">
                <a:latin typeface="Courier New" panose="02070309020205020404" pitchFamily="49" charset="0"/>
                <a:cs typeface="Courier New" panose="02070309020205020404" pitchFamily="49" charset="0"/>
              </a:rPr>
              <a:t>expression</a:t>
            </a:r>
            <a:r>
              <a:rPr lang="en-US" altLang="en-US" sz="2400" dirty="0">
                <a:latin typeface="+mn-lt"/>
              </a:rPr>
              <a:t> is </a:t>
            </a:r>
            <a:r>
              <a:rPr lang="en-US" altLang="en-US" sz="2400" dirty="0">
                <a:latin typeface="Courier New" panose="02070309020205020404" pitchFamily="49" charset="0"/>
                <a:cs typeface="Courier New" panose="02070309020205020404" pitchFamily="49" charset="0"/>
              </a:rPr>
              <a:t>false</a:t>
            </a:r>
            <a:r>
              <a:rPr lang="en-US" altLang="en-US" sz="2400" dirty="0">
                <a:latin typeface="+mn-lt"/>
              </a:rPr>
              <a:t>, then </a:t>
            </a:r>
            <a:r>
              <a:rPr lang="en-US" altLang="en-US" sz="2400" b="1" dirty="0">
                <a:latin typeface="Courier New" panose="02070309020205020404" pitchFamily="49" charset="0"/>
                <a:cs typeface="Courier New" panose="02070309020205020404" pitchFamily="49" charset="0"/>
              </a:rPr>
              <a:t>statement</a:t>
            </a:r>
            <a:r>
              <a:rPr lang="en-US" altLang="en-US" sz="2400" dirty="0">
                <a:latin typeface="+mn-lt"/>
              </a:rPr>
              <a:t> is skipped</a:t>
            </a:r>
            <a:r>
              <a:rPr lang="en-US" altLang="en-US" sz="2400" dirty="0" smtClean="0">
                <a:latin typeface="+mn-lt"/>
              </a:rPr>
              <a:t>.</a:t>
            </a:r>
            <a:endParaRPr lang="en-US" altLang="en-US" sz="24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Courier New" panose="02070309020205020404" pitchFamily="49" charset="0"/>
              </a:rPr>
              <a:t> Statement in Program 4-2 </a:t>
            </a:r>
            <a:r>
              <a:rPr lang="en-US" altLang="en-US" sz="2000" b="0" dirty="0" smtClean="0">
                <a:latin typeface="Times New Roman" panose="02020603050405020304" pitchFamily="18" charset="0"/>
                <a:ea typeface="+mj-ea"/>
                <a:cs typeface="Courier New" panose="02070309020205020404" pitchFamily="49" charset="0"/>
              </a:rPr>
              <a:t>(1 of 2)</a:t>
            </a:r>
            <a:endParaRPr lang="en-US" altLang="en-US" sz="2000" b="0" dirty="0">
              <a:latin typeface="Times New Roman" panose="02020603050405020304" pitchFamily="18" charset="0"/>
              <a:ea typeface="+mj-ea"/>
              <a:cs typeface="Arial"/>
            </a:endParaRPr>
          </a:p>
        </p:txBody>
      </p:sp>
      <p:pic>
        <p:nvPicPr>
          <p:cNvPr id="28676" name="Picture 2" descr="Computer code. The code has 24 lines. The lines read as follows. Line 1. forward slash forward slash This program averages three test scores. Line 2. hash include left angular bracket i o stream right angular bracket. Line 3. hash include left angular bracket i o m a n i p right angular bracket. Line 4. using namespace s t d semicolon. Line 5. Blank. Line 6. i n t main left parenthesis right parenthesis. Line 7. left brace. Line 8, indented once. i n t score 1 comma score 2 comma score 3 semicolon forward slash forward slash To hold three test scores. Line 9, indented once. double average semicolon forward slash forward slash To hold the average score. Line 10.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t="14240" r="-237"/>
          <a:stretch/>
        </p:blipFill>
        <p:spPr bwMode="auto">
          <a:xfrm>
            <a:off x="840580" y="2322576"/>
            <a:ext cx="7480459" cy="245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Courier New" panose="02070309020205020404" pitchFamily="49" charset="0"/>
              </a:rPr>
              <a:t> Statement in Program 4-2 </a:t>
            </a:r>
            <a:r>
              <a:rPr lang="en-US" altLang="en-US" sz="2000" b="0" dirty="0" smtClean="0">
                <a:latin typeface="Times New Roman" panose="02020603050405020304" pitchFamily="18" charset="0"/>
                <a:ea typeface="+mj-ea"/>
                <a:cs typeface="Courier New" panose="02070309020205020404" pitchFamily="49" charset="0"/>
              </a:rPr>
              <a:t>(2 of 2)</a:t>
            </a:r>
            <a:endParaRPr lang="en-US" altLang="en-US" sz="2000" b="0" dirty="0">
              <a:latin typeface="Times New Roman" panose="02020603050405020304" pitchFamily="18" charset="0"/>
              <a:ea typeface="+mj-ea"/>
              <a:cs typeface="Arial"/>
            </a:endParaRPr>
          </a:p>
        </p:txBody>
      </p:sp>
      <p:pic>
        <p:nvPicPr>
          <p:cNvPr id="30723" name="Picture 2" descr="Computer code continued. Line 11, indented once. forward slash forward slash Get the three test scores period. Line 12, indented once. c out left angular bracket left angular bracket double quote Enter 3 test scores and I will average them colon double quote semicolon. Line 13, indented once. c in right angular bracket right angular bracket score 1 right angular bracket right angular bracket score 2 right angular bracket right angular bracket score 3 semicolon. Line 14, Blank. Line 15, indented once. forward slash forward slash Calculate and display the average score period. Line 16, indented once. average equals left parenthesis score 1 plus score 2 plus score 3 right parenthesis forward slash 3 period 0 semicolon. Line 17, indented once. c out left angular bracket left angular bracket fixed left angular bracket left angular bracket show point left angular bracket left angular bracket set precision left parenthesis 1 right parenthesis semicolon. Line 18, indented once. c out left angular bracket left angular bracket double quote Your average is double quote left angular bracket left angular bracket average left angular bracket left angular bracket end l semicolon. Line 19. Blank. Line 20, indented once. forward slash forward slash If the average is a high score comma congratulate the user period. Line 21, indented once. if left parenthesis average right angular bracket HIGH underscore SCORE right parenthesis. Line 22, indented twice. c out left angular bracket left angular bracket double quote Congratulations exclamation point That single quotes a high score exclamation point back slash n double quote semicolon. Line 23, indented once. return 0 semicolon. Line 24. right brace. Computer output. The output has 7 lines. The lines read as follows. Line 1. Program Output with Example Input Shown in Bold. Line 2. Enter 3 test scores and I will average them colon 80, 90, 70 left bracket Enter right bracket, written in bold. Line 3. Your average is 80 period 0. Line 4. Program Output with Different Example Input Shown in Bold. Line 5. Enter 3 test scores and I will average them colon 100, 100, 100 left bracket Enter right bracket, written in bold. Line 6. Your average is 100 period 0. Line 7. Congratulations exclamation point That's a high score exclamation point."/>
          <p:cNvPicPr>
            <a:picLocks noChangeAspect="1" noChangeArrowheads="1"/>
          </p:cNvPicPr>
          <p:nvPr/>
        </p:nvPicPr>
        <p:blipFill rotWithShape="1">
          <a:blip r:embed="rId2">
            <a:extLst>
              <a:ext uri="{28A0092B-C50C-407E-A947-70E740481C1C}">
                <a14:useLocalDpi xmlns:a14="http://schemas.microsoft.com/office/drawing/2010/main" val="0"/>
              </a:ext>
            </a:extLst>
          </a:blip>
          <a:srcRect t="7193" r="-190"/>
          <a:stretch/>
        </p:blipFill>
        <p:spPr bwMode="auto">
          <a:xfrm>
            <a:off x="1012625" y="1564912"/>
            <a:ext cx="6673378" cy="458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Program 4-2 Lines 21 and 22</a:t>
            </a:r>
            <a:endParaRPr lang="en-US" dirty="0">
              <a:latin typeface="Times New Roman" panose="02020603050405020304" pitchFamily="18" charset="0"/>
              <a:ea typeface="+mj-ea"/>
              <a:cs typeface="Arial"/>
            </a:endParaRPr>
          </a:p>
        </p:txBody>
      </p:sp>
      <p:pic>
        <p:nvPicPr>
          <p:cNvPr id="31747" name="Picture 3" descr="A flowchart begins with a condition, average greater than 95. If the answer is true, it leads to an action, display double quote Congratulations! That’s a high score double quote. If the answer is false,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19" y="2305197"/>
            <a:ext cx="4417762" cy="301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Courier New" panose="02070309020205020404" pitchFamily="49" charset="0"/>
              </a:rPr>
              <a:t> Statement 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rPr>
              <a:t>Do not place ; after (</a:t>
            </a:r>
            <a:r>
              <a:rPr lang="en-US" altLang="en-US" sz="2400" b="1" dirty="0">
                <a:solidFill>
                  <a:srgbClr val="000000"/>
                </a:solidFill>
                <a:latin typeface="Courier New" panose="02070309020205020404" pitchFamily="49" charset="0"/>
                <a:cs typeface="Courier New" panose="02070309020205020404" pitchFamily="49" charset="0"/>
              </a:rPr>
              <a:t>expression</a:t>
            </a:r>
            <a:r>
              <a:rPr lang="en-US" altLang="en-US" sz="2400" dirty="0">
                <a:solidFill>
                  <a:srgbClr val="000000"/>
                </a:solidFill>
                <a:latin typeface="Arial (Body)"/>
              </a:rPr>
              <a:t>)</a:t>
            </a:r>
          </a:p>
          <a:p>
            <a:pPr marL="255651" indent="-255651">
              <a:tabLst/>
              <a:defRPr/>
            </a:pPr>
            <a:r>
              <a:rPr lang="en-US" altLang="en-US" sz="2400" dirty="0">
                <a:solidFill>
                  <a:srgbClr val="000000"/>
                </a:solidFill>
                <a:latin typeface="Arial (Body)"/>
              </a:rPr>
              <a:t>Place </a:t>
            </a:r>
            <a:r>
              <a:rPr lang="en-US" altLang="en-US" sz="2400" b="1" dirty="0">
                <a:solidFill>
                  <a:srgbClr val="000000"/>
                </a:solidFill>
                <a:latin typeface="Courier New" panose="02070309020205020404" pitchFamily="49" charset="0"/>
                <a:cs typeface="Courier New" panose="02070309020205020404" pitchFamily="49" charset="0"/>
              </a:rPr>
              <a:t>statement</a:t>
            </a:r>
            <a:r>
              <a:rPr lang="en-US" altLang="en-US" sz="2400" dirty="0">
                <a:solidFill>
                  <a:srgbClr val="000000"/>
                </a:solidFill>
                <a:latin typeface="Arial (Body)"/>
              </a:rPr>
              <a:t>; on a separate line after (</a:t>
            </a:r>
            <a:r>
              <a:rPr lang="en-US" altLang="en-US" sz="2400" b="1" dirty="0">
                <a:solidFill>
                  <a:srgbClr val="000000"/>
                </a:solidFill>
                <a:latin typeface="Courier New" panose="02070309020205020404" pitchFamily="49" charset="0"/>
                <a:cs typeface="Courier New" panose="02070309020205020404" pitchFamily="49" charset="0"/>
              </a:rPr>
              <a:t>expression</a:t>
            </a:r>
            <a:r>
              <a:rPr lang="en-US" altLang="en-US" sz="2400" dirty="0">
                <a:solidFill>
                  <a:srgbClr val="000000"/>
                </a:solidFill>
                <a:latin typeface="Arial (Body)"/>
              </a:rPr>
              <a:t>), indented</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The code has 2 lines. The lines read as follows. Line 1. if left parenthesis score greater than sign 90 right parenthesis. Line 2, indented once. grade equals single quote A single quote semicolon."/>
          <p:cNvPicPr>
            <a:picLocks noChangeAspect="1"/>
          </p:cNvPicPr>
          <p:nvPr/>
        </p:nvPicPr>
        <p:blipFill>
          <a:blip r:embed="rId2"/>
          <a:stretch>
            <a:fillRect/>
          </a:stretch>
        </p:blipFill>
        <p:spPr>
          <a:xfrm>
            <a:off x="2088968" y="3178841"/>
            <a:ext cx="3326568" cy="1076714"/>
          </a:xfrm>
          <a:prstGeom prst="rect">
            <a:avLst/>
          </a:prstGeom>
        </p:spPr>
      </p:pic>
      <p:sp>
        <p:nvSpPr>
          <p:cNvPr id="4" name="Text Placeholder 3"/>
          <p:cNvSpPr>
            <a:spLocks noGrp="1"/>
          </p:cNvSpPr>
          <p:nvPr>
            <p:ph type="body" idx="2"/>
          </p:nvPr>
        </p:nvSpPr>
        <p:spPr>
          <a:xfrm>
            <a:off x="457200" y="4454653"/>
            <a:ext cx="8229600" cy="1295400"/>
          </a:xfrm>
        </p:spPr>
        <p:txBody>
          <a:bodyPr/>
          <a:lstStyle/>
          <a:p>
            <a:pPr marL="255651" indent="-255651">
              <a:tabLst/>
              <a:defRPr/>
            </a:pPr>
            <a:r>
              <a:rPr lang="en-US" altLang="en-US" sz="2400" dirty="0">
                <a:solidFill>
                  <a:srgbClr val="000000"/>
                </a:solidFill>
                <a:latin typeface="+mn-lt"/>
              </a:rPr>
              <a:t>Be careful testing </a:t>
            </a:r>
            <a:r>
              <a:rPr lang="en-US" altLang="en-US" sz="2400" dirty="0">
                <a:solidFill>
                  <a:srgbClr val="000000"/>
                </a:solidFill>
                <a:latin typeface="Courier New" panose="02070309020205020404" pitchFamily="49" charset="0"/>
                <a:cs typeface="Courier New" panose="02070309020205020404" pitchFamily="49" charset="0"/>
              </a:rPr>
              <a:t>float</a:t>
            </a:r>
            <a:r>
              <a:rPr lang="en-US" altLang="en-US" sz="2400" dirty="0">
                <a:solidFill>
                  <a:srgbClr val="000000"/>
                </a:solidFill>
                <a:latin typeface="+mn-lt"/>
                <a:cs typeface="Courier New" panose="02070309020205020404" pitchFamily="49" charset="0"/>
              </a:rPr>
              <a:t>s</a:t>
            </a:r>
            <a:r>
              <a:rPr lang="en-US" altLang="en-US" sz="2400" dirty="0">
                <a:solidFill>
                  <a:srgbClr val="000000"/>
                </a:solidFill>
                <a:latin typeface="+mn-lt"/>
              </a:rPr>
              <a:t> and </a:t>
            </a:r>
            <a:r>
              <a:rPr lang="en-US" altLang="en-US" sz="2400" dirty="0" smtClean="0">
                <a:solidFill>
                  <a:srgbClr val="000000"/>
                </a:solidFill>
                <a:latin typeface="Courier New" panose="02070309020205020404" pitchFamily="49" charset="0"/>
                <a:cs typeface="Courier New" panose="02070309020205020404" pitchFamily="49" charset="0"/>
              </a:rPr>
              <a:t>double</a:t>
            </a:r>
            <a:r>
              <a:rPr lang="en-US" altLang="en-US" sz="2400" dirty="0" smtClean="0">
                <a:solidFill>
                  <a:srgbClr val="000000"/>
                </a:solidFill>
                <a:latin typeface="+mn-lt"/>
                <a:cs typeface="Courier New" panose="02070309020205020404" pitchFamily="49" charset="0"/>
              </a:rPr>
              <a:t>s</a:t>
            </a:r>
            <a:r>
              <a:rPr lang="en-US" altLang="en-US" sz="2400" dirty="0" smtClean="0">
                <a:solidFill>
                  <a:srgbClr val="000000"/>
                </a:solidFill>
                <a:latin typeface="+mn-lt"/>
              </a:rPr>
              <a:t> </a:t>
            </a:r>
            <a:r>
              <a:rPr lang="en-US" altLang="en-US" sz="2400" dirty="0">
                <a:solidFill>
                  <a:srgbClr val="000000"/>
                </a:solidFill>
                <a:latin typeface="+mn-lt"/>
              </a:rPr>
              <a:t>for equality</a:t>
            </a:r>
          </a:p>
          <a:p>
            <a:pPr marL="255651" indent="-255651">
              <a:tabLst/>
              <a:defRPr/>
            </a:pPr>
            <a:r>
              <a:rPr lang="en-US" altLang="en-US" sz="2400" dirty="0">
                <a:solidFill>
                  <a:srgbClr val="000000"/>
                </a:solidFill>
                <a:latin typeface="Courier New" panose="02070309020205020404" pitchFamily="49" charset="0"/>
                <a:cs typeface="Courier New" panose="02070309020205020404" pitchFamily="49" charset="0"/>
              </a:rPr>
              <a:t>0</a:t>
            </a:r>
            <a:r>
              <a:rPr lang="en-US" altLang="en-US" sz="2400" dirty="0">
                <a:solidFill>
                  <a:srgbClr val="000000"/>
                </a:solidFill>
                <a:latin typeface="+mn-lt"/>
              </a:rPr>
              <a:t> is </a:t>
            </a:r>
            <a:r>
              <a:rPr lang="en-US" altLang="en-US" sz="2400" dirty="0">
                <a:solidFill>
                  <a:srgbClr val="000000"/>
                </a:solidFill>
                <a:latin typeface="Courier New" panose="02070309020205020404" pitchFamily="49" charset="0"/>
                <a:cs typeface="Courier New" panose="02070309020205020404" pitchFamily="49" charset="0"/>
              </a:rPr>
              <a:t>false</a:t>
            </a:r>
            <a:r>
              <a:rPr lang="en-US" altLang="en-US" sz="2400" dirty="0">
                <a:solidFill>
                  <a:srgbClr val="000000"/>
                </a:solidFill>
                <a:latin typeface="+mn-lt"/>
              </a:rPr>
              <a:t>; any other value is </a:t>
            </a:r>
            <a:r>
              <a:rPr lang="en-US" altLang="en-US" sz="2400" dirty="0" smtClean="0">
                <a:solidFill>
                  <a:srgbClr val="000000"/>
                </a:solidFill>
                <a:latin typeface="Courier New" panose="02070309020205020404" pitchFamily="49" charset="0"/>
                <a:cs typeface="Courier New" panose="02070309020205020404" pitchFamily="49" charset="0"/>
              </a:rPr>
              <a:t>true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4.3 </a:t>
            </a:r>
            <a:r>
              <a:rPr lang="en-US" altLang="en-US" sz="3400" dirty="0">
                <a:solidFill>
                  <a:schemeClr val="bg1"/>
                </a:solidFill>
                <a:latin typeface="Times New Roman" panose="02020603050405020304" pitchFamily="18" charset="0"/>
                <a:cs typeface="Times New Roman" panose="02020603050405020304" pitchFamily="18" charset="0"/>
              </a:rPr>
              <a:t>Expanding the </a:t>
            </a:r>
            <a:r>
              <a:rPr lang="en-US" altLang="en-US" sz="3400" dirty="0">
                <a:solidFill>
                  <a:schemeClr val="bg1"/>
                </a:solidFill>
                <a:latin typeface="Courier New" panose="02070309020205020404" pitchFamily="49" charset="0"/>
                <a:cs typeface="Courier New" panose="02070309020205020404" pitchFamily="49" charset="0"/>
              </a:rPr>
              <a:t>if</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Expanding the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Arial"/>
              </a:rPr>
              <a:t> Statement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To execute more than one statement as part of an </a:t>
            </a:r>
            <a:r>
              <a:rPr lang="en-US" altLang="en-US" sz="2400" dirty="0">
                <a:solidFill>
                  <a:srgbClr val="000000"/>
                </a:solidFill>
                <a:latin typeface="Courier New" panose="02070309020205020404" pitchFamily="49" charset="0"/>
                <a:ea typeface="+mn-ea"/>
                <a:cs typeface="Courier New" panose="02070309020205020404" pitchFamily="49" charset="0"/>
              </a:rPr>
              <a:t>if </a:t>
            </a:r>
            <a:r>
              <a:rPr lang="en-US" altLang="en-US" sz="2400" dirty="0">
                <a:solidFill>
                  <a:srgbClr val="000000"/>
                </a:solidFill>
                <a:latin typeface="Arial (Body)"/>
                <a:ea typeface="+mn-ea"/>
              </a:rPr>
              <a:t>statement, enclose them in </a:t>
            </a:r>
            <a:r>
              <a:rPr lang="en-US" altLang="en-US" sz="2400" dirty="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The code has 5 lines. The lines read as follows. Line 1. if left parenthesis score greater than sign 90 right parenthesis. Line 2. left brace. Line 3, indented once. grade equals single quote A single quote semicolon. Line 4, indented once. c out less than sign less than sign double quote Good Job exclamation point back slash n double quote semicolon. Line 5. right brace."/>
          <p:cNvPicPr>
            <a:picLocks noChangeAspect="1"/>
          </p:cNvPicPr>
          <p:nvPr/>
        </p:nvPicPr>
        <p:blipFill>
          <a:blip r:embed="rId2"/>
          <a:stretch>
            <a:fillRect/>
          </a:stretch>
        </p:blipFill>
        <p:spPr>
          <a:xfrm>
            <a:off x="1106811" y="2692493"/>
            <a:ext cx="4370058" cy="2051891"/>
          </a:xfrm>
          <a:prstGeom prst="rect">
            <a:avLst/>
          </a:prstGeom>
        </p:spPr>
      </p:pic>
      <p:sp>
        <p:nvSpPr>
          <p:cNvPr id="4" name="Text Placeholder 3"/>
          <p:cNvSpPr>
            <a:spLocks noGrp="1"/>
          </p:cNvSpPr>
          <p:nvPr>
            <p:ph type="body" idx="2"/>
          </p:nvPr>
        </p:nvSpPr>
        <p:spPr>
          <a:xfrm>
            <a:off x="457200" y="4895089"/>
            <a:ext cx="8229600" cy="624840"/>
          </a:xfrm>
        </p:spPr>
        <p:txBody>
          <a:bodyPr/>
          <a:lstStyle/>
          <a:p>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latin typeface="Arial (Body)"/>
              </a:rPr>
              <a:t> creates a </a:t>
            </a:r>
            <a:r>
              <a:rPr lang="en-US" altLang="en-US" sz="2400" b="1" dirty="0">
                <a:solidFill>
                  <a:srgbClr val="000000"/>
                </a:solidFill>
                <a:latin typeface="Arial (Body)"/>
              </a:rPr>
              <a:t>block</a:t>
            </a:r>
            <a:r>
              <a:rPr lang="en-US" altLang="en-US" sz="2400" dirty="0">
                <a:solidFill>
                  <a:srgbClr val="000000"/>
                </a:solidFill>
                <a:latin typeface="Arial (Body)"/>
              </a:rPr>
              <a:t> of </a:t>
            </a:r>
            <a:r>
              <a:rPr lang="en-US" altLang="en-US" sz="2400" dirty="0" smtClean="0">
                <a:solidFill>
                  <a:srgbClr val="000000"/>
                </a:solidFill>
                <a:latin typeface="Arial (Body)"/>
              </a:rPr>
              <a:t>code</a:t>
            </a:r>
            <a:endParaRPr lang="en-US" altLang="en-US" sz="2400" dirty="0">
              <a:solidFill>
                <a:srgbClr val="000000"/>
              </a:solidFill>
              <a:latin typeface="Arial (Bod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4.4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if/else</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if/else </a:t>
            </a:r>
            <a:r>
              <a:rPr lang="en-US" altLang="en-US" dirty="0" smtClean="0">
                <a:latin typeface="Times New Roman" panose="02020603050405020304" pitchFamily="18" charset="0"/>
                <a:ea typeface="+mj-ea"/>
                <a:cs typeface="Arial"/>
              </a:rPr>
              <a:t>Statement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Provides two possible paths of execution</a:t>
            </a:r>
          </a:p>
          <a:p>
            <a:pPr marL="255651" indent="-255651">
              <a:tabLst/>
              <a:defRPr/>
            </a:pPr>
            <a:r>
              <a:rPr lang="en-US" altLang="en-US" sz="2400" dirty="0">
                <a:solidFill>
                  <a:srgbClr val="000000"/>
                </a:solidFill>
                <a:latin typeface="Arial (Body)"/>
                <a:ea typeface="+mn-ea"/>
              </a:rPr>
              <a:t>Performs one statement or block if the</a:t>
            </a:r>
            <a:r>
              <a:rPr lang="en-US" altLang="en-US" sz="2400" dirty="0">
                <a:solidFill>
                  <a:srgbClr val="000000"/>
                </a:solidFill>
                <a:latin typeface="+mn-lt"/>
                <a:ea typeface="+mn-ea"/>
                <a:cs typeface="Courier New" panose="02070309020205020404" pitchFamily="49" charset="0"/>
              </a:rPr>
              <a:t> </a:t>
            </a:r>
            <a:r>
              <a:rPr lang="en-US" altLang="en-US" sz="2400" b="1" dirty="0">
                <a:solidFill>
                  <a:srgbClr val="000000"/>
                </a:solidFill>
                <a:latin typeface="Courier New" panose="02070309020205020404" pitchFamily="49" charset="0"/>
                <a:ea typeface="+mn-ea"/>
                <a:cs typeface="Courier New" panose="02070309020205020404" pitchFamily="49" charset="0"/>
              </a:rPr>
              <a:t>expression</a:t>
            </a:r>
            <a:r>
              <a:rPr lang="en-US" altLang="en-US" sz="2400" dirty="0">
                <a:solidFill>
                  <a:srgbClr val="000000"/>
                </a:solidFill>
                <a:latin typeface="+mn-lt"/>
                <a:ea typeface="+mn-ea"/>
                <a:cs typeface="Courier New" panose="02070309020205020404" pitchFamily="49" charset="0"/>
              </a:rPr>
              <a:t> </a:t>
            </a:r>
            <a:r>
              <a:rPr lang="en-US" altLang="en-US" sz="2400" dirty="0">
                <a:solidFill>
                  <a:srgbClr val="000000"/>
                </a:solidFill>
                <a:latin typeface="Arial (Body)"/>
                <a:ea typeface="+mn-ea"/>
              </a:rPr>
              <a:t>is true, otherwise performs another statement or block</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4.1 </a:t>
            </a:r>
            <a:r>
              <a:rPr lang="en-US" altLang="en-US" sz="3400" dirty="0">
                <a:solidFill>
                  <a:schemeClr val="bg1"/>
                </a:solidFill>
                <a:latin typeface="Times New Roman" panose="02020603050405020304" pitchFamily="18" charset="0"/>
                <a:cs typeface="Times New Roman" panose="02020603050405020304" pitchFamily="18" charset="0"/>
              </a:rPr>
              <a:t>Relational </a:t>
            </a:r>
            <a:r>
              <a:rPr lang="en-US" altLang="en-US" sz="3400" dirty="0" smtClean="0">
                <a:solidFill>
                  <a:schemeClr val="bg1"/>
                </a:solidFill>
                <a:latin typeface="Times New Roman" panose="02020603050405020304" pitchFamily="18" charset="0"/>
                <a:cs typeface="Times New Roman" panose="02020603050405020304" pitchFamily="18" charset="0"/>
              </a:rPr>
              <a:t>Operators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61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if/else </a:t>
            </a:r>
            <a:r>
              <a:rPr lang="en-US" altLang="en-US" dirty="0" smtClean="0">
                <a:latin typeface="Times New Roman" panose="02020603050405020304" pitchFamily="18" charset="0"/>
                <a:ea typeface="+mj-ea"/>
                <a:cs typeface="Arial"/>
              </a:rPr>
              <a:t>Statement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General Format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The code has 4 lines. The lines read as follows. Line 1. if left parenthesis expression right parenthesis. Line 2, indented once. statement 1 semicolon forward slash forward slash or block. Line 3. else. Line 4, indented once. statement 2 semicolon forward slash forward slash or block."/>
          <p:cNvPicPr>
            <a:picLocks noChangeAspect="1"/>
          </p:cNvPicPr>
          <p:nvPr/>
        </p:nvPicPr>
        <p:blipFill>
          <a:blip r:embed="rId2"/>
          <a:stretch>
            <a:fillRect/>
          </a:stretch>
        </p:blipFill>
        <p:spPr>
          <a:xfrm>
            <a:off x="1577883" y="2439678"/>
            <a:ext cx="5988232" cy="20586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if/else</a:t>
            </a:r>
            <a:r>
              <a:rPr lang="en-US" altLang="en-US" dirty="0" smtClean="0">
                <a:latin typeface="Times New Roman" panose="02020603050405020304" pitchFamily="18" charset="0"/>
                <a:ea typeface="+mj-ea"/>
                <a:cs typeface="Courier New" panose="02070309020205020404" pitchFamily="49" charset="0"/>
              </a:rPr>
              <a:t>-What Happens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defRPr/>
            </a:pPr>
            <a:r>
              <a:rPr lang="en-US" altLang="en-US" sz="2400" dirty="0">
                <a:solidFill>
                  <a:srgbClr val="000000"/>
                </a:solidFill>
                <a:latin typeface="Arial (Body)"/>
              </a:rPr>
              <a:t>To evaluate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The code has 4 lines. The lines read as follows. Line 1. if left parenthesis expression right parenthesis. Line 2, indented once. statement 1 semicolon. Line 3. else. Line 4, indented once. statement 2 semicolon."/>
          <p:cNvPicPr>
            <a:picLocks noChangeAspect="1"/>
          </p:cNvPicPr>
          <p:nvPr/>
        </p:nvPicPr>
        <p:blipFill>
          <a:blip r:embed="rId2"/>
          <a:stretch>
            <a:fillRect/>
          </a:stretch>
        </p:blipFill>
        <p:spPr>
          <a:xfrm>
            <a:off x="1178336" y="2286956"/>
            <a:ext cx="3099246" cy="1728285"/>
          </a:xfrm>
          <a:prstGeom prst="rect">
            <a:avLst/>
          </a:prstGeom>
        </p:spPr>
      </p:pic>
      <p:sp>
        <p:nvSpPr>
          <p:cNvPr id="4" name="Text Placeholder 3"/>
          <p:cNvSpPr>
            <a:spLocks noGrp="1"/>
          </p:cNvSpPr>
          <p:nvPr>
            <p:ph type="body" idx="2"/>
          </p:nvPr>
        </p:nvSpPr>
        <p:spPr>
          <a:xfrm>
            <a:off x="457200" y="4160520"/>
            <a:ext cx="8229600" cy="1801367"/>
          </a:xfrm>
        </p:spPr>
        <p:txBody>
          <a:bodyPr/>
          <a:lstStyle/>
          <a:p>
            <a:pPr marL="255651" indent="-255651">
              <a:tabLst/>
              <a:defRPr/>
            </a:pPr>
            <a:r>
              <a:rPr lang="en-US" altLang="en-US" sz="2400" dirty="0">
                <a:solidFill>
                  <a:srgbClr val="000000"/>
                </a:solidFill>
                <a:latin typeface="Arial (Body)"/>
              </a:rPr>
              <a:t>If the </a:t>
            </a:r>
            <a:r>
              <a:rPr lang="en-US" altLang="en-US" sz="2400" b="1" dirty="0">
                <a:solidFill>
                  <a:srgbClr val="000000"/>
                </a:solidFill>
                <a:latin typeface="Courier New" panose="02070309020205020404" pitchFamily="49" charset="0"/>
                <a:cs typeface="Courier New" panose="02070309020205020404" pitchFamily="49" charset="0"/>
              </a:rPr>
              <a:t>expression</a:t>
            </a:r>
            <a:r>
              <a:rPr lang="en-US" altLang="en-US" sz="2400" dirty="0">
                <a:solidFill>
                  <a:srgbClr val="000000"/>
                </a:solidFill>
                <a:latin typeface="Arial (Body)"/>
              </a:rPr>
              <a:t> is</a:t>
            </a:r>
            <a:r>
              <a:rPr lang="en-US" altLang="en-US" sz="2400" dirty="0">
                <a:solidFill>
                  <a:srgbClr val="000000"/>
                </a:solidFill>
                <a:latin typeface="+mn-lt"/>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true</a:t>
            </a:r>
            <a:r>
              <a:rPr lang="en-US" altLang="en-US" sz="2400" dirty="0">
                <a:solidFill>
                  <a:srgbClr val="000000"/>
                </a:solidFill>
                <a:latin typeface="Arial (Body)"/>
              </a:rPr>
              <a:t>, then </a:t>
            </a:r>
            <a:r>
              <a:rPr lang="en-US" altLang="en-US" sz="2400" b="1" dirty="0">
                <a:solidFill>
                  <a:srgbClr val="000000"/>
                </a:solidFill>
                <a:latin typeface="Courier New" panose="02070309020205020404" pitchFamily="49" charset="0"/>
                <a:cs typeface="Courier New" panose="02070309020205020404" pitchFamily="49" charset="0"/>
              </a:rPr>
              <a:t>statement1</a:t>
            </a:r>
            <a:r>
              <a:rPr lang="en-US" altLang="en-US" sz="2400" dirty="0">
                <a:solidFill>
                  <a:srgbClr val="000000"/>
                </a:solidFill>
                <a:latin typeface="Arial (Body)"/>
              </a:rPr>
              <a:t> is executed and </a:t>
            </a:r>
            <a:r>
              <a:rPr lang="en-US" altLang="en-US" sz="2400" b="1" dirty="0">
                <a:solidFill>
                  <a:srgbClr val="000000"/>
                </a:solidFill>
                <a:latin typeface="Courier New" panose="02070309020205020404" pitchFamily="49" charset="0"/>
                <a:cs typeface="Courier New" panose="02070309020205020404" pitchFamily="49" charset="0"/>
              </a:rPr>
              <a:t>statement2</a:t>
            </a:r>
            <a:r>
              <a:rPr lang="en-US" altLang="en-US" sz="2400" b="1" dirty="0">
                <a:solidFill>
                  <a:srgbClr val="000000"/>
                </a:solidFill>
                <a:latin typeface="+mn-lt"/>
                <a:cs typeface="Courier New" panose="02070309020205020404" pitchFamily="49" charset="0"/>
              </a:rPr>
              <a:t> </a:t>
            </a:r>
            <a:r>
              <a:rPr lang="en-US" altLang="en-US" sz="2400" dirty="0">
                <a:solidFill>
                  <a:srgbClr val="000000"/>
                </a:solidFill>
                <a:latin typeface="Arial (Body)"/>
              </a:rPr>
              <a:t>is skipped.</a:t>
            </a:r>
          </a:p>
          <a:p>
            <a:pPr marL="255651" indent="-255651">
              <a:tabLst/>
              <a:defRPr/>
            </a:pPr>
            <a:r>
              <a:rPr lang="en-US" altLang="en-US" sz="2400" dirty="0">
                <a:solidFill>
                  <a:srgbClr val="000000"/>
                </a:solidFill>
                <a:latin typeface="Arial (Body)"/>
              </a:rPr>
              <a:t>If the </a:t>
            </a:r>
            <a:r>
              <a:rPr lang="en-US" altLang="en-US" sz="2400" b="1" dirty="0">
                <a:solidFill>
                  <a:srgbClr val="000000"/>
                </a:solidFill>
                <a:latin typeface="Courier New" panose="02070309020205020404" pitchFamily="49" charset="0"/>
                <a:cs typeface="Courier New" panose="02070309020205020404" pitchFamily="49" charset="0"/>
              </a:rPr>
              <a:t>expression</a:t>
            </a:r>
            <a:r>
              <a:rPr lang="en-US" altLang="en-US" sz="2400" dirty="0">
                <a:solidFill>
                  <a:srgbClr val="000000"/>
                </a:solidFill>
                <a:latin typeface="Arial (Body)"/>
              </a:rPr>
              <a:t> is </a:t>
            </a:r>
            <a:r>
              <a:rPr lang="en-US" altLang="en-US" sz="2400" b="1" dirty="0">
                <a:solidFill>
                  <a:srgbClr val="000000"/>
                </a:solidFill>
                <a:latin typeface="Courier New" panose="02070309020205020404" pitchFamily="49" charset="0"/>
                <a:cs typeface="Courier New" panose="02070309020205020404" pitchFamily="49" charset="0"/>
              </a:rPr>
              <a:t>false</a:t>
            </a:r>
            <a:r>
              <a:rPr lang="en-US" altLang="en-US" sz="2400" dirty="0">
                <a:solidFill>
                  <a:srgbClr val="000000"/>
                </a:solidFill>
                <a:latin typeface="Arial (Body)"/>
              </a:rPr>
              <a:t>, then </a:t>
            </a:r>
            <a:r>
              <a:rPr lang="en-US" altLang="en-US" sz="2400" b="1" i="1" dirty="0">
                <a:solidFill>
                  <a:srgbClr val="000000"/>
                </a:solidFill>
                <a:latin typeface="Arial (Body)"/>
              </a:rPr>
              <a:t>s</a:t>
            </a:r>
            <a:r>
              <a:rPr lang="en-US" altLang="en-US" sz="2400" b="1" dirty="0">
                <a:solidFill>
                  <a:srgbClr val="000000"/>
                </a:solidFill>
                <a:latin typeface="Courier New" panose="02070309020205020404" pitchFamily="49" charset="0"/>
                <a:cs typeface="Courier New" panose="02070309020205020404" pitchFamily="49" charset="0"/>
              </a:rPr>
              <a:t>tatement1</a:t>
            </a:r>
            <a:r>
              <a:rPr lang="en-US" altLang="en-US" sz="2400" dirty="0">
                <a:solidFill>
                  <a:srgbClr val="000000"/>
                </a:solidFill>
                <a:latin typeface="Arial (Body)"/>
              </a:rPr>
              <a:t> is skipped and </a:t>
            </a:r>
            <a:r>
              <a:rPr lang="en-US" altLang="en-US" sz="2400" b="1" dirty="0">
                <a:solidFill>
                  <a:srgbClr val="000000"/>
                </a:solidFill>
                <a:latin typeface="Courier New" panose="02070309020205020404" pitchFamily="49" charset="0"/>
                <a:cs typeface="Courier New" panose="02070309020205020404" pitchFamily="49" charset="0"/>
              </a:rPr>
              <a:t>statement2</a:t>
            </a:r>
            <a:r>
              <a:rPr lang="en-US" altLang="en-US" sz="2400" dirty="0">
                <a:solidFill>
                  <a:srgbClr val="000000"/>
                </a:solidFill>
                <a:latin typeface="Arial (Body)"/>
              </a:rPr>
              <a:t> is executed</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Times New Roman" panose="02020603050405020304" pitchFamily="18" charset="0"/>
              </a:rPr>
              <a:t>The </a:t>
            </a:r>
            <a:r>
              <a:rPr lang="en-US" dirty="0" smtClean="0">
                <a:latin typeface="Courier New" panose="02070309020205020404" pitchFamily="49" charset="0"/>
                <a:ea typeface="+mj-ea"/>
                <a:cs typeface="Courier New" panose="02070309020205020404" pitchFamily="49" charset="0"/>
              </a:rPr>
              <a:t>if/else</a:t>
            </a:r>
            <a:r>
              <a:rPr lang="en-US" dirty="0" smtClean="0">
                <a:latin typeface="Times New Roman" panose="02020603050405020304" pitchFamily="18" charset="0"/>
                <a:ea typeface="+mj-ea"/>
                <a:cs typeface="Times New Roman" panose="02020603050405020304" pitchFamily="18" charset="0"/>
              </a:rPr>
              <a:t> Statement and Modulus Operator in Program 4-8</a:t>
            </a:r>
            <a:endParaRPr lang="en-US" dirty="0">
              <a:latin typeface="Times New Roman" panose="02020603050405020304" pitchFamily="18" charset="0"/>
              <a:ea typeface="+mj-ea"/>
              <a:cs typeface="Times New Roman" panose="02020603050405020304" pitchFamily="18" charset="0"/>
            </a:endParaRPr>
          </a:p>
        </p:txBody>
      </p:sp>
      <p:pic>
        <p:nvPicPr>
          <p:cNvPr id="39939" name="Picture 2" descr="Computer code. The code has 19 lines. The lines read as follows. Line 1. forward slash forward slash This program uses the modulus operator to determine. Line 2. forward slash forward slash if a number is odd or even period If the number is evenly divisible. Line 3. forward slash forward slash by 2 comma it is an even number period A remainder indicates it is odd period. Line 4. hash include left angular bracket i o stream right angular bracket. Line 5. using namespace s t d semicolon. Line 6. Blank. Line 7. i n t main left parenthesis right parenthesis. Line 8. left brace. Line 9, indented once. i n t number semicolon. Line 10. Blank. Line 11, indented once. c out left angular bracket left angular bracket double quote Enter an integer and I will tell you if it back slash n double quote semicolon. Line 12, indented once. c out left angular bracket left angular bracket double quote is odd or even period double quote semicolon. Line 13, indented once. c in right angular bracket right angular bracket number semicolon. Line 14, indented once. if left parenthesis number percent sign 2 equals equals 0 right parenthesis. Line 15, indented twice. c out left angular bracket left angular bracket number left angular bracket left angular bracket double quote is even period back slash n double quote semicolon. Line 16, indented once. else. Line 17, indented twice. c out left angular bracket left angular bracket number left angular bracket left angular bracket double quote is odd period back slash n double quote semicolon. Line 18, indented once. return 0 semicolon. Line 19. right brace. Computer output. The output has 4 lines. The lines read as follows. Line 1. Program Output with Example Input Shown in Bold. Line 2. Enter an integer and I will tell you if it. Line 3. is odd or even period 17 left bracket Enter right bracket, written in bold. Line 4. 17 is odd."/>
          <p:cNvPicPr>
            <a:picLocks noChangeAspect="1" noChangeArrowheads="1"/>
          </p:cNvPicPr>
          <p:nvPr/>
        </p:nvPicPr>
        <p:blipFill rotWithShape="1">
          <a:blip r:embed="rId2">
            <a:extLst>
              <a:ext uri="{28A0092B-C50C-407E-A947-70E740481C1C}">
                <a14:useLocalDpi xmlns:a14="http://schemas.microsoft.com/office/drawing/2010/main" val="0"/>
              </a:ext>
            </a:extLst>
          </a:blip>
          <a:srcRect t="7459" r="-285"/>
          <a:stretch/>
        </p:blipFill>
        <p:spPr bwMode="auto">
          <a:xfrm>
            <a:off x="1217025" y="1596772"/>
            <a:ext cx="6746526" cy="466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Program 4-8 Lines 14 through 18</a:t>
            </a:r>
            <a:endParaRPr lang="en-US" dirty="0">
              <a:latin typeface="Times New Roman" panose="02020603050405020304" pitchFamily="18" charset="0"/>
              <a:ea typeface="+mj-ea"/>
              <a:cs typeface="Arial"/>
            </a:endParaRPr>
          </a:p>
        </p:txBody>
      </p:sp>
      <p:pic>
        <p:nvPicPr>
          <p:cNvPr id="40963" name="Picture 3" descr="A flowchart begins with a condition, number percent sign 2 double equals 0. If the answer is true, it leads to an action, indicate that the number is even. If the answer is false, it leads to an action, indicate that the number is o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699" y="2117163"/>
            <a:ext cx="4954603" cy="280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Testing the Divisor in Program 4-9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41988" name="Picture 2" descr="Computer code. The code has 35 lines. The lines read as follows. Line 1. forward slash forward slash This program asks the user for two numbers comma n u m 1 and n u m 2 period. Line 2. forward slash forward slash n u m 1 is divided by n u m 2 and the result is displayed period. Line 3. forward slash forward slash Before the division operation comma however comma num2 is tested. Line 4. forward slash forward slash for the value 0 period If it contains 0 comma the division does not. Line 5. forward slash forward slash take place period. Line 6. hash include left angular bracket i o stream right angular bracket. Line 7. using namespace s t d semicolon. Line 8. Blank. Line 9. i n t main left parenthesis right parenthesis. Line 10. left brace. Line 11, indented once. double n u m 1 comma n u m 2 comma quotient semicolon. Line 12. Blank."/>
          <p:cNvPicPr>
            <a:picLocks noChangeAspect="1" noChangeArrowheads="1"/>
          </p:cNvPicPr>
          <p:nvPr/>
        </p:nvPicPr>
        <p:blipFill rotWithShape="1">
          <a:blip r:embed="rId2">
            <a:extLst>
              <a:ext uri="{28A0092B-C50C-407E-A947-70E740481C1C}">
                <a14:useLocalDpi xmlns:a14="http://schemas.microsoft.com/office/drawing/2010/main" val="0"/>
              </a:ext>
            </a:extLst>
          </a:blip>
          <a:srcRect l="1" t="13098" r="-367"/>
          <a:stretch/>
        </p:blipFill>
        <p:spPr bwMode="auto">
          <a:xfrm>
            <a:off x="823094" y="2130552"/>
            <a:ext cx="7543665" cy="281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Testing the Divisor in Program 4-9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44035" name="Picture 2" descr="Line 13, indented once. forward slash forward slash Get the first number period. Line 14, indented once. c out left angular bracket left angular bracket double quote Enter a number colon double quote semicolon. Line 15, indented once. c in right angular bracket right angular bracket num1 semicolon. Line 16. Blank. Line 17, indented once. forward slash forward slash Get the second number period. Line 18, indented once. c out left angular bracket left angular bracket double quote Enter another number colon double quote semicolon. Line 19, indented once. c in right angular bracket right angular bracket n u m 2 semicolon. Line 20. Blank. Line 21, indented once. forward slash forward slash If n u m 2 is not zero comma perform the division period. Line 22, indented once. if left parenthesis n u m 2 equals equals 0 right parenthesis. Line 23, indented once. left brace. Line 24, indented twice. c out left angular bracket left angular bracket double quote Division by zero is not possible period back slash n double quote semicolon. Line 25, indented twice. c out left angular bracket left angular bracket double quote Please run the program again and enter back slash n double quote semicolon. Line 26, indented twice. c out left angular bracket left angular bracket double quote a number other than zero period back slash n double quote semicolon. Line 27, indented once. right brace. Line 28, indented once. else. Line 29, indented once. left brace. Line 30, indented twice. quotient equals n u m 1 forward slash n u m 2 semicolon. Line 31, indented twice. c out left angular bracket left angular bracket double quote The quotient of double quote left angular bracket left angular bracket n u m 1 left angular bracket left angular bracket double quote divided by double quote semicolon. Line 32, indented twice. c out left angular bracket left angular bracket n u m 2 left angular bracket left angular bracket double quote is double quote left angular bracket left angular bracket quotient left angular bracket left angular bracket double quote period back slash n double quote semicolon. Line 33, indented once. right brace. Line 34. indented once. return 0 semicolon. Line 35. right brace. Computer code. The code has 6 lines. The lines read as follows. Line 1. Program Output with Example Input Shown in Bold. Line 2. Enter a number colon 10 left bracket Enter right bracket, written in bold. Line 3. Enter another number colon 0 left bracket Enter right bracket, written in bold. Line 4. Division by zero is not possible. Line 5. Please run the program again and enter. Line 6. a number other than zero."/>
          <p:cNvPicPr>
            <a:picLocks noChangeAspect="1" noChangeArrowheads="1"/>
          </p:cNvPicPr>
          <p:nvPr/>
        </p:nvPicPr>
        <p:blipFill rotWithShape="1">
          <a:blip r:embed="rId2">
            <a:extLst>
              <a:ext uri="{28A0092B-C50C-407E-A947-70E740481C1C}">
                <a14:useLocalDpi xmlns:a14="http://schemas.microsoft.com/office/drawing/2010/main" val="0"/>
              </a:ext>
            </a:extLst>
          </a:blip>
          <a:srcRect t="6361" r="-416"/>
          <a:stretch/>
        </p:blipFill>
        <p:spPr bwMode="auto">
          <a:xfrm>
            <a:off x="1988522" y="1490927"/>
            <a:ext cx="5187386" cy="487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4.5 </a:t>
            </a:r>
            <a:r>
              <a:rPr lang="en-US" altLang="en-US" sz="3400" dirty="0">
                <a:solidFill>
                  <a:schemeClr val="bg1"/>
                </a:solidFill>
                <a:latin typeface="Times New Roman" panose="02020603050405020304" pitchFamily="18" charset="0"/>
                <a:cs typeface="Times New Roman" panose="02020603050405020304" pitchFamily="18" charset="0"/>
              </a:rPr>
              <a:t>Nested </a:t>
            </a:r>
            <a:r>
              <a:rPr lang="en-US" altLang="en-US" sz="3400" dirty="0">
                <a:solidFill>
                  <a:schemeClr val="bg1"/>
                </a:solidFill>
                <a:latin typeface="Courier New" panose="02070309020205020404" pitchFamily="49" charset="0"/>
                <a:cs typeface="Courier New" panose="02070309020205020404" pitchFamily="49" charset="0"/>
              </a:rPr>
              <a:t>if</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a:t>
            </a:r>
            <a:r>
              <a:rPr lang="en-US" altLang="en-US" dirty="0" smtClean="0"/>
              <a:t>Statements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An </a:t>
            </a:r>
            <a:r>
              <a:rPr lang="en-US" altLang="en-US" sz="2400" dirty="0">
                <a:solidFill>
                  <a:srgbClr val="000000"/>
                </a:solidFill>
                <a:latin typeface="Courier New" panose="02070309020205020404" pitchFamily="49" charset="0"/>
                <a:ea typeface="+mn-ea"/>
                <a:cs typeface="Courier New" panose="02070309020205020404" pitchFamily="49" charset="0"/>
              </a:rPr>
              <a:t>if </a:t>
            </a:r>
            <a:r>
              <a:rPr lang="en-US" altLang="en-US" sz="2400" dirty="0">
                <a:solidFill>
                  <a:srgbClr val="000000"/>
                </a:solidFill>
                <a:latin typeface="Arial (Body)"/>
                <a:ea typeface="+mn-ea"/>
              </a:rPr>
              <a:t>statement that is nested inside another </a:t>
            </a:r>
            <a:r>
              <a:rPr lang="en-US" altLang="en-US" sz="2400" dirty="0">
                <a:solidFill>
                  <a:srgbClr val="000000"/>
                </a:solidFill>
                <a:latin typeface="Courier New" panose="02070309020205020404" pitchFamily="49" charset="0"/>
                <a:ea typeface="+mn-ea"/>
                <a:cs typeface="Courier New" panose="02070309020205020404" pitchFamily="49" charset="0"/>
              </a:rPr>
              <a:t>if</a:t>
            </a:r>
            <a:r>
              <a:rPr lang="en-US" altLang="en-US" sz="2400" dirty="0">
                <a:solidFill>
                  <a:srgbClr val="000000"/>
                </a:solidFill>
                <a:latin typeface="Arial (Body)"/>
                <a:ea typeface="+mn-ea"/>
              </a:rPr>
              <a:t> statement</a:t>
            </a:r>
          </a:p>
          <a:p>
            <a:pPr marL="255651" indent="-255651">
              <a:tabLst/>
              <a:defRPr/>
            </a:pPr>
            <a:r>
              <a:rPr lang="en-US" altLang="en-US" sz="2400" dirty="0">
                <a:solidFill>
                  <a:srgbClr val="000000"/>
                </a:solidFill>
                <a:latin typeface="Arial (Body)"/>
                <a:ea typeface="+mn-ea"/>
              </a:rPr>
              <a:t>Nested </a:t>
            </a:r>
            <a:r>
              <a:rPr lang="en-US" altLang="en-US" sz="2400" dirty="0">
                <a:solidFill>
                  <a:srgbClr val="000000"/>
                </a:solidFill>
                <a:latin typeface="Courier New" panose="02070309020205020404" pitchFamily="49" charset="0"/>
                <a:ea typeface="+mn-ea"/>
                <a:cs typeface="Courier New" panose="02070309020205020404" pitchFamily="49" charset="0"/>
              </a:rPr>
              <a:t>if </a:t>
            </a:r>
            <a:r>
              <a:rPr lang="en-US" altLang="en-US" sz="2400" dirty="0">
                <a:solidFill>
                  <a:srgbClr val="000000"/>
                </a:solidFill>
                <a:latin typeface="Arial (Body)"/>
                <a:ea typeface="+mn-ea"/>
              </a:rPr>
              <a:t>statements can be used to test more than one </a:t>
            </a:r>
            <a:r>
              <a:rPr lang="en-US" altLang="en-US" sz="2400" dirty="0" smtClean="0">
                <a:solidFill>
                  <a:srgbClr val="000000"/>
                </a:solidFill>
                <a:latin typeface="Arial (Body)"/>
                <a:ea typeface="+mn-ea"/>
              </a:rPr>
              <a:t>condition</a:t>
            </a:r>
            <a:endParaRPr lang="en-US" altLang="en-US" sz="2400" dirty="0">
              <a:solidFill>
                <a:srgbClr val="000000"/>
              </a:solidFill>
              <a:latin typeface="Arial (Body)"/>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a Nested</a:t>
            </a:r>
            <a:r>
              <a:rPr lang="en-US" dirty="0" smtClean="0">
                <a:latin typeface="Courier New" panose="02070309020205020404" pitchFamily="49" charset="0"/>
                <a:ea typeface="+mj-ea"/>
                <a:cs typeface="Courier New" panose="02070309020205020404" pitchFamily="49" charset="0"/>
              </a:rPr>
              <a:t> if </a:t>
            </a:r>
            <a:r>
              <a:rPr lang="en-US" dirty="0" smtClean="0">
                <a:latin typeface="Times New Roman" panose="02020603050405020304" pitchFamily="18" charset="0"/>
                <a:ea typeface="+mj-ea"/>
                <a:cs typeface="Arial"/>
              </a:rPr>
              <a:t>Statement</a:t>
            </a:r>
            <a:endParaRPr lang="en-US" dirty="0">
              <a:latin typeface="Times New Roman" panose="02020603050405020304" pitchFamily="18" charset="0"/>
              <a:ea typeface="+mj-ea"/>
              <a:cs typeface="Arial"/>
            </a:endParaRPr>
          </a:p>
        </p:txBody>
      </p:sp>
      <p:pic>
        <p:nvPicPr>
          <p:cNvPr id="47107" name="Picture 5" descr="A flowchart begins with a condition, employed double equals Y. If the answer is true, it leads to another condition, recent G r a d double equals Y. If the answer is true, it leads to an action, Display “you qualify for the special interest rate. If the answer is false, it leads to an action, Display “You must have graduated from college in the past two years to qualify.” If the answer for the first condition is false, it leads to an action, Display double quote you must be employed to quality double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186" y="1599515"/>
            <a:ext cx="6433627" cy="453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Nested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Arial"/>
              </a:rPr>
              <a:t> Statements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defRPr/>
            </a:pPr>
            <a:r>
              <a:rPr lang="en-US" altLang="en-US" sz="2400" dirty="0">
                <a:solidFill>
                  <a:srgbClr val="000000"/>
                </a:solidFill>
                <a:latin typeface="Arial (Body)"/>
              </a:rPr>
              <a:t>From Program </a:t>
            </a:r>
            <a:r>
              <a:rPr lang="en-US" altLang="en-US" sz="2400" dirty="0" smtClean="0">
                <a:solidFill>
                  <a:srgbClr val="000000"/>
                </a:solidFill>
                <a:latin typeface="Arial (Body)"/>
              </a:rPr>
              <a:t>4-10</a:t>
            </a:r>
            <a:endParaRPr lang="en-US" altLang="en-US" sz="2400" dirty="0">
              <a:solidFill>
                <a:srgbClr val="000000"/>
              </a:solidFill>
              <a:latin typeface="Arial (Body)"/>
            </a:endParaRPr>
          </a:p>
        </p:txBody>
      </p:sp>
      <p:pic>
        <p:nvPicPr>
          <p:cNvPr id="48132" name="Picture 4" descr="Computer code. The code has 9 lines. The lines read as follows. Line 20, indented once. forward slash forward slash Determine the user single quotes loan qualifications period. Line 21, indented once. if left parenthesis employed equals equals single quote Y single quote right parenthesis. Line 22, indented once. left brace. Line 23, indented twice. if left parenthesis recent G r a d equals equals single quote Y single quote right parenthesis forward slash forward slash Nested if. Line 24, indented twice. left brace. Line 25, indented 3 times. c out left angular bracket left angular bracket double quote You qualify for the special double quote semicolon. Line 26, indented 3 times. c out left angular bracket left angular bracket double quote interest rate period back slash n double quote semicolon. Line 27, indented twice. right brace. Line 28,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29" y="2692646"/>
            <a:ext cx="7752655" cy="275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Relational Operators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defRPr/>
            </a:pPr>
            <a:r>
              <a:rPr lang="en-US" altLang="en-US" sz="2400" dirty="0">
                <a:solidFill>
                  <a:srgbClr val="000000"/>
                </a:solidFill>
                <a:latin typeface="Arial (Body)"/>
              </a:rPr>
              <a:t>Used to compare numbers to determine relative order</a:t>
            </a:r>
          </a:p>
          <a:p>
            <a:pPr marL="255651" indent="-255651">
              <a:defRPr/>
            </a:pPr>
            <a:r>
              <a:rPr lang="en-US" altLang="en-US" sz="2400" dirty="0">
                <a:solidFill>
                  <a:srgbClr val="000000"/>
                </a:solidFill>
                <a:latin typeface="Arial (Body)"/>
              </a:rPr>
              <a:t>Operators</a:t>
            </a:r>
            <a:r>
              <a:rPr lang="en-US" altLang="en-US" sz="2400" dirty="0" smtClean="0">
                <a:solidFill>
                  <a:srgbClr val="000000"/>
                </a:solidFill>
                <a:latin typeface="Arial (Body)"/>
              </a:rPr>
              <a:t>:</a:t>
            </a:r>
          </a:p>
        </p:txBody>
      </p:sp>
      <p:pic>
        <p:nvPicPr>
          <p:cNvPr id="4" name="Picture 3" descr="The operators are listed along with their corresponding functions. Greater than sign indicates greater than, less than sign indicates less than, greater than sign equals indicates greater than or equal to, less than sign equals indicates less than or equal to, double equals indicates equal to, exclamation point equals indicates not equal t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30" y="3103729"/>
            <a:ext cx="4318539" cy="242150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Nested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Arial"/>
              </a:rPr>
              <a:t> Statements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defRPr/>
            </a:pPr>
            <a:r>
              <a:rPr lang="en-US" altLang="en-US" sz="2400" dirty="0">
                <a:solidFill>
                  <a:srgbClr val="000000"/>
                </a:solidFill>
                <a:latin typeface="Arial (Body)"/>
              </a:rPr>
              <a:t>Another example, from Program </a:t>
            </a:r>
            <a:r>
              <a:rPr lang="en-US" altLang="en-US" sz="2400" dirty="0" smtClean="0">
                <a:solidFill>
                  <a:srgbClr val="000000"/>
                </a:solidFill>
                <a:latin typeface="Arial (Body)"/>
              </a:rPr>
              <a:t>4-1</a:t>
            </a:r>
            <a:endParaRPr lang="en-US" altLang="en-US" sz="2400" dirty="0">
              <a:solidFill>
                <a:srgbClr val="000000"/>
              </a:solidFill>
              <a:latin typeface="Arial (Body)"/>
            </a:endParaRPr>
          </a:p>
        </p:txBody>
      </p:sp>
      <p:pic>
        <p:nvPicPr>
          <p:cNvPr id="49156" name="Picture 4" descr="Computer code. The code has 19 lines. The lines read as follows. Line 20, indented once. forward slash forward slash Determine the user single quotes loan qualifications period. Line 21, indented once. if left parenthesis employed equals equals single quote Y single quote right parenthesis. Line 22, indented once. left brace. Line 23, indented twice. if left parenthesis recent G r a d equals equals single quote Y single quote right parenthesis forward slash forward slash Nested if. Line 24, indented twice. left brace. Line 25, indented 3 times. c out left angular bracket left angular bracket double quote You qualify for the special double quote semicolon. Line 26, indented 3 times. c out left angular bracket left angular bracket double quote interest rate period back slash n double quote semicolon. Line 27, indented twice. right brace. Line 28, indented twice. else forward slash forward slash Not a recent G r a d comma but employed. Line 29, indented twice. left brace. Line 30, indented 3 times. c out left angular bracket left angular bracket double quote You must have Graduated from double quote semicolon. Line 31, indented 3 times. c out left angular bracket left angular bracket double quote college in the past two back slash n double quote semicolon. Line 32, indented 3 times. c out left angular bracket left angular bracket double quote years to qualify period back slash n double quote semicolon. Line 33, indented twice. right brace. Line 34, indented once. right brace. Line 35, indented once. else forward slash forward slash Not employed. Line 36, indented once. left brace. Line 37, indented twice. c out left angular bracket left angular bracket double quote You must be employed to qualify period back slash n double quote semicolon. Line 38,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772" y="2337927"/>
            <a:ext cx="5638456" cy="389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Use Proper Indentation</a:t>
            </a:r>
            <a:r>
              <a:rPr lang="en-US" altLang="en-US" dirty="0" smtClean="0"/>
              <a:t>!</a:t>
            </a:r>
            <a:endParaRPr lang="en-US" altLang="en-US" dirty="0">
              <a:latin typeface="Times New Roman" panose="02020603050405020304" pitchFamily="18" charset="0"/>
              <a:ea typeface="+mj-ea"/>
              <a:cs typeface="Arial"/>
            </a:endParaRPr>
          </a:p>
        </p:txBody>
      </p:sp>
      <p:pic>
        <p:nvPicPr>
          <p:cNvPr id="50179" name="Picture 4" descr="Computer code. Line 1. if left parenthesis employed equals equals single quote Y single quote right parenthesis. Line 2. left brace. Line 3. if left parenthesis recent G r a d equals equals single quote Y single quote right parenthesis. forward slash forward slash Nested if. Line 4. left brace. Line 5. c out left angular bracket left angular bracket double quote You qualify for the special double quote semicolon. Line 6. c out left angular bracket left angular bracket double quote interest rate period back slash n double quote semicolon. Line 7. right brace. Line 8. else forward slash forward slash Not a recent g r a d comma but employed. Lines 3 to 8 are labeled, this if and else go together. Line 9. left brace. Line 10. c out left angular bracket left angular bracket double quote You must have graduated from double quote semicolon. Line 11. c out left angular bracket left angular bracket double quote college in the past two back slash n double quote semicolon. Line 12. c out left angular bracket left angular bracket double quote years to qualify period back slash n double quote semicolon. Line 13. right brace. Line 14. right brace. Line 15. else forward slash forward slash not employed. Lines 1 to 15 are labeled, this if and else go together. Line 16. left brace. Line 17. c out left angular bracket left angular bracket double quote You must be employed to qualify period back slash n semicolon. Line 18.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025650"/>
            <a:ext cx="767715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04533"/>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4.6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if/else</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a:solidFill>
                  <a:schemeClr val="bg1"/>
                </a:solidFill>
                <a:latin typeface="Courier New" panose="02070309020205020404" pitchFamily="49" charset="0"/>
                <a:cs typeface="Courier New" panose="02070309020205020404" pitchFamily="49" charset="0"/>
              </a:rPr>
              <a:t>if</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if/else</a:t>
            </a:r>
            <a:r>
              <a:rPr lang="en-US" altLang="en-US" dirty="0" smtClean="0">
                <a:latin typeface="Times New Roman" panose="02020603050405020304" pitchFamily="18" charset="0"/>
                <a:ea typeface="+mj-ea"/>
                <a:cs typeface="Times New Roman" panose="02020603050405020304" pitchFamily="18" charset="0"/>
              </a:rPr>
              <a:t>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Times New Roman" panose="02020603050405020304" pitchFamily="18" charset="0"/>
              </a:rPr>
              <a:t> </a:t>
            </a:r>
            <a:r>
              <a:rPr lang="en-US" altLang="en-US" dirty="0" smtClean="0">
                <a:latin typeface="Times New Roman" panose="02020603050405020304" pitchFamily="18" charset="0"/>
                <a:ea typeface="+mj-ea"/>
                <a:cs typeface="Arial"/>
              </a:rPr>
              <a:t>Statement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wrap="square">
            <a:spAutoFit/>
          </a:bodyPr>
          <a:lstStyle/>
          <a:p>
            <a:pPr marL="255651" indent="-255651">
              <a:tabLst/>
              <a:defRPr/>
            </a:pPr>
            <a:r>
              <a:rPr lang="en-US" sz="2400" dirty="0">
                <a:solidFill>
                  <a:srgbClr val="000000"/>
                </a:solidFill>
                <a:latin typeface="Arial (Body)"/>
                <a:ea typeface="+mn-ea"/>
              </a:rPr>
              <a:t>Tests a series of conditions until one is found to be true</a:t>
            </a:r>
          </a:p>
          <a:p>
            <a:pPr marL="255651" indent="-255651">
              <a:tabLst/>
              <a:defRPr/>
            </a:pPr>
            <a:r>
              <a:rPr lang="en-US" sz="2400" dirty="0">
                <a:solidFill>
                  <a:srgbClr val="000000"/>
                </a:solidFill>
                <a:latin typeface="Arial (Body)"/>
                <a:ea typeface="+mn-ea"/>
              </a:rPr>
              <a:t>Often simpler than using nested</a:t>
            </a:r>
            <a:r>
              <a:rPr lang="en-US" sz="2400" dirty="0">
                <a:solidFill>
                  <a:srgbClr val="000000"/>
                </a:solidFill>
                <a:latin typeface="Courier New" panose="02070309020205020404" pitchFamily="49" charset="0"/>
                <a:ea typeface="+mn-ea"/>
                <a:cs typeface="Courier New" panose="02070309020205020404" pitchFamily="49" charset="0"/>
              </a:rPr>
              <a:t> </a:t>
            </a:r>
            <a:r>
              <a:rPr lang="en-US" sz="2400" dirty="0" smtClean="0">
                <a:solidFill>
                  <a:srgbClr val="000000"/>
                </a:solidFill>
                <a:latin typeface="Courier New" panose="02070309020205020404" pitchFamily="49" charset="0"/>
                <a:ea typeface="+mn-ea"/>
                <a:cs typeface="Courier New" panose="02070309020205020404" pitchFamily="49" charset="0"/>
              </a:rPr>
              <a:t>if/else </a:t>
            </a:r>
            <a:r>
              <a:rPr lang="en-US" sz="2400" dirty="0" smtClean="0">
                <a:solidFill>
                  <a:srgbClr val="000000"/>
                </a:solidFill>
                <a:latin typeface="Arial (Body)"/>
                <a:ea typeface="+mn-ea"/>
              </a:rPr>
              <a:t>statements</a:t>
            </a:r>
            <a:endParaRPr lang="en-US" sz="2400" dirty="0">
              <a:solidFill>
                <a:srgbClr val="000000"/>
              </a:solidFill>
              <a:latin typeface="Arial (Body)"/>
              <a:ea typeface="+mn-ea"/>
            </a:endParaRPr>
          </a:p>
          <a:p>
            <a:pPr marL="255651" indent="-255651">
              <a:tabLst/>
              <a:defRPr/>
            </a:pPr>
            <a:r>
              <a:rPr lang="en-US" sz="2400" dirty="0">
                <a:solidFill>
                  <a:srgbClr val="000000"/>
                </a:solidFill>
                <a:latin typeface="Arial (Body)"/>
                <a:ea typeface="+mn-ea"/>
              </a:rPr>
              <a:t>Can be used to model thought processes such as</a:t>
            </a:r>
            <a:r>
              <a:rPr lang="en-US" sz="2400" dirty="0" smtClean="0">
                <a:solidFill>
                  <a:srgbClr val="000000"/>
                </a:solidFill>
                <a:latin typeface="Arial (Body)"/>
                <a:ea typeface="+mn-ea"/>
              </a:rPr>
              <a:t>:</a:t>
            </a:r>
          </a:p>
        </p:txBody>
      </p:sp>
      <p:sp>
        <p:nvSpPr>
          <p:cNvPr id="4" name="Text Placeholder 3"/>
          <p:cNvSpPr>
            <a:spLocks noGrp="1"/>
          </p:cNvSpPr>
          <p:nvPr>
            <p:ph type="body" idx="2"/>
          </p:nvPr>
        </p:nvSpPr>
        <p:spPr>
          <a:xfrm>
            <a:off x="457200" y="3337561"/>
            <a:ext cx="8229600" cy="978408"/>
          </a:xfrm>
        </p:spPr>
        <p:txBody>
          <a:bodyPr/>
          <a:lstStyle/>
          <a:p>
            <a:pPr marL="0" indent="0">
              <a:buNone/>
            </a:pPr>
            <a:r>
              <a:rPr lang="en-US" sz="2400" dirty="0">
                <a:solidFill>
                  <a:srgbClr val="000000"/>
                </a:solidFill>
                <a:latin typeface="Arial (Body)"/>
              </a:rPr>
              <a:t>“If it is raining, take an umbrella, else, if it is windy, take a hat, else, take sunglasses</a:t>
            </a:r>
            <a:r>
              <a:rPr lang="en-US" sz="2400" dirty="0" smtClean="0">
                <a:solidFill>
                  <a:srgbClr val="000000"/>
                </a:solidFill>
                <a:latin typeface="Arial (Body)"/>
              </a:rPr>
              <a:t>”</a:t>
            </a:r>
            <a:endParaRPr lang="en-US" sz="2400" dirty="0">
              <a:solidFill>
                <a:srgbClr val="000000"/>
              </a:solidFill>
              <a:latin typeface="Arial (Bod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if/else</a:t>
            </a:r>
            <a:r>
              <a:rPr lang="en-US" altLang="en-US" dirty="0" smtClean="0">
                <a:latin typeface="Times New Roman" panose="02020603050405020304" pitchFamily="18" charset="0"/>
                <a:ea typeface="+mj-ea"/>
                <a:cs typeface="Times New Roman" panose="02020603050405020304" pitchFamily="18" charset="0"/>
              </a:rPr>
              <a:t>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mn-lt"/>
                <a:ea typeface="+mj-ea"/>
                <a:cs typeface="Courier New" panose="02070309020205020404" pitchFamily="49" charset="0"/>
              </a:rPr>
              <a:t> </a:t>
            </a:r>
            <a:r>
              <a:rPr lang="en-US" altLang="en-US" dirty="0" smtClean="0">
                <a:latin typeface="Times New Roman" panose="02020603050405020304" pitchFamily="18" charset="0"/>
                <a:ea typeface="+mj-ea"/>
                <a:cs typeface="Courier New" panose="02070309020205020404" pitchFamily="49" charset="0"/>
              </a:rPr>
              <a:t>Format</a:t>
            </a:r>
            <a:endParaRPr lang="en-US" altLang="en-US" dirty="0">
              <a:latin typeface="Times New Roman" panose="02020603050405020304" pitchFamily="18" charset="0"/>
              <a:ea typeface="+mj-ea"/>
              <a:cs typeface="Arial"/>
            </a:endParaRPr>
          </a:p>
        </p:txBody>
      </p:sp>
      <p:pic>
        <p:nvPicPr>
          <p:cNvPr id="3" name="Picture 2" descr="Computer code. The code has 8 lines. The lines read as follows. Line 1. if left parenthesis expression right parenthesis. Line 2. statement 1 semicolon forward slash forward slash or block. Line 3. else if left parenthesis expression right parenthesis. Line 4. statement 2 semicolon forward slash forward slash or block. Line 5. unspecified. Line 6. unspecified forward slash forward slash other else ifs. Line 7. else if left parenthesis expression right parenthesis. Line 8. statement n semicolon forward slash forward slash or block."/>
          <p:cNvPicPr>
            <a:picLocks noChangeAspect="1"/>
          </p:cNvPicPr>
          <p:nvPr/>
        </p:nvPicPr>
        <p:blipFill>
          <a:blip r:embed="rId2"/>
          <a:stretch>
            <a:fillRect/>
          </a:stretch>
        </p:blipFill>
        <p:spPr>
          <a:xfrm>
            <a:off x="1499351" y="1819451"/>
            <a:ext cx="6145297" cy="413349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a:t>
            </a:r>
            <a:r>
              <a:rPr lang="en-US" dirty="0" smtClean="0">
                <a:latin typeface="Courier New" panose="02070309020205020404" pitchFamily="49" charset="0"/>
                <a:ea typeface="+mj-ea"/>
                <a:cs typeface="Courier New" panose="02070309020205020404" pitchFamily="49" charset="0"/>
              </a:rPr>
              <a:t>if/else</a:t>
            </a:r>
            <a:r>
              <a:rPr lang="en-US" dirty="0" smtClean="0">
                <a:latin typeface="+mn-lt"/>
                <a:ea typeface="+mj-ea"/>
                <a:cs typeface="Courier New" panose="02070309020205020404" pitchFamily="49" charset="0"/>
              </a:rPr>
              <a:t> </a:t>
            </a:r>
            <a:r>
              <a:rPr lang="en-US" dirty="0" smtClean="0">
                <a:latin typeface="Courier New" panose="02070309020205020404" pitchFamily="49" charset="0"/>
                <a:ea typeface="+mj-ea"/>
                <a:cs typeface="Courier New" panose="02070309020205020404" pitchFamily="49" charset="0"/>
              </a:rPr>
              <a:t>if </a:t>
            </a:r>
            <a:r>
              <a:rPr lang="en-US" dirty="0" smtClean="0">
                <a:latin typeface="Times New Roman" panose="02020603050405020304" pitchFamily="18" charset="0"/>
                <a:ea typeface="+mj-ea"/>
                <a:cs typeface="Arial"/>
              </a:rPr>
              <a:t>Statement in Program 4-13</a:t>
            </a:r>
            <a:endParaRPr lang="en-US" dirty="0">
              <a:latin typeface="Times New Roman" panose="02020603050405020304" pitchFamily="18" charset="0"/>
              <a:ea typeface="+mj-ea"/>
              <a:cs typeface="Arial"/>
            </a:endParaRPr>
          </a:p>
        </p:txBody>
      </p:sp>
      <p:pic>
        <p:nvPicPr>
          <p:cNvPr id="54275" name="Picture 2" descr="Computer code. The code has 11 lines. The lines read as follows. Line 21, indented once. forward slash forward slash Determine the letter Grade period. Line 22, indented once. if left parenthesis test Score right angular bracket equals A underscore SCORE right parenthesis. Line 23, indented twice. c out left angular bracket left angular bracket double quote Your Grade is A period back slash n double quote semicolon. Line 24, indented once. else if left parenthesis test Score right angular bracket equals B underscore SCORE right parenthesis. Line 25, indented twice. c out left angular bracket left angular bracket double quote Your Grade is B period back slash n double quote semicolon. Line 26, indented once. else if left parenthesis test Score right angular bracket equals C underscore SCORE right parenthesis. Line 27, indented twice. c out left angular bracket left angular bracket double quote Your Grade is C period back slash n double quote semicolon. Line 28, indented once. else if left parenthesis test Score right angular bracket equals D underscore SCORE right parenthesis. Line 29, indented twice. c out left angular bracket left angular bracket double quote Your Grade is D period back slash n double quote semicolon. Line 30, indented once. else. Line 31, indented twice. c out left angular bracket left angular bracket double quote Your Grade is F period back slash n double quot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99" y="1930232"/>
            <a:ext cx="6154003" cy="347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sz="3400" b="1" dirty="0" smtClean="0">
                <a:solidFill>
                  <a:srgbClr val="007FA3"/>
                </a:solidFill>
                <a:latin typeface="Times New Roman" panose="02020603050405020304" pitchFamily="18" charset="0"/>
                <a:ea typeface="+mj-ea"/>
                <a:sym typeface="Times New Roman"/>
              </a:rPr>
              <a:t>Using a Trailing </a:t>
            </a:r>
            <a:r>
              <a:rPr 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else</a:t>
            </a:r>
            <a:r>
              <a:rPr lang="en-US" sz="3400" b="1" dirty="0" smtClean="0">
                <a:solidFill>
                  <a:srgbClr val="007FA3"/>
                </a:solidFill>
                <a:latin typeface="Times New Roman" panose="02020603050405020304" pitchFamily="18" charset="0"/>
                <a:ea typeface="+mj-ea"/>
                <a:sym typeface="Times New Roman"/>
              </a:rPr>
              <a:t> to Catch Errors in Program 4-14</a:t>
            </a:r>
            <a:endParaRPr 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923299"/>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The trailing </a:t>
            </a:r>
            <a:r>
              <a:rPr lang="en-US" altLang="en-US" sz="2400" dirty="0">
                <a:latin typeface="Courier New" panose="02070309020205020404" pitchFamily="49" charset="0"/>
                <a:ea typeface="+mn-ea"/>
                <a:cs typeface="Courier New" panose="02070309020205020404" pitchFamily="49" charset="0"/>
                <a:sym typeface="Arial"/>
              </a:rPr>
              <a:t>else</a:t>
            </a:r>
            <a:r>
              <a:rPr lang="en-US" altLang="en-US" sz="2400" dirty="0">
                <a:latin typeface="Arial (Body)"/>
                <a:ea typeface="+mn-ea"/>
                <a:sym typeface="Arial"/>
              </a:rPr>
              <a:t> clause is optional, but it is best used to catch errors</a:t>
            </a:r>
            <a:r>
              <a:rPr lang="en-US" altLang="en-US" sz="2400" dirty="0" smtClean="0">
                <a:latin typeface="Arial (Body)"/>
                <a:ea typeface="+mn-ea"/>
                <a:sym typeface="Arial"/>
              </a:rPr>
              <a:t>.</a:t>
            </a:r>
          </a:p>
        </p:txBody>
      </p:sp>
      <p:pic>
        <p:nvPicPr>
          <p:cNvPr id="5" name="Picture 4" descr="Computer code. The code has 13 lines. The lines read as follows. Line 21, indented once. forward slash forward slash Determine the letter Grade period. Line 22, indented once. if left parenthesis test Score right angular bracket equals A underscore SCORE right parenthesis. Line 23, indented twice. c out left angular bracket left angular bracket double quote Your Grade is A period back slash n double quote semicolon. Line 24, indented once. else if left parenthesis test Score right angular bracket equals B underscore SCORE right parenthesis. Line 25, indented twice. c out left angular bracket left angular bracket double quote Your Grade is B period back slash n double quote semicolon. Line 26, indented once. else if left parenthesis test Score right angular bracket equals C underscore SCORE right parenthesis. Line 27, indented twice. c out left angular bracket left angular bracket double quote Your Grade is C period back slash n double quote semicolon. Line 28, indented once. else if left parenthesis test Score right angular bracket equals D underscore SCORE right parenthesis. Line 29, indented twice. c out left angular bracket left angular bracket double quote Your Grade is D period back slash n double quote semicolon. Line 30, indented once. else. Line 31, indented twice. c out left angular bracket left angular bracket double quote Your Grade is F period back slash n double quote semicolon. Line 32, indented once. else. Line 33, indented twice. c out left angular bracket left angular bracket double quote Invalid test score period back slash n double quote semicolon. This line is labeled, this trailing else catches invalid test scores."/>
          <p:cNvPicPr>
            <a:picLocks noChangeAspect="1"/>
          </p:cNvPicPr>
          <p:nvPr/>
        </p:nvPicPr>
        <p:blipFill>
          <a:blip r:embed="rId2"/>
          <a:stretch>
            <a:fillRect/>
          </a:stretch>
        </p:blipFill>
        <p:spPr>
          <a:xfrm>
            <a:off x="1103894" y="2729166"/>
            <a:ext cx="6936212" cy="35018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4.7 </a:t>
            </a:r>
            <a:r>
              <a:rPr lang="en-US" altLang="en-US" sz="3400" dirty="0" smtClean="0">
                <a:solidFill>
                  <a:schemeClr val="bg1"/>
                </a:solidFill>
                <a:latin typeface="Times New Roman" panose="02020603050405020304" pitchFamily="18" charset="0"/>
                <a:cs typeface="Times New Roman" panose="02020603050405020304" pitchFamily="18" charset="0"/>
              </a:rPr>
              <a:t>Flags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Flags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500928"/>
          </a:xfrm>
        </p:spPr>
        <p:txBody>
          <a:bodyPr>
            <a:spAutoFit/>
          </a:bodyPr>
          <a:lstStyle/>
          <a:p>
            <a:pPr marL="255651" indent="-255651">
              <a:tabLst/>
              <a:defRPr/>
            </a:pPr>
            <a:r>
              <a:rPr lang="en-US" altLang="en-US" sz="2400" dirty="0">
                <a:solidFill>
                  <a:srgbClr val="000000"/>
                </a:solidFill>
                <a:latin typeface="Arial (Body)"/>
                <a:ea typeface="+mn-ea"/>
              </a:rPr>
              <a:t>Variable that signals a condition</a:t>
            </a:r>
          </a:p>
          <a:p>
            <a:pPr marL="255651" indent="-255651">
              <a:tabLst/>
              <a:defRPr/>
            </a:pPr>
            <a:r>
              <a:rPr lang="en-US" altLang="en-US" sz="2400" dirty="0">
                <a:solidFill>
                  <a:srgbClr val="000000"/>
                </a:solidFill>
                <a:latin typeface="Arial (Body)"/>
                <a:ea typeface="+mn-ea"/>
              </a:rPr>
              <a:t>Usually implemented as a </a:t>
            </a:r>
            <a:r>
              <a:rPr lang="en-US" altLang="en-US" sz="2400" dirty="0">
                <a:solidFill>
                  <a:srgbClr val="000000"/>
                </a:solidFill>
                <a:latin typeface="Courier New" panose="02070309020205020404" pitchFamily="49" charset="0"/>
                <a:ea typeface="+mn-ea"/>
                <a:cs typeface="Courier New" panose="02070309020205020404" pitchFamily="49" charset="0"/>
              </a:rPr>
              <a:t>bool</a:t>
            </a:r>
            <a:r>
              <a:rPr lang="en-US" altLang="en-US" sz="2400" dirty="0">
                <a:solidFill>
                  <a:srgbClr val="000000"/>
                </a:solidFill>
                <a:latin typeface="Arial (Body)"/>
                <a:ea typeface="+mn-ea"/>
              </a:rPr>
              <a:t> variable</a:t>
            </a:r>
          </a:p>
          <a:p>
            <a:pPr marL="255651" indent="-255651">
              <a:tabLst/>
              <a:defRPr/>
            </a:pPr>
            <a:r>
              <a:rPr lang="en-US" altLang="en-US" sz="2400" dirty="0">
                <a:solidFill>
                  <a:srgbClr val="000000"/>
                </a:solidFill>
                <a:latin typeface="Arial (Body)"/>
                <a:ea typeface="+mn-ea"/>
              </a:rPr>
              <a:t>Can also be an integer</a:t>
            </a:r>
          </a:p>
          <a:p>
            <a:pPr marL="741553" lvl="1" indent="-284353">
              <a:buFont typeface="Arial" panose="020B0604020202020204" pitchFamily="34" charset="0"/>
              <a:buChar char="–"/>
              <a:defRPr/>
            </a:pPr>
            <a:r>
              <a:rPr lang="en-US" altLang="en-US" sz="2400" dirty="0">
                <a:solidFill>
                  <a:srgbClr val="000000"/>
                </a:solidFill>
                <a:latin typeface="Arial (Body)"/>
              </a:rPr>
              <a:t>The value </a:t>
            </a:r>
            <a:r>
              <a:rPr lang="en-US" altLang="en-US" sz="2400" dirty="0">
                <a:solidFill>
                  <a:srgbClr val="000000"/>
                </a:solidFill>
                <a:latin typeface="Courier New" panose="02070309020205020404" pitchFamily="49" charset="0"/>
                <a:cs typeface="Courier New" panose="02070309020205020404" pitchFamily="49" charset="0"/>
              </a:rPr>
              <a:t>0</a:t>
            </a:r>
            <a:r>
              <a:rPr lang="en-US" altLang="en-US" sz="2400" dirty="0">
                <a:solidFill>
                  <a:srgbClr val="000000"/>
                </a:solidFill>
                <a:latin typeface="Arial (Body)"/>
              </a:rPr>
              <a:t> is considered </a:t>
            </a:r>
            <a:r>
              <a:rPr lang="en-US" altLang="en-US" sz="2400" dirty="0">
                <a:solidFill>
                  <a:srgbClr val="000000"/>
                </a:solidFill>
                <a:latin typeface="Courier New" panose="02070309020205020404" pitchFamily="49" charset="0"/>
                <a:cs typeface="Courier New" panose="02070309020205020404" pitchFamily="49" charset="0"/>
              </a:rPr>
              <a:t>false</a:t>
            </a:r>
          </a:p>
          <a:p>
            <a:pPr marL="741553" lvl="1" indent="-284353">
              <a:buFont typeface="Arial" panose="020B0604020202020204" pitchFamily="34" charset="0"/>
              <a:buChar char="–"/>
              <a:defRPr/>
            </a:pPr>
            <a:r>
              <a:rPr lang="en-US" altLang="en-US" sz="2400" dirty="0">
                <a:solidFill>
                  <a:srgbClr val="000000"/>
                </a:solidFill>
                <a:latin typeface="Arial (Body)"/>
              </a:rPr>
              <a:t>Any nonzero value is considered </a:t>
            </a:r>
            <a:r>
              <a:rPr lang="en-US" altLang="en-US" sz="2400" dirty="0">
                <a:solidFill>
                  <a:srgbClr val="000000"/>
                </a:solidFill>
                <a:latin typeface="Courier New" panose="02070309020205020404" pitchFamily="49" charset="0"/>
                <a:cs typeface="Courier New" panose="02070309020205020404" pitchFamily="49" charset="0"/>
              </a:rPr>
              <a:t>true</a:t>
            </a:r>
          </a:p>
          <a:p>
            <a:pPr marL="255651" indent="-255651">
              <a:tabLst/>
              <a:defRPr/>
            </a:pPr>
            <a:r>
              <a:rPr lang="en-US" altLang="en-US" sz="2400" dirty="0">
                <a:solidFill>
                  <a:srgbClr val="000000"/>
                </a:solidFill>
                <a:latin typeface="Arial (Body)"/>
                <a:ea typeface="+mn-ea"/>
              </a:rPr>
              <a:t>As with other variables in functions, must be assigned an initial value before it is </a:t>
            </a:r>
            <a:r>
              <a:rPr lang="en-US" altLang="en-US" sz="2400" dirty="0" smtClean="0">
                <a:solidFill>
                  <a:srgbClr val="000000"/>
                </a:solidFill>
                <a:latin typeface="Arial (Body)"/>
                <a:ea typeface="+mn-ea"/>
              </a:rPr>
              <a:t>used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4.8 </a:t>
            </a:r>
            <a:r>
              <a:rPr lang="en-US" altLang="en-US" sz="3400" dirty="0">
                <a:solidFill>
                  <a:schemeClr val="bg1"/>
                </a:solidFill>
                <a:latin typeface="Times New Roman" panose="02020603050405020304" pitchFamily="18" charset="0"/>
                <a:cs typeface="Times New Roman" panose="02020603050405020304" pitchFamily="18" charset="0"/>
              </a:rPr>
              <a:t>Logical </a:t>
            </a:r>
            <a:r>
              <a:rPr lang="en-US" altLang="en-US" sz="3400" dirty="0" smtClean="0">
                <a:solidFill>
                  <a:schemeClr val="bg1"/>
                </a:solidFill>
                <a:latin typeface="Times New Roman" panose="02020603050405020304" pitchFamily="18" charset="0"/>
                <a:cs typeface="Times New Roman" panose="02020603050405020304" pitchFamily="18" charset="0"/>
              </a:rPr>
              <a:t>Operators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Relational Expressions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18488"/>
            <a:ext cx="8229600" cy="1115660"/>
          </a:xfrm>
        </p:spPr>
        <p:txBody>
          <a:bodyPr>
            <a:spAutoFit/>
          </a:bodyPr>
          <a:lstStyle/>
          <a:p>
            <a:pPr marL="255651" indent="-255651">
              <a:tabLst/>
              <a:defRPr/>
            </a:pPr>
            <a:r>
              <a:rPr lang="en-US" altLang="en-US" sz="2400" dirty="0">
                <a:solidFill>
                  <a:srgbClr val="000000"/>
                </a:solidFill>
                <a:latin typeface="Arial (Body)"/>
                <a:ea typeface="+mn-ea"/>
              </a:rPr>
              <a:t>Boolean expressions </a:t>
            </a:r>
            <a:r>
              <a:rPr lang="en-US" altLang="en-US" sz="2400" dirty="0" smtClean="0">
                <a:solidFill>
                  <a:srgbClr val="000000"/>
                </a:solidFill>
                <a:latin typeface="Arial (Body)"/>
                <a:ea typeface="+mn-ea"/>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true</a:t>
            </a:r>
            <a:r>
              <a:rPr lang="en-US" altLang="en-US" sz="2400" dirty="0" smtClean="0">
                <a:solidFill>
                  <a:srgbClr val="000000"/>
                </a:solidFill>
                <a:latin typeface="Arial (Body)"/>
                <a:ea typeface="+mn-ea"/>
              </a:rPr>
              <a:t> or </a:t>
            </a:r>
            <a:r>
              <a:rPr lang="en-US" altLang="en-US" sz="2400" dirty="0" smtClean="0">
                <a:solidFill>
                  <a:srgbClr val="000000"/>
                </a:solidFill>
                <a:latin typeface="Courier New" panose="02070309020205020404" pitchFamily="49" charset="0"/>
                <a:ea typeface="+mn-ea"/>
                <a:cs typeface="Courier New" panose="02070309020205020404" pitchFamily="49" charset="0"/>
              </a:rPr>
              <a:t>false</a:t>
            </a:r>
          </a:p>
          <a:p>
            <a:pPr marL="255651" indent="-255651">
              <a:tabLst/>
              <a:defRPr/>
            </a:pPr>
            <a:r>
              <a:rPr lang="en-US" altLang="en-US" sz="2400" dirty="0" smtClean="0">
                <a:solidFill>
                  <a:srgbClr val="000000"/>
                </a:solidFill>
                <a:latin typeface="Arial (Body)"/>
                <a:ea typeface="+mn-ea"/>
              </a:rPr>
              <a:t>Examples:</a:t>
            </a:r>
          </a:p>
        </p:txBody>
      </p:sp>
      <p:pic>
        <p:nvPicPr>
          <p:cNvPr id="5" name="Picture 4" descr="12 greater than 5 is true. 7 less than or equals 5 is false. If x is 10, then x double equals to 10 is true, x exclamation point equals 8 is true, and x double equals 8 is false."/>
          <p:cNvPicPr>
            <a:picLocks noChangeAspect="1"/>
          </p:cNvPicPr>
          <p:nvPr/>
        </p:nvPicPr>
        <p:blipFill>
          <a:blip r:embed="rId2"/>
          <a:stretch>
            <a:fillRect/>
          </a:stretch>
        </p:blipFill>
        <p:spPr>
          <a:xfrm>
            <a:off x="1259760" y="2862505"/>
            <a:ext cx="3321719" cy="327928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Logical Operators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defRPr/>
            </a:pPr>
            <a:r>
              <a:rPr lang="en-US" altLang="en-US" sz="2400" dirty="0">
                <a:solidFill>
                  <a:srgbClr val="000000"/>
                </a:solidFill>
                <a:latin typeface="Arial (Body)"/>
              </a:rPr>
              <a:t>Used to create relational expressions from other relational expressions</a:t>
            </a:r>
          </a:p>
          <a:p>
            <a:pPr marL="255651" indent="-255651">
              <a:defRPr/>
            </a:pPr>
            <a:r>
              <a:rPr lang="en-US" altLang="en-US" sz="2400" dirty="0">
                <a:solidFill>
                  <a:srgbClr val="000000"/>
                </a:solidFill>
                <a:latin typeface="Arial (Body)"/>
              </a:rPr>
              <a:t>Operators, meaning, and explanation</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graphicFrame>
        <p:nvGraphicFramePr>
          <p:cNvPr id="5" name="Table 3"/>
          <p:cNvGraphicFramePr>
            <a:graphicFrameLocks noGrp="1"/>
          </p:cNvGraphicFramePr>
          <p:nvPr>
            <p:extLst>
              <p:ext uri="{D42A27DB-BD31-4B8C-83A1-F6EECF244321}">
                <p14:modId xmlns:p14="http://schemas.microsoft.com/office/powerpoint/2010/main" val="3829681902"/>
              </p:ext>
            </p:extLst>
          </p:nvPr>
        </p:nvGraphicFramePr>
        <p:xfrm>
          <a:off x="876348" y="3357994"/>
          <a:ext cx="7467600" cy="1371600"/>
        </p:xfrm>
        <a:graphic>
          <a:graphicData uri="http://schemas.openxmlformats.org/drawingml/2006/table">
            <a:tbl>
              <a:tblPr firstRow="1"/>
              <a:tblGrid>
                <a:gridCol w="557784">
                  <a:extLst>
                    <a:ext uri="{9D8B030D-6E8A-4147-A177-3AD203B41FA5}">
                      <a16:colId xmlns:a16="http://schemas.microsoft.com/office/drawing/2014/main" val="20000"/>
                    </a:ext>
                  </a:extLst>
                </a:gridCol>
                <a:gridCol w="749808">
                  <a:extLst>
                    <a:ext uri="{9D8B030D-6E8A-4147-A177-3AD203B41FA5}">
                      <a16:colId xmlns:a16="http://schemas.microsoft.com/office/drawing/2014/main" val="20001"/>
                    </a:ext>
                  </a:extLst>
                </a:gridCol>
                <a:gridCol w="6160008">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rPr>
                        <a:t>ampersand ampersand</a:t>
                      </a:r>
                      <a:endPar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New relational expression is true if both expressions are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Courier New" panose="02070309020205020404" pitchFamily="49" charset="0"/>
                          <a:ea typeface="ヒラギノ角ゴ Pro W3" pitchFamily="-16" charset="-128"/>
                          <a:cs typeface="Courier New" panose="02070309020205020404" pitchFamily="49" charset="0"/>
                        </a:rPr>
                        <a:t>pipe pipe</a:t>
                      </a:r>
                      <a:endParaRPr kumimoji="0" lang="en-US" sz="100" b="0" i="0" u="none" strike="noStrike" cap="none" normalizeH="0" baseline="0" dirty="0" smtClean="0">
                        <a:ln>
                          <a:noFill/>
                        </a:ln>
                        <a:solidFill>
                          <a:schemeClr val="bg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New relational expression is true if either expression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Reverses the value of an expression – true expression becomes false, and false becomes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35153581"/>
              </p:ext>
            </p:extLst>
          </p:nvPr>
        </p:nvGraphicFramePr>
        <p:xfrm>
          <a:off x="927274" y="3459231"/>
          <a:ext cx="358300" cy="268722"/>
        </p:xfrm>
        <a:graphic>
          <a:graphicData uri="http://schemas.openxmlformats.org/presentationml/2006/ole">
            <mc:AlternateContent xmlns:mc="http://schemas.openxmlformats.org/markup-compatibility/2006">
              <mc:Choice xmlns:v="urn:schemas-microsoft-com:vml" Requires="v">
                <p:oleObj spid="_x0000_s1100" name="Equation" r:id="rId3" imgW="203040" imgH="152280" progId="Equation.DSMT4">
                  <p:embed/>
                </p:oleObj>
              </mc:Choice>
              <mc:Fallback>
                <p:oleObj name="Equation" r:id="rId3" imgW="203040" imgH="152280" progId="Equation.DSMT4">
                  <p:embed/>
                  <p:pic>
                    <p:nvPicPr>
                      <p:cNvPr id="0" name=""/>
                      <p:cNvPicPr/>
                      <p:nvPr/>
                    </p:nvPicPr>
                    <p:blipFill>
                      <a:blip r:embed="rId4"/>
                      <a:stretch>
                        <a:fillRect/>
                      </a:stretch>
                    </p:blipFill>
                    <p:spPr>
                      <a:xfrm>
                        <a:off x="927274" y="3459231"/>
                        <a:ext cx="358300" cy="26872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24137152"/>
              </p:ext>
            </p:extLst>
          </p:nvPr>
        </p:nvGraphicFramePr>
        <p:xfrm>
          <a:off x="995153" y="3911850"/>
          <a:ext cx="195683" cy="326652"/>
        </p:xfrm>
        <a:graphic>
          <a:graphicData uri="http://schemas.openxmlformats.org/presentationml/2006/ole">
            <mc:AlternateContent xmlns:mc="http://schemas.openxmlformats.org/markup-compatibility/2006">
              <mc:Choice xmlns:v="urn:schemas-microsoft-com:vml" Requires="v">
                <p:oleObj spid="_x0000_s1101" name="Equation" r:id="rId5" imgW="114120" imgH="190440" progId="Equation.DSMT4">
                  <p:embed/>
                </p:oleObj>
              </mc:Choice>
              <mc:Fallback>
                <p:oleObj name="Equation" r:id="rId5" imgW="114120" imgH="190440" progId="Equation.DSMT4">
                  <p:embed/>
                  <p:pic>
                    <p:nvPicPr>
                      <p:cNvPr id="4" name="Object 3"/>
                      <p:cNvPicPr/>
                      <p:nvPr/>
                    </p:nvPicPr>
                    <p:blipFill>
                      <a:blip r:embed="rId6"/>
                      <a:stretch>
                        <a:fillRect/>
                      </a:stretch>
                    </p:blipFill>
                    <p:spPr>
                      <a:xfrm>
                        <a:off x="995153" y="3911850"/>
                        <a:ext cx="195683" cy="326652"/>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Logical Operators-Examples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703281"/>
            <a:ext cx="8229600" cy="553968"/>
          </a:xfrm>
        </p:spPr>
        <p:txBody>
          <a:bodyPr>
            <a:spAutoFit/>
          </a:bodyPr>
          <a:lstStyle/>
          <a:p>
            <a:pPr marL="0" indent="0">
              <a:spcBef>
                <a:spcPts val="0"/>
              </a:spcBef>
              <a:buNone/>
              <a:defRPr/>
            </a:pPr>
            <a:r>
              <a:rPr lang="en-US" sz="2400" dirty="0" smtClean="0">
                <a:solidFill>
                  <a:srgbClr val="000000"/>
                </a:solidFill>
                <a:latin typeface="Courier New" panose="02070309020205020404" pitchFamily="49" charset="0"/>
                <a:cs typeface="Courier New" panose="02070309020205020404" pitchFamily="49" charset="0"/>
              </a:rPr>
              <a:t>int </a:t>
            </a:r>
            <a:r>
              <a:rPr lang="en-US" sz="2400" dirty="0">
                <a:solidFill>
                  <a:srgbClr val="000000"/>
                </a:solidFill>
                <a:latin typeface="Courier New" panose="02070309020205020404" pitchFamily="49" charset="0"/>
                <a:cs typeface="Courier New" panose="02070309020205020404" pitchFamily="49" charset="0"/>
              </a:rPr>
              <a:t>x = 12, y = 5, z = -4</a:t>
            </a:r>
            <a:r>
              <a:rPr lang="en-US" sz="2400" dirty="0" smtClean="0">
                <a:solidFill>
                  <a:srgbClr val="000000"/>
                </a:solidFill>
                <a:latin typeface="Courier New" panose="02070309020205020404" pitchFamily="49" charset="0"/>
                <a:cs typeface="Courier New" panose="02070309020205020404" pitchFamily="49" charset="0"/>
              </a:rPr>
              <a:t>;</a:t>
            </a:r>
            <a:endParaRPr lang="en-US" sz="2400" dirty="0">
              <a:solidFill>
                <a:srgbClr val="000000"/>
              </a:solidFill>
              <a:latin typeface="Courier New" panose="02070309020205020404" pitchFamily="49" charset="0"/>
              <a:cs typeface="Courier New" panose="02070309020205020404" pitchFamily="49" charset="0"/>
            </a:endParaRPr>
          </a:p>
        </p:txBody>
      </p:sp>
      <p:graphicFrame>
        <p:nvGraphicFramePr>
          <p:cNvPr id="5" name="Table 3"/>
          <p:cNvGraphicFramePr>
            <a:graphicFrameLocks/>
          </p:cNvGraphicFramePr>
          <p:nvPr>
            <p:extLst>
              <p:ext uri="{D42A27DB-BD31-4B8C-83A1-F6EECF244321}">
                <p14:modId xmlns:p14="http://schemas.microsoft.com/office/powerpoint/2010/main" val="969749509"/>
              </p:ext>
            </p:extLst>
          </p:nvPr>
        </p:nvGraphicFramePr>
        <p:xfrm>
          <a:off x="1223804" y="2509600"/>
          <a:ext cx="6374860" cy="3354706"/>
        </p:xfrm>
        <a:graphic>
          <a:graphicData uri="http://schemas.openxmlformats.org/drawingml/2006/table">
            <a:tbl>
              <a:tblPr firstRow="1"/>
              <a:tblGrid>
                <a:gridCol w="4000619">
                  <a:extLst>
                    <a:ext uri="{9D8B030D-6E8A-4147-A177-3AD203B41FA5}">
                      <a16:colId xmlns:a16="http://schemas.microsoft.com/office/drawing/2014/main" val="20000"/>
                    </a:ext>
                  </a:extLst>
                </a:gridCol>
                <a:gridCol w="2374241">
                  <a:extLst>
                    <a:ext uri="{9D8B030D-6E8A-4147-A177-3AD203B41FA5}">
                      <a16:colId xmlns:a16="http://schemas.microsoft.com/office/drawing/2014/main" val="20001"/>
                    </a:ext>
                  </a:extLst>
                </a:gridCol>
              </a:tblGrid>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 b="0" i="0" u="none" strike="noStrike" cap="none" normalizeH="0" baseline="0" dirty="0" smtClean="0">
                          <a:ln>
                            <a:noFill/>
                          </a:ln>
                          <a:solidFill>
                            <a:schemeClr val="bg1"/>
                          </a:solidFill>
                          <a:effectLst/>
                          <a:latin typeface="+mn-lt"/>
                          <a:ea typeface="ヒラギノ角ゴ Pro W3" pitchFamily="-16" charset="-128"/>
                        </a:rPr>
                        <a:t>left parenthesis x right angle bracket y right parenthesis ampersand ampersand left parenthesis y right angle bracket z right parenthesis</a:t>
                      </a:r>
                      <a:endParaRPr kumimoji="0" lang="en-US" sz="2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6" charset="0"/>
                          <a:ea typeface="ヒラギノ角ゴ Pro W3" pitchFamily="-16" charset="-128"/>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131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rPr>
                        <a:t>left parenthesis x right angle bracket y right parenthesis ampersand ampersand left parenthesis z right angle bracket y right parenthesis</a:t>
                      </a:r>
                      <a:endParaRPr kumimoji="0" lang="en-US" sz="1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rPr>
                        <a:t>left parenthesis x left angle bracket equals z right angle bracket pipe pipe left parenthesis y equals equals z right parenthesis</a:t>
                      </a:r>
                      <a:endParaRPr kumimoji="0" lang="en-US" sz="1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27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rPr>
                        <a:t>left parenthesis x left angle bracket equals z right angle bracket pipe pipe left parenthesis y exclamation mark = z right parenthesis</a:t>
                      </a:r>
                      <a:endParaRPr kumimoji="0" lang="en-US" sz="1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6" charset="0"/>
                          <a:ea typeface="ヒラギノ角ゴ Pro W3" pitchFamily="-16" charset="-128"/>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rPr>
                        <a:t>exclamation mark left parenthesis x right angle bracket = z right parenthesis</a:t>
                      </a:r>
                      <a:endParaRPr kumimoji="0" lang="en-US" sz="1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rotWithShape="1">
          <a:blip r:embed="rId2"/>
          <a:srcRect l="7353" b="24086"/>
          <a:stretch/>
        </p:blipFill>
        <p:spPr>
          <a:xfrm>
            <a:off x="1363617" y="2569159"/>
            <a:ext cx="3383306" cy="485951"/>
          </a:xfrm>
          <a:prstGeom prst="rect">
            <a:avLst/>
          </a:prstGeom>
        </p:spPr>
      </p:pic>
      <p:pic>
        <p:nvPicPr>
          <p:cNvPr id="6" name="Picture 5"/>
          <p:cNvPicPr>
            <a:picLocks noChangeAspect="1"/>
          </p:cNvPicPr>
          <p:nvPr/>
        </p:nvPicPr>
        <p:blipFill rotWithShape="1">
          <a:blip r:embed="rId3"/>
          <a:srcRect l="4372" t="4535" r="2703" b="32428"/>
          <a:stretch/>
        </p:blipFill>
        <p:spPr>
          <a:xfrm>
            <a:off x="1252832" y="3304731"/>
            <a:ext cx="3393454" cy="403525"/>
          </a:xfrm>
          <a:prstGeom prst="rect">
            <a:avLst/>
          </a:prstGeom>
        </p:spPr>
      </p:pic>
      <p:pic>
        <p:nvPicPr>
          <p:cNvPr id="7" name="Picture 6"/>
          <p:cNvPicPr>
            <a:picLocks noChangeAspect="1"/>
          </p:cNvPicPr>
          <p:nvPr/>
        </p:nvPicPr>
        <p:blipFill rotWithShape="1">
          <a:blip r:embed="rId4"/>
          <a:srcRect l="5865" b="25744"/>
          <a:stretch/>
        </p:blipFill>
        <p:spPr>
          <a:xfrm>
            <a:off x="1340829" y="4013536"/>
            <a:ext cx="3781989" cy="475337"/>
          </a:xfrm>
          <a:prstGeom prst="rect">
            <a:avLst/>
          </a:prstGeom>
        </p:spPr>
      </p:pic>
      <p:pic>
        <p:nvPicPr>
          <p:cNvPr id="8" name="Picture 7"/>
          <p:cNvPicPr>
            <a:picLocks noChangeAspect="1"/>
          </p:cNvPicPr>
          <p:nvPr/>
        </p:nvPicPr>
        <p:blipFill rotWithShape="1">
          <a:blip r:embed="rId5"/>
          <a:srcRect l="5203" t="-1" r="3035" b="32055"/>
          <a:stretch/>
        </p:blipFill>
        <p:spPr>
          <a:xfrm>
            <a:off x="1340829" y="4666682"/>
            <a:ext cx="3686629" cy="434944"/>
          </a:xfrm>
          <a:prstGeom prst="rect">
            <a:avLst/>
          </a:prstGeom>
        </p:spPr>
      </p:pic>
      <p:pic>
        <p:nvPicPr>
          <p:cNvPr id="9" name="Picture 8"/>
          <p:cNvPicPr>
            <a:picLocks noChangeAspect="1"/>
          </p:cNvPicPr>
          <p:nvPr/>
        </p:nvPicPr>
        <p:blipFill rotWithShape="1">
          <a:blip r:embed="rId6"/>
          <a:srcRect l="7215" r="9820" b="18876"/>
          <a:stretch/>
        </p:blipFill>
        <p:spPr>
          <a:xfrm>
            <a:off x="1340829" y="5276765"/>
            <a:ext cx="1669144" cy="5193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Logical </a:t>
            </a:r>
            <a:r>
              <a:rPr lang="en-US" dirty="0" smtClean="0">
                <a:latin typeface="Courier New" panose="02070309020205020404" pitchFamily="49" charset="0"/>
                <a:ea typeface="+mj-ea"/>
                <a:cs typeface="Courier New" panose="02070309020205020404" pitchFamily="49" charset="0"/>
              </a:rPr>
              <a:t>&amp;&amp;</a:t>
            </a:r>
            <a:r>
              <a:rPr lang="en-US" dirty="0" smtClean="0">
                <a:latin typeface="Times New Roman" panose="02020603050405020304" pitchFamily="18" charset="0"/>
                <a:ea typeface="+mj-ea"/>
                <a:cs typeface="Arial"/>
              </a:rPr>
              <a:t> Operator in Program 4-15</a:t>
            </a:r>
            <a:endParaRPr lang="en-US" dirty="0">
              <a:latin typeface="Times New Roman" panose="02020603050405020304" pitchFamily="18" charset="0"/>
              <a:ea typeface="+mj-ea"/>
              <a:cs typeface="Arial"/>
            </a:endParaRPr>
          </a:p>
        </p:txBody>
      </p:sp>
      <p:pic>
        <p:nvPicPr>
          <p:cNvPr id="61443" name="Picture 2" descr="Computer code. The code has 12 lines. The lines read as follows. Line 21, indented once. forward slash forward slash Determine the user single quotes loan qualifications period. Line 22, indented once. if left parenthesis employed equals equals single quote Y single quote ampersand ampersand recent G r a d equals equals single quote Y single quote right parenthesis. Line 23, indented once. left brace. Line 24, indented twice. c out left angular bracket left angular bracket double quote You qualify for the special double quote. Line 25, indented 3 times. left angular bracket left angular bracket double quote interest rate period back slash n double quote semicolon. Line 26, indented once. right brace. Line 27, indented once. else. Line 28, indented once. left brace. Line 29, indented twice. c out left angular bracket left angular bracket double quote You must be employed and have back slash n double quote. Line 30, indented 3 times. left angular bracket left angular bracket double quote Graduated from college in the back slash n double quote. Line 31, indented 3 times. left angular bracket left angular bracket double quote past two years to qualify period back slash n double quote semicolon. Line 32,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29" y="1912098"/>
            <a:ext cx="7459742" cy="354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Logical </a:t>
            </a:r>
            <a:r>
              <a:rPr lang="en-US" dirty="0" smtClean="0">
                <a:latin typeface="Courier New" panose="02070309020205020404" pitchFamily="49" charset="0"/>
                <a:ea typeface="+mj-ea"/>
                <a:cs typeface="Courier New" panose="02070309020205020404" pitchFamily="49" charset="0"/>
              </a:rPr>
              <a:t>||</a:t>
            </a:r>
            <a:r>
              <a:rPr lang="en-US" dirty="0" smtClean="0">
                <a:latin typeface="Times New Roman" panose="02020603050405020304" pitchFamily="18" charset="0"/>
                <a:ea typeface="+mj-ea"/>
                <a:cs typeface="Arial"/>
              </a:rPr>
              <a:t> Operator in Program 4-16</a:t>
            </a:r>
            <a:endParaRPr lang="en-US" dirty="0">
              <a:latin typeface="Times New Roman" panose="02020603050405020304" pitchFamily="18" charset="0"/>
              <a:ea typeface="+mj-ea"/>
              <a:cs typeface="Arial"/>
            </a:endParaRPr>
          </a:p>
        </p:txBody>
      </p:sp>
      <p:pic>
        <p:nvPicPr>
          <p:cNvPr id="62467" name="Picture 2" descr="Computer code. The code has 10 lines. The lines read as follows. Line 23, indented once. forward slash forward slash Determine the user single quotes loan qualifications period. Line 24, indented once. if left parenthesis income right angular bracket equals M I N underscore INCOME pipe pipe years right angular bracket M I N underscore YEARS right parenthesis. Line 25, indented twice. c out left angular bracket left angular bracket double quote You qualify period back slash n double quote semicolon. Line 26, indented once. else. Line 27, indented once. left brace. Line 28, indented twice. c out left angular bracket left angular bracket double quote You must earn at least dollar sign double quote. Line 29, indented 3 times. left angular bracket left angular bracket M I N underscore INCOME left angular bracket left angular bracket double quote or have been double quote. Line 30, indented 3 times. left angular bracket left angular bracket double quote employed more than double quote left angular bracket left angular bracket M I N underscore YEARS. Line 31, indented 3 times. left angular bracket left angular bracket double quote years period back slash n double quote semicolon. Line 32,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36" y="2152848"/>
            <a:ext cx="7564929" cy="28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Logical </a:t>
            </a:r>
            <a:r>
              <a:rPr lang="en-US" dirty="0" smtClean="0">
                <a:latin typeface="Courier New" panose="02070309020205020404" pitchFamily="49" charset="0"/>
                <a:ea typeface="+mj-ea"/>
                <a:cs typeface="Courier New" panose="02070309020205020404" pitchFamily="49" charset="0"/>
              </a:rPr>
              <a:t>!</a:t>
            </a:r>
            <a:r>
              <a:rPr lang="en-US" dirty="0" smtClean="0">
                <a:latin typeface="Times New Roman" panose="02020603050405020304" pitchFamily="18" charset="0"/>
                <a:ea typeface="+mj-ea"/>
                <a:cs typeface="Arial"/>
              </a:rPr>
              <a:t> Operator in Program 4-17</a:t>
            </a:r>
            <a:endParaRPr lang="en-US" dirty="0">
              <a:latin typeface="Times New Roman" panose="02020603050405020304" pitchFamily="18" charset="0"/>
              <a:ea typeface="+mj-ea"/>
              <a:cs typeface="Arial"/>
            </a:endParaRPr>
          </a:p>
        </p:txBody>
      </p:sp>
      <p:pic>
        <p:nvPicPr>
          <p:cNvPr id="63491" name="Picture 2" descr="Computer code. The code has 10 lines. The lines read as follows. Line 23, indented once. forward slash forward slash Determine the user's loan qualifications period. Line 24, indented once. if left parenthesis exclamation point left parenthesis income greater than or equals sign M I N underscore INCOME pipe pipe years greater than sign M I N underscore YEARS right parenthesis right parenthesis. Line 25, indented once. left brace. Line 26, indented twice. c out left angular bracket left angular bracket double quote You must earn at least dollar sign double quote. Line 27, indented twice. left angular bracket left angular bracket M I N underscore INCOME left angular bracket left angular bracket double quote or have been double quote. Line 28, indented twice. left angular bracket left angular bracket double quote employed more than double quote left angular bracket left angular bracket M I N underscore YEARS. Line 29, indented twice. left angular bracket left angular bracket double quote years period back slash n double quote semicolon. Line 30, indented once. right brace. Line 31, indented once. else. Line 32, indented twice. c out left angular bracket left angular bracket double quote You qualify period back slash n double quot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33" y="1738301"/>
            <a:ext cx="7912935" cy="292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Logical Operator-Notes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a:t>
            </a:r>
            <a:r>
              <a:rPr lang="en-US" altLang="en-US" sz="2400" dirty="0">
                <a:solidFill>
                  <a:srgbClr val="000000"/>
                </a:solidFill>
                <a:latin typeface="Arial (Body)"/>
                <a:ea typeface="+mn-ea"/>
              </a:rPr>
              <a:t> has highest precedence, followed by </a:t>
            </a:r>
            <a:r>
              <a:rPr lang="en-US" altLang="en-US" sz="2400" dirty="0">
                <a:solidFill>
                  <a:srgbClr val="000000"/>
                </a:solidFill>
                <a:latin typeface="Courier New" panose="02070309020205020404" pitchFamily="49" charset="0"/>
                <a:ea typeface="+mn-ea"/>
                <a:cs typeface="Courier New" panose="02070309020205020404" pitchFamily="49" charset="0"/>
              </a:rPr>
              <a:t>&amp;&amp;</a:t>
            </a:r>
            <a:r>
              <a:rPr lang="en-US" altLang="en-US" sz="2400" dirty="0">
                <a:solidFill>
                  <a:srgbClr val="000000"/>
                </a:solidFill>
                <a:latin typeface="Arial (Body)"/>
                <a:ea typeface="+mn-ea"/>
              </a:rPr>
              <a:t>, then </a:t>
            </a:r>
            <a:r>
              <a:rPr lang="en-US" altLang="en-US" sz="2400" dirty="0" smtClean="0">
                <a:solidFill>
                  <a:srgbClr val="000000"/>
                </a:solidFill>
                <a:latin typeface="Courier New" panose="02070309020205020404" pitchFamily="49" charset="0"/>
                <a:ea typeface="+mn-ea"/>
                <a:cs typeface="Courier New" panose="02070309020205020404" pitchFamily="49" charset="0"/>
              </a:rPr>
              <a:t>||</a:t>
            </a:r>
            <a:endParaRPr lang="en-US" altLang="en-US" sz="2400" dirty="0">
              <a:solidFill>
                <a:srgbClr val="000000"/>
              </a:solidFill>
              <a:latin typeface="Courier New" panose="02070309020205020404" pitchFamily="49" charset="0"/>
              <a:ea typeface="+mn-ea"/>
              <a:cs typeface="Courier New" panose="02070309020205020404" pitchFamily="49" charset="0"/>
            </a:endParaRPr>
          </a:p>
          <a:p>
            <a:pPr marL="255651" indent="-255651">
              <a:tabLst/>
              <a:defRPr/>
            </a:pPr>
            <a:r>
              <a:rPr lang="en-US" altLang="en-US" sz="2400" dirty="0">
                <a:solidFill>
                  <a:srgbClr val="000000"/>
                </a:solidFill>
                <a:latin typeface="Arial (Body)"/>
                <a:ea typeface="+mn-ea"/>
              </a:rPr>
              <a:t>If the value of an expression can be determined by evaluating just the sub-expression on left side of a logical operator, then the sub-expression on the right side will not be evaluated (</a:t>
            </a:r>
            <a:r>
              <a:rPr lang="en-US" altLang="en-US" sz="2400" b="1" dirty="0">
                <a:solidFill>
                  <a:srgbClr val="000000"/>
                </a:solidFill>
                <a:latin typeface="Arial (Body)"/>
                <a:ea typeface="+mn-ea"/>
              </a:rPr>
              <a:t>short circuit evaluation</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4.9 </a:t>
            </a:r>
            <a:r>
              <a:rPr lang="en-US" altLang="en-US" sz="3400" dirty="0">
                <a:solidFill>
                  <a:schemeClr val="bg1"/>
                </a:solidFill>
                <a:latin typeface="Times New Roman" panose="02020603050405020304" pitchFamily="18" charset="0"/>
                <a:cs typeface="Times New Roman" panose="02020603050405020304" pitchFamily="18" charset="0"/>
              </a:rPr>
              <a:t>Checking Numeric Ranges with Logical </a:t>
            </a:r>
            <a:r>
              <a:rPr lang="en-US" altLang="en-US" sz="3400" dirty="0" smtClean="0">
                <a:solidFill>
                  <a:schemeClr val="bg1"/>
                </a:solidFill>
                <a:latin typeface="Times New Roman" panose="02020603050405020304" pitchFamily="18" charset="0"/>
                <a:cs typeface="Times New Roman" panose="02020603050405020304" pitchFamily="18" charset="0"/>
              </a:rPr>
              <a:t>Operators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sz="3400" b="1" dirty="0" smtClean="0">
                <a:solidFill>
                  <a:schemeClr val="tx2"/>
                </a:solidFill>
                <a:latin typeface="Times New Roman" panose="02020603050405020304" pitchFamily="18" charset="0"/>
                <a:ea typeface="+mj-ea"/>
                <a:cs typeface="Arial"/>
              </a:rPr>
              <a:t>Checking Numeric Ranges with Logical Operators</a:t>
            </a:r>
            <a:endParaRPr 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553968"/>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Used to test to see if a value falls</a:t>
            </a:r>
            <a:r>
              <a:rPr lang="en-US" altLang="en-US" sz="2400" b="1" dirty="0">
                <a:solidFill>
                  <a:srgbClr val="000000"/>
                </a:solidFill>
                <a:latin typeface="Arial (Body)"/>
                <a:ea typeface="+mn-ea"/>
              </a:rPr>
              <a:t> inside </a:t>
            </a:r>
            <a:r>
              <a:rPr lang="en-US" altLang="en-US" sz="2400" dirty="0">
                <a:solidFill>
                  <a:srgbClr val="000000"/>
                </a:solidFill>
                <a:latin typeface="Arial (Body)"/>
                <a:ea typeface="+mn-ea"/>
              </a:rPr>
              <a:t>a range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13" name="Picture 12" descr="Computer code. The code has 2 lines. The lines read as follows. Line 1. if left parenthesis grade greater than sign equals 0 ampersand ampersand grade less than sign equals 100 right parenthesis. Line 2, indented once. c out less than sign less than sign double quote Valid grade double quote semicolon."/>
          <p:cNvPicPr>
            <a:picLocks noChangeAspect="1"/>
          </p:cNvPicPr>
          <p:nvPr/>
        </p:nvPicPr>
        <p:blipFill>
          <a:blip r:embed="rId2"/>
          <a:stretch>
            <a:fillRect/>
          </a:stretch>
        </p:blipFill>
        <p:spPr>
          <a:xfrm>
            <a:off x="1252510" y="2241177"/>
            <a:ext cx="5029636" cy="835224"/>
          </a:xfrm>
          <a:prstGeom prst="rect">
            <a:avLst/>
          </a:prstGeom>
        </p:spPr>
      </p:pic>
      <p:sp>
        <p:nvSpPr>
          <p:cNvPr id="9" name="Content Placeholder 8"/>
          <p:cNvSpPr>
            <a:spLocks noGrp="1"/>
          </p:cNvSpPr>
          <p:nvPr>
            <p:ph idx="14"/>
          </p:nvPr>
        </p:nvSpPr>
        <p:spPr>
          <a:xfrm>
            <a:off x="473720" y="3145288"/>
            <a:ext cx="8229600" cy="475736"/>
          </a:xfrm>
        </p:spPr>
        <p:txBody>
          <a:bodyPr/>
          <a:lstStyle/>
          <a:p>
            <a:pPr marL="255600">
              <a:spcBef>
                <a:spcPts val="1500"/>
              </a:spcBef>
              <a:buClr>
                <a:schemeClr val="tx2"/>
              </a:buClr>
              <a:buFont typeface="Arial" panose="020B0604020202020204" pitchFamily="34" charset="0"/>
              <a:buChar char="•"/>
            </a:pPr>
            <a:r>
              <a:rPr lang="en-US" altLang="en-US" sz="2400" dirty="0">
                <a:latin typeface="Arial (Body)"/>
              </a:rPr>
              <a:t>Can also test to see if value falls </a:t>
            </a:r>
            <a:r>
              <a:rPr lang="en-US" altLang="en-US" sz="2400" b="1" dirty="0">
                <a:latin typeface="Arial (Body)"/>
              </a:rPr>
              <a:t>outside</a:t>
            </a:r>
            <a:r>
              <a:rPr lang="en-US" altLang="en-US" sz="2400" dirty="0">
                <a:latin typeface="Arial (Body)"/>
              </a:rPr>
              <a:t> of range</a:t>
            </a:r>
            <a:r>
              <a:rPr lang="en-US" altLang="en-US" sz="2400" dirty="0" smtClean="0">
                <a:latin typeface="Arial (Body)"/>
              </a:rPr>
              <a:t>:</a:t>
            </a:r>
          </a:p>
        </p:txBody>
      </p:sp>
      <p:pic>
        <p:nvPicPr>
          <p:cNvPr id="14" name="Picture 13" descr="Computer code. The code has 2 lines. The lines read as follows. Line 1. if left parenthesis grade less than sign equals 0 pipe pipe grade greater than sign equals 100 right parenthesis. Line 2, indented once. c out less than sign less than sign double quote Invalid grade double quote semicolon."/>
          <p:cNvPicPr>
            <a:picLocks noChangeAspect="1"/>
          </p:cNvPicPr>
          <p:nvPr/>
        </p:nvPicPr>
        <p:blipFill>
          <a:blip r:embed="rId3"/>
          <a:stretch>
            <a:fillRect/>
          </a:stretch>
        </p:blipFill>
        <p:spPr>
          <a:xfrm>
            <a:off x="1161070" y="3757936"/>
            <a:ext cx="5029636" cy="852636"/>
          </a:xfrm>
          <a:prstGeom prst="rect">
            <a:avLst/>
          </a:prstGeom>
        </p:spPr>
      </p:pic>
      <p:sp>
        <p:nvSpPr>
          <p:cNvPr id="10" name="Content Placeholder 9"/>
          <p:cNvSpPr>
            <a:spLocks noGrp="1"/>
          </p:cNvSpPr>
          <p:nvPr>
            <p:ph sz="quarter" idx="4294967295"/>
          </p:nvPr>
        </p:nvSpPr>
        <p:spPr>
          <a:xfrm>
            <a:off x="457200" y="4705668"/>
            <a:ext cx="8246120" cy="550862"/>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Cannot use mathematical notation</a:t>
            </a:r>
            <a:r>
              <a:rPr lang="en-US" altLang="en-US" sz="2400" dirty="0" smtClean="0">
                <a:latin typeface="Arial (Body)"/>
              </a:rPr>
              <a:t>:</a:t>
            </a:r>
            <a:endParaRPr lang="en-US" altLang="en-US" sz="2400" dirty="0">
              <a:latin typeface="Arial (Body)"/>
            </a:endParaRPr>
          </a:p>
        </p:txBody>
      </p:sp>
      <p:pic>
        <p:nvPicPr>
          <p:cNvPr id="15" name="Picture 14" descr="Computer code reads, if left parenthesis 0 less than sign equals grade less than sign equals 100 right parenthesis forward slash forward slash doesn’t work exclamation point."/>
          <p:cNvPicPr>
            <a:picLocks noChangeAspect="1"/>
          </p:cNvPicPr>
          <p:nvPr/>
        </p:nvPicPr>
        <p:blipFill>
          <a:blip r:embed="rId4"/>
          <a:stretch>
            <a:fillRect/>
          </a:stretch>
        </p:blipFill>
        <p:spPr>
          <a:xfrm>
            <a:off x="1170214" y="5426184"/>
            <a:ext cx="5998984" cy="560881"/>
          </a:xfrm>
          <a:prstGeom prst="rect">
            <a:avLst/>
          </a:prstGeom>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4.10 </a:t>
            </a:r>
            <a:r>
              <a:rPr lang="en-US" altLang="en-US" sz="3400" dirty="0" smtClean="0">
                <a:solidFill>
                  <a:schemeClr val="bg1"/>
                </a:solidFill>
                <a:latin typeface="Times New Roman" panose="02020603050405020304" pitchFamily="18" charset="0"/>
                <a:cs typeface="Times New Roman" panose="02020603050405020304" pitchFamily="18" charset="0"/>
              </a:rPr>
              <a:t>Menus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Menus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b="1" dirty="0">
                <a:solidFill>
                  <a:srgbClr val="000000"/>
                </a:solidFill>
                <a:latin typeface="Arial (Body)"/>
                <a:ea typeface="+mn-ea"/>
              </a:rPr>
              <a:t>Menu-driven program:</a:t>
            </a:r>
            <a:r>
              <a:rPr lang="en-US" altLang="en-US" sz="2400" dirty="0">
                <a:solidFill>
                  <a:srgbClr val="000000"/>
                </a:solidFill>
                <a:latin typeface="Arial (Body)"/>
                <a:ea typeface="+mn-ea"/>
              </a:rPr>
              <a:t> program execution controlled by user selecting from a list of actions</a:t>
            </a:r>
          </a:p>
          <a:p>
            <a:pPr marL="255651" indent="-255651">
              <a:tabLst/>
              <a:defRPr/>
            </a:pPr>
            <a:r>
              <a:rPr lang="en-US" altLang="en-US" sz="2400" b="1" dirty="0">
                <a:solidFill>
                  <a:srgbClr val="000000"/>
                </a:solidFill>
                <a:latin typeface="Arial (Body)"/>
                <a:ea typeface="+mn-ea"/>
              </a:rPr>
              <a:t>Menu:</a:t>
            </a:r>
            <a:r>
              <a:rPr lang="en-US" altLang="en-US" sz="2400" dirty="0">
                <a:solidFill>
                  <a:srgbClr val="000000"/>
                </a:solidFill>
                <a:latin typeface="Arial (Body)"/>
                <a:ea typeface="+mn-ea"/>
              </a:rPr>
              <a:t> list of choices on the screen</a:t>
            </a:r>
          </a:p>
          <a:p>
            <a:pPr marL="255651" indent="-255651">
              <a:tabLst/>
              <a:defRPr/>
            </a:pPr>
            <a:r>
              <a:rPr lang="en-US" altLang="en-US" sz="2400" dirty="0">
                <a:solidFill>
                  <a:srgbClr val="000000"/>
                </a:solidFill>
                <a:latin typeface="Arial (Body)"/>
                <a:ea typeface="+mn-ea"/>
              </a:rPr>
              <a:t>Menus can be implemented using </a:t>
            </a:r>
            <a:r>
              <a:rPr lang="en-US" altLang="en-US" sz="2400" dirty="0">
                <a:solidFill>
                  <a:srgbClr val="000000"/>
                </a:solidFill>
                <a:latin typeface="Courier New" panose="02070309020205020404" pitchFamily="49" charset="0"/>
                <a:ea typeface="+mn-ea"/>
                <a:cs typeface="Courier New" panose="02070309020205020404" pitchFamily="49" charset="0"/>
              </a:rPr>
              <a:t>if/else if </a:t>
            </a:r>
            <a:r>
              <a:rPr lang="en-US" altLang="en-US" sz="2400" dirty="0" smtClean="0">
                <a:solidFill>
                  <a:srgbClr val="000000"/>
                </a:solidFill>
                <a:latin typeface="Arial (Body)"/>
                <a:ea typeface="+mn-ea"/>
              </a:rPr>
              <a:t>statements</a:t>
            </a:r>
            <a:endParaRPr lang="en-US" altLang="en-US" sz="2400" u="sng" dirty="0">
              <a:solidFill>
                <a:srgbClr val="000000"/>
              </a:solidFill>
              <a:latin typeface="Arial (Body)"/>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Relational Expressions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Can be assigned to a </a:t>
            </a:r>
            <a:r>
              <a:rPr lang="en-US" altLang="en-US" sz="2400" dirty="0" smtClean="0">
                <a:solidFill>
                  <a:srgbClr val="000000"/>
                </a:solidFill>
                <a:latin typeface="Arial (Body)"/>
                <a:ea typeface="+mn-ea"/>
              </a:rPr>
              <a:t>variable:</a:t>
            </a:r>
          </a:p>
        </p:txBody>
      </p:sp>
      <p:pic>
        <p:nvPicPr>
          <p:cNvPr id="5" name="Picture 4" descr="Computer code reads, result equals x less than or equals y semicolon"/>
          <p:cNvPicPr>
            <a:picLocks noChangeAspect="1"/>
          </p:cNvPicPr>
          <p:nvPr/>
        </p:nvPicPr>
        <p:blipFill rotWithShape="1">
          <a:blip r:embed="rId2"/>
          <a:srcRect b="17493"/>
          <a:stretch/>
        </p:blipFill>
        <p:spPr>
          <a:xfrm>
            <a:off x="1162600" y="2264986"/>
            <a:ext cx="3466000" cy="560101"/>
          </a:xfrm>
          <a:prstGeom prst="rect">
            <a:avLst/>
          </a:prstGeom>
        </p:spPr>
      </p:pic>
      <p:sp>
        <p:nvSpPr>
          <p:cNvPr id="4" name="Text Placeholder 3"/>
          <p:cNvSpPr>
            <a:spLocks noGrp="1"/>
          </p:cNvSpPr>
          <p:nvPr>
            <p:ph type="body" idx="2"/>
          </p:nvPr>
        </p:nvSpPr>
        <p:spPr>
          <a:xfrm>
            <a:off x="457200" y="2966108"/>
            <a:ext cx="8229600" cy="1032681"/>
          </a:xfrm>
        </p:spPr>
        <p:txBody>
          <a:bodyPr/>
          <a:lstStyle/>
          <a:p>
            <a:pPr marL="255651" indent="-255651">
              <a:tabLst/>
              <a:defRPr/>
            </a:pPr>
            <a:r>
              <a:rPr lang="en-US" altLang="en-US" sz="2400" dirty="0">
                <a:solidFill>
                  <a:srgbClr val="000000"/>
                </a:solidFill>
                <a:latin typeface="Arial (Body)"/>
              </a:rPr>
              <a:t>Assigns </a:t>
            </a:r>
            <a:r>
              <a:rPr lang="en-US" altLang="en-US" sz="2400" dirty="0">
                <a:solidFill>
                  <a:srgbClr val="000000"/>
                </a:solidFill>
                <a:latin typeface="Courier New" panose="02070309020205020404" pitchFamily="49" charset="0"/>
                <a:cs typeface="Courier New" panose="02070309020205020404" pitchFamily="49" charset="0"/>
              </a:rPr>
              <a:t>0</a:t>
            </a:r>
            <a:r>
              <a:rPr lang="en-US" altLang="en-US" sz="2400" dirty="0">
                <a:solidFill>
                  <a:srgbClr val="000000"/>
                </a:solidFill>
                <a:latin typeface="Arial (Body)"/>
              </a:rPr>
              <a:t> for</a:t>
            </a:r>
            <a:r>
              <a:rPr lang="en-US" altLang="en-US" sz="2400" dirty="0">
                <a:solidFill>
                  <a:srgbClr val="000000"/>
                </a:solidFill>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false</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cs typeface="Courier New" panose="02070309020205020404" pitchFamily="49" charset="0"/>
              </a:rPr>
              <a:t>1</a:t>
            </a:r>
            <a:r>
              <a:rPr lang="en-US" altLang="en-US" sz="2400" dirty="0">
                <a:solidFill>
                  <a:srgbClr val="000000"/>
                </a:solidFill>
                <a:latin typeface="Arial (Body)"/>
              </a:rPr>
              <a:t> for </a:t>
            </a:r>
            <a:r>
              <a:rPr lang="en-US" altLang="en-US" sz="2400" dirty="0">
                <a:solidFill>
                  <a:srgbClr val="000000"/>
                </a:solidFill>
                <a:latin typeface="Courier New" panose="02070309020205020404" pitchFamily="49" charset="0"/>
                <a:cs typeface="Courier New" panose="02070309020205020404" pitchFamily="49" charset="0"/>
              </a:rPr>
              <a:t>true</a:t>
            </a:r>
          </a:p>
          <a:p>
            <a:pPr marL="255651" indent="-255651">
              <a:tabLst/>
              <a:defRPr/>
            </a:pPr>
            <a:r>
              <a:rPr lang="en-US" altLang="en-US" sz="2400" dirty="0">
                <a:solidFill>
                  <a:srgbClr val="000000"/>
                </a:solidFill>
                <a:latin typeface="Arial (Body)"/>
              </a:rPr>
              <a:t>Do not confuse </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cs typeface="Courier New" panose="02070309020205020404" pitchFamily="49" charset="0"/>
              </a:rPr>
              <a:t> </a:t>
            </a:r>
            <a:r>
              <a:rPr lang="en-US" altLang="en-US" sz="2400" dirty="0">
                <a:solidFill>
                  <a:srgbClr val="000000"/>
                </a:solidFill>
                <a:latin typeface="Arial (Body)"/>
              </a:rPr>
              <a:t>and </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dirty="0" smtClean="0">
                <a:latin typeface="Times New Roman" panose="02020603050405020304" pitchFamily="18" charset="0"/>
                <a:ea typeface="+mj-ea"/>
                <a:cs typeface="Arial"/>
              </a:rPr>
              <a:t>Menu-Driven Program Organization</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569904"/>
          </a:xfrm>
        </p:spPr>
        <p:txBody>
          <a:bodyPr>
            <a:spAutoFit/>
          </a:bodyPr>
          <a:lstStyle/>
          <a:p>
            <a:pPr marL="255651" indent="-255651">
              <a:tabLst/>
              <a:defRPr/>
            </a:pPr>
            <a:r>
              <a:rPr lang="en-US" altLang="en-US" sz="2400" dirty="0">
                <a:solidFill>
                  <a:srgbClr val="000000"/>
                </a:solidFill>
                <a:latin typeface="Arial (Body)"/>
                <a:ea typeface="+mn-ea"/>
              </a:rPr>
              <a:t>Display list of numbered or lettered choices for actions</a:t>
            </a:r>
          </a:p>
          <a:p>
            <a:pPr marL="255651" indent="-255651">
              <a:tabLst/>
              <a:defRPr/>
            </a:pPr>
            <a:r>
              <a:rPr lang="en-US" altLang="en-US" sz="2400" dirty="0">
                <a:solidFill>
                  <a:srgbClr val="000000"/>
                </a:solidFill>
                <a:latin typeface="Arial (Body)"/>
                <a:ea typeface="+mn-ea"/>
              </a:rPr>
              <a:t>Prompt user to make selection</a:t>
            </a:r>
          </a:p>
          <a:p>
            <a:pPr marL="255651" indent="-255651">
              <a:tabLst/>
              <a:defRPr/>
            </a:pPr>
            <a:r>
              <a:rPr lang="en-US" altLang="en-US" sz="2400" dirty="0">
                <a:solidFill>
                  <a:srgbClr val="000000"/>
                </a:solidFill>
                <a:latin typeface="Arial (Body)"/>
                <a:ea typeface="+mn-ea"/>
              </a:rPr>
              <a:t>Test user selection in </a:t>
            </a:r>
            <a:r>
              <a:rPr lang="en-US" altLang="en-US" sz="2400" b="1" dirty="0" smtClean="0">
                <a:solidFill>
                  <a:srgbClr val="000000"/>
                </a:solidFill>
                <a:latin typeface="Courier New" panose="02070309020205020404" pitchFamily="49" charset="0"/>
                <a:ea typeface="+mn-ea"/>
                <a:cs typeface="Courier New" panose="02070309020205020404" pitchFamily="49" charset="0"/>
              </a:rPr>
              <a:t>expression</a:t>
            </a:r>
            <a:endParaRPr lang="en-US" altLang="en-US" sz="2400" b="1" dirty="0">
              <a:solidFill>
                <a:srgbClr val="000000"/>
              </a:solidFill>
              <a:latin typeface="Courier New" panose="02070309020205020404" pitchFamily="49" charset="0"/>
              <a:ea typeface="+mn-ea"/>
              <a:cs typeface="Courier New" panose="02070309020205020404" pitchFamily="49" charset="0"/>
            </a:endParaRPr>
          </a:p>
          <a:p>
            <a:pPr marL="741553" lvl="1" indent="-284353">
              <a:buFont typeface="Arial" panose="020B0604020202020204" pitchFamily="34" charset="0"/>
              <a:buChar char="–"/>
              <a:defRPr/>
            </a:pPr>
            <a:r>
              <a:rPr lang="en-US" altLang="en-US" sz="2400" dirty="0">
                <a:solidFill>
                  <a:srgbClr val="000000"/>
                </a:solidFill>
                <a:latin typeface="Arial (Body)"/>
              </a:rPr>
              <a:t>if a match, then execute code for action</a:t>
            </a:r>
          </a:p>
          <a:p>
            <a:pPr marL="741553" lvl="1" indent="-284353">
              <a:buFont typeface="Arial" panose="020B0604020202020204" pitchFamily="34" charset="0"/>
              <a:buChar char="–"/>
              <a:defRPr/>
            </a:pPr>
            <a:r>
              <a:rPr lang="en-US" altLang="en-US" sz="2400" dirty="0">
                <a:solidFill>
                  <a:srgbClr val="000000"/>
                </a:solidFill>
                <a:latin typeface="Arial (Body)"/>
              </a:rPr>
              <a:t>if not, then go on to next </a:t>
            </a:r>
            <a:r>
              <a:rPr lang="en-US" altLang="en-US" sz="2400" b="1" dirty="0" smtClean="0">
                <a:solidFill>
                  <a:srgbClr val="000000"/>
                </a:solidFill>
                <a:latin typeface="Courier New" panose="02070309020205020404" pitchFamily="49" charset="0"/>
                <a:cs typeface="Courier New" panose="02070309020205020404" pitchFamily="49" charset="0"/>
              </a:rPr>
              <a:t>expression</a:t>
            </a:r>
            <a:endParaRPr lang="en-US" altLang="en-US" sz="2400" b="1"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4.11 </a:t>
            </a:r>
            <a:r>
              <a:rPr lang="en-US" altLang="en-US" sz="3400" dirty="0">
                <a:solidFill>
                  <a:schemeClr val="bg1"/>
                </a:solidFill>
                <a:latin typeface="Times New Roman" panose="02020603050405020304" pitchFamily="18" charset="0"/>
                <a:cs typeface="Times New Roman" panose="02020603050405020304" pitchFamily="18" charset="0"/>
              </a:rPr>
              <a:t>Validating User </a:t>
            </a:r>
            <a:r>
              <a:rPr lang="en-US" altLang="en-US" sz="3400" dirty="0" smtClean="0">
                <a:solidFill>
                  <a:schemeClr val="bg1"/>
                </a:solidFill>
                <a:latin typeface="Times New Roman" panose="02020603050405020304" pitchFamily="18" charset="0"/>
                <a:cs typeface="Times New Roman" panose="02020603050405020304" pitchFamily="18" charset="0"/>
              </a:rPr>
              <a:t>Input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Validating User Input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831788"/>
          </a:xfrm>
        </p:spPr>
        <p:txBody>
          <a:bodyPr>
            <a:spAutoFit/>
          </a:bodyPr>
          <a:lstStyle/>
          <a:p>
            <a:pPr marL="255651" indent="-255651">
              <a:tabLst/>
              <a:defRPr/>
            </a:pPr>
            <a:r>
              <a:rPr lang="en-US" altLang="en-US" sz="2400" b="1" dirty="0">
                <a:solidFill>
                  <a:srgbClr val="000000"/>
                </a:solidFill>
                <a:latin typeface="Arial (Body)"/>
                <a:ea typeface="+mn-ea"/>
              </a:rPr>
              <a:t>Input validation</a:t>
            </a:r>
            <a:r>
              <a:rPr lang="en-US" altLang="en-US" sz="2400" dirty="0">
                <a:solidFill>
                  <a:srgbClr val="000000"/>
                </a:solidFill>
                <a:latin typeface="Arial (Body)"/>
                <a:ea typeface="+mn-ea"/>
              </a:rPr>
              <a:t>: inspecting input data to determine whether it is acceptable</a:t>
            </a:r>
            <a:endParaRPr lang="en-US" altLang="en-US" sz="2400" u="sng"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Bad output will be produced from bad input</a:t>
            </a:r>
          </a:p>
          <a:p>
            <a:pPr marL="255651" indent="-255651">
              <a:tabLst/>
              <a:defRPr/>
            </a:pPr>
            <a:r>
              <a:rPr lang="en-US" altLang="en-US" sz="2400" dirty="0">
                <a:solidFill>
                  <a:srgbClr val="000000"/>
                </a:solidFill>
                <a:latin typeface="Arial (Body)"/>
                <a:ea typeface="+mn-ea"/>
              </a:rPr>
              <a:t>Can perform various tests:</a:t>
            </a:r>
          </a:p>
          <a:p>
            <a:pPr marL="741553" lvl="1" indent="-284353">
              <a:buFont typeface="Arial" panose="020B0604020202020204" pitchFamily="34" charset="0"/>
              <a:buChar char="–"/>
              <a:defRPr/>
            </a:pPr>
            <a:r>
              <a:rPr lang="en-US" altLang="en-US" sz="2400" dirty="0" smtClean="0">
                <a:solidFill>
                  <a:srgbClr val="000000"/>
                </a:solidFill>
                <a:latin typeface="Arial (Body)"/>
              </a:rPr>
              <a:t>Range</a:t>
            </a:r>
            <a:endParaRPr lang="en-US" altLang="en-US" sz="2400" dirty="0">
              <a:solidFill>
                <a:srgbClr val="000000"/>
              </a:solidFill>
              <a:latin typeface="Arial (Body)"/>
            </a:endParaRPr>
          </a:p>
          <a:p>
            <a:pPr marL="741553" lvl="1" indent="-284353">
              <a:buFont typeface="Arial" panose="020B0604020202020204" pitchFamily="34" charset="0"/>
              <a:buChar char="–"/>
              <a:defRPr/>
            </a:pPr>
            <a:r>
              <a:rPr lang="en-US" altLang="en-US" sz="2400" dirty="0" smtClean="0">
                <a:solidFill>
                  <a:srgbClr val="000000"/>
                </a:solidFill>
                <a:latin typeface="Arial (Body)"/>
              </a:rPr>
              <a:t>Reasonableness</a:t>
            </a:r>
            <a:endParaRPr lang="en-US" altLang="en-US" sz="2400" dirty="0">
              <a:solidFill>
                <a:srgbClr val="000000"/>
              </a:solidFill>
              <a:latin typeface="Arial (Body)"/>
            </a:endParaRPr>
          </a:p>
          <a:p>
            <a:pPr marL="741553" lvl="1" indent="-284353">
              <a:buFont typeface="Arial" panose="020B0604020202020204" pitchFamily="34" charset="0"/>
              <a:buChar char="–"/>
              <a:defRPr/>
            </a:pPr>
            <a:r>
              <a:rPr lang="en-US" altLang="en-US" sz="2400" dirty="0">
                <a:solidFill>
                  <a:srgbClr val="000000"/>
                </a:solidFill>
                <a:latin typeface="Arial (Body)"/>
              </a:rPr>
              <a:t>Valid menu choice</a:t>
            </a:r>
          </a:p>
          <a:p>
            <a:pPr marL="741553" lvl="1" indent="-284353">
              <a:buFont typeface="Arial" panose="020B0604020202020204" pitchFamily="34" charset="0"/>
              <a:buChar char="–"/>
              <a:defRPr/>
            </a:pPr>
            <a:r>
              <a:rPr lang="en-US" altLang="en-US" sz="2400" dirty="0">
                <a:solidFill>
                  <a:srgbClr val="000000"/>
                </a:solidFill>
                <a:latin typeface="Arial (Body)"/>
              </a:rPr>
              <a:t>Divide by </a:t>
            </a:r>
            <a:r>
              <a:rPr lang="en-US" altLang="en-US" sz="2400" dirty="0" smtClean="0">
                <a:solidFill>
                  <a:srgbClr val="000000"/>
                </a:solidFill>
                <a:latin typeface="Arial (Body)"/>
              </a:rPr>
              <a:t>zero</a:t>
            </a:r>
            <a:endParaRPr lang="en-US" altLang="en-US" sz="2400" dirty="0">
              <a:solidFill>
                <a:srgbClr val="000000"/>
              </a:solidFill>
              <a:latin typeface="Arial (Body)"/>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Input Validation in Program 4-19</a:t>
            </a:r>
            <a:endParaRPr lang="en-US" altLang="en-US" dirty="0">
              <a:latin typeface="Times New Roman" panose="02020603050405020304" pitchFamily="18" charset="0"/>
              <a:ea typeface="+mj-ea"/>
              <a:cs typeface="Arial"/>
            </a:endParaRPr>
          </a:p>
        </p:txBody>
      </p:sp>
      <p:pic>
        <p:nvPicPr>
          <p:cNvPr id="72707" name="Picture 2" descr="Computer code. The code has 28 lines. The lines read as follows. Line 16, indented once. I n t test Score semicolon forward slash forward slash To hold a numeric test score. Line 17. blank. Line 18, indented once. forward slash forward slash Get the numeric test score period. Line 19, indented once. c out left angular bracket left angular bracket double quote Enter your numeric test score and I will back slash n double quote. Line 20, indented twice. left angular bracket left angular bracket double quote tell you the letter grade you earned colon double quote semicolon. Line 21, indented once. c in right angular bracket right angular bracket test Score semicolon. Line 22. blank. Line 23, indented once. forward slash forward slash Validate the input and determine the grade period. Line 24, indented once. if left parenthesis test Score right angular bracket equals M I N underscore SCORE ampersand ampersand test Score left angular bracket equals M A X underscore SCORE right parenthesis. Line 25, indented once. left brace. Line 26, indented twice. forward slash forward slash Determine the letter grade period. Line 27, indented twice. if left parenthesis test Score greater than or equals sign A underscore SCORE right parenthesis. Line 28, indented 3 times. c out left angular bracket left angular bracket double quote Your grade is A period back slash n double quote semicolon. Line 29, indented twice. else if left parenthesis test Score greater than or equals sign B underscore SCORE right parenthesis. Line 30, indented 3 times. c out left angular bracket left angular bracket double quote Your grade is B period back slash n double quote semicolon. Line 31, indented twice. else if left parenthesis test Score greater than or equals sign C underscore SCORE right parenthesis. Line 32, indented 3 times. c out left angular bracket left angular bracket double quote Your grade is C period back slash n double quote semicolon. Line 33, indented twice. else if left parenthesis test Score greater than or equals sign D underscore SCORE right parenthesis. Line 34, indented 3 times. c out left angular bracket left angular bracket double quote Your grade is D period back slash n double quote semicolon. Line 35, indented twice. else. Line 36, indented 3 times. c out left angular bracket left angular bracket double quote Your grade is F period back slash n double quote semicolon. Line 37, indented once. right brace. Line 38, indented once. else. Line 39, indented once. left brace. Line 40, indented twice. forward slash forward slash An invalid score was entered period. Line 41, indented twice. c out left angular bracket left angular bracket double quote That is an invalid score period Run the program back slash n double quote. Line 42, indented 3 times. left angular bracket left angular bracket double quote again and enter a value in the range of back slash n double quote. Line 43, indented 3 times. left angular bracket left angular bracket M I N underscore SCORE left angular bracket left angular bracket double quote through double quote left angular bracket left angular bracket M A X underscore SCORE left angular bracket left angular bracket double quote period back slash n double quote semicolon. Line 44,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621" y="1490086"/>
            <a:ext cx="5252758" cy="477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4.12 </a:t>
            </a:r>
            <a:r>
              <a:rPr lang="en-US" altLang="en-US" sz="3400" dirty="0">
                <a:solidFill>
                  <a:schemeClr val="bg1"/>
                </a:solidFill>
                <a:latin typeface="Times New Roman" panose="02020603050405020304" pitchFamily="18" charset="0"/>
                <a:cs typeface="Times New Roman" panose="02020603050405020304" pitchFamily="18" charset="0"/>
              </a:rPr>
              <a:t>Comparing Characters and </a:t>
            </a:r>
            <a:r>
              <a:rPr lang="en-US" altLang="en-US" sz="3400" dirty="0" smtClean="0">
                <a:solidFill>
                  <a:schemeClr val="bg1"/>
                </a:solidFill>
                <a:latin typeface="Times New Roman" panose="02020603050405020304" pitchFamily="18" charset="0"/>
                <a:cs typeface="Times New Roman" panose="02020603050405020304" pitchFamily="18" charset="0"/>
              </a:rPr>
              <a:t>Strings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Comparing Characters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240213"/>
          </a:xfrm>
        </p:spPr>
        <p:txBody>
          <a:bodyPr>
            <a:spAutoFit/>
          </a:bodyPr>
          <a:lstStyle/>
          <a:p>
            <a:pPr marL="255651" indent="-255651">
              <a:tabLst/>
              <a:defRPr/>
            </a:pPr>
            <a:r>
              <a:rPr lang="en-US" sz="2400" dirty="0">
                <a:solidFill>
                  <a:srgbClr val="000000"/>
                </a:solidFill>
                <a:latin typeface="Arial (Body)"/>
                <a:ea typeface="+mn-ea"/>
              </a:rPr>
              <a:t>Characters are compared using their </a:t>
            </a:r>
            <a:r>
              <a:rPr lang="en-US" sz="2400" dirty="0" smtClean="0">
                <a:solidFill>
                  <a:srgbClr val="000000"/>
                </a:solidFill>
                <a:latin typeface="Arial (Body)"/>
                <a:ea typeface="+mn-ea"/>
              </a:rPr>
              <a:t>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a:t>
            </a:r>
            <a:r>
              <a:rPr lang="en-US" sz="100" dirty="0" smtClean="0">
                <a:solidFill>
                  <a:srgbClr val="000000"/>
                </a:solidFill>
                <a:latin typeface="Arial (Body)"/>
                <a:ea typeface="+mn-ea"/>
              </a:rPr>
              <a:t> </a:t>
            </a:r>
            <a:r>
              <a:rPr lang="en-US" sz="2400" dirty="0" smtClean="0">
                <a:solidFill>
                  <a:srgbClr val="000000"/>
                </a:solidFill>
                <a:latin typeface="Arial (Body)"/>
                <a:ea typeface="+mn-ea"/>
              </a:rPr>
              <a:t>I values</a:t>
            </a:r>
            <a:endParaRPr lang="en-US" sz="2400" dirty="0">
              <a:solidFill>
                <a:srgbClr val="000000"/>
              </a:solidFill>
              <a:latin typeface="Arial (Body)"/>
              <a:ea typeface="+mn-ea"/>
            </a:endParaRPr>
          </a:p>
          <a:p>
            <a:pPr marL="255651" indent="-255651">
              <a:tabLst/>
              <a:defRPr/>
            </a:pPr>
            <a:r>
              <a:rPr lang="en-US" sz="2400" dirty="0">
                <a:solidFill>
                  <a:srgbClr val="000000"/>
                </a:solidFill>
                <a:latin typeface="Arial (Body)"/>
                <a:ea typeface="+mn-ea"/>
              </a:rPr>
              <a:t>'A' &lt; 'B'</a:t>
            </a:r>
          </a:p>
          <a:p>
            <a:pPr marL="741553" lvl="1" indent="-284353">
              <a:buFont typeface="Arial" panose="020B0604020202020204" pitchFamily="34" charset="0"/>
              <a:buChar char="–"/>
              <a:defRPr/>
            </a:pPr>
            <a:r>
              <a:rPr lang="en-US" sz="2400" dirty="0" smtClean="0">
                <a:solidFill>
                  <a:srgbClr val="000000"/>
                </a:solidFill>
                <a:latin typeface="Arial (Body)"/>
                <a:ea typeface="+mn-ea"/>
              </a:rPr>
              <a:t>The 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a:t>
            </a:r>
            <a:r>
              <a:rPr lang="en-US" sz="100" dirty="0" smtClean="0">
                <a:solidFill>
                  <a:srgbClr val="000000"/>
                </a:solidFill>
                <a:latin typeface="Arial (Body)"/>
                <a:ea typeface="+mn-ea"/>
              </a:rPr>
              <a:t> </a:t>
            </a:r>
            <a:r>
              <a:rPr lang="en-US" sz="2400" dirty="0" smtClean="0">
                <a:solidFill>
                  <a:srgbClr val="000000"/>
                </a:solidFill>
                <a:latin typeface="Arial (Body)"/>
                <a:ea typeface="+mn-ea"/>
              </a:rPr>
              <a:t>I value of '</a:t>
            </a:r>
            <a:r>
              <a:rPr lang="en-US" sz="100" dirty="0" smtClean="0">
                <a:solidFill>
                  <a:srgbClr val="000000"/>
                </a:solidFill>
                <a:latin typeface="Arial (Body)"/>
                <a:ea typeface="+mn-ea"/>
              </a:rPr>
              <a:t> </a:t>
            </a:r>
            <a:r>
              <a:rPr lang="en-US" sz="2400" dirty="0" smtClean="0">
                <a:solidFill>
                  <a:srgbClr val="000000"/>
                </a:solidFill>
                <a:latin typeface="Arial (Body)"/>
                <a:ea typeface="+mn-ea"/>
              </a:rPr>
              <a:t>A' (65) is less than the 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a:t>
            </a:r>
            <a:r>
              <a:rPr lang="en-US" sz="100" dirty="0" smtClean="0">
                <a:solidFill>
                  <a:srgbClr val="000000"/>
                </a:solidFill>
                <a:latin typeface="Arial (Body)"/>
                <a:ea typeface="+mn-ea"/>
              </a:rPr>
              <a:t> </a:t>
            </a:r>
            <a:r>
              <a:rPr lang="en-US" sz="2400" dirty="0" smtClean="0">
                <a:solidFill>
                  <a:srgbClr val="000000"/>
                </a:solidFill>
                <a:latin typeface="Arial (Body)"/>
                <a:ea typeface="+mn-ea"/>
              </a:rPr>
              <a:t>I value of '</a:t>
            </a:r>
            <a:r>
              <a:rPr lang="en-US" sz="100" dirty="0" smtClean="0">
                <a:solidFill>
                  <a:srgbClr val="000000"/>
                </a:solidFill>
                <a:latin typeface="Arial (Body)"/>
                <a:ea typeface="+mn-ea"/>
              </a:rPr>
              <a:t> </a:t>
            </a:r>
            <a:r>
              <a:rPr lang="en-US" sz="2400" dirty="0" smtClean="0">
                <a:solidFill>
                  <a:srgbClr val="000000"/>
                </a:solidFill>
                <a:latin typeface="Arial (Body)"/>
                <a:ea typeface="+mn-ea"/>
              </a:rPr>
              <a:t>B'(66)</a:t>
            </a:r>
          </a:p>
          <a:p>
            <a:pPr marL="255651" indent="-255651">
              <a:tabLst/>
              <a:defRPr/>
            </a:pPr>
            <a:r>
              <a:rPr lang="en-US" sz="2400" dirty="0" smtClean="0">
                <a:solidFill>
                  <a:srgbClr val="000000"/>
                </a:solidFill>
                <a:latin typeface="Arial (Body)"/>
                <a:ea typeface="+mn-ea"/>
              </a:rPr>
              <a:t>'1</a:t>
            </a:r>
            <a:r>
              <a:rPr lang="en-US" sz="2400" dirty="0">
                <a:solidFill>
                  <a:srgbClr val="000000"/>
                </a:solidFill>
                <a:latin typeface="Arial (Body)"/>
                <a:ea typeface="+mn-ea"/>
              </a:rPr>
              <a:t>' &lt; '2'</a:t>
            </a:r>
          </a:p>
          <a:p>
            <a:pPr marL="741553" lvl="1" indent="-284353">
              <a:buFont typeface="Arial" panose="020B0604020202020204" pitchFamily="34" charset="0"/>
              <a:buChar char="–"/>
              <a:defRPr/>
            </a:pPr>
            <a:r>
              <a:rPr lang="en-US" sz="2400" dirty="0">
                <a:solidFill>
                  <a:srgbClr val="000000"/>
                </a:solidFill>
                <a:latin typeface="Arial (Body)"/>
                <a:ea typeface="+mn-ea"/>
              </a:rPr>
              <a:t>The </a:t>
            </a:r>
            <a:r>
              <a:rPr lang="en-US" sz="2400" dirty="0" smtClean="0">
                <a:solidFill>
                  <a:srgbClr val="000000"/>
                </a:solidFill>
                <a:latin typeface="Arial (Body)"/>
                <a:ea typeface="+mn-ea"/>
              </a:rPr>
              <a:t>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a:t>
            </a:r>
            <a:r>
              <a:rPr lang="en-US" sz="100" dirty="0" smtClean="0">
                <a:solidFill>
                  <a:srgbClr val="000000"/>
                </a:solidFill>
                <a:latin typeface="Arial (Body)"/>
                <a:ea typeface="+mn-ea"/>
              </a:rPr>
              <a:t> </a:t>
            </a:r>
            <a:r>
              <a:rPr lang="en-US" sz="2400" dirty="0" smtClean="0">
                <a:solidFill>
                  <a:srgbClr val="000000"/>
                </a:solidFill>
                <a:latin typeface="Arial (Body)"/>
                <a:ea typeface="+mn-ea"/>
              </a:rPr>
              <a:t>I value </a:t>
            </a:r>
            <a:r>
              <a:rPr lang="en-US" sz="2400" dirty="0">
                <a:solidFill>
                  <a:srgbClr val="000000"/>
                </a:solidFill>
                <a:latin typeface="Arial (Body)"/>
                <a:ea typeface="+mn-ea"/>
              </a:rPr>
              <a:t>of '1' (49) is less than the </a:t>
            </a:r>
            <a:r>
              <a:rPr lang="en-US" sz="2400" dirty="0" smtClean="0">
                <a:solidFill>
                  <a:srgbClr val="000000"/>
                </a:solidFill>
                <a:latin typeface="Arial (Body)"/>
                <a:ea typeface="+mn-ea"/>
              </a:rPr>
              <a:t>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 value </a:t>
            </a:r>
            <a:r>
              <a:rPr lang="en-US" sz="2400" dirty="0">
                <a:solidFill>
                  <a:srgbClr val="000000"/>
                </a:solidFill>
                <a:latin typeface="Arial (Body)"/>
                <a:ea typeface="+mn-ea"/>
              </a:rPr>
              <a:t>of '2' (50)</a:t>
            </a:r>
          </a:p>
          <a:p>
            <a:pPr marL="255651" indent="-255651">
              <a:tabLst/>
              <a:defRPr/>
            </a:pPr>
            <a:r>
              <a:rPr lang="en-US" sz="2400" dirty="0">
                <a:solidFill>
                  <a:srgbClr val="000000"/>
                </a:solidFill>
                <a:latin typeface="Arial (Body)"/>
                <a:ea typeface="+mn-ea"/>
              </a:rPr>
              <a:t>Lowercase letters have higher </a:t>
            </a:r>
            <a:r>
              <a:rPr lang="en-US" sz="2400" dirty="0" smtClean="0">
                <a:solidFill>
                  <a:srgbClr val="000000"/>
                </a:solidFill>
                <a:latin typeface="Arial (Body)"/>
                <a:ea typeface="+mn-ea"/>
              </a:rPr>
              <a:t>A</a:t>
            </a:r>
            <a:r>
              <a:rPr lang="en-US" sz="100" dirty="0" smtClean="0">
                <a:solidFill>
                  <a:srgbClr val="000000"/>
                </a:solidFill>
                <a:latin typeface="Arial (Body)"/>
                <a:ea typeface="+mn-ea"/>
              </a:rPr>
              <a:t> </a:t>
            </a:r>
            <a:r>
              <a:rPr lang="en-US" sz="2400" dirty="0" smtClean="0">
                <a:solidFill>
                  <a:srgbClr val="000000"/>
                </a:solidFill>
                <a:latin typeface="Arial (Body)"/>
                <a:ea typeface="+mn-ea"/>
              </a:rPr>
              <a:t>S</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a:t>
            </a:r>
            <a:r>
              <a:rPr lang="en-US" sz="100" dirty="0" smtClean="0">
                <a:solidFill>
                  <a:srgbClr val="000000"/>
                </a:solidFill>
                <a:latin typeface="Arial (Body)"/>
                <a:ea typeface="+mn-ea"/>
              </a:rPr>
              <a:t> </a:t>
            </a:r>
            <a:r>
              <a:rPr lang="en-US" sz="2400" dirty="0" smtClean="0">
                <a:solidFill>
                  <a:srgbClr val="000000"/>
                </a:solidFill>
                <a:latin typeface="Arial (Body)"/>
                <a:ea typeface="+mn-ea"/>
              </a:rPr>
              <a:t>I codes </a:t>
            </a:r>
            <a:r>
              <a:rPr lang="en-US" sz="2400" dirty="0">
                <a:solidFill>
                  <a:srgbClr val="000000"/>
                </a:solidFill>
                <a:latin typeface="Arial (Body)"/>
                <a:ea typeface="+mn-ea"/>
              </a:rPr>
              <a:t>than uppercase letters, so 'a' &gt; 'Z'</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Relational Operators Compare Characters in Program 4-20</a:t>
            </a:r>
            <a:endParaRPr lang="en-US" dirty="0">
              <a:latin typeface="Times New Roman" panose="02020603050405020304" pitchFamily="18" charset="0"/>
              <a:ea typeface="+mj-ea"/>
              <a:cs typeface="Arial"/>
            </a:endParaRPr>
          </a:p>
        </p:txBody>
      </p:sp>
      <p:pic>
        <p:nvPicPr>
          <p:cNvPr id="75779" name="Picture 2" descr="Computer code. The code has 12 lines. The lines read as follows. Line 10, indented once. forward slash forward slash Get a character from the user period. Line 11, indented once. c out left angular bracket left angular bracket double quote Enter a digit or a letter colon double quote semicolon. Line 12, indented once. c h equals c in period get left parenthesis right parenthesis semicolon. Line 13. blank. Line 14, indented once. forward slash forward slash Determine what the user entered period. Line 15, indented once. if left parenthesis c h greater than or equals sign single quote 0 single quote ampersand ampersand c h lesser than or equals sign single quote 9 single quote right parenthesis. Line 16, indented twice. c out left angular bracket left angular bracket double quote You entered a digit period back slash n double quote semicolon. Line 17, indented once. else if left parenthesis c h greater than or equals sign single quote A single quote ampersand ampersand c h lesser than or equals sign single quote Z single quote right parenthesis. Line 18, indented twice. c out left angular bracket left angular bracket double quote You entered an uppercase letter period back slash n double quote semicolon. Line 19, indented once. else if left parenthesis c h greater than or equals sign single quote a single quote ampersand ampersand c h lesser than or equals sign single quote z single quote right parenthesis. Line 20, indented twice. c out left angular bracket left angular bracket double quote You entered a lowercase letter period back slash n double quote semicolon. Line 21, indented once. else. Line 22, indented twice. c out left angular bracket left angular bracket double quote That is not a digit or a letter period back slash n double quot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95" y="1900700"/>
            <a:ext cx="7569275" cy="36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Comparing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string </a:t>
            </a:r>
            <a:r>
              <a:rPr lang="en-US" altLang="en-US" sz="3400" b="1" dirty="0" smtClean="0">
                <a:solidFill>
                  <a:srgbClr val="007FA3"/>
                </a:solidFill>
                <a:latin typeface="Times New Roman" panose="02020603050405020304" pitchFamily="18" charset="0"/>
                <a:ea typeface="+mj-ea"/>
                <a:sym typeface="Times New Roman"/>
              </a:rPr>
              <a:t>Objects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923299"/>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Like characters, strings are compared using their </a:t>
            </a:r>
            <a:r>
              <a:rPr lang="en-US" altLang="en-US" sz="2400" dirty="0" smtClean="0">
                <a:latin typeface="Arial (Body)"/>
                <a:ea typeface="+mn-ea"/>
                <a:sym typeface="Arial"/>
              </a:rPr>
              <a:t>A</a:t>
            </a:r>
            <a:r>
              <a:rPr lang="en-US" altLang="en-US" sz="100" dirty="0" smtClean="0">
                <a:latin typeface="Arial (Body)"/>
                <a:ea typeface="+mn-ea"/>
                <a:sym typeface="Arial"/>
              </a:rPr>
              <a:t> </a:t>
            </a:r>
            <a:r>
              <a:rPr lang="en-US" altLang="en-US" sz="2400" dirty="0" smtClean="0">
                <a:latin typeface="Arial (Body)"/>
                <a:ea typeface="+mn-ea"/>
                <a:sym typeface="Arial"/>
              </a:rPr>
              <a:t>S</a:t>
            </a:r>
            <a:r>
              <a:rPr lang="en-US" altLang="en-US" sz="100" dirty="0" smtClean="0">
                <a:latin typeface="Arial (Body)"/>
                <a:ea typeface="+mn-ea"/>
                <a:sym typeface="Arial"/>
              </a:rPr>
              <a:t> </a:t>
            </a:r>
            <a:r>
              <a:rPr lang="en-US" altLang="en-US" sz="2400" dirty="0" smtClean="0">
                <a:latin typeface="Arial (Body)"/>
                <a:ea typeface="+mn-ea"/>
                <a:sym typeface="Arial"/>
              </a:rPr>
              <a:t>C</a:t>
            </a:r>
            <a:r>
              <a:rPr lang="en-US" altLang="en-US" sz="100" dirty="0" smtClean="0">
                <a:latin typeface="Arial (Body)"/>
                <a:ea typeface="+mn-ea"/>
                <a:sym typeface="Arial"/>
              </a:rPr>
              <a:t> </a:t>
            </a:r>
            <a:r>
              <a:rPr lang="en-US" altLang="en-US" sz="2400" dirty="0" smtClean="0">
                <a:latin typeface="Arial (Body)"/>
                <a:ea typeface="+mn-ea"/>
                <a:sym typeface="Arial"/>
              </a:rPr>
              <a:t>I</a:t>
            </a:r>
            <a:r>
              <a:rPr lang="en-US" altLang="en-US" sz="100" dirty="0" smtClean="0">
                <a:latin typeface="Arial (Body)"/>
                <a:ea typeface="+mn-ea"/>
                <a:sym typeface="Arial"/>
              </a:rPr>
              <a:t> </a:t>
            </a:r>
            <a:r>
              <a:rPr lang="en-US" altLang="en-US" sz="2400" dirty="0" smtClean="0">
                <a:latin typeface="Arial (Body)"/>
                <a:ea typeface="+mn-ea"/>
                <a:sym typeface="Arial"/>
              </a:rPr>
              <a:t>I values</a:t>
            </a:r>
            <a:endParaRPr lang="en-US" altLang="en-US" sz="2400" dirty="0">
              <a:latin typeface="Arial (Body)"/>
              <a:ea typeface="+mn-ea"/>
              <a:sym typeface="Arial"/>
            </a:endParaRPr>
          </a:p>
        </p:txBody>
      </p:sp>
      <p:pic>
        <p:nvPicPr>
          <p:cNvPr id="5" name="Picture 4" descr="Computer code. The code has 6 lines. The lines read as follows. Line 1. string name 1 equals double quote Mary double quote semicolon. Line 2. string name 2 equals double quote Mark double quote semicolon. Line 3. name 1 greater than sign name 2 forward slash forward slash true. Line 4. name 1 less than sign equals name 2 forward slash forward slash false. Line 5. name 1 exclamation point equals name 2 forward slash forward slash true. Line 6. name 1 less than sign double quote Mary Jane double quote forward slash forward slash true. Note, the characters in each string must match before they are equal. "/>
          <p:cNvPicPr>
            <a:picLocks noChangeAspect="1"/>
          </p:cNvPicPr>
          <p:nvPr/>
        </p:nvPicPr>
        <p:blipFill>
          <a:blip r:embed="rId2"/>
          <a:stretch>
            <a:fillRect/>
          </a:stretch>
        </p:blipFill>
        <p:spPr>
          <a:xfrm>
            <a:off x="937901" y="2885761"/>
            <a:ext cx="7268199" cy="292932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Relational Operators Compare Strings in Program 4-21</a:t>
            </a:r>
            <a:endParaRPr lang="en-US" altLang="en-US" dirty="0">
              <a:latin typeface="Times New Roman" panose="02020603050405020304" pitchFamily="18" charset="0"/>
              <a:ea typeface="+mj-ea"/>
              <a:cs typeface="Arial"/>
            </a:endParaRPr>
          </a:p>
        </p:txBody>
      </p:sp>
      <p:pic>
        <p:nvPicPr>
          <p:cNvPr id="77827" name="Picture 2" descr="Computer code. The code has 6 lines. The lines read as follows. Line 26, indented once. forward slash forward slash Determine and display the correct price. Line 27, indented once. if left parenthesis part N u m equals equals double quote S hyphen 29A double quote right parenthesis. Line 28, indented twice. c out left angular bracket left angular bracket double quote The price is dollar sign double quote left angular bracket left angular bracket PRICE underscore A left angular bracket left angular bracket end l semicolon. Line 29, indented once. else if left parenthesis part N u m equals equals double quote S hyphen 29B double quote right parenthesis. Line 30, indented twice. c out left angular bracket left angular bracket double quote The price is dollar sign double quote left angular bracket left angular bracket PRICE underscore B left angular bracket left angular bracket end l semicolon. Line 31, indented once. else. Line 32, indented twice. c out left angular bracket left angular bracket part N u m left angular bracket left angular bracket double quote is not a valid part number period back slash n double quot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65" y="2532222"/>
            <a:ext cx="7925269" cy="179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4.13 </a:t>
            </a:r>
            <a:r>
              <a:rPr lang="en-US" altLang="en-US" sz="3400" dirty="0">
                <a:solidFill>
                  <a:schemeClr val="bg1"/>
                </a:solidFill>
                <a:latin typeface="Times New Roman" panose="02020603050405020304" pitchFamily="18" charset="0"/>
                <a:cs typeface="Times New Roman" panose="02020603050405020304" pitchFamily="18" charset="0"/>
              </a:rPr>
              <a:t>The Conditional </a:t>
            </a:r>
            <a:r>
              <a:rPr lang="en-US" altLang="en-US" sz="3400" dirty="0" smtClean="0">
                <a:solidFill>
                  <a:schemeClr val="bg1"/>
                </a:solidFill>
                <a:latin typeface="Times New Roman" panose="02020603050405020304" pitchFamily="18" charset="0"/>
                <a:cs typeface="Times New Roman" panose="02020603050405020304" pitchFamily="18" charset="0"/>
              </a:rPr>
              <a:t>Operator</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4.2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if</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Conditional Operator </a:t>
            </a:r>
            <a:r>
              <a:rPr lang="en-US" altLang="en-US" sz="2000" b="0" dirty="0" smtClean="0">
                <a:solidFill>
                  <a:srgbClr val="007FA3"/>
                </a:solidFill>
                <a:latin typeface="Times New Roman" panose="02020603050405020304" pitchFamily="18" charset="0"/>
                <a:ea typeface="+mj-ea"/>
                <a:sym typeface="Times New Roman"/>
              </a:rPr>
              <a:t>(1 of 2)</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115660"/>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Can use to create short</a:t>
            </a:r>
            <a:r>
              <a:rPr lang="en-US" altLang="en-US" sz="2400" dirty="0">
                <a:latin typeface="Courier New" panose="02070309020205020404" pitchFamily="49" charset="0"/>
                <a:ea typeface="+mn-ea"/>
                <a:cs typeface="Courier New" panose="02070309020205020404" pitchFamily="49" charset="0"/>
                <a:sym typeface="Arial"/>
              </a:rPr>
              <a:t> if/else </a:t>
            </a:r>
            <a:r>
              <a:rPr lang="en-US" altLang="en-US" sz="2400" dirty="0" smtClean="0">
                <a:latin typeface="Arial (Body)"/>
                <a:ea typeface="+mn-ea"/>
                <a:sym typeface="Arial"/>
              </a:rPr>
              <a:t>statements</a:t>
            </a:r>
          </a:p>
          <a:p>
            <a:pPr marL="255651" indent="-255651">
              <a:spcBef>
                <a:spcPts val="1500"/>
              </a:spcBef>
              <a:buClr>
                <a:srgbClr val="007FA3"/>
              </a:buClr>
              <a:buSzPct val="100000"/>
              <a:buFont typeface="Arial" panose="020B0604020202020204" pitchFamily="34" charset="0"/>
              <a:buChar char="•"/>
              <a:defRPr/>
            </a:pPr>
            <a:r>
              <a:rPr lang="en-US" altLang="en-US" sz="2400" dirty="0" smtClean="0">
                <a:latin typeface="Arial (Body)"/>
                <a:ea typeface="+mn-ea"/>
                <a:sym typeface="Arial"/>
              </a:rPr>
              <a:t>Format:</a:t>
            </a:r>
          </a:p>
        </p:txBody>
      </p:sp>
      <p:pic>
        <p:nvPicPr>
          <p:cNvPr id="15" name="Picture 14" descr="e x p r question mark e x p r colon e x p r semicolon"/>
          <p:cNvPicPr>
            <a:picLocks noChangeAspect="1"/>
          </p:cNvPicPr>
          <p:nvPr/>
        </p:nvPicPr>
        <p:blipFill rotWithShape="1">
          <a:blip r:embed="rId2">
            <a:extLst>
              <a:ext uri="{28A0092B-C50C-407E-A947-70E740481C1C}">
                <a14:useLocalDpi xmlns:a14="http://schemas.microsoft.com/office/drawing/2010/main" val="0"/>
              </a:ext>
            </a:extLst>
          </a:blip>
          <a:srcRect t="12792" r="329" b="19533"/>
          <a:stretch/>
        </p:blipFill>
        <p:spPr>
          <a:xfrm>
            <a:off x="1911381" y="2203704"/>
            <a:ext cx="4525995" cy="521208"/>
          </a:xfrm>
          <a:prstGeom prst="rect">
            <a:avLst/>
          </a:prstGeom>
        </p:spPr>
      </p:pic>
      <p:pic>
        <p:nvPicPr>
          <p:cNvPr id="6" name="Picture 5" descr="x less than sign 0, first expression, expression to be tested, question mark, y equals 10, second expression, executes if first expression is true, colon, z equals 20, third expression, executes if first expression is false, semicolon."/>
          <p:cNvPicPr>
            <a:picLocks noChangeAspect="1"/>
          </p:cNvPicPr>
          <p:nvPr/>
        </p:nvPicPr>
        <p:blipFill>
          <a:blip r:embed="rId3"/>
          <a:stretch>
            <a:fillRect/>
          </a:stretch>
        </p:blipFill>
        <p:spPr>
          <a:xfrm>
            <a:off x="938820" y="3253358"/>
            <a:ext cx="7266359" cy="205327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Conditional Operator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572904"/>
            <a:ext cx="8229600" cy="3116207"/>
          </a:xfrm>
        </p:spPr>
        <p:txBody>
          <a:bodyPr>
            <a:spAutoFit/>
          </a:bodyPr>
          <a:lstStyle/>
          <a:p>
            <a:pPr marL="255651" indent="-255651">
              <a:tabLst/>
              <a:defRPr/>
            </a:pPr>
            <a:r>
              <a:rPr lang="en-US" altLang="en-US" sz="2400" dirty="0">
                <a:solidFill>
                  <a:srgbClr val="000000"/>
                </a:solidFill>
                <a:latin typeface="Arial (Body)"/>
                <a:ea typeface="+mn-ea"/>
              </a:rPr>
              <a:t>The value of a conditional expression is</a:t>
            </a:r>
          </a:p>
          <a:p>
            <a:pPr marL="741553" lvl="1" indent="-284353">
              <a:buFont typeface="Arial" panose="020B0604020202020204" pitchFamily="34" charset="0"/>
              <a:buChar char="–"/>
              <a:defRPr/>
            </a:pPr>
            <a:r>
              <a:rPr lang="en-US" altLang="en-US" sz="2400" dirty="0">
                <a:solidFill>
                  <a:srgbClr val="000000"/>
                </a:solidFill>
                <a:latin typeface="Arial (Body)"/>
              </a:rPr>
              <a:t>The value of the second expression if the first expression is true</a:t>
            </a:r>
          </a:p>
          <a:p>
            <a:pPr marL="741553" lvl="1" indent="-284353">
              <a:buFont typeface="Arial" panose="020B0604020202020204" pitchFamily="34" charset="0"/>
              <a:buChar char="–"/>
              <a:defRPr/>
            </a:pPr>
            <a:r>
              <a:rPr lang="en-US" altLang="en-US" sz="2400" dirty="0">
                <a:solidFill>
                  <a:srgbClr val="000000"/>
                </a:solidFill>
                <a:latin typeface="Arial (Body)"/>
              </a:rPr>
              <a:t>The value of the third expression if the first expression is false</a:t>
            </a:r>
          </a:p>
          <a:p>
            <a:pPr marL="255651" indent="-255651">
              <a:tabLst/>
              <a:defRPr/>
            </a:pPr>
            <a:r>
              <a:rPr lang="en-US" altLang="en-US" sz="2400" dirty="0">
                <a:solidFill>
                  <a:srgbClr val="000000"/>
                </a:solidFill>
                <a:latin typeface="Arial (Body)"/>
                <a:ea typeface="+mn-ea"/>
              </a:rPr>
              <a:t>Parentheses </a:t>
            </a:r>
            <a:r>
              <a:rPr lang="en-US" altLang="en-US" sz="2400" dirty="0" smtClean="0">
                <a:solidFill>
                  <a:srgbClr val="000000"/>
                </a:solidFill>
                <a:latin typeface="Courier New" panose="02070309020205020404" pitchFamily="49" charset="0"/>
                <a:ea typeface="+mn-ea"/>
                <a:cs typeface="Courier New" panose="02070309020205020404" pitchFamily="49" charset="0"/>
              </a:rPr>
              <a:t>()</a:t>
            </a:r>
            <a:r>
              <a:rPr lang="en-US" altLang="en-US" sz="2400" dirty="0" smtClean="0">
                <a:solidFill>
                  <a:srgbClr val="000000"/>
                </a:solidFill>
                <a:latin typeface="Arial (Body)"/>
                <a:ea typeface="+mn-ea"/>
              </a:rPr>
              <a:t> may </a:t>
            </a:r>
            <a:r>
              <a:rPr lang="en-US" altLang="en-US" sz="2400" dirty="0">
                <a:solidFill>
                  <a:srgbClr val="000000"/>
                </a:solidFill>
                <a:latin typeface="Arial (Body)"/>
                <a:ea typeface="+mn-ea"/>
              </a:rPr>
              <a:t>be needed in an expression due to precedence of conditional </a:t>
            </a:r>
            <a:r>
              <a:rPr lang="en-US" altLang="en-US" sz="2400" dirty="0" smtClean="0">
                <a:solidFill>
                  <a:srgbClr val="000000"/>
                </a:solidFill>
                <a:latin typeface="Arial (Body)"/>
                <a:ea typeface="+mn-ea"/>
              </a:rPr>
              <a:t>operator</a:t>
            </a:r>
            <a:endParaRPr lang="en-US" altLang="en-US" sz="2400" dirty="0">
              <a:solidFill>
                <a:srgbClr val="000000"/>
              </a:solidFill>
              <a:latin typeface="Arial (Body)"/>
              <a:ea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Conditional Operator in Program 4-22</a:t>
            </a:r>
            <a:endParaRPr lang="en-US" dirty="0">
              <a:latin typeface="Times New Roman" panose="02020603050405020304" pitchFamily="18" charset="0"/>
              <a:ea typeface="+mj-ea"/>
              <a:cs typeface="Arial"/>
            </a:endParaRPr>
          </a:p>
        </p:txBody>
      </p:sp>
      <p:pic>
        <p:nvPicPr>
          <p:cNvPr id="84995" name="Picture 2" descr="Computer code. The code has 27 lines. The lines read as follows. Line 1. forward slash forward slash This program calculates a consultant's charges at dollar sign 50. Line 2. forward slash forward slash per hour comma for a minimum of 5 hours period The question mark colon operator. Line 3. forward slash forward slash adjusts hours to 5 if less than 5 hours were worked period. Line 4. hash include left angular bracket i o stream right angular bracket. Line 5. hash include left angular bracket i o m a n i p right angular bracket. Line 6. using namespace s t d semicolon. Line 7. blank. Line 8. i n t main left parenthesis right parenthesis. Line 9. left brace. Line 10, indented once. c o n s t double PAY underscore RATE equals 50 period 0 semicolon forward slash forward slash Hourly pay rate. Line 11, indented once. c o n s t, i n t, M I N underscore HOURS equals 5 semicolon forward slash forward slash Minimum billable hours. Line 12, indented once. double hours comma forward slash forward slash Hours worked. Line 13, indented twice. charges semicolon forward slash forward slash Total charges. Line 14. blank. Line 15, indented once. forward slash forward slash Get the hours worked period. Line 16, indented once. c out left angular bracket left angular bracket double quote How many hours were worked question mark double quote semicolon. Line 17, indented once. c in right angular bracket right angular bracket hours semicolon. Line 18. blank. Line 19, indented once. forward slash forward slash Determine the hours to charge for period. Line 20, indented once. hours equals hours lesser than sign M I N underscore HOURS question mark M I N underscore HOURS colon hours semicolon. Line 21. blank. Line 22, indented once. forward slash forward slash Calculate and display the charges period. Line 23, indented once. charges equals PAY underscore RATE asterisk hours semicolon. Line 24, indented once. c out left angular bracket left angular bracket fixed left angular bracket left angular bracket show point left angular bracket left angular bracket set precision left parenthesis 2 right parenthesis. Line 25, indented twice. left angular bracket left angular bracket double quote The charges are dollar sign double quote left angular bracket left angular bracket charges left angular bracket left angular bracket end l semicolon. Line 26, indented once. return 0 semicolon. Line 2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611" y="1454952"/>
            <a:ext cx="5671355" cy="494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4.14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switch</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Statement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switch</a:t>
            </a:r>
            <a:r>
              <a:rPr lang="en-US" altLang="en-US" dirty="0" smtClean="0">
                <a:latin typeface="Times New Roman" panose="02020603050405020304" pitchFamily="18" charset="0"/>
                <a:ea typeface="+mj-ea"/>
                <a:cs typeface="Arial"/>
              </a:rPr>
              <a:t> Statement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Used to select among statements from several alternatives</a:t>
            </a:r>
          </a:p>
          <a:p>
            <a:pPr marL="255651" indent="-255651">
              <a:tabLst/>
              <a:defRPr/>
            </a:pPr>
            <a:r>
              <a:rPr lang="en-US" altLang="en-US" sz="2400" dirty="0">
                <a:solidFill>
                  <a:srgbClr val="000000"/>
                </a:solidFill>
                <a:latin typeface="Arial (Body)"/>
                <a:ea typeface="+mn-ea"/>
              </a:rPr>
              <a:t>In some cases, can be used instead of </a:t>
            </a:r>
            <a:r>
              <a:rPr lang="en-US" altLang="en-US" sz="2400" dirty="0">
                <a:solidFill>
                  <a:srgbClr val="000000"/>
                </a:solidFill>
                <a:latin typeface="Courier New" panose="02070309020205020404" pitchFamily="49" charset="0"/>
                <a:ea typeface="+mn-ea"/>
                <a:cs typeface="Courier New" panose="02070309020205020404" pitchFamily="49" charset="0"/>
              </a:rPr>
              <a:t>if/else if </a:t>
            </a:r>
            <a:r>
              <a:rPr lang="en-US" altLang="en-US" sz="2400" dirty="0" smtClean="0">
                <a:solidFill>
                  <a:srgbClr val="000000"/>
                </a:solidFill>
                <a:latin typeface="Arial (Body)"/>
                <a:ea typeface="+mn-ea"/>
              </a:rPr>
              <a:t>statements</a:t>
            </a:r>
            <a:endParaRPr lang="en-US" altLang="en-US" sz="2400" dirty="0">
              <a:solidFill>
                <a:srgbClr val="000000"/>
              </a:solidFill>
              <a:latin typeface="Arial (Body)"/>
              <a:ea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switch</a:t>
            </a:r>
            <a:r>
              <a:rPr lang="en-US" altLang="en-US" dirty="0" smtClean="0">
                <a:latin typeface="Times New Roman" panose="02020603050405020304" pitchFamily="18" charset="0"/>
                <a:ea typeface="+mj-ea"/>
                <a:cs typeface="Courier New" panose="02070309020205020404" pitchFamily="49" charset="0"/>
              </a:rPr>
              <a:t> Statement Format</a:t>
            </a:r>
            <a:endParaRPr lang="en-US" altLang="en-US" dirty="0">
              <a:latin typeface="Times New Roman" panose="02020603050405020304" pitchFamily="18" charset="0"/>
              <a:ea typeface="+mj-ea"/>
              <a:cs typeface="Arial"/>
            </a:endParaRPr>
          </a:p>
        </p:txBody>
      </p:sp>
      <p:pic>
        <p:nvPicPr>
          <p:cNvPr id="5" name="Picture 4" descr="Computer code. The code has 8 lines. The lines read as follows. Line 1. switch left parenthesis expression right parenthesis forward slash forward slash integer. Line 2. left brace. Line 3. case e x p 1 colon statement 1 semicolon. Line 4. case e x p 2 colon statement 2 semicolon. Line 5. unspecified. Line 6. case e x p, n colon statement n semicolon. Line 7. default colon statement n plus 1 semicolon. Line 8. right brace."/>
          <p:cNvPicPr>
            <a:picLocks noChangeAspect="1"/>
          </p:cNvPicPr>
          <p:nvPr/>
        </p:nvPicPr>
        <p:blipFill>
          <a:blip r:embed="rId2"/>
          <a:stretch>
            <a:fillRect/>
          </a:stretch>
        </p:blipFill>
        <p:spPr>
          <a:xfrm>
            <a:off x="1587918" y="1995048"/>
            <a:ext cx="5968163" cy="390355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The </a:t>
            </a:r>
            <a:r>
              <a:rPr lang="en-US" dirty="0" smtClean="0">
                <a:latin typeface="Courier New" panose="02070309020205020404" pitchFamily="49" charset="0"/>
                <a:ea typeface="+mj-ea"/>
                <a:cs typeface="Courier New" panose="02070309020205020404" pitchFamily="49" charset="0"/>
              </a:rPr>
              <a:t>switch</a:t>
            </a:r>
            <a:r>
              <a:rPr lang="en-US" dirty="0" smtClean="0">
                <a:latin typeface="Times New Roman" panose="02020603050405020304" pitchFamily="18" charset="0"/>
                <a:ea typeface="+mj-ea"/>
                <a:cs typeface="Arial"/>
              </a:rPr>
              <a:t> Statement in Program 4-23</a:t>
            </a:r>
            <a:endParaRPr lang="en-US" dirty="0">
              <a:latin typeface="Times New Roman" panose="02020603050405020304" pitchFamily="18" charset="0"/>
              <a:ea typeface="+mj-ea"/>
              <a:cs typeface="Arial"/>
            </a:endParaRPr>
          </a:p>
        </p:txBody>
      </p:sp>
      <p:pic>
        <p:nvPicPr>
          <p:cNvPr id="89091" name="Picture 2" descr="Computer code. The code has 23 lines. The lines read as follows. Line 1. forward slash forward slash The switch statement in this program tells the user something. Line 2. forward slash forward slash he or she already knows colon the data just entered exclamation point. Line 3. hash include left angular bracket i o stream right angular bracket. Line 4. using namespace s t d semicolon. Line 5. blank. Line 6. i n t main left parenthesis right parenthesis. Line 7. left brace. Line 8, indented once. c h a r choice semicolon. Line 9. blank. Line 10, indented once. c out left angular bracket left angular bracket double quote Enter A comma B comma or C colon double quote semicolon. Line 11, indented once. c in right angular bracket right angular bracket choice semicolon. Line 12, indented once. switch left parenthesis choice right parenthesis. Line 13, indented once. left brace. Line 14, indented twice. case single quote A single quote colon c out left angular bracket left angular bracket double quote You entered A period back slash n double quote semicolon. Line 15, indented 3 times. break semicolon. Line 16, indented twice. case single quote B single quote colon c out left angular bracket left angular bracket double quote You entered B period back slash n double quote semicolon. Line 17, indented 3 times. break semicolon. Line 18, indented twice. case single quote C single quote colon c out left angular bracket left angular bracket double quote You entered C period back slash n double quote semicolon. Line 19, indented 3 times. break semicolon. Line 20, indented twice. default colon c out left angular bracket left angular bracket double quote You did not enter A comma B comma or C exclamation point back slash n double quote semicolon. Line 21, indented once. right brace. Line 22, indented once. return 0 semicolon. Line 23. right brace. Computer output. The output has 6 lines. The lines read as follows. Line 1. Program Output with Example Input Shown in Bold. Line 2. Enter A comma B comma or C colon B left bracket Enter right bracket, written in bold. Line 3. You entered B. Line 4. Program Output with Example Input Shown in Bold. Line 5. Enter A comma B comma or C colon F left bracket Enter right bracket, written in bold. Line 6. You did not enter A comma B comma or C exclamation point."/>
          <p:cNvPicPr>
            <a:picLocks noChangeAspect="1" noChangeArrowheads="1"/>
          </p:cNvPicPr>
          <p:nvPr/>
        </p:nvPicPr>
        <p:blipFill rotWithShape="1">
          <a:blip r:embed="rId2">
            <a:extLst>
              <a:ext uri="{28A0092B-C50C-407E-A947-70E740481C1C}">
                <a14:useLocalDpi xmlns:a14="http://schemas.microsoft.com/office/drawing/2010/main" val="0"/>
              </a:ext>
            </a:extLst>
          </a:blip>
          <a:srcRect l="1" t="5176" r="-1555"/>
          <a:stretch/>
        </p:blipFill>
        <p:spPr bwMode="auto">
          <a:xfrm>
            <a:off x="2081613" y="1623048"/>
            <a:ext cx="5057455" cy="462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dirty="0" smtClean="0">
                <a:latin typeface="Courier New" panose="02070309020205020404" pitchFamily="49" charset="0"/>
                <a:ea typeface="+mj-ea"/>
                <a:cs typeface="Courier New" panose="02070309020205020404" pitchFamily="49" charset="0"/>
              </a:rPr>
              <a:t>switch</a:t>
            </a:r>
            <a:r>
              <a:rPr lang="en-US" dirty="0" smtClean="0">
                <a:latin typeface="Times New Roman" panose="02020603050405020304" pitchFamily="18" charset="0"/>
                <a:ea typeface="+mj-ea"/>
                <a:cs typeface="Courier New" pitchFamily="49" charset="0"/>
              </a:rPr>
              <a:t> Statement Requirements</a:t>
            </a:r>
            <a:endParaRPr lang="en-US" dirty="0">
              <a:latin typeface="Times New Roman" panose="02020603050405020304" pitchFamily="18" charset="0"/>
              <a:ea typeface="+mj-ea"/>
              <a:cs typeface="Arial"/>
            </a:endParaRPr>
          </a:p>
        </p:txBody>
      </p:sp>
      <p:sp>
        <p:nvSpPr>
          <p:cNvPr id="4" name="Text Placeholder 3"/>
          <p:cNvSpPr>
            <a:spLocks noGrp="1"/>
          </p:cNvSpPr>
          <p:nvPr>
            <p:ph type="body" idx="1"/>
          </p:nvPr>
        </p:nvSpPr>
        <p:spPr/>
        <p:txBody>
          <a:bodyPr/>
          <a:lstStyle/>
          <a:p>
            <a:pPr marL="432000" indent="-432000">
              <a:buClr>
                <a:schemeClr val="tx2"/>
              </a:buClr>
              <a:buFont typeface="+mj-lt"/>
              <a:buAutoNum type="arabicPeriod"/>
              <a:defRPr/>
            </a:pPr>
            <a:r>
              <a:rPr lang="en-US" sz="2400" b="1" dirty="0">
                <a:latin typeface="Courier New" panose="02070309020205020404" pitchFamily="49" charset="0"/>
                <a:cs typeface="Courier New" panose="02070309020205020404" pitchFamily="49" charset="0"/>
              </a:rPr>
              <a:t>expression</a:t>
            </a:r>
            <a:r>
              <a:rPr lang="en-US" sz="2400" dirty="0">
                <a:latin typeface="+mn-lt"/>
              </a:rPr>
              <a:t> must be an integer variable or an expression that evaluates to an integer value</a:t>
            </a:r>
          </a:p>
          <a:p>
            <a:pPr marL="432000" indent="-432000">
              <a:buClr>
                <a:schemeClr val="tx2"/>
              </a:buClr>
              <a:buFont typeface="+mj-lt"/>
              <a:buAutoNum type="arabicPeriod"/>
              <a:defRPr/>
            </a:pPr>
            <a:r>
              <a:rPr lang="en-US" sz="2400" b="1" dirty="0">
                <a:latin typeface="Courier New" panose="02070309020205020404" pitchFamily="49" charset="0"/>
                <a:cs typeface="Courier New" panose="02070309020205020404" pitchFamily="49" charset="0"/>
              </a:rPr>
              <a:t>exp1</a:t>
            </a:r>
            <a:r>
              <a:rPr lang="en-US" sz="2400" dirty="0">
                <a:latin typeface="+mn-lt"/>
              </a:rPr>
              <a:t> through </a:t>
            </a:r>
            <a:r>
              <a:rPr lang="en-US" sz="2400" b="1" dirty="0" smtClean="0">
                <a:latin typeface="Courier New" panose="02070309020205020404" pitchFamily="49" charset="0"/>
                <a:cs typeface="Courier New" panose="02070309020205020404" pitchFamily="49" charset="0"/>
              </a:rPr>
              <a:t>exp</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n</a:t>
            </a:r>
            <a:r>
              <a:rPr lang="en-US" sz="2400" dirty="0" smtClean="0">
                <a:latin typeface="+mn-lt"/>
              </a:rPr>
              <a:t> </a:t>
            </a:r>
            <a:r>
              <a:rPr lang="en-US" sz="2400" dirty="0">
                <a:latin typeface="+mn-lt"/>
              </a:rPr>
              <a:t>must be constant integer expressions or literals, and must be unique in the </a:t>
            </a:r>
            <a:r>
              <a:rPr lang="en-US" sz="2400" dirty="0">
                <a:latin typeface="Courier New" panose="02070309020205020404" pitchFamily="49" charset="0"/>
                <a:cs typeface="Courier New" panose="02070309020205020404" pitchFamily="49" charset="0"/>
              </a:rPr>
              <a:t>switch</a:t>
            </a:r>
            <a:r>
              <a:rPr lang="en-US" sz="2400" dirty="0">
                <a:latin typeface="+mn-lt"/>
              </a:rPr>
              <a:t> statement</a:t>
            </a:r>
          </a:p>
          <a:p>
            <a:pPr marL="432000" indent="-432000">
              <a:buClr>
                <a:schemeClr val="tx2"/>
              </a:buClr>
              <a:buFont typeface="+mj-lt"/>
              <a:buAutoNum type="arabicPeriod"/>
              <a:defRPr/>
            </a:pPr>
            <a:r>
              <a:rPr lang="en-US" sz="2400" dirty="0" smtClean="0">
                <a:latin typeface="Courier New" panose="02070309020205020404" pitchFamily="49" charset="0"/>
                <a:cs typeface="Courier New" panose="02070309020205020404" pitchFamily="49" charset="0"/>
              </a:rPr>
              <a:t>default</a:t>
            </a:r>
            <a:r>
              <a:rPr lang="en-US" sz="2400" dirty="0" smtClean="0">
                <a:latin typeface="+mn-lt"/>
              </a:rPr>
              <a:t> </a:t>
            </a:r>
            <a:r>
              <a:rPr lang="en-US" sz="2400" dirty="0">
                <a:latin typeface="+mn-lt"/>
              </a:rPr>
              <a:t>is optional but recommended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dirty="0" smtClean="0">
                <a:latin typeface="Courier New" panose="02070309020205020404" pitchFamily="49" charset="0"/>
                <a:ea typeface="+mj-ea"/>
                <a:cs typeface="Courier New" panose="02070309020205020404" pitchFamily="49" charset="0"/>
              </a:rPr>
              <a:t>switch</a:t>
            </a:r>
            <a:r>
              <a:rPr lang="en-US" dirty="0" smtClean="0">
                <a:latin typeface="Times New Roman" panose="02020603050405020304" pitchFamily="18" charset="0"/>
                <a:ea typeface="+mj-ea"/>
                <a:cs typeface="Courier New" pitchFamily="49" charset="0"/>
              </a:rPr>
              <a:t> Statement-How It Works</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716372"/>
          </a:xfrm>
        </p:spPr>
        <p:txBody>
          <a:bodyPr>
            <a:spAutoFit/>
          </a:bodyPr>
          <a:lstStyle/>
          <a:p>
            <a:pPr marL="432000" indent="-432000">
              <a:buFont typeface="+mj-lt"/>
              <a:buAutoNum type="arabicPeriod"/>
              <a:tabLst/>
              <a:defRPr/>
            </a:pPr>
            <a:r>
              <a:rPr lang="en-US" sz="2400" b="1" dirty="0" smtClean="0">
                <a:solidFill>
                  <a:srgbClr val="000000"/>
                </a:solidFill>
                <a:latin typeface="Courier New" panose="02070309020205020404" pitchFamily="49" charset="0"/>
                <a:ea typeface="+mn-ea"/>
                <a:cs typeface="Courier New" panose="02070309020205020404" pitchFamily="49" charset="0"/>
              </a:rPr>
              <a:t>Expression</a:t>
            </a:r>
            <a:r>
              <a:rPr lang="en-US" sz="2400" b="1" dirty="0" smtClean="0">
                <a:solidFill>
                  <a:srgbClr val="000000"/>
                </a:solidFill>
                <a:latin typeface="+mn-lt"/>
                <a:ea typeface="+mn-ea"/>
                <a:cs typeface="Courier New" panose="02070309020205020404" pitchFamily="49" charset="0"/>
              </a:rPr>
              <a:t> </a:t>
            </a:r>
            <a:r>
              <a:rPr lang="en-US" sz="2400" dirty="0" smtClean="0">
                <a:solidFill>
                  <a:srgbClr val="000000"/>
                </a:solidFill>
                <a:latin typeface="Arial (Body)"/>
                <a:ea typeface="+mn-ea"/>
              </a:rPr>
              <a:t>is </a:t>
            </a:r>
            <a:r>
              <a:rPr lang="en-US" sz="2400" dirty="0">
                <a:solidFill>
                  <a:srgbClr val="000000"/>
                </a:solidFill>
                <a:latin typeface="Arial (Body)"/>
                <a:ea typeface="+mn-ea"/>
              </a:rPr>
              <a:t>evaluated</a:t>
            </a:r>
          </a:p>
          <a:p>
            <a:pPr marL="432000" indent="-432000">
              <a:buSzPts val="2400"/>
              <a:buFont typeface="+mj-lt"/>
              <a:buAutoNum type="arabicPeriod"/>
              <a:tabLst/>
              <a:defRPr/>
            </a:pPr>
            <a:r>
              <a:rPr lang="en-US" sz="2400" dirty="0">
                <a:solidFill>
                  <a:srgbClr val="000000"/>
                </a:solidFill>
                <a:latin typeface="Arial (Body)"/>
                <a:ea typeface="+mn-ea"/>
              </a:rPr>
              <a:t>The value of </a:t>
            </a:r>
            <a:r>
              <a:rPr lang="en-US" sz="2400" b="1" dirty="0">
                <a:solidFill>
                  <a:srgbClr val="000000"/>
                </a:solidFill>
                <a:latin typeface="Courier New" panose="02070309020205020404" pitchFamily="49" charset="0"/>
                <a:ea typeface="+mn-ea"/>
                <a:cs typeface="Courier New" panose="02070309020205020404" pitchFamily="49" charset="0"/>
              </a:rPr>
              <a:t>expression</a:t>
            </a:r>
            <a:r>
              <a:rPr lang="en-US" sz="2400" b="1" dirty="0">
                <a:solidFill>
                  <a:srgbClr val="000000"/>
                </a:solidFill>
                <a:latin typeface="+mn-lt"/>
                <a:ea typeface="+mn-ea"/>
                <a:cs typeface="Courier New" panose="02070309020205020404" pitchFamily="49" charset="0"/>
              </a:rPr>
              <a:t> </a:t>
            </a:r>
            <a:r>
              <a:rPr lang="en-US" sz="2400" dirty="0">
                <a:solidFill>
                  <a:srgbClr val="000000"/>
                </a:solidFill>
                <a:latin typeface="Arial (Body)"/>
                <a:ea typeface="+mn-ea"/>
              </a:rPr>
              <a:t>is compared against </a:t>
            </a:r>
            <a:r>
              <a:rPr lang="en-US" sz="2400" b="1" dirty="0">
                <a:solidFill>
                  <a:srgbClr val="000000"/>
                </a:solidFill>
                <a:latin typeface="Courier New" panose="02070309020205020404" pitchFamily="49" charset="0"/>
                <a:ea typeface="+mn-ea"/>
                <a:cs typeface="Courier New" panose="02070309020205020404" pitchFamily="49" charset="0"/>
              </a:rPr>
              <a:t>exp1</a:t>
            </a:r>
            <a:r>
              <a:rPr lang="en-US" sz="2400" dirty="0">
                <a:solidFill>
                  <a:srgbClr val="000000"/>
                </a:solidFill>
                <a:latin typeface="Arial (Body)"/>
                <a:ea typeface="+mn-ea"/>
              </a:rPr>
              <a:t> through </a:t>
            </a:r>
            <a:r>
              <a:rPr lang="en-US" sz="2400" b="1" dirty="0" smtClean="0">
                <a:solidFill>
                  <a:srgbClr val="000000"/>
                </a:solidFill>
                <a:latin typeface="Courier New" panose="02070309020205020404" pitchFamily="49" charset="0"/>
                <a:ea typeface="+mn-ea"/>
                <a:cs typeface="Courier New" panose="02070309020205020404" pitchFamily="49" charset="0"/>
              </a:rPr>
              <a:t>exp</a:t>
            </a:r>
            <a:r>
              <a:rPr lang="en-US" sz="100" b="1" dirty="0" smtClean="0">
                <a:solidFill>
                  <a:srgbClr val="000000"/>
                </a:solidFill>
                <a:latin typeface="Courier New" panose="02070309020205020404" pitchFamily="49" charset="0"/>
                <a:ea typeface="+mn-ea"/>
                <a:cs typeface="Courier New" panose="02070309020205020404" pitchFamily="49" charset="0"/>
              </a:rPr>
              <a:t> </a:t>
            </a:r>
            <a:r>
              <a:rPr lang="en-US" sz="2400" b="1" dirty="0" smtClean="0">
                <a:solidFill>
                  <a:srgbClr val="000000"/>
                </a:solidFill>
                <a:latin typeface="Courier New" panose="02070309020205020404" pitchFamily="49" charset="0"/>
                <a:ea typeface="+mn-ea"/>
                <a:cs typeface="Courier New" panose="02070309020205020404" pitchFamily="49" charset="0"/>
              </a:rPr>
              <a:t>n</a:t>
            </a:r>
            <a:r>
              <a:rPr lang="en-US" sz="2400" dirty="0" smtClean="0">
                <a:solidFill>
                  <a:srgbClr val="000000"/>
                </a:solidFill>
                <a:latin typeface="Courier New" panose="02070309020205020404" pitchFamily="49" charset="0"/>
                <a:ea typeface="+mn-ea"/>
                <a:cs typeface="Courier New" panose="02070309020205020404" pitchFamily="49" charset="0"/>
              </a:rPr>
              <a:t>.</a:t>
            </a:r>
            <a:endParaRPr lang="en-US" sz="2400" dirty="0">
              <a:solidFill>
                <a:srgbClr val="000000"/>
              </a:solidFill>
              <a:latin typeface="Courier New" panose="02070309020205020404" pitchFamily="49" charset="0"/>
              <a:ea typeface="+mn-ea"/>
              <a:cs typeface="Courier New" panose="02070309020205020404" pitchFamily="49" charset="0"/>
            </a:endParaRPr>
          </a:p>
          <a:p>
            <a:pPr marL="432000" indent="-432000">
              <a:buSzPts val="2400"/>
              <a:buFont typeface="+mj-lt"/>
              <a:buAutoNum type="arabicPeriod"/>
              <a:tabLst/>
              <a:defRPr/>
            </a:pPr>
            <a:r>
              <a:rPr lang="en-US" sz="2400" dirty="0">
                <a:solidFill>
                  <a:srgbClr val="000000"/>
                </a:solidFill>
                <a:latin typeface="Arial (Body)"/>
                <a:ea typeface="+mn-ea"/>
              </a:rPr>
              <a:t>If</a:t>
            </a:r>
            <a:r>
              <a:rPr lang="en-US" sz="2400" b="1" dirty="0">
                <a:solidFill>
                  <a:srgbClr val="000000"/>
                </a:solidFill>
                <a:latin typeface="+mn-lt"/>
                <a:ea typeface="+mn-ea"/>
                <a:cs typeface="Courier New" panose="02070309020205020404" pitchFamily="49" charset="0"/>
              </a:rPr>
              <a:t> </a:t>
            </a:r>
            <a:r>
              <a:rPr lang="en-US" sz="2400" b="1" dirty="0">
                <a:solidFill>
                  <a:srgbClr val="000000"/>
                </a:solidFill>
                <a:latin typeface="Courier New" panose="02070309020205020404" pitchFamily="49" charset="0"/>
                <a:ea typeface="+mn-ea"/>
                <a:cs typeface="Courier New" panose="02070309020205020404" pitchFamily="49" charset="0"/>
              </a:rPr>
              <a:t>expression</a:t>
            </a:r>
            <a:r>
              <a:rPr lang="en-US" sz="2400" b="1" dirty="0">
                <a:solidFill>
                  <a:srgbClr val="000000"/>
                </a:solidFill>
                <a:latin typeface="+mn-lt"/>
                <a:ea typeface="+mn-ea"/>
                <a:cs typeface="Courier New" panose="02070309020205020404" pitchFamily="49" charset="0"/>
              </a:rPr>
              <a:t> </a:t>
            </a:r>
            <a:r>
              <a:rPr lang="en-US" sz="2400" dirty="0">
                <a:solidFill>
                  <a:srgbClr val="000000"/>
                </a:solidFill>
                <a:latin typeface="Arial (Body)"/>
                <a:ea typeface="+mn-ea"/>
              </a:rPr>
              <a:t>matches value </a:t>
            </a:r>
            <a:r>
              <a:rPr lang="en-US" sz="2400" b="1" dirty="0" smtClean="0">
                <a:solidFill>
                  <a:srgbClr val="000000"/>
                </a:solidFill>
                <a:latin typeface="Courier New" panose="02070309020205020404" pitchFamily="49" charset="0"/>
                <a:ea typeface="+mn-ea"/>
                <a:cs typeface="Courier New" panose="02070309020205020404" pitchFamily="49" charset="0"/>
              </a:rPr>
              <a:t>exp</a:t>
            </a:r>
            <a:r>
              <a:rPr lang="en-US" sz="100" b="1" dirty="0" smtClean="0">
                <a:solidFill>
                  <a:srgbClr val="000000"/>
                </a:solidFill>
                <a:latin typeface="Courier New" panose="02070309020205020404" pitchFamily="49" charset="0"/>
                <a:ea typeface="+mn-ea"/>
                <a:cs typeface="Courier New" panose="02070309020205020404" pitchFamily="49" charset="0"/>
              </a:rPr>
              <a:t> </a:t>
            </a:r>
            <a:r>
              <a:rPr lang="en-US" sz="2400" b="1" dirty="0" err="1" smtClean="0">
                <a:solidFill>
                  <a:srgbClr val="000000"/>
                </a:solidFill>
                <a:latin typeface="Courier New" panose="02070309020205020404" pitchFamily="49" charset="0"/>
                <a:ea typeface="+mn-ea"/>
                <a:cs typeface="Courier New" panose="02070309020205020404" pitchFamily="49" charset="0"/>
              </a:rPr>
              <a:t>i</a:t>
            </a:r>
            <a:r>
              <a:rPr lang="en-US" sz="2400" dirty="0">
                <a:solidFill>
                  <a:srgbClr val="000000"/>
                </a:solidFill>
                <a:latin typeface="Arial (Body)"/>
                <a:ea typeface="+mn-ea"/>
              </a:rPr>
              <a:t>, the program branches to the statement following </a:t>
            </a:r>
            <a:r>
              <a:rPr lang="en-US" sz="2400" b="1" dirty="0" smtClean="0">
                <a:solidFill>
                  <a:srgbClr val="000000"/>
                </a:solidFill>
                <a:latin typeface="Courier New" panose="02070309020205020404" pitchFamily="49" charset="0"/>
                <a:ea typeface="+mn-ea"/>
                <a:cs typeface="Courier New" panose="02070309020205020404" pitchFamily="49" charset="0"/>
              </a:rPr>
              <a:t>exp</a:t>
            </a:r>
            <a:r>
              <a:rPr lang="en-US" sz="100" b="1" dirty="0" smtClean="0">
                <a:solidFill>
                  <a:srgbClr val="000000"/>
                </a:solidFill>
                <a:latin typeface="Courier New" panose="02070309020205020404" pitchFamily="49" charset="0"/>
                <a:ea typeface="+mn-ea"/>
                <a:cs typeface="Courier New" panose="02070309020205020404" pitchFamily="49" charset="0"/>
              </a:rPr>
              <a:t> </a:t>
            </a:r>
            <a:r>
              <a:rPr lang="en-US" sz="2400" b="1" dirty="0" err="1" smtClean="0">
                <a:solidFill>
                  <a:srgbClr val="000000"/>
                </a:solidFill>
                <a:latin typeface="Courier New" panose="02070309020205020404" pitchFamily="49" charset="0"/>
                <a:ea typeface="+mn-ea"/>
                <a:cs typeface="Courier New" panose="02070309020205020404" pitchFamily="49" charset="0"/>
              </a:rPr>
              <a:t>i</a:t>
            </a:r>
            <a:r>
              <a:rPr lang="en-US" sz="2400" dirty="0" smtClean="0">
                <a:solidFill>
                  <a:srgbClr val="000000"/>
                </a:solidFill>
                <a:latin typeface="Arial (Body)"/>
                <a:ea typeface="+mn-ea"/>
              </a:rPr>
              <a:t> </a:t>
            </a:r>
            <a:r>
              <a:rPr lang="en-US" sz="2400" dirty="0">
                <a:solidFill>
                  <a:srgbClr val="000000"/>
                </a:solidFill>
                <a:latin typeface="Arial (Body)"/>
                <a:ea typeface="+mn-ea"/>
              </a:rPr>
              <a:t>and continues to the end of the </a:t>
            </a:r>
            <a:r>
              <a:rPr lang="en-US" sz="2400" dirty="0">
                <a:solidFill>
                  <a:srgbClr val="000000"/>
                </a:solidFill>
                <a:latin typeface="Courier New" panose="02070309020205020404" pitchFamily="49" charset="0"/>
                <a:ea typeface="+mn-ea"/>
                <a:cs typeface="Courier New" panose="02070309020205020404" pitchFamily="49" charset="0"/>
              </a:rPr>
              <a:t>switch</a:t>
            </a:r>
          </a:p>
          <a:p>
            <a:pPr marL="432000" indent="-432000">
              <a:buSzPts val="2400"/>
              <a:buFont typeface="+mj-lt"/>
              <a:buAutoNum type="arabicPeriod"/>
              <a:tabLst/>
              <a:defRPr/>
            </a:pPr>
            <a:r>
              <a:rPr lang="en-US" sz="2400" dirty="0">
                <a:solidFill>
                  <a:srgbClr val="000000"/>
                </a:solidFill>
                <a:latin typeface="Arial (Body)"/>
                <a:ea typeface="+mn-ea"/>
              </a:rPr>
              <a:t>If no matching value is found, the program branches to the statement after </a:t>
            </a:r>
            <a:r>
              <a:rPr lang="en-US" sz="2400" dirty="0">
                <a:solidFill>
                  <a:srgbClr val="000000"/>
                </a:solidFill>
                <a:latin typeface="Courier New" panose="02070309020205020404" pitchFamily="49" charset="0"/>
                <a:ea typeface="+mn-ea"/>
                <a:cs typeface="Courier New" panose="02070309020205020404" pitchFamily="49" charset="0"/>
              </a:rPr>
              <a:t>default</a:t>
            </a:r>
            <a:r>
              <a:rPr lang="en-US" sz="2400" dirty="0" smtClean="0">
                <a:solidFill>
                  <a:srgbClr val="000000"/>
                </a:solidFill>
                <a:latin typeface="Courier New" panose="02070309020205020404" pitchFamily="49" charset="0"/>
                <a:ea typeface="+mn-ea"/>
                <a:cs typeface="Courier New" panose="02070309020205020404" pitchFamily="49" charset="0"/>
              </a:rPr>
              <a:t>:</a:t>
            </a:r>
            <a:endParaRPr lang="en-US" sz="2400" dirty="0">
              <a:solidFill>
                <a:srgbClr val="000000"/>
              </a:solidFill>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break</a:t>
            </a:r>
            <a:r>
              <a:rPr lang="en-US" altLang="en-US" dirty="0" smtClean="0">
                <a:latin typeface="Times New Roman" panose="02020603050405020304" pitchFamily="18" charset="0"/>
                <a:ea typeface="+mj-ea"/>
                <a:cs typeface="Courier New" panose="02070309020205020404" pitchFamily="49" charset="0"/>
              </a:rPr>
              <a:t> Statement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Used to exit a </a:t>
            </a:r>
            <a:r>
              <a:rPr lang="en-US" altLang="en-US" sz="2400" dirty="0">
                <a:solidFill>
                  <a:srgbClr val="000000"/>
                </a:solidFill>
                <a:latin typeface="Courier New" panose="02070309020205020404" pitchFamily="49" charset="0"/>
                <a:ea typeface="+mn-ea"/>
                <a:cs typeface="Courier New" panose="02070309020205020404" pitchFamily="49" charset="0"/>
              </a:rPr>
              <a:t>switch </a:t>
            </a:r>
            <a:r>
              <a:rPr lang="en-US" altLang="en-US" sz="2400" dirty="0">
                <a:solidFill>
                  <a:srgbClr val="000000"/>
                </a:solidFill>
                <a:latin typeface="Arial (Body)"/>
                <a:ea typeface="+mn-ea"/>
              </a:rPr>
              <a:t>statement</a:t>
            </a:r>
          </a:p>
          <a:p>
            <a:pPr marL="255651" indent="-255651">
              <a:tabLst/>
              <a:defRPr/>
            </a:pPr>
            <a:r>
              <a:rPr lang="en-US" altLang="en-US" sz="2400" dirty="0">
                <a:solidFill>
                  <a:srgbClr val="000000"/>
                </a:solidFill>
                <a:latin typeface="Arial (Body)"/>
                <a:ea typeface="+mn-ea"/>
              </a:rPr>
              <a:t>If it is left out, the program </a:t>
            </a:r>
            <a:r>
              <a:rPr lang="en-US" altLang="en-US" sz="2400" dirty="0" smtClean="0">
                <a:solidFill>
                  <a:srgbClr val="000000"/>
                </a:solidFill>
                <a:latin typeface="Arial (Body)"/>
                <a:ea typeface="+mn-ea"/>
              </a:rPr>
              <a:t>“falls through” </a:t>
            </a:r>
            <a:r>
              <a:rPr lang="en-US" altLang="en-US" sz="2400" dirty="0">
                <a:solidFill>
                  <a:srgbClr val="000000"/>
                </a:solidFill>
                <a:latin typeface="Arial (Body)"/>
                <a:ea typeface="+mn-ea"/>
              </a:rPr>
              <a:t>the remaining statements in the </a:t>
            </a:r>
            <a:r>
              <a:rPr lang="en-US" altLang="en-US" sz="2400" dirty="0">
                <a:solidFill>
                  <a:srgbClr val="000000"/>
                </a:solidFill>
                <a:latin typeface="Courier New" panose="02070309020205020404" pitchFamily="49" charset="0"/>
                <a:ea typeface="+mn-ea"/>
                <a:cs typeface="Courier New" panose="02070309020205020404" pitchFamily="49" charset="0"/>
              </a:rPr>
              <a:t>switch </a:t>
            </a:r>
            <a:r>
              <a:rPr lang="en-US" altLang="en-US" sz="2400" dirty="0" smtClean="0">
                <a:solidFill>
                  <a:srgbClr val="000000"/>
                </a:solidFill>
                <a:latin typeface="Arial (Body)"/>
                <a:ea typeface="+mn-ea"/>
              </a:rPr>
              <a:t>statement</a:t>
            </a:r>
            <a:endParaRPr lang="en-US" altLang="en-US" sz="2400" dirty="0">
              <a:solidFill>
                <a:srgbClr val="000000"/>
              </a:solidFill>
              <a:latin typeface="Arial (Body)"/>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if</a:t>
            </a:r>
            <a:r>
              <a:rPr lang="en-US" altLang="en-US" dirty="0" smtClean="0">
                <a:latin typeface="Times New Roman" panose="02020603050405020304" pitchFamily="18" charset="0"/>
                <a:ea typeface="+mj-ea"/>
                <a:cs typeface="Arial"/>
              </a:rPr>
              <a:t> Statement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377544"/>
          </a:xfrm>
        </p:spPr>
        <p:txBody>
          <a:bodyPr>
            <a:spAutoFit/>
          </a:bodyPr>
          <a:lstStyle/>
          <a:p>
            <a:pPr marL="255651" indent="-255651">
              <a:tabLst/>
              <a:defRPr/>
            </a:pPr>
            <a:r>
              <a:rPr lang="en-US" altLang="en-US" sz="2400" dirty="0">
                <a:solidFill>
                  <a:srgbClr val="000000"/>
                </a:solidFill>
                <a:latin typeface="Arial (Body)"/>
                <a:ea typeface="+mn-ea"/>
              </a:rPr>
              <a:t>Allows statements to be conditionally executed or skipped over</a:t>
            </a:r>
          </a:p>
          <a:p>
            <a:pPr marL="255651" indent="-255651">
              <a:tabLst/>
              <a:defRPr/>
            </a:pPr>
            <a:r>
              <a:rPr lang="en-US" altLang="en-US" sz="2400" dirty="0">
                <a:solidFill>
                  <a:srgbClr val="000000"/>
                </a:solidFill>
                <a:latin typeface="Arial (Body)"/>
                <a:ea typeface="+mn-ea"/>
              </a:rPr>
              <a:t>Models the way we mentally evaluate </a:t>
            </a:r>
            <a:r>
              <a:rPr lang="en-US" altLang="en-US" sz="2400" dirty="0" smtClean="0">
                <a:solidFill>
                  <a:srgbClr val="000000"/>
                </a:solidFill>
                <a:latin typeface="Arial (Body)"/>
                <a:ea typeface="+mn-ea"/>
              </a:rPr>
              <a:t>situations:</a:t>
            </a:r>
            <a:endParaRPr lang="en-US" altLang="en-US" sz="2400" dirty="0">
              <a:solidFill>
                <a:srgbClr val="000000"/>
              </a:solidFill>
              <a:latin typeface="Arial (Body)"/>
              <a:ea typeface="+mn-ea"/>
            </a:endParaRPr>
          </a:p>
          <a:p>
            <a:pPr marL="741553" lvl="1" indent="-284353">
              <a:buFont typeface="Arial" panose="020B0604020202020204" pitchFamily="34" charset="0"/>
              <a:buChar char="–"/>
              <a:defRPr/>
            </a:pPr>
            <a:r>
              <a:rPr lang="en-US" altLang="en-US" sz="2400" dirty="0">
                <a:solidFill>
                  <a:srgbClr val="000000"/>
                </a:solidFill>
                <a:latin typeface="Arial (Body)"/>
              </a:rPr>
              <a:t>"If it is raining, take an umbrella."</a:t>
            </a:r>
          </a:p>
          <a:p>
            <a:pPr marL="741553" lvl="1" indent="-284353">
              <a:buFont typeface="Arial" panose="020B0604020202020204" pitchFamily="34" charset="0"/>
              <a:buChar char="–"/>
              <a:defRPr/>
            </a:pPr>
            <a:r>
              <a:rPr lang="en-US" altLang="en-US" sz="2400" dirty="0">
                <a:solidFill>
                  <a:srgbClr val="000000"/>
                </a:solidFill>
                <a:latin typeface="Arial (Body)"/>
              </a:rPr>
              <a:t>"If it is cold outside, wear a coat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Courier New" panose="02070309020205020404" pitchFamily="49" charset="0"/>
                <a:ea typeface="+mj-ea"/>
                <a:cs typeface="Courier New" panose="02070309020205020404" pitchFamily="49" charset="0"/>
              </a:rPr>
              <a:t>break </a:t>
            </a:r>
            <a:r>
              <a:rPr lang="en-US" dirty="0" smtClean="0">
                <a:latin typeface="Times New Roman" panose="02020603050405020304" pitchFamily="18" charset="0"/>
                <a:ea typeface="+mj-ea"/>
                <a:cs typeface="Courier New" pitchFamily="49" charset="0"/>
              </a:rPr>
              <a:t>and </a:t>
            </a:r>
            <a:r>
              <a:rPr lang="en-US" dirty="0" smtClean="0">
                <a:latin typeface="Courier New" panose="02070309020205020404" pitchFamily="49" charset="0"/>
                <a:ea typeface="+mj-ea"/>
                <a:cs typeface="Courier New" panose="02070309020205020404" pitchFamily="49" charset="0"/>
              </a:rPr>
              <a:t>default</a:t>
            </a:r>
            <a:r>
              <a:rPr lang="en-US" dirty="0" smtClean="0">
                <a:latin typeface="Times New Roman" panose="02020603050405020304" pitchFamily="18" charset="0"/>
                <a:ea typeface="+mj-ea"/>
                <a:cs typeface="Courier New" pitchFamily="49" charset="0"/>
              </a:rPr>
              <a:t> Statements in Program 4-25 </a:t>
            </a:r>
            <a:r>
              <a:rPr lang="en-US" sz="2000" b="0" dirty="0" smtClean="0">
                <a:latin typeface="Times New Roman" panose="02020603050405020304" pitchFamily="18" charset="0"/>
                <a:ea typeface="+mj-ea"/>
                <a:cs typeface="Courier New" pitchFamily="49" charset="0"/>
              </a:rPr>
              <a:t>(1 of 2)</a:t>
            </a:r>
            <a:endParaRPr lang="en-US" sz="2000" b="0" dirty="0">
              <a:latin typeface="Times New Roman" panose="02020603050405020304" pitchFamily="18" charset="0"/>
              <a:ea typeface="+mj-ea"/>
              <a:cs typeface="Arial"/>
            </a:endParaRPr>
          </a:p>
        </p:txBody>
      </p:sp>
      <p:pic>
        <p:nvPicPr>
          <p:cNvPr id="93188" name="Picture 3" descr="Computer code. The code has 27 lines. The lines read as follows. Line 1. forward slash forward slash This program is carefully constructed to use the double quote fall through double quote. Line 2. forward slash forward slash feature of the switch statement period. Line 3. hash include left angular bracket i o stream right angular bracket. Line 4. using namespace s t d semicolon. Line 5. blank. Line 6. i n t main left parenthesis right parenthesis. Line 7. left brace. Line 8, indented once. i n t model N u m semicolon forward slash forward slash Model number. Line 9. blank. Line 10, indented once. forward slash forward slash Get a model number from the user period. Line 11, indented once. c out left angular bracket left angular bracket double quote Our T Vs come in three models colon back slash n double quote semicolon. Line 12, indented once. c out left angular bracket left angular bracket double quote The 100 comma 200 comma and 300 period Which do you want question mark double quote semicolon. Line 13, indented once. c i n right angular bracket right angular bracket model N u m semicolon. Line 14. blank. Line 15, indented once. forward slash forward slash Display the model's features period. Line 16, indented once. c out left angular bracket left angular bracket double quote That model has the following features colon back slash n double quote semicolon. Line 17, indented once. switch left parenthesis model N u m right parenthesis. Line 18, indented once. left brace. Line 19, indented twice. case 300 colon c out left angular bracket left angular bracket double quote back slash t Picture hyphen in hyphen a hyphen picture period back slash n double quote semicolon. Line 20, indented twice. case 200 colon c out left angular bracket left angular bracket double quote back slash t Stereo sound period back slash n double quote semicolon. Line 21, indented twice. case 100 colon c out left angular bracket left angular bracket double quote back slash t Remote control period back slash n double quote semicolon. Line 22, indented 3 times. break semicolon. Line 23, indented twice. default colon c out left angular bracket left angular bracket double quote You can only choose the 100 comma double quote semicolon. Line 24, indented 3 times. c out left angular bracket left angular bracket double quote 200 comma or 300 period back slash n double quote semicolon. Line 25, indented once. right brace. Line 26, indented once. return 0 semicolon. Line 27.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6154" r="-1176"/>
          <a:stretch/>
        </p:blipFill>
        <p:spPr bwMode="auto">
          <a:xfrm>
            <a:off x="1554647" y="1541768"/>
            <a:ext cx="6034705" cy="459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Courier New" panose="02070309020205020404" pitchFamily="49" charset="0"/>
                <a:ea typeface="+mj-ea"/>
                <a:cs typeface="Courier New" panose="02070309020205020404" pitchFamily="49" charset="0"/>
              </a:rPr>
              <a:t>break </a:t>
            </a:r>
            <a:r>
              <a:rPr lang="en-US" dirty="0" smtClean="0">
                <a:latin typeface="Times New Roman" panose="02020603050405020304" pitchFamily="18" charset="0"/>
                <a:ea typeface="+mj-ea"/>
                <a:cs typeface="Courier New" pitchFamily="49" charset="0"/>
              </a:rPr>
              <a:t>and </a:t>
            </a:r>
            <a:r>
              <a:rPr lang="en-US" dirty="0" smtClean="0">
                <a:latin typeface="Courier New" panose="02070309020205020404" pitchFamily="49" charset="0"/>
                <a:ea typeface="+mj-ea"/>
                <a:cs typeface="Courier New" panose="02070309020205020404" pitchFamily="49" charset="0"/>
              </a:rPr>
              <a:t>default</a:t>
            </a:r>
            <a:r>
              <a:rPr lang="en-US" dirty="0" smtClean="0">
                <a:latin typeface="Times New Roman" panose="02020603050405020304" pitchFamily="18" charset="0"/>
                <a:ea typeface="+mj-ea"/>
                <a:cs typeface="Courier New" pitchFamily="49" charset="0"/>
              </a:rPr>
              <a:t> Statements in Program 4-25 </a:t>
            </a:r>
            <a:r>
              <a:rPr lang="en-US" sz="2000" b="0" dirty="0" smtClean="0">
                <a:latin typeface="Times New Roman" panose="02020603050405020304" pitchFamily="18" charset="0"/>
                <a:ea typeface="+mj-ea"/>
                <a:cs typeface="Courier New" pitchFamily="49" charset="0"/>
              </a:rPr>
              <a:t>(2 of 2)</a:t>
            </a:r>
            <a:endParaRPr lang="en-US" sz="2000" b="0" dirty="0">
              <a:latin typeface="Times New Roman" panose="02020603050405020304" pitchFamily="18" charset="0"/>
              <a:ea typeface="+mj-ea"/>
              <a:cs typeface="Arial"/>
            </a:endParaRPr>
          </a:p>
        </p:txBody>
      </p:sp>
      <p:pic>
        <p:nvPicPr>
          <p:cNvPr id="95235" name="Picture 2" descr="Computer code. The code has 23 lines. The lines read as follows. Line 1. Program Output with Example Input Shown in Bold. Line 2. Our TVs come in three models colon. Line 3. The 100 comma 200 comma and 300 period Which do you want question mark 100 left bracket Enter right bracket, written in bold. Line 4. That model has the following features colon. Line 5. Remote control period. Line 6. Program Output with Example Input Shown in Bold. Line 7. Our TVs come in three models colon. Line 8. The 100 comma 200 comma and 300 period Which do you want question mark 200 left bracket Enter right bracket, written in bold. Line 9. That model has the following features colon. Line 10, indented once. Stereo sound period. Line 11, indented once. Remote control period. Line 12. Program Output with Example Input Shown in Bold. Line 13. Our TVs come in three models colon. Line 14. The 100 comma 200 comma and 300 period Which do you want question mark 300 left bracket Enter right bracket, written in bold. Line 15. That model has the following features colon. Line 16, indented once. Picture in a picture period. Line 17, indented once. Stereo sound period. Line 18, indented once. Remote control period. Line 19. Program Output with Example Input Shown in Bold. Line 20. Our TVs come in three models colon. Line 21. The 100 comma 200 comma and 300 period Which do you want question mark 500 left bracket Enter right bracket, written in bold. Line 22. That model has the following features colon. Line 23. You can only choose the 100 comma 200 comma or 300 peri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613" y="1472708"/>
            <a:ext cx="4928775" cy="481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a:t>
            </a:r>
            <a:r>
              <a:rPr lang="en-US" altLang="en-US" dirty="0">
                <a:latin typeface="Courier New" panose="02070309020205020404" pitchFamily="49" charset="0"/>
                <a:cs typeface="Courier New" panose="02070309020205020404" pitchFamily="49" charset="0"/>
              </a:rPr>
              <a:t>switch</a:t>
            </a:r>
            <a:r>
              <a:rPr lang="en-US" altLang="en-US" dirty="0" smtClean="0">
                <a:latin typeface="Times New Roman" panose="02020603050405020304" pitchFamily="18" charset="0"/>
                <a:ea typeface="+mj-ea"/>
                <a:cs typeface="Arial"/>
              </a:rPr>
              <a:t> in Menu Systems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08403"/>
          </a:xfrm>
        </p:spPr>
        <p:txBody>
          <a:bodyPr>
            <a:spAutoFit/>
          </a:bodyPr>
          <a:lstStyle/>
          <a:p>
            <a:pPr marL="255651" indent="-25565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switch</a:t>
            </a:r>
            <a:r>
              <a:rPr lang="en-US" altLang="en-US" sz="2400" dirty="0">
                <a:solidFill>
                  <a:srgbClr val="000000"/>
                </a:solidFill>
                <a:latin typeface="Arial (Body)"/>
                <a:ea typeface="+mn-ea"/>
              </a:rPr>
              <a:t> statement is a natural choice for menu-driven program:</a:t>
            </a:r>
          </a:p>
          <a:p>
            <a:pPr marL="741553" lvl="1" indent="-284353">
              <a:buFont typeface="Arial" panose="020B0604020202020204" pitchFamily="34" charset="0"/>
              <a:buChar char="–"/>
              <a:defRPr/>
            </a:pPr>
            <a:r>
              <a:rPr lang="en-US" altLang="en-US" sz="2400" dirty="0">
                <a:solidFill>
                  <a:srgbClr val="000000"/>
                </a:solidFill>
                <a:latin typeface="Arial (Body)"/>
              </a:rPr>
              <a:t>display the menu</a:t>
            </a:r>
          </a:p>
          <a:p>
            <a:pPr marL="741553" lvl="1" indent="-284353">
              <a:buFont typeface="Arial" panose="020B0604020202020204" pitchFamily="34" charset="0"/>
              <a:buChar char="–"/>
              <a:defRPr/>
            </a:pPr>
            <a:r>
              <a:rPr lang="en-US" altLang="en-US" sz="2400" dirty="0">
                <a:solidFill>
                  <a:srgbClr val="000000"/>
                </a:solidFill>
                <a:latin typeface="Arial (Body)"/>
              </a:rPr>
              <a:t>then, get the user's menu selection</a:t>
            </a:r>
          </a:p>
          <a:p>
            <a:pPr marL="741553" lvl="1" indent="-284353">
              <a:buFont typeface="Arial" panose="020B0604020202020204" pitchFamily="34" charset="0"/>
              <a:buChar char="–"/>
              <a:defRPr/>
            </a:pPr>
            <a:r>
              <a:rPr lang="en-US" altLang="en-US" sz="2400" dirty="0">
                <a:solidFill>
                  <a:srgbClr val="000000"/>
                </a:solidFill>
                <a:latin typeface="Arial (Body)"/>
              </a:rPr>
              <a:t>use user input as </a:t>
            </a:r>
            <a:r>
              <a:rPr lang="en-US" altLang="en-US" sz="2400" dirty="0">
                <a:solidFill>
                  <a:srgbClr val="000000"/>
                </a:solidFill>
                <a:latin typeface="Courier New" panose="02070309020205020404" pitchFamily="49" charset="0"/>
                <a:cs typeface="Courier New" panose="02070309020205020404" pitchFamily="49" charset="0"/>
              </a:rPr>
              <a:t>expression</a:t>
            </a:r>
            <a:r>
              <a:rPr lang="en-US" altLang="en-US" sz="2400" dirty="0">
                <a:solidFill>
                  <a:srgbClr val="000000"/>
                </a:solidFill>
                <a:latin typeface="Arial (Body)"/>
              </a:rPr>
              <a:t> in </a:t>
            </a:r>
            <a:r>
              <a:rPr lang="en-US" altLang="en-US" sz="2400" dirty="0">
                <a:solidFill>
                  <a:srgbClr val="000000"/>
                </a:solidFill>
                <a:latin typeface="Courier New" panose="02070309020205020404" pitchFamily="49" charset="0"/>
                <a:cs typeface="Courier New" panose="02070309020205020404" pitchFamily="49" charset="0"/>
              </a:rPr>
              <a:t>switch</a:t>
            </a:r>
            <a:r>
              <a:rPr lang="en-US" altLang="en-US" sz="2400" dirty="0">
                <a:solidFill>
                  <a:srgbClr val="000000"/>
                </a:solidFill>
                <a:latin typeface="Arial (Body)"/>
              </a:rPr>
              <a:t> statement</a:t>
            </a:r>
          </a:p>
          <a:p>
            <a:pPr marL="741553" lvl="1" indent="-284353">
              <a:buFont typeface="Arial" panose="020B0604020202020204" pitchFamily="34" charset="0"/>
              <a:buChar char="–"/>
              <a:defRPr/>
            </a:pPr>
            <a:r>
              <a:rPr lang="en-US" altLang="en-US" sz="2400" dirty="0">
                <a:solidFill>
                  <a:srgbClr val="000000"/>
                </a:solidFill>
                <a:latin typeface="Arial (Body)"/>
              </a:rPr>
              <a:t>use menu choices as </a:t>
            </a:r>
            <a:r>
              <a:rPr lang="en-US" altLang="en-US" sz="2400" b="1" dirty="0">
                <a:solidFill>
                  <a:srgbClr val="000000"/>
                </a:solidFill>
                <a:latin typeface="Courier New" panose="02070309020205020404" pitchFamily="49" charset="0"/>
                <a:cs typeface="Courier New" panose="02070309020205020404" pitchFamily="49" charset="0"/>
              </a:rPr>
              <a:t>expr</a:t>
            </a:r>
            <a:r>
              <a:rPr lang="en-US" altLang="en-US" sz="2400" dirty="0">
                <a:solidFill>
                  <a:srgbClr val="000000"/>
                </a:solidFill>
                <a:latin typeface="Arial (Body)"/>
              </a:rPr>
              <a:t> in </a:t>
            </a:r>
            <a:r>
              <a:rPr lang="en-US" altLang="en-US" sz="2400" dirty="0">
                <a:solidFill>
                  <a:srgbClr val="000000"/>
                </a:solidFill>
                <a:latin typeface="Courier New" panose="02070309020205020404" pitchFamily="49" charset="0"/>
                <a:cs typeface="Courier New" panose="02070309020205020404" pitchFamily="49" charset="0"/>
              </a:rPr>
              <a:t>case</a:t>
            </a:r>
            <a:r>
              <a:rPr lang="en-US" altLang="en-US" sz="2400" dirty="0">
                <a:solidFill>
                  <a:srgbClr val="000000"/>
                </a:solidFill>
                <a:latin typeface="Arial (Body)"/>
              </a:rPr>
              <a:t> </a:t>
            </a:r>
            <a:r>
              <a:rPr lang="en-US" altLang="en-US" sz="2400" dirty="0" smtClean="0">
                <a:solidFill>
                  <a:srgbClr val="000000"/>
                </a:solidFill>
                <a:latin typeface="Arial (Body)"/>
              </a:rPr>
              <a:t>statements</a:t>
            </a:r>
            <a:endParaRPr lang="en-US" altLang="en-US" sz="2400" dirty="0">
              <a:solidFill>
                <a:srgbClr val="000000"/>
              </a:solidFill>
              <a:latin typeface="Arial (Body)"/>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4.15 </a:t>
            </a:r>
            <a:r>
              <a:rPr lang="en-US" altLang="en-US" sz="3400" dirty="0" smtClean="0">
                <a:solidFill>
                  <a:schemeClr val="bg1"/>
                </a:solidFill>
                <a:latin typeface="Times New Roman" panose="02020603050405020304" pitchFamily="18" charset="0"/>
                <a:cs typeface="Times New Roman" panose="02020603050405020304" pitchFamily="18" charset="0"/>
              </a:rPr>
              <a:t>More </a:t>
            </a:r>
            <a:r>
              <a:rPr lang="en-US" altLang="en-US" sz="3400" dirty="0">
                <a:solidFill>
                  <a:schemeClr val="bg1"/>
                </a:solidFill>
                <a:latin typeface="Times New Roman" panose="02020603050405020304" pitchFamily="18" charset="0"/>
                <a:cs typeface="Times New Roman" panose="02020603050405020304" pitchFamily="18" charset="0"/>
              </a:rPr>
              <a:t>About Blocks and </a:t>
            </a:r>
            <a:r>
              <a:rPr lang="en-US" altLang="en-US" sz="3400" dirty="0" smtClean="0">
                <a:solidFill>
                  <a:schemeClr val="bg1"/>
                </a:solidFill>
                <a:latin typeface="Times New Roman" panose="02020603050405020304" pitchFamily="18" charset="0"/>
                <a:cs typeface="Times New Roman" panose="02020603050405020304" pitchFamily="18" charset="0"/>
              </a:rPr>
              <a:t>Scope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More About Blocks and Scope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46684"/>
          </a:xfrm>
        </p:spPr>
        <p:txBody>
          <a:bodyPr>
            <a:spAutoFit/>
          </a:bodyPr>
          <a:lstStyle/>
          <a:p>
            <a:pPr marL="255651" indent="-255651">
              <a:tabLst/>
              <a:defRPr/>
            </a:pPr>
            <a:r>
              <a:rPr lang="en-US" altLang="en-US" sz="2400" b="1" dirty="0">
                <a:solidFill>
                  <a:srgbClr val="000000"/>
                </a:solidFill>
                <a:latin typeface="Arial (Body)"/>
                <a:ea typeface="+mn-ea"/>
              </a:rPr>
              <a:t>Scope</a:t>
            </a:r>
            <a:r>
              <a:rPr lang="en-US" altLang="en-US" sz="2400" dirty="0">
                <a:solidFill>
                  <a:srgbClr val="000000"/>
                </a:solidFill>
                <a:latin typeface="Arial (Body)"/>
                <a:ea typeface="+mn-ea"/>
              </a:rPr>
              <a:t> of a variable is the block in which it is defined, from the point of definition to the end of the block</a:t>
            </a:r>
          </a:p>
          <a:p>
            <a:pPr marL="255651" indent="-255651">
              <a:tabLst/>
              <a:defRPr/>
            </a:pPr>
            <a:r>
              <a:rPr lang="en-US" altLang="en-US" sz="2400" dirty="0">
                <a:solidFill>
                  <a:srgbClr val="000000"/>
                </a:solidFill>
                <a:latin typeface="Arial (Body)"/>
                <a:ea typeface="+mn-ea"/>
              </a:rPr>
              <a:t>Usually defined at beginning of function</a:t>
            </a:r>
          </a:p>
          <a:p>
            <a:pPr marL="255651" indent="-255651">
              <a:tabLst/>
              <a:defRPr/>
            </a:pPr>
            <a:r>
              <a:rPr lang="en-US" altLang="en-US" sz="2400" dirty="0">
                <a:solidFill>
                  <a:srgbClr val="000000"/>
                </a:solidFill>
                <a:latin typeface="Arial (Body)"/>
                <a:ea typeface="+mn-ea"/>
              </a:rPr>
              <a:t>May be defined close to first </a:t>
            </a:r>
            <a:r>
              <a:rPr lang="en-US" altLang="en-US" sz="2400" dirty="0" smtClean="0">
                <a:solidFill>
                  <a:srgbClr val="000000"/>
                </a:solidFill>
                <a:latin typeface="Arial (Body)"/>
                <a:ea typeface="+mn-ea"/>
              </a:rPr>
              <a:t>use</a:t>
            </a:r>
            <a:endParaRPr lang="en-US" altLang="en-US" sz="2400" dirty="0">
              <a:solidFill>
                <a:srgbClr val="000000"/>
              </a:solidFill>
              <a:latin typeface="Arial (Body)"/>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sv-SE" dirty="0" smtClean="0">
                <a:latin typeface="Times New Roman" panose="02020603050405020304" pitchFamily="18" charset="0"/>
                <a:ea typeface="+mj-ea"/>
                <a:cs typeface="Arial"/>
              </a:rPr>
              <a:t>Inner Block Variable Definition in Program 4-29</a:t>
            </a:r>
            <a:endParaRPr lang="en-US" dirty="0">
              <a:latin typeface="Times New Roman" panose="02020603050405020304" pitchFamily="18" charset="0"/>
              <a:ea typeface="+mj-ea"/>
              <a:cs typeface="Arial"/>
            </a:endParaRPr>
          </a:p>
        </p:txBody>
      </p:sp>
      <p:pic>
        <p:nvPicPr>
          <p:cNvPr id="99331" name="Picture 2" descr="Computer code. The code has 16 lines. The lines read as follows. Line 16, indented once. if left parenthesis income greater than sign equals MIN underscore INCOME right parenthesis. Line 17, left brace. Line 18, indented twice. forward slash forward slash Get the number of years at the current job period. Line 19, indented twice. c out less than sign less than sign double quote How many years have you worked at double quote. Line 20, indented 3 times. less than sign less than sign double quote your current job question mark double quote semicolon. Line 21, indented twice. i n t years semicolon forward slash forward slash Variable definition. Line 22, indented twice. c in greater than sign greater than sign years semicolon. Line 23, blank. Line 24, indented twice. if left parenthesis years greater than sign MIN underscore YEARS right parenthesis. Line 25, indented 3 times. c out less than sign less than sign double quote You qualify period back slash n double quote semicolon. Line 26, indented twice. else. Line 27, indented twice. left brace. Line 28, indented 3 times. c out less than sign less than sign double quote You must have been employed for back slash n double quote. Line 29, indented 4 times. less than sign less than sign double quote more than double quote less than sign less than sign MIN underscore YEARS. Line 30, indented 4 times. less than sign less than sign double quote years to qualify period back slash n double quote semicolon. Line 31, indented twice. right brace. Line 32, indented once. right brace. Line 33, indented once. e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51" y="1642634"/>
            <a:ext cx="6908787" cy="423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Variables with the Same Name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377544"/>
          </a:xfrm>
        </p:spPr>
        <p:txBody>
          <a:bodyPr>
            <a:spAutoFit/>
          </a:bodyPr>
          <a:lstStyle/>
          <a:p>
            <a:pPr marL="255651" indent="-255651">
              <a:tabLst/>
              <a:defRPr/>
            </a:pPr>
            <a:r>
              <a:rPr lang="en-US" altLang="en-US" sz="2400" dirty="0">
                <a:solidFill>
                  <a:srgbClr val="000000"/>
                </a:solidFill>
                <a:latin typeface="Arial (Body)"/>
                <a:ea typeface="+mn-ea"/>
              </a:rPr>
              <a:t>Variables defined inside </a:t>
            </a:r>
            <a:r>
              <a:rPr lang="en-US" altLang="en-US" sz="2400" dirty="0">
                <a:solidFill>
                  <a:srgbClr val="000000"/>
                </a:solidFill>
                <a:latin typeface="Courier New" panose="02070309020205020404" pitchFamily="49" charset="0"/>
                <a:ea typeface="+mn-ea"/>
                <a:cs typeface="Courier New" panose="02070309020205020404" pitchFamily="49" charset="0"/>
              </a:rPr>
              <a:t>{ }</a:t>
            </a:r>
            <a:r>
              <a:rPr lang="en-US" altLang="en-US" sz="2400" dirty="0">
                <a:solidFill>
                  <a:srgbClr val="000000"/>
                </a:solidFill>
                <a:latin typeface="Arial (Body)"/>
                <a:ea typeface="+mn-ea"/>
              </a:rPr>
              <a:t> have </a:t>
            </a:r>
            <a:r>
              <a:rPr lang="en-US" altLang="en-US" sz="2400" b="1" dirty="0">
                <a:solidFill>
                  <a:srgbClr val="000000"/>
                </a:solidFill>
                <a:latin typeface="Arial (Body)"/>
                <a:ea typeface="+mn-ea"/>
              </a:rPr>
              <a:t>local</a:t>
            </a:r>
            <a:r>
              <a:rPr lang="en-US" altLang="en-US" sz="2400" dirty="0">
                <a:solidFill>
                  <a:srgbClr val="000000"/>
                </a:solidFill>
                <a:latin typeface="Arial (Body)"/>
                <a:ea typeface="+mn-ea"/>
              </a:rPr>
              <a:t> or </a:t>
            </a:r>
            <a:r>
              <a:rPr lang="en-US" altLang="en-US" sz="2400" b="1" dirty="0">
                <a:solidFill>
                  <a:srgbClr val="000000"/>
                </a:solidFill>
                <a:latin typeface="Arial (Body)"/>
                <a:ea typeface="+mn-ea"/>
              </a:rPr>
              <a:t>block</a:t>
            </a:r>
            <a:r>
              <a:rPr lang="en-US" altLang="en-US" sz="2400" dirty="0">
                <a:solidFill>
                  <a:srgbClr val="000000"/>
                </a:solidFill>
                <a:latin typeface="Arial (Body)"/>
                <a:ea typeface="+mn-ea"/>
              </a:rPr>
              <a:t> scope</a:t>
            </a:r>
          </a:p>
          <a:p>
            <a:pPr marL="255651" indent="-255651">
              <a:tabLst/>
              <a:defRPr/>
            </a:pPr>
            <a:r>
              <a:rPr lang="en-US" altLang="en-US" sz="2400" dirty="0">
                <a:solidFill>
                  <a:srgbClr val="000000"/>
                </a:solidFill>
                <a:latin typeface="Arial (Body)"/>
                <a:ea typeface="+mn-ea"/>
              </a:rPr>
              <a:t>When inside a block within another block, can define variables with the same name as in the outer </a:t>
            </a:r>
            <a:r>
              <a:rPr lang="en-US" altLang="en-US" sz="2400" dirty="0" smtClean="0">
                <a:solidFill>
                  <a:srgbClr val="000000"/>
                </a:solidFill>
                <a:latin typeface="Arial (Body)"/>
                <a:ea typeface="+mn-ea"/>
              </a:rPr>
              <a:t>block.</a:t>
            </a:r>
            <a:endParaRPr lang="en-US" altLang="en-US" sz="2400" dirty="0">
              <a:solidFill>
                <a:srgbClr val="000000"/>
              </a:solidFill>
              <a:latin typeface="Arial (Body)"/>
              <a:ea typeface="+mn-ea"/>
            </a:endParaRPr>
          </a:p>
          <a:p>
            <a:pPr marL="741553" lvl="1" indent="-284353">
              <a:buFont typeface="Arial" panose="020B0604020202020204" pitchFamily="34" charset="0"/>
              <a:buChar char="–"/>
              <a:defRPr/>
            </a:pPr>
            <a:r>
              <a:rPr lang="en-US" altLang="en-US" sz="2400" dirty="0">
                <a:solidFill>
                  <a:srgbClr val="000000"/>
                </a:solidFill>
                <a:latin typeface="Arial (Body)"/>
              </a:rPr>
              <a:t>When in inner block, outer definition is not available</a:t>
            </a:r>
          </a:p>
          <a:p>
            <a:pPr marL="741553" lvl="1" indent="-284353">
              <a:buFont typeface="Arial" panose="020B0604020202020204" pitchFamily="34" charset="0"/>
              <a:buChar char="–"/>
              <a:defRPr/>
            </a:pPr>
            <a:r>
              <a:rPr lang="en-US" altLang="en-US" sz="2400" dirty="0">
                <a:solidFill>
                  <a:srgbClr val="000000"/>
                </a:solidFill>
                <a:latin typeface="Arial (Body)"/>
              </a:rPr>
              <a:t>Not a good </a:t>
            </a:r>
            <a:r>
              <a:rPr lang="en-US" altLang="en-US" sz="2400" dirty="0" smtClean="0">
                <a:solidFill>
                  <a:srgbClr val="000000"/>
                </a:solidFill>
                <a:latin typeface="Arial (Body)"/>
              </a:rPr>
              <a:t>idea</a:t>
            </a:r>
            <a:endParaRPr lang="en-US" altLang="en-US" sz="2400" dirty="0">
              <a:solidFill>
                <a:srgbClr val="000000"/>
              </a:solidFill>
              <a:latin typeface="Arial (Body)"/>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Two Variables with the Same Name in Program 4-30</a:t>
            </a:r>
            <a:endParaRPr lang="en-US" dirty="0">
              <a:latin typeface="Times New Roman" panose="02020603050405020304" pitchFamily="18" charset="0"/>
              <a:ea typeface="+mj-ea"/>
              <a:cs typeface="Arial"/>
            </a:endParaRPr>
          </a:p>
        </p:txBody>
      </p:sp>
      <p:pic>
        <p:nvPicPr>
          <p:cNvPr id="101379" name="Picture 2" descr="Computer code. The code has 22 lines. The lines read as follows. Line 1, forward slash forward slash This program uses two variables with the name number period. Line 2, hash include less than sign i o s t r e a m greater than sign. Line 3, using namespace s t d semicolon. Line 4,blank. Line 5, i n t main left parenthesis right parenthesis. Line 6, left brace. Line 7, indented once. forward slash forward slash Define a variable named number period. Line 8, indented once. i n t number semicolon. Line 9, blank. Line 10, indented once. c out less than sign less than sign double quote Enter a number greater than 0 colon double quote semicolon. Line 11, indented once. c in greater than sign greater than sign number semicolon. Line 12, indented once. if left parenthesis number greater than sign 0 right parenthesis. Line 13, indented once. left brace. Line 14, indented twice. i n t number semicolon forward slash forward slash Another variable named number period. Line 15, indented twice. c out less than sign less than sign double quote Now enter another number colon double quote semicolon. Line 16, indented twice. c in greater than sign greater than sign number semicolon. Line 17, indented twice. c out less than sign less than sign double quote The second number you entered was double quote. Line 18, indented 3 times. less than sign less than sign number less than sign less than sign end l semicolon. Line 19, indented once. right brace. Line 20, indented once. c out less than sign less than sign double quote Your first number was double quote less than sign less than sign number less than sign less than sign end l semicolon. Line 21, indented once. return 0 semicolon. Line 22, right brace. Computer output. The output has 5 lines. The lines read as follows. Line 1. Program Output with Example Input Shown in Bold. Line 2. Enter a number greater than 0 colon 2 left bracket Enter right bracket, written in bold. Line 3. Now enter another number colon 7 left bracket Enter right bracket, written in bold. Line 4. The second number you entered was 7. Line 5. Your first number was 2."/>
          <p:cNvPicPr>
            <a:picLocks noChangeAspect="1" noChangeArrowheads="1"/>
          </p:cNvPicPr>
          <p:nvPr/>
        </p:nvPicPr>
        <p:blipFill rotWithShape="1">
          <a:blip r:embed="rId2">
            <a:extLst>
              <a:ext uri="{28A0092B-C50C-407E-A947-70E740481C1C}">
                <a14:useLocalDpi xmlns:a14="http://schemas.microsoft.com/office/drawing/2010/main" val="0"/>
              </a:ext>
            </a:extLst>
          </a:blip>
          <a:srcRect t="7234" r="-1587"/>
          <a:stretch/>
        </p:blipFill>
        <p:spPr bwMode="auto">
          <a:xfrm>
            <a:off x="2009538" y="1487912"/>
            <a:ext cx="5199158" cy="475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03427"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Evaluating a Decision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24579" name="Picture 2" descr="A flowchart begins with a question, is it cold outside? If the answer is yes, it leads to an action, wear a coat. If the answer is no,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512" y="2370221"/>
            <a:ext cx="37369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Evaluating a Decision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25603" name="Picture 2" descr="A flowchart begins with a decision, is it cold outside? If the answer is yes, it leads to a sequence of 3 processes, wear a coat, wear a hat, and wear gloves. If the answer is no,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12" y="1905000"/>
            <a:ext cx="28225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8654</TotalTime>
  <Words>1661</Words>
  <Application>Microsoft Office PowerPoint</Application>
  <PresentationFormat>On-screen Show (4:3)</PresentationFormat>
  <Paragraphs>209</Paragraphs>
  <Slides>78</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88" baseType="lpstr">
      <vt:lpstr>Arial</vt:lpstr>
      <vt:lpstr>Arial (Body)</vt:lpstr>
      <vt:lpstr>Courier New</vt:lpstr>
      <vt:lpstr>Noto Sans Symbols</vt:lpstr>
      <vt:lpstr>Times New Roman</vt:lpstr>
      <vt:lpstr>Verdana</vt:lpstr>
      <vt:lpstr>ヒラギノ角ゴ Pro W3</vt:lpstr>
      <vt:lpstr>508 Lecture</vt:lpstr>
      <vt:lpstr>1_508 Lecture</vt:lpstr>
      <vt:lpstr>Equation</vt:lpstr>
      <vt:lpstr>Starting out With C++: From Control Structures Through Objects</vt:lpstr>
      <vt:lpstr>4.1 Relational Operators</vt:lpstr>
      <vt:lpstr>Relational Operators</vt:lpstr>
      <vt:lpstr>Relational Expressions (1 of 2)</vt:lpstr>
      <vt:lpstr>Relational Expressions (2 of 2)</vt:lpstr>
      <vt:lpstr>4.2 The if Statement</vt:lpstr>
      <vt:lpstr>The if Statement (1 of 2)</vt:lpstr>
      <vt:lpstr>Flowchart for Evaluating a Decision (1 of 2)</vt:lpstr>
      <vt:lpstr>Flowchart for Evaluating a Decision (2 of 2)</vt:lpstr>
      <vt:lpstr>The if Statement (2 of 2)</vt:lpstr>
      <vt:lpstr>The If Statement-What Happens</vt:lpstr>
      <vt:lpstr>if Statement in Program 4-2 (1 of 2)</vt:lpstr>
      <vt:lpstr>if Statement in Program 4-2 (2 of 2)</vt:lpstr>
      <vt:lpstr>Flowchart for Program 4-2 Lines 21 and 22</vt:lpstr>
      <vt:lpstr>if Statement Notes</vt:lpstr>
      <vt:lpstr>4.3 Expanding the if Statement</vt:lpstr>
      <vt:lpstr>Expanding the if Statement</vt:lpstr>
      <vt:lpstr>4.4 The if/else Statement</vt:lpstr>
      <vt:lpstr>The if/else Statement (1 of 2)</vt:lpstr>
      <vt:lpstr>The if/else Statement (2 of 2)</vt:lpstr>
      <vt:lpstr>if/else-What Happens</vt:lpstr>
      <vt:lpstr>The if/else Statement and Modulus Operator in Program 4-8</vt:lpstr>
      <vt:lpstr>Flowchart for Program 4-8 Lines 14 through 18</vt:lpstr>
      <vt:lpstr>Testing the Divisor in Program 4-9 (1 of 2)</vt:lpstr>
      <vt:lpstr>Testing the Divisor in Program 4-9 (2 of 2)</vt:lpstr>
      <vt:lpstr>4.5 Nested if Statements</vt:lpstr>
      <vt:lpstr>Nested if Statements (1 of 3)</vt:lpstr>
      <vt:lpstr>Flowchart for a Nested if Statement</vt:lpstr>
      <vt:lpstr>Nested if Statements (2 of 3)</vt:lpstr>
      <vt:lpstr>Nested if Statements (3 of 3)</vt:lpstr>
      <vt:lpstr>Use Proper Indentation!</vt:lpstr>
      <vt:lpstr>4.6 The if/else if Statement</vt:lpstr>
      <vt:lpstr>The if/else if Statement</vt:lpstr>
      <vt:lpstr>if/else if Format</vt:lpstr>
      <vt:lpstr>The if/else if Statement in Program 4-13</vt:lpstr>
      <vt:lpstr>Using a Trailing else to Catch Errors in Program 4-14</vt:lpstr>
      <vt:lpstr>4.7 Flags</vt:lpstr>
      <vt:lpstr>Flags</vt:lpstr>
      <vt:lpstr>4.8 Logical Operators</vt:lpstr>
      <vt:lpstr>Logical Operators</vt:lpstr>
      <vt:lpstr>Logical Operators-Examples</vt:lpstr>
      <vt:lpstr>The Logical &amp;&amp; Operator in Program 4-15</vt:lpstr>
      <vt:lpstr>The Logical || Operator in Program 4-16</vt:lpstr>
      <vt:lpstr>The Logical ! Operator in Program 4-17</vt:lpstr>
      <vt:lpstr>Logical Operator-Notes</vt:lpstr>
      <vt:lpstr>4.9 Checking Numeric Ranges with Logical Operators</vt:lpstr>
      <vt:lpstr>Checking Numeric Ranges with Logical Operators</vt:lpstr>
      <vt:lpstr>4.10 Menus</vt:lpstr>
      <vt:lpstr>Menus</vt:lpstr>
      <vt:lpstr>Menu-Driven Program Organization</vt:lpstr>
      <vt:lpstr>4.11 Validating User Input</vt:lpstr>
      <vt:lpstr>Validating User Input</vt:lpstr>
      <vt:lpstr>Input Validation in Program 4-19</vt:lpstr>
      <vt:lpstr>4.12 Comparing Characters and Strings</vt:lpstr>
      <vt:lpstr>Comparing Characters</vt:lpstr>
      <vt:lpstr>Relational Operators Compare Characters in Program 4-20</vt:lpstr>
      <vt:lpstr>Comparing string Objects</vt:lpstr>
      <vt:lpstr>Relational Operators Compare Strings in Program 4-21</vt:lpstr>
      <vt:lpstr>4.13 The Conditional Operator</vt:lpstr>
      <vt:lpstr>The Conditional Operator (1 of 2)</vt:lpstr>
      <vt:lpstr>The Conditional Operator (2 of 2)</vt:lpstr>
      <vt:lpstr>The Conditional Operator in Program 4-22</vt:lpstr>
      <vt:lpstr>4.14 The switch Statement</vt:lpstr>
      <vt:lpstr>The switch Statement</vt:lpstr>
      <vt:lpstr>switch Statement Format</vt:lpstr>
      <vt:lpstr>The switch Statement in Program 4-23</vt:lpstr>
      <vt:lpstr>switch Statement Requirements</vt:lpstr>
      <vt:lpstr>switch Statement-How It Works</vt:lpstr>
      <vt:lpstr>break Statement</vt:lpstr>
      <vt:lpstr>break and default Statements in Program 4-25 (1 of 2)</vt:lpstr>
      <vt:lpstr>break and default Statements in Program 4-25 (2 of 2)</vt:lpstr>
      <vt:lpstr>Using switch in Menu Systems</vt:lpstr>
      <vt:lpstr>4.15 More About Blocks and Scope</vt:lpstr>
      <vt:lpstr>More About Blocks and Scope</vt:lpstr>
      <vt:lpstr>Inner Block Variable Definition in Program 4-29</vt:lpstr>
      <vt:lpstr>Variables with the Same Name</vt:lpstr>
      <vt:lpstr>Two Variables with the Same Name in Program 4-30</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914</cp:revision>
  <dcterms:modified xsi:type="dcterms:W3CDTF">2018-03-22T13:53:09Z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