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6"/>
  </p:notesMasterIdLst>
  <p:handoutMasterIdLst>
    <p:handoutMasterId r:id="rId87"/>
  </p:handoutMasterIdLst>
  <p:sldIdLst>
    <p:sldId id="301" r:id="rId3"/>
    <p:sldId id="307" r:id="rId4"/>
    <p:sldId id="308" r:id="rId5"/>
    <p:sldId id="309" r:id="rId6"/>
    <p:sldId id="388" r:id="rId7"/>
    <p:sldId id="389"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305" r:id="rId85"/>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364" autoAdjust="0"/>
  </p:normalViewPr>
  <p:slideViewPr>
    <p:cSldViewPr snapToGrid="0" snapToObjects="1">
      <p:cViewPr varScale="1">
        <p:scale>
          <a:sx n="65" d="100"/>
          <a:sy n="65" d="100"/>
        </p:scale>
        <p:origin x="14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4339"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3321CE76-21F7-4E8A-B310-B4E118535E1A}" type="datetimeFigureOut">
              <a:rPr lang="en-US" altLang="en-US"/>
              <a:pPr/>
              <a:t>4/10/2018</a:t>
            </a:fld>
            <a:endParaRPr lang="en-US" altLang="en-US"/>
          </a:p>
        </p:txBody>
      </p:sp>
      <p:sp>
        <p:nvSpPr>
          <p:cNvPr id="14340"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4341"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D7E1BE1-5787-4ACF-8597-9146E911A43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a:p>
        </p:txBody>
      </p:sp>
      <p:sp>
        <p:nvSpPr>
          <p:cNvPr id="13315"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a:p>
        </p:txBody>
      </p:sp>
      <p:sp>
        <p:nvSpPr>
          <p:cNvPr id="1331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3318"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a:p>
        </p:txBody>
      </p:sp>
      <p:sp>
        <p:nvSpPr>
          <p:cNvPr id="13319"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3C643A1-E99A-4554-97CB-10CC9AFB8625}"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headEnd/>
            <a:tailEnd/>
          </a:ln>
        </p:spPr>
      </p:sp>
      <p:sp>
        <p:nvSpPr>
          <p:cNvPr id="16387"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6388"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89C898E-4722-49F4-AA6E-8B9D45B29E8E}" type="slidenum">
              <a:rPr lang="en-US" altLang="en-US" sz="120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3C643A1-E99A-4554-97CB-10CC9AFB8625}" type="slidenum">
              <a:rPr lang="en-US" altLang="en-US" smtClean="0"/>
              <a:pPr/>
              <a:t>25</a:t>
            </a:fld>
            <a:endParaRPr lang="en-US" altLang="en-US"/>
          </a:p>
        </p:txBody>
      </p:sp>
    </p:spTree>
    <p:extLst>
      <p:ext uri="{BB962C8B-B14F-4D97-AF65-F5344CB8AC3E}">
        <p14:creationId xmlns:p14="http://schemas.microsoft.com/office/powerpoint/2010/main" val="196500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3C643A1-E99A-4554-97CB-10CC9AFB8625}" type="slidenum">
              <a:rPr lang="en-US" altLang="en-US" smtClean="0"/>
              <a:pPr/>
              <a:t>54</a:t>
            </a:fld>
            <a:endParaRPr lang="en-US" altLang="en-US"/>
          </a:p>
        </p:txBody>
      </p:sp>
    </p:spTree>
    <p:extLst>
      <p:ext uri="{BB962C8B-B14F-4D97-AF65-F5344CB8AC3E}">
        <p14:creationId xmlns:p14="http://schemas.microsoft.com/office/powerpoint/2010/main" val="138575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a:p>
        </p:txBody>
      </p:sp>
      <p:sp>
        <p:nvSpPr>
          <p:cNvPr id="6" name="Shape 22"/>
          <p:cNvSpPr txBox="1">
            <a:spLocks noGrp="1"/>
          </p:cNvSpPr>
          <p:nvPr>
            <p:ph type="dt" idx="11"/>
          </p:nvPr>
        </p:nvSpPr>
        <p:spPr/>
        <p:txBody>
          <a:bodyPr/>
          <a:lstStyle>
            <a:lvl1pPr>
              <a:defRPr/>
            </a:lvl1pPr>
          </a:lstStyle>
          <a:p>
            <a:endParaRPr lang="en-US" altLang="en-US"/>
          </a:p>
        </p:txBody>
      </p:sp>
      <p:sp>
        <p:nvSpPr>
          <p:cNvPr id="7" name="Shape 23"/>
          <p:cNvSpPr txBox="1">
            <a:spLocks noGrp="1"/>
          </p:cNvSpPr>
          <p:nvPr>
            <p:ph type="sldNum" idx="12"/>
          </p:nvPr>
        </p:nvSpPr>
        <p:spPr/>
        <p:txBody>
          <a:bodyPr/>
          <a:lstStyle>
            <a:lvl1pPr>
              <a:defRPr/>
            </a:lvl1pPr>
          </a:lstStyle>
          <a:p>
            <a:fld id="{6BCD1A40-260A-4D6A-B123-FEBCCB92964E}" type="slidenum">
              <a:rPr lang="en-US" altLang="en-US"/>
              <a:pPr/>
              <a:t>‹#›</a:t>
            </a:fld>
            <a:endParaRPr lang="en-US" altLang="en-US"/>
          </a:p>
        </p:txBody>
      </p:sp>
    </p:spTree>
    <p:extLst>
      <p:ext uri="{BB962C8B-B14F-4D97-AF65-F5344CB8AC3E}">
        <p14:creationId xmlns:p14="http://schemas.microsoft.com/office/powerpoint/2010/main" val="304324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9C365A45-261D-44D2-BE7A-D8066EF4DC70}" type="slidenum">
              <a:rPr lang="en-US" altLang="en-US"/>
              <a:pPr/>
              <a:t>‹#›</a:t>
            </a:fld>
            <a:endParaRPr lang="en-US" altLang="en-US"/>
          </a:p>
        </p:txBody>
      </p:sp>
    </p:spTree>
    <p:extLst>
      <p:ext uri="{BB962C8B-B14F-4D97-AF65-F5344CB8AC3E}">
        <p14:creationId xmlns:p14="http://schemas.microsoft.com/office/powerpoint/2010/main" val="19167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a:p>
        </p:txBody>
      </p:sp>
      <p:sp>
        <p:nvSpPr>
          <p:cNvPr id="4" name="Shape 82"/>
          <p:cNvSpPr txBox="1">
            <a:spLocks noGrp="1"/>
          </p:cNvSpPr>
          <p:nvPr>
            <p:ph type="sldNum" idx="12"/>
          </p:nvPr>
        </p:nvSpPr>
        <p:spPr/>
        <p:txBody>
          <a:bodyPr/>
          <a:lstStyle>
            <a:lvl1pPr>
              <a:defRPr>
                <a:solidFill>
                  <a:srgbClr val="000000"/>
                </a:solidFill>
              </a:defRPr>
            </a:lvl1pPr>
          </a:lstStyle>
          <a:p>
            <a:fld id="{47940C35-966B-4444-A149-E81A6A24C115}" type="slidenum">
              <a:rPr lang="en-US" altLang="en-US"/>
              <a:pPr/>
              <a:t>‹#›</a:t>
            </a:fld>
            <a:endParaRPr lang="en-US" altLang="en-US"/>
          </a:p>
        </p:txBody>
      </p:sp>
    </p:spTree>
    <p:extLst>
      <p:ext uri="{BB962C8B-B14F-4D97-AF65-F5344CB8AC3E}">
        <p14:creationId xmlns:p14="http://schemas.microsoft.com/office/powerpoint/2010/main" val="270232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a:p>
        </p:txBody>
      </p:sp>
      <p:sp>
        <p:nvSpPr>
          <p:cNvPr id="7" name="Date Placeholder 3"/>
          <p:cNvSpPr>
            <a:spLocks noGrp="1"/>
          </p:cNvSpPr>
          <p:nvPr>
            <p:ph type="dt" sz="half" idx="16"/>
          </p:nvPr>
        </p:nvSpPr>
        <p:spPr/>
        <p:txBody>
          <a:bodyPr/>
          <a:lstStyle>
            <a:lvl1pPr>
              <a:defRPr/>
            </a:lvl1pPr>
          </a:lstStyle>
          <a:p>
            <a:fld id="{2F3D5B44-FEB9-45BD-922F-25339C7D831B}" type="datetimeFigureOut">
              <a:rPr lang="en-US" altLang="en-US"/>
              <a:pPr/>
              <a:t>4/10/2018</a:t>
            </a:fld>
            <a:endParaRPr lang="en-US" altLang="en-US"/>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C7651D12-EBDE-4BF8-8CF5-E8CCB30B1E40}" type="slidenum">
              <a:rPr lang="en-US" altLang="en-US"/>
              <a:pPr/>
              <a:t>‹#›</a:t>
            </a:fld>
            <a:endParaRPr lang="en-US" altLang="en-US"/>
          </a:p>
        </p:txBody>
      </p:sp>
    </p:spTree>
    <p:extLst>
      <p:ext uri="{BB962C8B-B14F-4D97-AF65-F5344CB8AC3E}">
        <p14:creationId xmlns:p14="http://schemas.microsoft.com/office/powerpoint/2010/main" val="372791358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a:p>
        </p:txBody>
      </p:sp>
      <p:sp>
        <p:nvSpPr>
          <p:cNvPr id="8" name="Shape 43"/>
          <p:cNvSpPr txBox="1">
            <a:spLocks noGrp="1"/>
          </p:cNvSpPr>
          <p:nvPr>
            <p:ph type="dt" idx="15"/>
          </p:nvPr>
        </p:nvSpPr>
        <p:spPr/>
        <p:txBody>
          <a:bodyPr/>
          <a:lstStyle>
            <a:lvl1pPr>
              <a:defRPr/>
            </a:lvl1pPr>
          </a:lstStyle>
          <a:p>
            <a:endParaRPr lang="en-US" altLang="en-US"/>
          </a:p>
        </p:txBody>
      </p:sp>
      <p:sp>
        <p:nvSpPr>
          <p:cNvPr id="10" name="Shape 44"/>
          <p:cNvSpPr txBox="1">
            <a:spLocks noGrp="1"/>
          </p:cNvSpPr>
          <p:nvPr>
            <p:ph type="sldNum" idx="16"/>
          </p:nvPr>
        </p:nvSpPr>
        <p:spPr/>
        <p:txBody>
          <a:bodyPr/>
          <a:lstStyle>
            <a:lvl1pPr>
              <a:defRPr/>
            </a:lvl1pPr>
          </a:lstStyle>
          <a:p>
            <a:fld id="{85CF9B97-7208-4E96-BD0F-97CA42CBCF78}" type="slidenum">
              <a:rPr lang="en-US" altLang="en-US"/>
              <a:pPr/>
              <a:t>‹#›</a:t>
            </a:fld>
            <a:endParaRPr lang="en-US" altLang="en-US"/>
          </a:p>
        </p:txBody>
      </p:sp>
    </p:spTree>
    <p:extLst>
      <p:ext uri="{BB962C8B-B14F-4D97-AF65-F5344CB8AC3E}">
        <p14:creationId xmlns:p14="http://schemas.microsoft.com/office/powerpoint/2010/main" val="1815222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a:p>
        </p:txBody>
      </p:sp>
      <p:sp>
        <p:nvSpPr>
          <p:cNvPr id="3" name="Date Placeholder 2"/>
          <p:cNvSpPr>
            <a:spLocks noGrp="1"/>
          </p:cNvSpPr>
          <p:nvPr>
            <p:ph type="dt"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894A86B3-E50B-41E4-829E-FF3001C61699}" type="slidenum">
              <a:rPr lang="en-US" altLang="en-US"/>
              <a:pPr/>
              <a:t>‹#›</a:t>
            </a:fld>
            <a:endParaRPr lang="en-US" altLang="en-US"/>
          </a:p>
        </p:txBody>
      </p:sp>
    </p:spTree>
    <p:extLst>
      <p:ext uri="{BB962C8B-B14F-4D97-AF65-F5344CB8AC3E}">
        <p14:creationId xmlns:p14="http://schemas.microsoft.com/office/powerpoint/2010/main" val="192608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a:p>
        </p:txBody>
      </p:sp>
      <p:sp>
        <p:nvSpPr>
          <p:cNvPr id="6" name="Shape 58"/>
          <p:cNvSpPr txBox="1">
            <a:spLocks noGrp="1"/>
          </p:cNvSpPr>
          <p:nvPr>
            <p:ph type="sldNum" idx="12"/>
          </p:nvPr>
        </p:nvSpPr>
        <p:spPr/>
        <p:txBody>
          <a:bodyPr/>
          <a:lstStyle>
            <a:lvl1pPr>
              <a:defRPr>
                <a:solidFill>
                  <a:srgbClr val="000000"/>
                </a:solidFill>
              </a:defRPr>
            </a:lvl1pPr>
          </a:lstStyle>
          <a:p>
            <a:fld id="{2587392F-DB1B-43F9-8259-0A77009EC7DA}" type="slidenum">
              <a:rPr lang="en-US" altLang="en-US"/>
              <a:pPr/>
              <a:t>‹#›</a:t>
            </a:fld>
            <a:endParaRPr lang="en-US" altLang="en-US"/>
          </a:p>
        </p:txBody>
      </p:sp>
    </p:spTree>
    <p:extLst>
      <p:ext uri="{BB962C8B-B14F-4D97-AF65-F5344CB8AC3E}">
        <p14:creationId xmlns:p14="http://schemas.microsoft.com/office/powerpoint/2010/main" val="114247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61487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89724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95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a:p>
        </p:txBody>
      </p:sp>
      <p:sp>
        <p:nvSpPr>
          <p:cNvPr id="7" name="Shape 43"/>
          <p:cNvSpPr txBox="1">
            <a:spLocks noGrp="1"/>
          </p:cNvSpPr>
          <p:nvPr>
            <p:ph type="dt" idx="11"/>
          </p:nvPr>
        </p:nvSpPr>
        <p:spPr/>
        <p:txBody>
          <a:bodyPr/>
          <a:lstStyle>
            <a:lvl1pPr>
              <a:defRPr/>
            </a:lvl1pPr>
          </a:lstStyle>
          <a:p>
            <a:endParaRPr lang="en-US" altLang="en-US"/>
          </a:p>
        </p:txBody>
      </p:sp>
      <p:sp>
        <p:nvSpPr>
          <p:cNvPr id="8" name="Shape 44"/>
          <p:cNvSpPr txBox="1">
            <a:spLocks noGrp="1"/>
          </p:cNvSpPr>
          <p:nvPr>
            <p:ph type="sldNum" idx="12"/>
          </p:nvPr>
        </p:nvSpPr>
        <p:spPr/>
        <p:txBody>
          <a:bodyPr/>
          <a:lstStyle>
            <a:lvl1pPr>
              <a:defRPr/>
            </a:lvl1pPr>
          </a:lstStyle>
          <a:p>
            <a:fld id="{49D3F67F-660D-4BF6-86DC-4FCFE7F646C5}" type="slidenum">
              <a:rPr lang="en-US" altLang="en-US"/>
              <a:pPr/>
              <a:t>‹#›</a:t>
            </a:fld>
            <a:endParaRPr lang="en-US" altLang="en-US"/>
          </a:p>
        </p:txBody>
      </p:sp>
    </p:spTree>
    <p:extLst>
      <p:ext uri="{BB962C8B-B14F-4D97-AF65-F5344CB8AC3E}">
        <p14:creationId xmlns:p14="http://schemas.microsoft.com/office/powerpoint/2010/main" val="132528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a:p>
        </p:txBody>
      </p:sp>
      <p:sp>
        <p:nvSpPr>
          <p:cNvPr id="6" name="Shape 13"/>
          <p:cNvSpPr txBox="1">
            <a:spLocks noGrp="1"/>
          </p:cNvSpPr>
          <p:nvPr>
            <p:ph type="dt" idx="13"/>
          </p:nvPr>
        </p:nvSpPr>
        <p:spPr>
          <a:ln/>
        </p:spPr>
        <p:txBody>
          <a:bodyPr/>
          <a:lstStyle>
            <a:lvl1pPr>
              <a:defRPr/>
            </a:lvl1pPr>
          </a:lstStyle>
          <a:p>
            <a:endParaRPr lang="en-US" altLang="en-US"/>
          </a:p>
        </p:txBody>
      </p:sp>
      <p:sp>
        <p:nvSpPr>
          <p:cNvPr id="7" name="Shape 14"/>
          <p:cNvSpPr txBox="1">
            <a:spLocks noGrp="1"/>
          </p:cNvSpPr>
          <p:nvPr>
            <p:ph type="sldNum" idx="14"/>
          </p:nvPr>
        </p:nvSpPr>
        <p:spPr>
          <a:ln/>
        </p:spPr>
        <p:txBody>
          <a:bodyPr/>
          <a:lstStyle>
            <a:lvl1pPr>
              <a:defRPr/>
            </a:lvl1pPr>
          </a:lstStyle>
          <a:p>
            <a:fld id="{8F192ECC-D4AA-49BA-B1FD-511D3F6F8BF4}" type="slidenum">
              <a:rPr lang="en-US" altLang="en-US"/>
              <a:pPr/>
              <a:t>‹#›</a:t>
            </a:fld>
            <a:endParaRPr lang="en-US" altLang="en-US"/>
          </a:p>
        </p:txBody>
      </p:sp>
    </p:spTree>
    <p:extLst>
      <p:ext uri="{BB962C8B-B14F-4D97-AF65-F5344CB8AC3E}">
        <p14:creationId xmlns:p14="http://schemas.microsoft.com/office/powerpoint/2010/main" val="255892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a:p>
        </p:txBody>
      </p:sp>
      <p:sp>
        <p:nvSpPr>
          <p:cNvPr id="5" name="Shape 13"/>
          <p:cNvSpPr txBox="1">
            <a:spLocks noGrp="1"/>
          </p:cNvSpPr>
          <p:nvPr>
            <p:ph type="dt" idx="13"/>
          </p:nvPr>
        </p:nvSpPr>
        <p:spPr>
          <a:ln/>
        </p:spPr>
        <p:txBody>
          <a:bodyPr/>
          <a:lstStyle>
            <a:lvl1pPr>
              <a:defRPr/>
            </a:lvl1pPr>
          </a:lstStyle>
          <a:p>
            <a:endParaRPr lang="en-US" altLang="en-US"/>
          </a:p>
        </p:txBody>
      </p:sp>
      <p:sp>
        <p:nvSpPr>
          <p:cNvPr id="6" name="Shape 14"/>
          <p:cNvSpPr txBox="1">
            <a:spLocks noGrp="1"/>
          </p:cNvSpPr>
          <p:nvPr>
            <p:ph type="sldNum" idx="14"/>
          </p:nvPr>
        </p:nvSpPr>
        <p:spPr>
          <a:ln/>
        </p:spPr>
        <p:txBody>
          <a:bodyPr/>
          <a:lstStyle>
            <a:lvl1pPr>
              <a:defRPr/>
            </a:lvl1pPr>
          </a:lstStyle>
          <a:p>
            <a:fld id="{77E571E1-4A10-4BAC-8840-273800C8CF1B}" type="slidenum">
              <a:rPr lang="en-US" altLang="en-US"/>
              <a:pPr/>
              <a:t>‹#›</a:t>
            </a:fld>
            <a:endParaRPr lang="en-US" altLang="en-US"/>
          </a:p>
        </p:txBody>
      </p:sp>
    </p:spTree>
    <p:extLst>
      <p:ext uri="{BB962C8B-B14F-4D97-AF65-F5344CB8AC3E}">
        <p14:creationId xmlns:p14="http://schemas.microsoft.com/office/powerpoint/2010/main" val="53323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a:p>
        </p:txBody>
      </p:sp>
      <p:sp>
        <p:nvSpPr>
          <p:cNvPr id="4" name="Shape 13"/>
          <p:cNvSpPr txBox="1">
            <a:spLocks noGrp="1"/>
          </p:cNvSpPr>
          <p:nvPr>
            <p:ph type="dt" idx="13"/>
          </p:nvPr>
        </p:nvSpPr>
        <p:spPr>
          <a:ln/>
        </p:spPr>
        <p:txBody>
          <a:bodyPr/>
          <a:lstStyle>
            <a:lvl1pPr>
              <a:defRPr/>
            </a:lvl1pPr>
          </a:lstStyle>
          <a:p>
            <a:endParaRPr lang="en-US" altLang="en-US"/>
          </a:p>
        </p:txBody>
      </p:sp>
      <p:sp>
        <p:nvSpPr>
          <p:cNvPr id="5" name="Shape 14"/>
          <p:cNvSpPr txBox="1">
            <a:spLocks noGrp="1"/>
          </p:cNvSpPr>
          <p:nvPr>
            <p:ph type="sldNum" idx="14"/>
          </p:nvPr>
        </p:nvSpPr>
        <p:spPr>
          <a:ln/>
        </p:spPr>
        <p:txBody>
          <a:bodyPr/>
          <a:lstStyle>
            <a:lvl1pPr>
              <a:defRPr/>
            </a:lvl1pPr>
          </a:lstStyle>
          <a:p>
            <a:fld id="{F72A1220-E1DF-4483-8BBC-1168268BFD6A}" type="slidenum">
              <a:rPr lang="en-US" altLang="en-US"/>
              <a:pPr/>
              <a:t>‹#›</a:t>
            </a:fld>
            <a:endParaRPr lang="en-US" altLang="en-US"/>
          </a:p>
        </p:txBody>
      </p:sp>
    </p:spTree>
    <p:extLst>
      <p:ext uri="{BB962C8B-B14F-4D97-AF65-F5344CB8AC3E}">
        <p14:creationId xmlns:p14="http://schemas.microsoft.com/office/powerpoint/2010/main" val="233869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B29D5C3A-72E9-4BC1-8483-FF7B9DF00D44}" type="slidenum">
              <a:rPr lang="en-US" altLang="en-US"/>
              <a:pPr/>
              <a:t>‹#›</a:t>
            </a:fld>
            <a:endParaRPr lang="en-US" altLang="en-US"/>
          </a:p>
        </p:txBody>
      </p:sp>
      <p:pic>
        <p:nvPicPr>
          <p:cNvPr id="1031" name="Shape 15" descr="Pearson Logo"/>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04" r:id="rId7"/>
    <p:sldLayoutId id="2147483705" r:id="rId8"/>
    <p:sldLayoutId id="2147483706" r:id="rId9"/>
    <p:sldLayoutId id="2147483707" r:id="rId10"/>
    <p:sldLayoutId id="2147483714" r:id="rId11"/>
    <p:sldLayoutId id="2147483715" r:id="rId1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57FA898E-F819-4638-9457-A29B05399297}" type="slidenum">
              <a:rPr lang="en-US" altLang="en-US"/>
              <a:pPr/>
              <a:t>‹#›</a:t>
            </a:fld>
            <a:endParaRPr lang="en-US" altLang="en-US"/>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6" r:id="rId1"/>
    <p:sldLayoutId id="2147483717"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5" Type="http://schemas.openxmlformats.org/officeDocument/2006/relationships/image" Target="../media/image66.png"/><Relationship Id="rId4" Type="http://schemas.openxmlformats.org/officeDocument/2006/relationships/image" Target="../media/image65.png"/></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5</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hangingPunct="1">
              <a:spcBef>
                <a:spcPct val="50000"/>
              </a:spcBef>
            </a:pPr>
            <a:r>
              <a:rPr lang="en-US" altLang="en-US" dirty="0" smtClean="0">
                <a:solidFill>
                  <a:schemeClr val="tx1"/>
                </a:solidFill>
                <a:latin typeface="+mn-lt"/>
              </a:rPr>
              <a:t>Loops and Files</a:t>
            </a:r>
            <a:endParaRPr lang="en-US" altLang="en-US" dirty="0">
              <a:solidFill>
                <a:schemeClr val="tx1"/>
              </a:solidFill>
              <a:latin typeface="+mn-lt"/>
            </a:endParaRPr>
          </a:p>
        </p:txBody>
      </p:sp>
      <p:pic>
        <p:nvPicPr>
          <p:cNvPr id="15366"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7"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Introduction to Loops: The </a:t>
            </a:r>
            <a:r>
              <a:rPr lang="en-US" altLang="en-US" dirty="0">
                <a:latin typeface="Courier New" panose="02070309020205020404" pitchFamily="49" charset="0"/>
              </a:rPr>
              <a:t>while</a:t>
            </a:r>
            <a:r>
              <a:rPr lang="en-US" altLang="en-US" dirty="0" smtClean="0">
                <a:latin typeface="Times New Roman" panose="02020603050405020304" pitchFamily="18" charset="0"/>
                <a:ea typeface="+mj-ea"/>
                <a:cs typeface="Arial"/>
              </a:rPr>
              <a:t> Loop</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1"/>
            <a:ext cx="8229600" cy="1459348"/>
          </a:xfrm>
        </p:spPr>
        <p:txBody>
          <a:bodyPr/>
          <a:lstStyle/>
          <a:p>
            <a:r>
              <a:rPr lang="en-US" altLang="en-US" sz="2400" b="1" dirty="0">
                <a:latin typeface="+mn-lt"/>
              </a:rPr>
              <a:t>Loop</a:t>
            </a:r>
            <a:r>
              <a:rPr lang="en-US" altLang="en-US" sz="2400" dirty="0">
                <a:latin typeface="+mn-lt"/>
              </a:rPr>
              <a:t>: a control structure that causes a statement or statements to repeat</a:t>
            </a:r>
          </a:p>
          <a:p>
            <a:r>
              <a:rPr lang="en-US" altLang="en-US" sz="2400" dirty="0" smtClean="0">
                <a:latin typeface="+mn-lt"/>
              </a:rPr>
              <a:t>General </a:t>
            </a:r>
            <a:r>
              <a:rPr lang="en-US" altLang="en-US" sz="2400" dirty="0">
                <a:latin typeface="+mn-lt"/>
              </a:rPr>
              <a:t>format of the </a:t>
            </a:r>
            <a:r>
              <a:rPr lang="en-US" altLang="en-US" sz="2400" dirty="0">
                <a:latin typeface="Courier New" panose="02070309020205020404" pitchFamily="49" charset="0"/>
              </a:rPr>
              <a:t>while</a:t>
            </a:r>
            <a:r>
              <a:rPr lang="en-US" altLang="en-US" dirty="0"/>
              <a:t> </a:t>
            </a:r>
            <a:r>
              <a:rPr lang="en-US" altLang="en-US" sz="2400" dirty="0">
                <a:latin typeface="+mn-lt"/>
              </a:rPr>
              <a:t>loop</a:t>
            </a:r>
            <a:r>
              <a:rPr lang="en-US" altLang="en-US" sz="2400" dirty="0" smtClean="0">
                <a:latin typeface="+mn-lt"/>
              </a:rPr>
              <a:t>:</a:t>
            </a:r>
            <a:endParaRPr lang="en-US" altLang="en-US" sz="2400" dirty="0">
              <a:latin typeface="+mn-lt"/>
            </a:endParaRPr>
          </a:p>
        </p:txBody>
      </p:sp>
      <p:pic>
        <p:nvPicPr>
          <p:cNvPr id="7" name="Picture 6" descr="Computer code. The code has 2 lines. The lines read as follows. Line 1. while left parenthesis expression right parenthesis. Line 2, indented once. statement semicolon."/>
          <p:cNvPicPr>
            <a:picLocks noChangeAspect="1"/>
          </p:cNvPicPr>
          <p:nvPr/>
        </p:nvPicPr>
        <p:blipFill>
          <a:blip r:embed="rId2"/>
          <a:stretch>
            <a:fillRect/>
          </a:stretch>
        </p:blipFill>
        <p:spPr>
          <a:xfrm>
            <a:off x="1918704" y="3133091"/>
            <a:ext cx="3739042" cy="1119568"/>
          </a:xfrm>
          <a:prstGeom prst="rect">
            <a:avLst/>
          </a:prstGeom>
        </p:spPr>
      </p:pic>
      <p:sp>
        <p:nvSpPr>
          <p:cNvPr id="6" name="Text Placeholder 5"/>
          <p:cNvSpPr>
            <a:spLocks noGrp="1"/>
          </p:cNvSpPr>
          <p:nvPr>
            <p:ph type="body" idx="2"/>
          </p:nvPr>
        </p:nvSpPr>
        <p:spPr>
          <a:xfrm>
            <a:off x="457200" y="4326202"/>
            <a:ext cx="8229600" cy="887186"/>
          </a:xfrm>
        </p:spPr>
        <p:txBody>
          <a:bodyPr/>
          <a:lstStyle/>
          <a:p>
            <a:r>
              <a:rPr lang="en-US" altLang="en-US" sz="2400" b="1" dirty="0">
                <a:latin typeface="Courier New" panose="02070309020205020404" pitchFamily="49" charset="0"/>
              </a:rPr>
              <a:t>statement</a:t>
            </a:r>
            <a:r>
              <a:rPr lang="en-US" altLang="en-US" sz="2400" dirty="0">
                <a:latin typeface="+mn-lt"/>
              </a:rPr>
              <a:t>; can also be a block of statements enclosed in </a:t>
            </a: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dirty="0" smtClean="0">
                <a:latin typeface="Times New Roman" panose="02020603050405020304" pitchFamily="18" charset="0"/>
                <a:ea typeface="+mj-ea"/>
                <a:cs typeface="Arial"/>
              </a:rPr>
              <a:t>The </a:t>
            </a:r>
            <a:r>
              <a:rPr lang="en-US" dirty="0">
                <a:latin typeface="Courier New" pitchFamily="49" charset="0"/>
                <a:cs typeface="Courier New" pitchFamily="49" charset="0"/>
              </a:rPr>
              <a:t>while</a:t>
            </a:r>
            <a:r>
              <a:rPr lang="en-US" dirty="0" smtClean="0">
                <a:latin typeface="Times New Roman" panose="02020603050405020304" pitchFamily="18" charset="0"/>
                <a:ea typeface="+mj-ea"/>
                <a:cs typeface="Arial"/>
              </a:rPr>
              <a:t> Loop – How It Works</a:t>
            </a:r>
            <a:endParaRPr lang="en-US" dirty="0">
              <a:latin typeface="Times New Roman" panose="02020603050405020304" pitchFamily="18" charset="0"/>
              <a:ea typeface="+mj-ea"/>
              <a:cs typeface="Arial"/>
            </a:endParaRPr>
          </a:p>
        </p:txBody>
      </p:sp>
      <p:pic>
        <p:nvPicPr>
          <p:cNvPr id="6" name="Picture 5" descr="Computer code. The code has 2 lines. The lines read as follows. Line 1. while left parenthesis expression right parenthesis. Line 2, indented once. statement semicolon."/>
          <p:cNvPicPr>
            <a:picLocks noChangeAspect="1"/>
          </p:cNvPicPr>
          <p:nvPr/>
        </p:nvPicPr>
        <p:blipFill>
          <a:blip r:embed="rId2"/>
          <a:stretch>
            <a:fillRect/>
          </a:stretch>
        </p:blipFill>
        <p:spPr>
          <a:xfrm>
            <a:off x="666745" y="1652114"/>
            <a:ext cx="3702022" cy="1108483"/>
          </a:xfrm>
          <a:prstGeom prst="rect">
            <a:avLst/>
          </a:prstGeom>
        </p:spPr>
      </p:pic>
      <p:sp>
        <p:nvSpPr>
          <p:cNvPr id="5" name="Text Placeholder 4"/>
          <p:cNvSpPr>
            <a:spLocks noGrp="1"/>
          </p:cNvSpPr>
          <p:nvPr>
            <p:ph type="body" idx="1"/>
          </p:nvPr>
        </p:nvSpPr>
        <p:spPr>
          <a:xfrm>
            <a:off x="457200" y="2904915"/>
            <a:ext cx="8229600" cy="2206581"/>
          </a:xfrm>
        </p:spPr>
        <p:txBody>
          <a:bodyPr/>
          <a:lstStyle/>
          <a:p>
            <a:r>
              <a:rPr lang="en-US" altLang="en-US" sz="2400" b="1" dirty="0">
                <a:latin typeface="Courier New" panose="02070309020205020404" pitchFamily="49" charset="0"/>
              </a:rPr>
              <a:t>expression</a:t>
            </a:r>
            <a:r>
              <a:rPr lang="en-US" altLang="en-US" sz="2400" dirty="0"/>
              <a:t> </a:t>
            </a:r>
            <a:r>
              <a:rPr lang="en-US" altLang="en-US" sz="2400" dirty="0">
                <a:latin typeface="+mn-lt"/>
              </a:rPr>
              <a:t>is evaluated</a:t>
            </a:r>
          </a:p>
          <a:p>
            <a:pPr lvl="1"/>
            <a:r>
              <a:rPr lang="en-US" altLang="en-US" sz="2400" dirty="0">
                <a:latin typeface="+mn-lt"/>
              </a:rPr>
              <a:t>if</a:t>
            </a:r>
            <a:r>
              <a:rPr lang="en-US" altLang="en-US" sz="2400" dirty="0"/>
              <a:t> </a:t>
            </a:r>
            <a:r>
              <a:rPr lang="en-US" altLang="en-US" sz="2400" dirty="0">
                <a:latin typeface="Courier New" panose="02070309020205020404" pitchFamily="49" charset="0"/>
              </a:rPr>
              <a:t>true</a:t>
            </a:r>
            <a:r>
              <a:rPr lang="en-US" altLang="en-US" sz="2400" dirty="0"/>
              <a:t>, </a:t>
            </a:r>
            <a:r>
              <a:rPr lang="en-US" altLang="en-US" sz="2400" dirty="0">
                <a:latin typeface="+mn-lt"/>
              </a:rPr>
              <a:t>then</a:t>
            </a:r>
            <a:r>
              <a:rPr lang="en-US" altLang="en-US" sz="2400" dirty="0"/>
              <a:t> </a:t>
            </a:r>
            <a:r>
              <a:rPr lang="en-US" altLang="en-US" sz="2400" b="1" dirty="0">
                <a:latin typeface="Courier New" panose="02070309020205020404" pitchFamily="49" charset="0"/>
              </a:rPr>
              <a:t>statement</a:t>
            </a:r>
            <a:r>
              <a:rPr lang="en-US" altLang="en-US" sz="2400" dirty="0"/>
              <a:t> </a:t>
            </a:r>
            <a:r>
              <a:rPr lang="en-US" altLang="en-US" sz="2400" dirty="0">
                <a:latin typeface="+mn-lt"/>
              </a:rPr>
              <a:t>is executed, and </a:t>
            </a:r>
            <a:r>
              <a:rPr lang="en-US" altLang="en-US" sz="2400" b="1" dirty="0">
                <a:latin typeface="Courier New" panose="02070309020205020404" pitchFamily="49" charset="0"/>
              </a:rPr>
              <a:t>expression</a:t>
            </a:r>
            <a:r>
              <a:rPr lang="en-US" altLang="en-US" sz="2400" dirty="0"/>
              <a:t> </a:t>
            </a:r>
            <a:r>
              <a:rPr lang="en-US" altLang="en-US" sz="2400" dirty="0">
                <a:latin typeface="+mn-lt"/>
              </a:rPr>
              <a:t>is evaluated again</a:t>
            </a:r>
          </a:p>
          <a:p>
            <a:pPr lvl="1"/>
            <a:r>
              <a:rPr lang="en-US" altLang="en-US" sz="2400" dirty="0">
                <a:latin typeface="+mn-lt"/>
              </a:rPr>
              <a:t>if</a:t>
            </a:r>
            <a:r>
              <a:rPr lang="en-US" altLang="en-US" sz="2400" dirty="0"/>
              <a:t> </a:t>
            </a:r>
            <a:r>
              <a:rPr lang="en-US" altLang="en-US" sz="2400" dirty="0">
                <a:latin typeface="Courier New" panose="02070309020205020404" pitchFamily="49" charset="0"/>
              </a:rPr>
              <a:t>false</a:t>
            </a:r>
            <a:r>
              <a:rPr lang="en-US" altLang="en-US" sz="2400" dirty="0">
                <a:latin typeface="+mn-lt"/>
              </a:rPr>
              <a:t>, then the loop is finished and program statements following </a:t>
            </a:r>
            <a:r>
              <a:rPr lang="en-US" altLang="en-US" sz="2400" b="1" dirty="0">
                <a:latin typeface="Courier New" panose="02070309020205020404" pitchFamily="49" charset="0"/>
              </a:rPr>
              <a:t>statement</a:t>
            </a:r>
            <a:r>
              <a:rPr lang="en-US" altLang="en-US" sz="2400" dirty="0"/>
              <a:t> </a:t>
            </a:r>
            <a:r>
              <a:rPr lang="en-US" altLang="en-US" sz="2400" dirty="0" smtClean="0">
                <a:latin typeface="+mn-lt"/>
              </a:rPr>
              <a:t>execute</a:t>
            </a:r>
            <a:endParaRPr lang="en-US" altLang="en-US" sz="24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The Logic of a </a:t>
            </a:r>
            <a:r>
              <a:rPr lang="en-US" altLang="en-US" dirty="0">
                <a:latin typeface="Courier New" panose="02070309020205020404" pitchFamily="49" charset="0"/>
              </a:rPr>
              <a:t>while</a:t>
            </a:r>
            <a:r>
              <a:rPr lang="en-US" altLang="en-US" dirty="0" smtClean="0">
                <a:latin typeface="Times New Roman" panose="02020603050405020304" pitchFamily="18" charset="0"/>
                <a:ea typeface="+mj-ea"/>
                <a:cs typeface="Arial"/>
              </a:rPr>
              <a:t> Loop</a:t>
            </a:r>
            <a:endParaRPr lang="en-US" altLang="en-US" dirty="0">
              <a:latin typeface="Times New Roman" panose="02020603050405020304" pitchFamily="18" charset="0"/>
              <a:ea typeface="+mj-ea"/>
              <a:cs typeface="Arial"/>
            </a:endParaRPr>
          </a:p>
        </p:txBody>
      </p:sp>
      <p:pic>
        <p:nvPicPr>
          <p:cNvPr id="28675" name="Picture 3" descr="A flowchart begins with Expression. If the answer is true, it leads to statement or statements. If the answer is false, no action is take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248" y="2215435"/>
            <a:ext cx="4149505" cy="330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a:latin typeface="Courier New" panose="02070309020205020404" pitchFamily="49" charset="0"/>
                <a:cs typeface="Courier New" panose="02070309020205020404" pitchFamily="49" charset="0"/>
              </a:rPr>
              <a:t>while</a:t>
            </a:r>
            <a:r>
              <a:rPr lang="en-US" altLang="en-US" dirty="0" smtClean="0">
                <a:latin typeface="Times New Roman" panose="02020603050405020304" pitchFamily="18" charset="0"/>
                <a:ea typeface="+mj-ea"/>
                <a:cs typeface="Arial"/>
              </a:rPr>
              <a:t> Loop in Program 5-3</a:t>
            </a:r>
            <a:endParaRPr lang="en-US" altLang="en-US" dirty="0">
              <a:latin typeface="Times New Roman" panose="02020603050405020304" pitchFamily="18" charset="0"/>
              <a:ea typeface="+mj-ea"/>
              <a:cs typeface="Arial"/>
            </a:endParaRPr>
          </a:p>
        </p:txBody>
      </p:sp>
      <p:pic>
        <p:nvPicPr>
          <p:cNvPr id="29699" name="Picture 2" descr="Computer code. The code has 16 lines. The lines read as follows. Line 1. forward slash forward slash This program demonstrates a simple while loop period. Line 2. hash include left angle bracket i o stream right angle bracket. Line 3. using namespace s t d semicolon. Line 4. Blank. Line 5. i n t main left parenthesis right parenthesis. Line 6. left brace. Line 7, indented once. i n t number equals 0 semicolon. Line 8. Blank. Line 9, indented once. while left parenthesis number less than sign 5 right parenthesis. Line 10, indented once. left brace. Line 11, indented twice. c out left angle bracket left angle bracket double quote Hello back slash n double quote semicolon. Line 12, indented twice. number plus plus semicolon. Line 13, indented once. right brace. Line 14, indented once. c out left angle bracket left angle bracket double quote That's all exclamation point back slash n double quote semicolon. Line 15, indented once. return 0 semicolon. Line 16. right brace. Computer output. The output has 6 lines. The lines read as follows. Line 1. Hello. Line 2. Hello. Line 3. Hello. Line 4. Hello. Line 5. Hello. Line 6. That's all exclamation point."/>
          <p:cNvPicPr>
            <a:picLocks noChangeAspect="1" noChangeArrowheads="1"/>
          </p:cNvPicPr>
          <p:nvPr/>
        </p:nvPicPr>
        <p:blipFill rotWithShape="1">
          <a:blip r:embed="rId2">
            <a:extLst>
              <a:ext uri="{28A0092B-C50C-407E-A947-70E740481C1C}">
                <a14:useLocalDpi xmlns:a14="http://schemas.microsoft.com/office/drawing/2010/main" val="0"/>
              </a:ext>
            </a:extLst>
          </a:blip>
          <a:srcRect t="7057" r="575"/>
          <a:stretch/>
        </p:blipFill>
        <p:spPr bwMode="auto">
          <a:xfrm>
            <a:off x="1806073" y="1532168"/>
            <a:ext cx="5502203" cy="474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How the </a:t>
            </a:r>
            <a:r>
              <a:rPr lang="en-US" dirty="0">
                <a:latin typeface="Courier New" pitchFamily="49" charset="0"/>
                <a:cs typeface="Courier New" pitchFamily="49" charset="0"/>
              </a:rPr>
              <a:t>while</a:t>
            </a:r>
            <a:r>
              <a:rPr lang="en-US" dirty="0" smtClean="0">
                <a:latin typeface="Times New Roman" panose="02020603050405020304" pitchFamily="18" charset="0"/>
                <a:ea typeface="+mj-ea"/>
                <a:cs typeface="Arial"/>
              </a:rPr>
              <a:t> Loop in Program 5-3 Lines 9 through 13 Works</a:t>
            </a:r>
            <a:endParaRPr lang="en-US" dirty="0">
              <a:latin typeface="Times New Roman" panose="02020603050405020304" pitchFamily="18" charset="0"/>
              <a:ea typeface="+mj-ea"/>
              <a:cs typeface="Arial"/>
            </a:endParaRPr>
          </a:p>
        </p:txBody>
      </p:sp>
      <p:pic>
        <p:nvPicPr>
          <p:cNvPr id="30723" name="Picture 3" descr="Computer code. The code has 5 lines. The lines read as follows. Line 1. while left parenthesis number less than sign 5 right parenthesis. The word, While is labeled, After executing the body of the loop, start over, and number is labeled, Test this expression. Line 2. left brace. Line 3, indented once. c out left angle bracket left angle bracket double quote Hello back slash n double quote semicolon. This line is labeled, If the expression is true, perform these statements. Line 4, indented once. number plus plus semicolon. Line 5.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621" y="2244500"/>
            <a:ext cx="6330758" cy="293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of the </a:t>
            </a:r>
            <a:r>
              <a:rPr lang="en-US" dirty="0">
                <a:latin typeface="Courier New" pitchFamily="49" charset="0"/>
                <a:cs typeface="Courier New" pitchFamily="49" charset="0"/>
              </a:rPr>
              <a:t>while</a:t>
            </a:r>
            <a:r>
              <a:rPr lang="en-US" dirty="0" smtClean="0">
                <a:latin typeface="Times New Roman" panose="02020603050405020304" pitchFamily="18" charset="0"/>
                <a:ea typeface="+mj-ea"/>
                <a:cs typeface="Arial"/>
              </a:rPr>
              <a:t> Loop in Program 5-3</a:t>
            </a:r>
            <a:endParaRPr lang="en-US" dirty="0">
              <a:latin typeface="Times New Roman" panose="02020603050405020304" pitchFamily="18" charset="0"/>
              <a:ea typeface="+mj-ea"/>
              <a:cs typeface="Arial"/>
            </a:endParaRPr>
          </a:p>
        </p:txBody>
      </p:sp>
      <p:pic>
        <p:nvPicPr>
          <p:cNvPr id="31747" name="Picture 3" descr="A flowchart begins with decision, number less than 5. If the answer is true, it leads to the process, print double quote Hello double quote. It leads to the process, Add 1 to number. If the answer is false, no action is take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371" y="2271388"/>
            <a:ext cx="6039258" cy="30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The </a:t>
            </a:r>
            <a:r>
              <a:rPr lang="en-US" dirty="0">
                <a:latin typeface="Courier New" pitchFamily="-16" charset="0"/>
              </a:rPr>
              <a:t>while</a:t>
            </a:r>
            <a:r>
              <a:rPr lang="en-US" dirty="0" smtClean="0">
                <a:latin typeface="Times New Roman" panose="02020603050405020304" pitchFamily="18" charset="0"/>
                <a:ea typeface="+mj-ea"/>
                <a:cs typeface="Arial"/>
              </a:rPr>
              <a:t> Loop Is a Pretest Loop</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eaLnBrk="1" hangingPunct="1">
              <a:tabLst/>
              <a:defRPr/>
            </a:pPr>
            <a:r>
              <a:rPr lang="en-US" altLang="en-US" sz="2400" b="1" kern="1200" dirty="0">
                <a:solidFill>
                  <a:srgbClr val="000000"/>
                </a:solidFill>
                <a:latin typeface="Courier New" panose="02070309020205020404" pitchFamily="49" charset="0"/>
                <a:ea typeface="+mn-ea"/>
                <a:cs typeface="Courier New" panose="02070309020205020404" pitchFamily="49" charset="0"/>
              </a:rPr>
              <a:t>expression</a:t>
            </a:r>
            <a:r>
              <a:rPr lang="en-US" altLang="en-US" sz="2400" kern="1200" dirty="0">
                <a:solidFill>
                  <a:srgbClr val="000000"/>
                </a:solidFill>
                <a:latin typeface="Arial (Body)"/>
                <a:ea typeface="+mn-ea"/>
                <a:cs typeface="Arial" panose="020B0604020202020204" pitchFamily="34" charset="0"/>
              </a:rPr>
              <a:t> is evaluated </a:t>
            </a:r>
            <a:r>
              <a:rPr lang="en-US" altLang="en-US" sz="2400" b="1" kern="1200" dirty="0">
                <a:solidFill>
                  <a:srgbClr val="000000"/>
                </a:solidFill>
                <a:latin typeface="Arial (Body)"/>
                <a:ea typeface="+mn-ea"/>
                <a:cs typeface="Arial" panose="020B0604020202020204" pitchFamily="34" charset="0"/>
              </a:rPr>
              <a:t>before</a:t>
            </a:r>
            <a:r>
              <a:rPr lang="en-US" altLang="en-US" sz="2400" kern="1200" dirty="0">
                <a:solidFill>
                  <a:srgbClr val="000000"/>
                </a:solidFill>
                <a:latin typeface="Arial (Body)"/>
                <a:ea typeface="+mn-ea"/>
                <a:cs typeface="Arial" panose="020B0604020202020204" pitchFamily="34" charset="0"/>
              </a:rPr>
              <a:t> the loop executes. The following loop will never execute</a:t>
            </a:r>
            <a:r>
              <a:rPr lang="en-US" altLang="en-US" sz="2400" kern="1200" dirty="0" smtClean="0">
                <a:solidFill>
                  <a:srgbClr val="000000"/>
                </a:solidFill>
                <a:latin typeface="Arial (Body)"/>
                <a:ea typeface="+mn-ea"/>
                <a:cs typeface="Arial" panose="020B0604020202020204" pitchFamily="34" charset="0"/>
              </a:rPr>
              <a:t>:</a:t>
            </a:r>
          </a:p>
        </p:txBody>
      </p:sp>
      <p:pic>
        <p:nvPicPr>
          <p:cNvPr id="4" name="Picture 3" descr="Computer code. The code has 6 lines. The lines read as follows. Line 1. i n t number equals 6 semicolon. Line 2. while left parenthesis number less than sign 5 right parenthesis. Line 3. left brace. Line 4, indented once. c out left angle bracket left angle bracket double quote Hello back slash n double quote semicolon. Line 5, indented once. number plus plus semicolon. Line 6. right brace."/>
          <p:cNvPicPr>
            <a:picLocks noChangeAspect="1"/>
          </p:cNvPicPr>
          <p:nvPr/>
        </p:nvPicPr>
        <p:blipFill>
          <a:blip r:embed="rId2"/>
          <a:stretch>
            <a:fillRect/>
          </a:stretch>
        </p:blipFill>
        <p:spPr>
          <a:xfrm>
            <a:off x="965860" y="2878788"/>
            <a:ext cx="4098153" cy="224763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Watch out for Infinite Loops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dirty="0">
                <a:solidFill>
                  <a:srgbClr val="000000"/>
                </a:solidFill>
                <a:latin typeface="Arial (Body)"/>
                <a:ea typeface="+mn-ea"/>
              </a:rPr>
              <a:t>The loop must contain code to make </a:t>
            </a:r>
            <a:r>
              <a:rPr lang="en-US" altLang="en-US" sz="2400" b="1" dirty="0">
                <a:solidFill>
                  <a:srgbClr val="000000"/>
                </a:solidFill>
                <a:latin typeface="Courier New" panose="02070309020205020404" pitchFamily="49" charset="0"/>
                <a:ea typeface="+mn-ea"/>
                <a:cs typeface="Courier New" panose="02070309020205020404" pitchFamily="49" charset="0"/>
              </a:rPr>
              <a:t>expression</a:t>
            </a:r>
            <a:r>
              <a:rPr lang="en-US" altLang="en-US" sz="2400" dirty="0">
                <a:solidFill>
                  <a:srgbClr val="000000"/>
                </a:solidFill>
                <a:latin typeface="Arial (Body)"/>
                <a:ea typeface="+mn-ea"/>
              </a:rPr>
              <a:t> become </a:t>
            </a:r>
            <a:r>
              <a:rPr lang="en-US" altLang="en-US" sz="2400" dirty="0">
                <a:solidFill>
                  <a:srgbClr val="000000"/>
                </a:solidFill>
                <a:latin typeface="Courier New" panose="02070309020205020404" pitchFamily="49" charset="0"/>
                <a:ea typeface="+mn-ea"/>
                <a:cs typeface="Courier New" panose="02070309020205020404" pitchFamily="49" charset="0"/>
              </a:rPr>
              <a:t>false</a:t>
            </a:r>
          </a:p>
          <a:p>
            <a:pPr marL="255651" indent="-255651">
              <a:tabLst/>
              <a:defRPr/>
            </a:pPr>
            <a:r>
              <a:rPr lang="en-US" altLang="en-US" sz="2400" dirty="0">
                <a:solidFill>
                  <a:srgbClr val="000000"/>
                </a:solidFill>
                <a:latin typeface="Arial (Body)"/>
                <a:ea typeface="+mn-ea"/>
              </a:rPr>
              <a:t>Otherwise, the loop will have no way of stopping</a:t>
            </a:r>
          </a:p>
          <a:p>
            <a:pPr marL="255651" indent="-255651">
              <a:tabLst/>
              <a:defRPr/>
            </a:pPr>
            <a:r>
              <a:rPr lang="en-US" altLang="en-US" sz="2400" dirty="0">
                <a:solidFill>
                  <a:srgbClr val="000000"/>
                </a:solidFill>
                <a:latin typeface="Arial (Body)"/>
                <a:ea typeface="+mn-ea"/>
              </a:rPr>
              <a:t>Such a loop is called an </a:t>
            </a:r>
            <a:r>
              <a:rPr lang="en-US" altLang="en-US" sz="2400" b="1" dirty="0">
                <a:solidFill>
                  <a:srgbClr val="000000"/>
                </a:solidFill>
                <a:latin typeface="Arial (Body)"/>
                <a:ea typeface="+mn-ea"/>
              </a:rPr>
              <a:t>infinite loop</a:t>
            </a:r>
            <a:r>
              <a:rPr lang="en-US" altLang="en-US" sz="2400" dirty="0">
                <a:solidFill>
                  <a:srgbClr val="000000"/>
                </a:solidFill>
                <a:latin typeface="Arial (Body)"/>
                <a:ea typeface="+mn-ea"/>
              </a:rPr>
              <a:t>, because it will repeat an infinite number of </a:t>
            </a:r>
            <a:r>
              <a:rPr lang="en-US" altLang="en-US" sz="2400" dirty="0" smtClean="0">
                <a:solidFill>
                  <a:srgbClr val="000000"/>
                </a:solidFill>
                <a:latin typeface="Arial (Body)"/>
                <a:ea typeface="+mn-ea"/>
              </a:rPr>
              <a:t>times</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Example of an Infinite Loop</a:t>
            </a:r>
            <a:endParaRPr lang="en-US" altLang="en-US" dirty="0">
              <a:latin typeface="Times New Roman" panose="02020603050405020304" pitchFamily="18" charset="0"/>
              <a:ea typeface="+mj-ea"/>
              <a:cs typeface="Arial"/>
            </a:endParaRPr>
          </a:p>
        </p:txBody>
      </p:sp>
      <p:pic>
        <p:nvPicPr>
          <p:cNvPr id="5" name="Picture 4" descr="Computer code. The code has 5 lines. The lines read as follows. Line 1. i n t number equals 1 semicolon. Line 2. while left parenthesis number less than sign 5 right parenthesis. Line 3. left brace. Line 4, indented once. c out left angle bracket left angle bracket double quote Hello back slash n double quote semicolon. Line 5. right brace."/>
          <p:cNvPicPr>
            <a:picLocks noChangeAspect="1"/>
          </p:cNvPicPr>
          <p:nvPr/>
        </p:nvPicPr>
        <p:blipFill>
          <a:blip r:embed="rId2"/>
          <a:stretch>
            <a:fillRect/>
          </a:stretch>
        </p:blipFill>
        <p:spPr>
          <a:xfrm>
            <a:off x="2409350" y="2436993"/>
            <a:ext cx="4325300" cy="218779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5.3 </a:t>
            </a:r>
            <a:r>
              <a:rPr lang="en-US" altLang="en-US" sz="3400" dirty="0">
                <a:solidFill>
                  <a:schemeClr val="bg1"/>
                </a:solidFill>
                <a:latin typeface="Times New Roman" panose="02020603050405020304" pitchFamily="18" charset="0"/>
                <a:cs typeface="Times New Roman" panose="02020603050405020304" pitchFamily="18" charset="0"/>
              </a:rPr>
              <a:t>Using the </a:t>
            </a:r>
            <a:r>
              <a:rPr lang="en-US" altLang="en-US" sz="3400" dirty="0">
                <a:solidFill>
                  <a:schemeClr val="bg1"/>
                </a:solidFill>
                <a:latin typeface="Courier New" panose="02070309020205020404" pitchFamily="49" charset="0"/>
                <a:cs typeface="Courier New" panose="02070309020205020404" pitchFamily="49" charset="0"/>
              </a:rPr>
              <a:t>while</a:t>
            </a:r>
            <a:r>
              <a:rPr lang="en-US" altLang="en-US" sz="3400" dirty="0">
                <a:solidFill>
                  <a:schemeClr val="bg1"/>
                </a:solidFill>
                <a:latin typeface="Times New Roman" panose="02020603050405020304" pitchFamily="18" charset="0"/>
                <a:cs typeface="Times New Roman" panose="02020603050405020304" pitchFamily="18" charset="0"/>
              </a:rPr>
              <a:t> Loop for Input Validation</a:t>
            </a:r>
            <a:endParaRPr lang="en-US" altLang="en-US" sz="3400" dirty="0">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6328611" cy="1231076"/>
          </a:xfrm>
        </p:spPr>
        <p:txBody>
          <a:bodyPr wrap="square">
            <a:spAutoFit/>
          </a:bodyPr>
          <a:lstStyle/>
          <a:p>
            <a:pPr>
              <a:spcBef>
                <a:spcPct val="0"/>
              </a:spcBef>
              <a:buClrTx/>
              <a:defRPr/>
            </a:pPr>
            <a:r>
              <a:rPr lang="en-US" dirty="0" smtClean="0">
                <a:latin typeface="Times New Roman" panose="02020603050405020304" pitchFamily="18" charset="0"/>
                <a:ea typeface="+mj-ea"/>
                <a:cs typeface="Arial"/>
              </a:rPr>
              <a:t>The Increment and Decrement Operators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3" name="Picture 2" descr="plus plus"/>
          <p:cNvPicPr>
            <a:picLocks noChangeAspect="1"/>
          </p:cNvPicPr>
          <p:nvPr/>
        </p:nvPicPr>
        <p:blipFill rotWithShape="1">
          <a:blip r:embed="rId2"/>
          <a:srcRect l="37394" t="19355" r="9867" b="26228"/>
          <a:stretch/>
        </p:blipFill>
        <p:spPr>
          <a:xfrm>
            <a:off x="774812" y="1731554"/>
            <a:ext cx="508000" cy="348344"/>
          </a:xfrm>
          <a:prstGeom prst="rect">
            <a:avLst/>
          </a:prstGeom>
        </p:spPr>
      </p:pic>
      <p:sp>
        <p:nvSpPr>
          <p:cNvPr id="5" name="Text Placeholder 4"/>
          <p:cNvSpPr>
            <a:spLocks noGrp="1"/>
          </p:cNvSpPr>
          <p:nvPr>
            <p:ph type="body" idx="1"/>
          </p:nvPr>
        </p:nvSpPr>
        <p:spPr>
          <a:xfrm>
            <a:off x="457200" y="1600200"/>
            <a:ext cx="8229600" cy="1126172"/>
          </a:xfrm>
        </p:spPr>
        <p:txBody>
          <a:bodyPr/>
          <a:lstStyle/>
          <a:p>
            <a:pPr marL="711200" indent="-711200"/>
            <a:r>
              <a:rPr lang="en-US" altLang="en-US" sz="2400" dirty="0" smtClean="0">
                <a:latin typeface="+mn-lt"/>
              </a:rPr>
              <a:t>is </a:t>
            </a:r>
            <a:r>
              <a:rPr lang="en-US" altLang="en-US" sz="2400" dirty="0">
                <a:latin typeface="+mn-lt"/>
              </a:rPr>
              <a:t>the increment </a:t>
            </a:r>
            <a:r>
              <a:rPr lang="en-US" altLang="en-US" sz="2400" dirty="0" smtClean="0">
                <a:latin typeface="+mn-lt"/>
              </a:rPr>
              <a:t>operator.</a:t>
            </a:r>
          </a:p>
          <a:p>
            <a:pPr indent="0">
              <a:buNone/>
            </a:pPr>
            <a:r>
              <a:rPr lang="en-US" altLang="en-US" sz="2400" dirty="0" smtClean="0">
                <a:latin typeface="+mn-lt"/>
              </a:rPr>
              <a:t>It </a:t>
            </a:r>
            <a:r>
              <a:rPr lang="en-US" altLang="en-US" sz="2400" dirty="0">
                <a:latin typeface="+mn-lt"/>
              </a:rPr>
              <a:t>adds one to a variable.</a:t>
            </a:r>
            <a:endParaRPr lang="en-IN" sz="2400" dirty="0">
              <a:latin typeface="+mn-lt"/>
            </a:endParaRPr>
          </a:p>
        </p:txBody>
      </p:sp>
      <p:pic>
        <p:nvPicPr>
          <p:cNvPr id="12" name="Picture 11" descr="V a l plus plu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2" y="2878605"/>
            <a:ext cx="1148681" cy="486379"/>
          </a:xfrm>
          <a:prstGeom prst="rect">
            <a:avLst/>
          </a:prstGeom>
        </p:spPr>
      </p:pic>
      <p:sp>
        <p:nvSpPr>
          <p:cNvPr id="6" name="Content Placeholder 5"/>
          <p:cNvSpPr>
            <a:spLocks noGrp="1"/>
          </p:cNvSpPr>
          <p:nvPr>
            <p:ph sz="quarter" idx="13"/>
          </p:nvPr>
        </p:nvSpPr>
        <p:spPr>
          <a:xfrm>
            <a:off x="1970772" y="2828636"/>
            <a:ext cx="2386131" cy="558800"/>
          </a:xfrm>
        </p:spPr>
        <p:txBody>
          <a:bodyPr/>
          <a:lstStyle/>
          <a:p>
            <a:r>
              <a:rPr lang="en-US" altLang="en-US" sz="2400" dirty="0">
                <a:latin typeface="+mn-lt"/>
              </a:rPr>
              <a:t>; is the same </a:t>
            </a:r>
            <a:r>
              <a:rPr lang="en-US" altLang="en-US" sz="2400" dirty="0" smtClean="0">
                <a:latin typeface="+mn-lt"/>
              </a:rPr>
              <a:t>as</a:t>
            </a:r>
            <a:endParaRPr lang="en-IN" sz="2400" dirty="0">
              <a:latin typeface="+mn-lt"/>
            </a:endParaRPr>
          </a:p>
        </p:txBody>
      </p:sp>
      <p:pic>
        <p:nvPicPr>
          <p:cNvPr id="13" name="Picture 12" descr="V a l equals v a l plus 1 semicol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2550" y="2836061"/>
            <a:ext cx="3133228" cy="540987"/>
          </a:xfrm>
          <a:prstGeom prst="rect">
            <a:avLst/>
          </a:prstGeom>
        </p:spPr>
      </p:pic>
      <p:pic>
        <p:nvPicPr>
          <p:cNvPr id="4" name="Picture 3" descr="plus plus"/>
          <p:cNvPicPr>
            <a:picLocks noChangeAspect="1"/>
          </p:cNvPicPr>
          <p:nvPr/>
        </p:nvPicPr>
        <p:blipFill rotWithShape="1">
          <a:blip r:embed="rId5"/>
          <a:srcRect l="17857" t="24492" r="25652" b="27893"/>
          <a:stretch/>
        </p:blipFill>
        <p:spPr>
          <a:xfrm>
            <a:off x="753042" y="3706469"/>
            <a:ext cx="406400" cy="304800"/>
          </a:xfrm>
          <a:prstGeom prst="rect">
            <a:avLst/>
          </a:prstGeom>
        </p:spPr>
      </p:pic>
      <p:sp>
        <p:nvSpPr>
          <p:cNvPr id="7" name="Content Placeholder 6"/>
          <p:cNvSpPr>
            <a:spLocks noGrp="1"/>
          </p:cNvSpPr>
          <p:nvPr>
            <p:ph sz="quarter" idx="14"/>
          </p:nvPr>
        </p:nvSpPr>
        <p:spPr>
          <a:xfrm>
            <a:off x="457200" y="3537162"/>
            <a:ext cx="8367486" cy="474107"/>
          </a:xfrm>
        </p:spPr>
        <p:txBody>
          <a:bodyPr/>
          <a:lstStyle/>
          <a:p>
            <a:pPr marL="711200" indent="-711200">
              <a:spcBef>
                <a:spcPts val="1500"/>
              </a:spcBef>
              <a:buClr>
                <a:schemeClr val="tx2"/>
              </a:buClr>
              <a:buFont typeface="Arial" panose="020B0604020202020204" pitchFamily="34" charset="0"/>
              <a:buChar char="•"/>
            </a:pPr>
            <a:r>
              <a:rPr lang="en-US" altLang="en-US" sz="2400" dirty="0" smtClean="0">
                <a:latin typeface="+mn-lt"/>
              </a:rPr>
              <a:t>can </a:t>
            </a:r>
            <a:r>
              <a:rPr lang="en-US" altLang="en-US" sz="2400" dirty="0">
                <a:latin typeface="+mn-lt"/>
              </a:rPr>
              <a:t>be used before (prefix) or after (postfix) a variable</a:t>
            </a:r>
            <a:r>
              <a:rPr lang="en-US" altLang="en-US" sz="2400" dirty="0" smtClean="0">
                <a:latin typeface="+mn-lt"/>
              </a:rPr>
              <a:t>:</a:t>
            </a:r>
            <a:endParaRPr lang="en-US" altLang="en-US" sz="2400" dirty="0">
              <a:latin typeface="+mn-lt"/>
            </a:endParaRPr>
          </a:p>
        </p:txBody>
      </p:sp>
      <p:pic>
        <p:nvPicPr>
          <p:cNvPr id="14" name="Picture 13" descr="plus plus V a l semicolon V a l plus plus semicol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6242" y="4336578"/>
            <a:ext cx="3400661" cy="34636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dirty="0" smtClean="0">
                <a:latin typeface="Times New Roman" panose="02020603050405020304" pitchFamily="18" charset="0"/>
                <a:ea typeface="+mj-ea"/>
                <a:cs typeface="Arial"/>
              </a:rPr>
              <a:t>Using the </a:t>
            </a:r>
            <a:r>
              <a:rPr lang="en-US" dirty="0" smtClean="0">
                <a:latin typeface="Courier New" panose="02070309020205020404" pitchFamily="49" charset="0"/>
                <a:ea typeface="+mj-ea"/>
                <a:cs typeface="Courier New" panose="02070309020205020404" pitchFamily="49" charset="0"/>
              </a:rPr>
              <a:t>while</a:t>
            </a:r>
            <a:r>
              <a:rPr lang="en-US" dirty="0" smtClean="0">
                <a:latin typeface="Times New Roman" panose="02020603050405020304" pitchFamily="18" charset="0"/>
                <a:ea typeface="+mj-ea"/>
                <a:cs typeface="Arial"/>
              </a:rPr>
              <a:t> Loop for Input Validation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a:tabLst/>
              <a:defRPr/>
            </a:pPr>
            <a:r>
              <a:rPr lang="en-US" altLang="en-US" sz="2400" dirty="0">
                <a:solidFill>
                  <a:srgbClr val="000000"/>
                </a:solidFill>
                <a:latin typeface="Arial (Body)"/>
                <a:ea typeface="+mn-ea"/>
              </a:rPr>
              <a:t>Input validation is the process of inspecting data that is given to the program as input and determining whether it is valid</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The while loop can be used to create input routines that reject invalid data, and repeat until valid data is entered</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dirty="0" smtClean="0">
                <a:latin typeface="Times New Roman" panose="02020603050405020304" pitchFamily="18" charset="0"/>
                <a:ea typeface="+mj-ea"/>
                <a:cs typeface="Arial"/>
              </a:rPr>
              <a:t>Using the </a:t>
            </a:r>
            <a:r>
              <a:rPr lang="en-US" dirty="0" smtClean="0">
                <a:latin typeface="Courier New" panose="02070309020205020404" pitchFamily="49" charset="0"/>
                <a:ea typeface="+mj-ea"/>
                <a:cs typeface="Courier New" panose="02070309020205020404" pitchFamily="49" charset="0"/>
              </a:rPr>
              <a:t>while</a:t>
            </a:r>
            <a:r>
              <a:rPr lang="en-US" dirty="0" smtClean="0">
                <a:latin typeface="Times New Roman" panose="02020603050405020304" pitchFamily="18" charset="0"/>
                <a:ea typeface="+mj-ea"/>
                <a:cs typeface="Arial"/>
              </a:rPr>
              <a:t> Loop for Input Validation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Here's the general approach, in pseudocode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
        <p:nvSpPr>
          <p:cNvPr id="4" name="Text Placeholder 3"/>
          <p:cNvSpPr>
            <a:spLocks noGrp="1"/>
          </p:cNvSpPr>
          <p:nvPr>
            <p:ph type="body" idx="2"/>
          </p:nvPr>
        </p:nvSpPr>
        <p:spPr>
          <a:xfrm>
            <a:off x="2004853" y="2376343"/>
            <a:ext cx="5483799" cy="2339072"/>
          </a:xfrm>
        </p:spPr>
        <p:txBody>
          <a:bodyPr wrap="square">
            <a:spAutoFit/>
          </a:bodyPr>
          <a:lstStyle/>
          <a:p>
            <a:pPr marL="0" indent="0" eaLnBrk="1" hangingPunct="1">
              <a:spcBef>
                <a:spcPts val="600"/>
              </a:spcBef>
              <a:buFontTx/>
              <a:buNone/>
              <a:tabLst>
                <a:tab pos="92075" algn="l"/>
              </a:tabLst>
            </a:pPr>
            <a:r>
              <a:rPr lang="en-US" altLang="en-US" sz="2400" dirty="0">
                <a:latin typeface="+mn-lt"/>
              </a:rPr>
              <a:t>Read an item of </a:t>
            </a:r>
            <a:r>
              <a:rPr lang="en-US" altLang="en-US" sz="2400" dirty="0" smtClean="0">
                <a:latin typeface="+mn-lt"/>
              </a:rPr>
              <a:t>input.</a:t>
            </a:r>
          </a:p>
          <a:p>
            <a:pPr marL="0" indent="0" eaLnBrk="1" hangingPunct="1">
              <a:spcBef>
                <a:spcPts val="600"/>
              </a:spcBef>
              <a:buFontTx/>
              <a:buNone/>
              <a:tabLst>
                <a:tab pos="92075" algn="l"/>
              </a:tabLst>
            </a:pPr>
            <a:r>
              <a:rPr lang="en-US" altLang="en-US" sz="2400" dirty="0" smtClean="0">
                <a:latin typeface="+mn-lt"/>
              </a:rPr>
              <a:t>While </a:t>
            </a:r>
            <a:r>
              <a:rPr lang="en-US" altLang="en-US" sz="2400" dirty="0">
                <a:latin typeface="+mn-lt"/>
              </a:rPr>
              <a:t>the input is </a:t>
            </a:r>
            <a:r>
              <a:rPr lang="en-US" altLang="en-US" sz="2400" dirty="0" smtClean="0">
                <a:latin typeface="+mn-lt"/>
              </a:rPr>
              <a:t>invalid.</a:t>
            </a:r>
          </a:p>
          <a:p>
            <a:pPr marL="0" indent="0" eaLnBrk="1" hangingPunct="1">
              <a:spcBef>
                <a:spcPts val="600"/>
              </a:spcBef>
              <a:buFontTx/>
              <a:buNone/>
              <a:tabLst>
                <a:tab pos="92075" algn="l"/>
              </a:tabLst>
            </a:pPr>
            <a:r>
              <a:rPr lang="en-US" altLang="en-US" sz="2400" dirty="0" smtClean="0">
                <a:latin typeface="+mn-lt"/>
              </a:rPr>
              <a:t>Display </a:t>
            </a:r>
            <a:r>
              <a:rPr lang="en-US" altLang="en-US" sz="2400" dirty="0">
                <a:latin typeface="+mn-lt"/>
              </a:rPr>
              <a:t>an error </a:t>
            </a:r>
            <a:r>
              <a:rPr lang="en-US" altLang="en-US" sz="2400" dirty="0" smtClean="0">
                <a:latin typeface="+mn-lt"/>
              </a:rPr>
              <a:t>message.</a:t>
            </a:r>
          </a:p>
          <a:p>
            <a:pPr marL="0" indent="0" eaLnBrk="1" hangingPunct="1">
              <a:spcBef>
                <a:spcPts val="600"/>
              </a:spcBef>
              <a:buFontTx/>
              <a:buNone/>
              <a:tabLst>
                <a:tab pos="92075" algn="l"/>
              </a:tabLst>
            </a:pPr>
            <a:r>
              <a:rPr lang="en-US" altLang="en-US" sz="2400" dirty="0" smtClean="0">
                <a:latin typeface="+mn-lt"/>
              </a:rPr>
              <a:t>Read </a:t>
            </a:r>
            <a:r>
              <a:rPr lang="en-US" altLang="en-US" sz="2400" dirty="0">
                <a:latin typeface="+mn-lt"/>
              </a:rPr>
              <a:t>the input </a:t>
            </a:r>
            <a:r>
              <a:rPr lang="en-US" altLang="en-US" sz="2400" dirty="0" smtClean="0">
                <a:latin typeface="+mn-lt"/>
              </a:rPr>
              <a:t>again.</a:t>
            </a:r>
          </a:p>
          <a:p>
            <a:pPr marL="0" indent="0" eaLnBrk="1" hangingPunct="1">
              <a:spcBef>
                <a:spcPts val="600"/>
              </a:spcBef>
              <a:buFontTx/>
              <a:buNone/>
              <a:tabLst>
                <a:tab pos="92075" algn="l"/>
              </a:tabLst>
            </a:pPr>
            <a:r>
              <a:rPr lang="en-US" altLang="en-US" sz="2400" dirty="0" smtClean="0">
                <a:latin typeface="+mn-lt"/>
              </a:rPr>
              <a:t>End </a:t>
            </a:r>
            <a:r>
              <a:rPr lang="en-US" altLang="en-US" sz="2400" dirty="0">
                <a:latin typeface="+mn-lt"/>
              </a:rPr>
              <a:t>While</a:t>
            </a:r>
            <a:endParaRPr lang="en-US" altLang="en-US" sz="240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Input Validation Example</a:t>
            </a:r>
            <a:endParaRPr lang="en-US" altLang="en-US" dirty="0">
              <a:latin typeface="Times New Roman" panose="02020603050405020304" pitchFamily="18" charset="0"/>
              <a:ea typeface="+mj-ea"/>
              <a:cs typeface="Arial"/>
            </a:endParaRPr>
          </a:p>
        </p:txBody>
      </p:sp>
      <p:pic>
        <p:nvPicPr>
          <p:cNvPr id="5" name="Picture 4" descr="Computer code. The code has 8 lines. The lines read as follows. Line 1. c out less than sign less than sign double quote Enter a number less than 10 colon double quote semicolon. Line 2. c in greater than sign greater than sign number semicolon. Line 3. while left parenthesis number greater than sign equals 10 right parenthesis. Line 4. left brace. Line 5. c out less than sign less than sign double quote Invalid Entry exclamation point double quote semicolon. Line 6. less than sign less than sign double quote Enter a number less than 10 colon double quote semicolon. Line 7. c in greater than sign greater than sign number semicolon. Line 8. right brace."/>
          <p:cNvPicPr>
            <a:picLocks noChangeAspect="1"/>
          </p:cNvPicPr>
          <p:nvPr/>
        </p:nvPicPr>
        <p:blipFill>
          <a:blip r:embed="rId2"/>
          <a:stretch>
            <a:fillRect/>
          </a:stretch>
        </p:blipFill>
        <p:spPr>
          <a:xfrm>
            <a:off x="814923" y="1965746"/>
            <a:ext cx="7514153" cy="292650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Flowchart for Input Validation</a:t>
            </a:r>
            <a:endParaRPr lang="en-US" altLang="en-US" dirty="0">
              <a:latin typeface="Times New Roman" panose="02020603050405020304" pitchFamily="18" charset="0"/>
              <a:ea typeface="+mj-ea"/>
              <a:cs typeface="Arial"/>
            </a:endParaRPr>
          </a:p>
        </p:txBody>
      </p:sp>
      <p:pic>
        <p:nvPicPr>
          <p:cNvPr id="39939" name="Picture 3" descr="A flowchart begins with Read the first value. It leads to the question, Is value invalid? If the answer is yes, it leads to Display an error message which then leads, Read another value. If the answer is no, no action is take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881" y="1722174"/>
            <a:ext cx="5746239" cy="3935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Input Validation in Program 5-5</a:t>
            </a:r>
            <a:endParaRPr lang="en-US" altLang="en-US" dirty="0">
              <a:latin typeface="Times New Roman" panose="02020603050405020304" pitchFamily="18" charset="0"/>
              <a:ea typeface="+mj-ea"/>
              <a:cs typeface="Arial"/>
            </a:endParaRPr>
          </a:p>
        </p:txBody>
      </p:sp>
      <p:pic>
        <p:nvPicPr>
          <p:cNvPr id="40963" name="Picture 2" descr="Computer code. The code has 26 lines. The lines read as follows. Line 20, indented once. forward slash forward slash Get the number of players per team period. Line 21, indented once. c out left angle bracket left angle bracket double quote How many players do you wish per team question mark double quote semicolon. Line 22, indented once. c in right angle bracket right angle bracket team Players semicolon. Line 23. Blank. Line 24, indented once. forward slash forward slash Validate the input period. Line 25, indented once. while left parenthesis team Players left angle bracket M I N underscore PLAYERS pipe pipe team Players right angle bracket M A X underscore PLAYERS right parenthesis. Line 26, indented once. left brace. Line 27, indented twice. forward slash forward slash Explain the error period. Line 28, indented twice. c out left angle bracket left angle bracket double quote You should have at least double quote left angle bracket left angle bracket M I N underscore PLAYERS. Line 29, indented 3 times. left angle bracket left angle bracket double quote but no more than double quote left angle bracket left angle bracket M A X underscore PLAYERS left angle bracket left angle bracket double quote per team period back slash n double quote semicolon. Line 30. Blank. Line 31, indented twice. forward slash forward slash Get the input again period. Line 32, indented twice. c out left angle bracket left angle bracket double quote How many players do you wish per team question mark double quote semicolon. Line 33, indented twice. c in right angle bracket right angle bracket team Players semicolon. Line 34, indented once. right brace. Line 35. Blank. Line 36, indented once. forward slash forward slash Get the number of players available period. Line 37, indented once. c out left angle bracket left angle bracket double quote How many players are available question mark double quote semicolon. Line 38, indented once. c in right angle bracket right angle bracket players semicolon. Line 39, indented once. Blank. Line 40, indented once. forward slash forward slash Validate the input period. Line 41, indented once. while left parenthesis players less than sign equals 0 right parenthesis. Line 42, indented once. left brace. Line 43, indented twice. forward slash forward slash Get the input again period. Line 44, indented twice. c out left angle bracket left angle bracket double quote Please enter 0 or greater colon double quote semicolon. Line 45, indented twice. c in right angle bracket right angle bracket players semicolon. Line 46, indented once.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131" y="1513015"/>
            <a:ext cx="62817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5.4 </a:t>
            </a:r>
            <a:r>
              <a:rPr lang="en-US" altLang="en-US" sz="3400" dirty="0">
                <a:solidFill>
                  <a:schemeClr val="bg1"/>
                </a:solidFill>
                <a:latin typeface="Times New Roman" panose="02020603050405020304" pitchFamily="18" charset="0"/>
                <a:cs typeface="Times New Roman" panose="02020603050405020304" pitchFamily="18" charset="0"/>
              </a:rPr>
              <a:t>Counters</a:t>
            </a:r>
            <a:endParaRPr lang="en-US" altLang="en-US" sz="3400" dirty="0">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Counters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b="1" dirty="0">
                <a:solidFill>
                  <a:srgbClr val="000000"/>
                </a:solidFill>
                <a:latin typeface="Arial (Body)"/>
                <a:ea typeface="+mn-ea"/>
              </a:rPr>
              <a:t>Counter:</a:t>
            </a:r>
            <a:r>
              <a:rPr lang="en-US" altLang="en-US" sz="2400" dirty="0">
                <a:solidFill>
                  <a:srgbClr val="000000"/>
                </a:solidFill>
                <a:latin typeface="Arial (Body)"/>
                <a:ea typeface="+mn-ea"/>
              </a:rPr>
              <a:t> a variable that is incremented or decremented each time a loop repeats</a:t>
            </a:r>
          </a:p>
          <a:p>
            <a:pPr marL="255651" indent="-255651">
              <a:tabLst/>
              <a:defRPr/>
            </a:pPr>
            <a:r>
              <a:rPr lang="en-US" altLang="en-US" sz="2400" dirty="0">
                <a:solidFill>
                  <a:srgbClr val="000000"/>
                </a:solidFill>
                <a:latin typeface="Arial (Body)"/>
                <a:ea typeface="+mn-ea"/>
              </a:rPr>
              <a:t>Can be used to control execution of the loop (also known as the </a:t>
            </a:r>
            <a:r>
              <a:rPr lang="en-US" altLang="en-US" sz="2400" b="1" dirty="0">
                <a:solidFill>
                  <a:srgbClr val="000000"/>
                </a:solidFill>
                <a:latin typeface="Arial (Body)"/>
                <a:ea typeface="+mn-ea"/>
              </a:rPr>
              <a:t>loop control variable</a:t>
            </a:r>
            <a:r>
              <a:rPr lang="en-US" altLang="en-US" sz="2400" dirty="0">
                <a:solidFill>
                  <a:srgbClr val="000000"/>
                </a:solidFill>
                <a:latin typeface="Arial (Body)"/>
                <a:ea typeface="+mn-ea"/>
              </a:rPr>
              <a:t>)</a:t>
            </a:r>
          </a:p>
          <a:p>
            <a:pPr marL="255651" indent="-255651">
              <a:tabLst/>
              <a:defRPr/>
            </a:pPr>
            <a:r>
              <a:rPr lang="en-US" altLang="en-US" sz="2400" dirty="0">
                <a:solidFill>
                  <a:srgbClr val="000000"/>
                </a:solidFill>
                <a:latin typeface="Arial (Body)"/>
                <a:ea typeface="+mn-ea"/>
              </a:rPr>
              <a:t>Must be initialized before entering </a:t>
            </a:r>
            <a:r>
              <a:rPr lang="en-US" altLang="en-US" sz="2400" dirty="0" smtClean="0">
                <a:solidFill>
                  <a:srgbClr val="000000"/>
                </a:solidFill>
                <a:latin typeface="Arial (Body)"/>
                <a:ea typeface="+mn-ea"/>
              </a:rPr>
              <a:t>loop</a:t>
            </a:r>
            <a:endParaRPr lang="en-US" altLang="en-US" sz="2400" u="sng"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Counter Variable Controls the Loop in Program 5-6</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44036" name="Picture 3" descr="Computer code. The code has 21 lines. The lines read as follows. Line 1. forward slash forward slash This program displays a list of numbers and. Line 2. forward slash forward slash their squares period. Line 3. hash include left angle bracket i o stream right angle bracket. Line 4. using namespace s t d semicolon. Line 5. Blank. Line 6. i n t main left parenthesis right parenthesis. Line 7. left brace. Line 8, indented once. c o n s t, i n t, M I N underscore NUMBER equals 1 comma forward slash forward slash Starting number to square. Line 9, indented twice. M A X underscore NUMBER equals 10 semicolon forward slash forward slash Maximum number to square. Line 10. Blank. Line 11, indented once. i n t, n u m equals M I N underscore NUMBER semicolon forward slash forward slash Counter. Line 12. Blank. Line 13, indented once. c out left angle bracket left angle bracket double quote Number Number Squared back slash n double quote semicolon. Line 14, indented once. c out left angle bracket left angle bracket double quote line break back slash n double quote semicolon.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l="1" t="11153" r="-1360"/>
          <a:stretch/>
        </p:blipFill>
        <p:spPr bwMode="auto">
          <a:xfrm>
            <a:off x="894180" y="1995047"/>
            <a:ext cx="7454620" cy="335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Counter Variable Controls the Loop in Program 5-6</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46083" name="Picture 2" descr="Computer code continued. Line 15, indented once. while left parenthesis n u m less than sign equals M A X underscore NUMBER right parenthesis. Line 16, indented once. left brace. Line 17, indented twice. c out left angle bracket left angle bracket n u m left angle bracket left angle bracket double quote back slash t back slash t double quote left angle bracket left angle bracket left parenthesis n u m asterisk n u m right parenthesis left angle bracket left angle bracket end l semicolon. Line 18, indented twice. n u m plus plus semicolon forward slash forward slash Increment the counter period. Line 19, indented once. right brace. Line 20, indented once. return 0 semicolon. Line 21. right brace. Computer output. The output has 13 lines. The lines read as follows. Line 1. Program Output. Line 2. Number comma Number Squared. Line 3. Hyphenated line. Line 4. 1 comma 1. Line 5. 2, 4. Line 6. 3, 9. Line 7. 4, 16. Line 8. 5, 25. Line 9. 6, 36. Line 10. 7, 49. Line 11. 8, 64. Line 12. 9, 81. Line 13. 10,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676400"/>
            <a:ext cx="67246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cs typeface="Arial"/>
              </a:rPr>
              <a:t>5.5 </a:t>
            </a:r>
            <a:r>
              <a:rPr lang="en-US" altLang="en-US" sz="3400" dirty="0" smtClean="0">
                <a:solidFill>
                  <a:schemeClr val="bg1"/>
                </a:solidFill>
                <a:latin typeface="Times New Roman" panose="02020603050405020304" pitchFamily="18" charset="0"/>
                <a:cs typeface="Times New Roman" panose="02020603050405020304" pitchFamily="18" charset="0"/>
              </a:rPr>
              <a:t>The </a:t>
            </a:r>
            <a:r>
              <a:rPr lang="en-US" altLang="en-US" sz="3400" dirty="0" smtClean="0">
                <a:solidFill>
                  <a:schemeClr val="bg1"/>
                </a:solidFill>
                <a:latin typeface="Courier New" panose="02070309020205020404" pitchFamily="49" charset="0"/>
                <a:cs typeface="Courier New" panose="02070309020205020404" pitchFamily="49" charset="0"/>
              </a:rPr>
              <a:t>do-while </a:t>
            </a:r>
            <a:r>
              <a:rPr lang="en-US" altLang="en-US" sz="3400" dirty="0" smtClean="0">
                <a:solidFill>
                  <a:schemeClr val="bg1"/>
                </a:solidFill>
                <a:latin typeface="Times New Roman" panose="02020603050405020304" pitchFamily="18" charset="0"/>
                <a:cs typeface="Times New Roman" panose="02020603050405020304" pitchFamily="18" charset="0"/>
              </a:rPr>
              <a:t>Loop</a:t>
            </a:r>
            <a:endParaRPr lang="en-US" altLang="en-US" sz="3400" dirty="0">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5975684" cy="1231076"/>
          </a:xfrm>
        </p:spPr>
        <p:txBody>
          <a:bodyPr wrap="square">
            <a:spAutoFit/>
          </a:bodyPr>
          <a:lstStyle/>
          <a:p>
            <a:pPr>
              <a:spcBef>
                <a:spcPct val="0"/>
              </a:spcBef>
              <a:buClrTx/>
              <a:defRPr/>
            </a:pPr>
            <a:r>
              <a:rPr lang="en-US" dirty="0">
                <a:latin typeface="Times New Roman" panose="02020603050405020304" pitchFamily="18" charset="0"/>
                <a:cs typeface="Arial"/>
              </a:rPr>
              <a:t>The Increment and Decrement Operators </a:t>
            </a:r>
            <a:r>
              <a:rPr lang="en-US" sz="2000" b="0" dirty="0" smtClean="0">
                <a:latin typeface="Times New Roman" panose="02020603050405020304" pitchFamily="18" charset="0"/>
                <a:cs typeface="Arial"/>
              </a:rPr>
              <a:t>(2 </a:t>
            </a:r>
            <a:r>
              <a:rPr lang="en-US" sz="2000" b="0" dirty="0">
                <a:latin typeface="Times New Roman" panose="02020603050405020304" pitchFamily="18" charset="0"/>
                <a:cs typeface="Arial"/>
              </a:rPr>
              <a:t>of 2)</a:t>
            </a:r>
            <a:endParaRPr lang="en-US" sz="2000" b="0" dirty="0">
              <a:latin typeface="Times New Roman" panose="02020603050405020304" pitchFamily="18" charset="0"/>
              <a:ea typeface="+mj-ea"/>
              <a:cs typeface="Arial"/>
            </a:endParaRPr>
          </a:p>
        </p:txBody>
      </p:sp>
      <p:pic>
        <p:nvPicPr>
          <p:cNvPr id="3" name="Picture 2" descr="minus minus"/>
          <p:cNvPicPr>
            <a:picLocks noChangeAspect="1"/>
          </p:cNvPicPr>
          <p:nvPr/>
        </p:nvPicPr>
        <p:blipFill rotWithShape="1">
          <a:blip r:embed="rId2"/>
          <a:srcRect l="34223" t="22225" r="19650" b="30160"/>
          <a:stretch/>
        </p:blipFill>
        <p:spPr>
          <a:xfrm>
            <a:off x="703275" y="1766446"/>
            <a:ext cx="449941" cy="304800"/>
          </a:xfrm>
          <a:prstGeom prst="rect">
            <a:avLst/>
          </a:prstGeom>
        </p:spPr>
      </p:pic>
      <p:sp>
        <p:nvSpPr>
          <p:cNvPr id="5" name="Text Placeholder 4"/>
          <p:cNvSpPr>
            <a:spLocks noGrp="1"/>
          </p:cNvSpPr>
          <p:nvPr>
            <p:ph type="body" idx="1"/>
          </p:nvPr>
        </p:nvSpPr>
        <p:spPr>
          <a:xfrm>
            <a:off x="457200" y="1600200"/>
            <a:ext cx="8229599" cy="1043693"/>
          </a:xfrm>
        </p:spPr>
        <p:txBody>
          <a:bodyPr/>
          <a:lstStyle/>
          <a:p>
            <a:pPr marL="711200" indent="-711200"/>
            <a:r>
              <a:rPr lang="en-US" altLang="en-US" sz="2400" dirty="0" smtClean="0">
                <a:latin typeface="+mn-lt"/>
              </a:rPr>
              <a:t>is </a:t>
            </a:r>
            <a:r>
              <a:rPr lang="en-US" altLang="en-US" sz="2400" dirty="0">
                <a:latin typeface="+mn-lt"/>
              </a:rPr>
              <a:t>the decrement operator</a:t>
            </a:r>
            <a:r>
              <a:rPr lang="en-US" altLang="en-US" sz="2400" dirty="0" smtClean="0">
                <a:latin typeface="+mn-lt"/>
              </a:rPr>
              <a:t>.</a:t>
            </a:r>
          </a:p>
          <a:p>
            <a:pPr indent="0">
              <a:buNone/>
            </a:pPr>
            <a:r>
              <a:rPr lang="en-US" altLang="en-US" sz="2400" dirty="0" smtClean="0">
                <a:latin typeface="+mn-lt"/>
              </a:rPr>
              <a:t>It </a:t>
            </a:r>
            <a:r>
              <a:rPr lang="en-US" altLang="en-US" sz="2400" dirty="0">
                <a:latin typeface="+mn-lt"/>
              </a:rPr>
              <a:t>subtracts one from a variable.</a:t>
            </a:r>
            <a:endParaRPr lang="en-IN" sz="2400" dirty="0">
              <a:latin typeface="+mn-lt"/>
            </a:endParaRPr>
          </a:p>
        </p:txBody>
      </p:sp>
      <p:pic>
        <p:nvPicPr>
          <p:cNvPr id="11" name="Picture 10" descr="V a l minus minu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46" y="2834202"/>
            <a:ext cx="1161029" cy="485348"/>
          </a:xfrm>
          <a:prstGeom prst="rect">
            <a:avLst/>
          </a:prstGeom>
        </p:spPr>
      </p:pic>
      <p:sp>
        <p:nvSpPr>
          <p:cNvPr id="6" name="Content Placeholder 5"/>
          <p:cNvSpPr>
            <a:spLocks noGrp="1"/>
          </p:cNvSpPr>
          <p:nvPr>
            <p:ph sz="quarter" idx="13"/>
          </p:nvPr>
        </p:nvSpPr>
        <p:spPr>
          <a:xfrm>
            <a:off x="2138362" y="2830381"/>
            <a:ext cx="2450465" cy="558800"/>
          </a:xfrm>
        </p:spPr>
        <p:txBody>
          <a:bodyPr/>
          <a:lstStyle/>
          <a:p>
            <a:r>
              <a:rPr lang="en-US" altLang="en-US" sz="2400" dirty="0">
                <a:latin typeface="+mn-lt"/>
              </a:rPr>
              <a:t>; is the same </a:t>
            </a:r>
            <a:r>
              <a:rPr lang="en-US" altLang="en-US" sz="2400" dirty="0" smtClean="0">
                <a:latin typeface="+mn-lt"/>
              </a:rPr>
              <a:t>as</a:t>
            </a:r>
            <a:endParaRPr lang="en-IN" sz="2400" dirty="0">
              <a:latin typeface="+mn-lt"/>
            </a:endParaRPr>
          </a:p>
        </p:txBody>
      </p:sp>
      <p:pic>
        <p:nvPicPr>
          <p:cNvPr id="12" name="Picture 11" descr="V a l equals v a l minus 1 semicol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8999" y="2922770"/>
            <a:ext cx="2257683" cy="402861"/>
          </a:xfrm>
          <a:prstGeom prst="rect">
            <a:avLst/>
          </a:prstGeom>
        </p:spPr>
      </p:pic>
      <p:pic>
        <p:nvPicPr>
          <p:cNvPr id="4" name="Picture 3" descr="minus minus"/>
          <p:cNvPicPr>
            <a:picLocks noChangeAspect="1"/>
          </p:cNvPicPr>
          <p:nvPr/>
        </p:nvPicPr>
        <p:blipFill rotWithShape="1">
          <a:blip r:embed="rId5"/>
          <a:srcRect l="10402" t="17690" b="34695"/>
          <a:stretch/>
        </p:blipFill>
        <p:spPr>
          <a:xfrm>
            <a:off x="703275" y="3652223"/>
            <a:ext cx="655482" cy="304801"/>
          </a:xfrm>
          <a:prstGeom prst="rect">
            <a:avLst/>
          </a:prstGeom>
        </p:spPr>
      </p:pic>
      <p:sp>
        <p:nvSpPr>
          <p:cNvPr id="7" name="Content Placeholder 6"/>
          <p:cNvSpPr>
            <a:spLocks noGrp="1"/>
          </p:cNvSpPr>
          <p:nvPr>
            <p:ph sz="quarter" idx="14"/>
          </p:nvPr>
        </p:nvSpPr>
        <p:spPr>
          <a:xfrm>
            <a:off x="457201" y="3538122"/>
            <a:ext cx="8229598" cy="875351"/>
          </a:xfrm>
        </p:spPr>
        <p:txBody>
          <a:bodyPr/>
          <a:lstStyle/>
          <a:p>
            <a:pPr marL="812800" indent="-812800">
              <a:spcBef>
                <a:spcPts val="1500"/>
              </a:spcBef>
              <a:buClr>
                <a:schemeClr val="tx2"/>
              </a:buClr>
              <a:buFont typeface="Arial" panose="020B0604020202020204" pitchFamily="34" charset="0"/>
              <a:buChar char="•"/>
            </a:pPr>
            <a:r>
              <a:rPr lang="en-US" altLang="en-US" sz="2400" dirty="0" smtClean="0">
                <a:latin typeface="+mn-lt"/>
              </a:rPr>
              <a:t>can </a:t>
            </a:r>
            <a:r>
              <a:rPr lang="en-US" altLang="en-US" sz="2400" dirty="0">
                <a:latin typeface="+mn-lt"/>
              </a:rPr>
              <a:t>be also used before (prefix) or after (postfix) a variable:</a:t>
            </a:r>
          </a:p>
        </p:txBody>
      </p:sp>
      <p:pic>
        <p:nvPicPr>
          <p:cNvPr id="13" name="Picture 12" descr="Minus minus V a l semicolon V a l minus minus semicol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022" y="4375926"/>
            <a:ext cx="3509877" cy="55096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do-</a:t>
            </a:r>
            <a:r>
              <a:rPr lang="en-US" altLang="en-US" dirty="0">
                <a:latin typeface="Courier New" panose="02070309020205020404" pitchFamily="49" charset="0"/>
              </a:rPr>
              <a:t>while</a:t>
            </a:r>
            <a:r>
              <a:rPr lang="en-US" altLang="en-US" dirty="0" smtClean="0">
                <a:latin typeface="Times New Roman" panose="02020603050405020304" pitchFamily="18" charset="0"/>
                <a:ea typeface="+mj-ea"/>
                <a:cs typeface="Arial"/>
              </a:rPr>
              <a:t> Loop</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0"/>
            <a:ext cx="8229600" cy="1338943"/>
          </a:xfrm>
        </p:spPr>
        <p:txBody>
          <a:bodyPr/>
          <a:lstStyle/>
          <a:p>
            <a:r>
              <a:rPr lang="en-US" altLang="en-US" sz="2400" dirty="0" smtClean="0">
                <a:latin typeface="Courier New" panose="02070309020205020404" pitchFamily="49" charset="0"/>
                <a:cs typeface="Courier New" panose="02070309020205020404" pitchFamily="49" charset="0"/>
              </a:rPr>
              <a:t>do-while: </a:t>
            </a:r>
            <a:r>
              <a:rPr lang="en-US" altLang="en-US" sz="2400" dirty="0" smtClean="0">
                <a:latin typeface="+mn-lt"/>
              </a:rPr>
              <a:t>a </a:t>
            </a:r>
            <a:r>
              <a:rPr lang="en-US" altLang="en-US" sz="2400" dirty="0">
                <a:latin typeface="+mn-lt"/>
              </a:rPr>
              <a:t>posttest loop – execute the loop, then test the </a:t>
            </a:r>
            <a:r>
              <a:rPr lang="en-US" altLang="en-US" sz="2400" dirty="0">
                <a:latin typeface="Courier New" panose="02070309020205020404" pitchFamily="49" charset="0"/>
                <a:cs typeface="Courier New" panose="02070309020205020404" pitchFamily="49" charset="0"/>
              </a:rPr>
              <a:t>expression</a:t>
            </a:r>
          </a:p>
          <a:p>
            <a:r>
              <a:rPr lang="en-US" altLang="en-US" sz="2400" dirty="0">
                <a:latin typeface="+mn-lt"/>
              </a:rPr>
              <a:t>General Format</a:t>
            </a:r>
            <a:r>
              <a:rPr lang="en-US" altLang="en-US" sz="2400" dirty="0" smtClean="0">
                <a:latin typeface="+mn-lt"/>
              </a:rPr>
              <a:t>:</a:t>
            </a:r>
            <a:endParaRPr lang="en-US" altLang="en-US" sz="2400" dirty="0">
              <a:latin typeface="+mn-lt"/>
            </a:endParaRPr>
          </a:p>
        </p:txBody>
      </p:sp>
      <p:pic>
        <p:nvPicPr>
          <p:cNvPr id="7" name="Picture 6" descr="Computer code. The code has 3 lines. The lines read as follows. Line 1. do. Line 2, indented once. statement semicolon. Line 3. while left parenthesis expression right parenthesis semicolon."/>
          <p:cNvPicPr>
            <a:picLocks noChangeAspect="1"/>
          </p:cNvPicPr>
          <p:nvPr/>
        </p:nvPicPr>
        <p:blipFill>
          <a:blip r:embed="rId2"/>
          <a:stretch>
            <a:fillRect/>
          </a:stretch>
        </p:blipFill>
        <p:spPr>
          <a:xfrm>
            <a:off x="1235121" y="3064158"/>
            <a:ext cx="6352917" cy="1422384"/>
          </a:xfrm>
          <a:prstGeom prst="rect">
            <a:avLst/>
          </a:prstGeom>
        </p:spPr>
      </p:pic>
      <p:sp>
        <p:nvSpPr>
          <p:cNvPr id="6" name="Text Placeholder 5"/>
          <p:cNvSpPr>
            <a:spLocks noGrp="1"/>
          </p:cNvSpPr>
          <p:nvPr>
            <p:ph type="body" idx="2"/>
          </p:nvPr>
        </p:nvSpPr>
        <p:spPr>
          <a:xfrm>
            <a:off x="457200" y="4629573"/>
            <a:ext cx="8229600" cy="506472"/>
          </a:xfrm>
        </p:spPr>
        <p:txBody>
          <a:bodyPr/>
          <a:lstStyle/>
          <a:p>
            <a:r>
              <a:rPr lang="en-US" altLang="en-US" sz="2400" dirty="0">
                <a:latin typeface="+mn-lt"/>
              </a:rPr>
              <a:t>Note that a semicolon is required after </a:t>
            </a:r>
            <a:r>
              <a:rPr lang="en-US" altLang="en-US" sz="2400" b="1" dirty="0">
                <a:latin typeface="Courier New" panose="02070309020205020404" pitchFamily="49" charset="0"/>
              </a:rPr>
              <a:t>(expression</a:t>
            </a:r>
            <a:r>
              <a:rPr lang="en-US" altLang="en-US" sz="2400" b="1" dirty="0" smtClean="0">
                <a:latin typeface="Courier New" panose="02070309020205020404" pitchFamily="49" charset="0"/>
              </a:rPr>
              <a:t>)</a:t>
            </a:r>
            <a:endParaRPr lang="en-US" alt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The Logic of a </a:t>
            </a:r>
            <a:r>
              <a:rPr lang="en-US" altLang="en-US" dirty="0" smtClean="0">
                <a:latin typeface="Courier New" panose="02070309020205020404" pitchFamily="49" charset="0"/>
              </a:rPr>
              <a:t>do</a:t>
            </a:r>
            <a:r>
              <a:rPr lang="en-US" altLang="en-US" dirty="0" smtClean="0"/>
              <a:t>-</a:t>
            </a:r>
            <a:r>
              <a:rPr lang="en-US" altLang="en-US" dirty="0" smtClean="0">
                <a:latin typeface="Courier New" panose="02070309020205020404" pitchFamily="49" charset="0"/>
              </a:rPr>
              <a:t>while </a:t>
            </a:r>
            <a:r>
              <a:rPr lang="en-US" altLang="en-US" dirty="0" smtClean="0">
                <a:latin typeface="Times New Roman" panose="02020603050405020304" pitchFamily="18" charset="0"/>
                <a:ea typeface="+mj-ea"/>
                <a:cs typeface="Arial"/>
              </a:rPr>
              <a:t>Loop</a:t>
            </a:r>
            <a:endParaRPr lang="en-US" altLang="en-US" dirty="0">
              <a:latin typeface="Times New Roman" panose="02020603050405020304" pitchFamily="18" charset="0"/>
              <a:ea typeface="+mj-ea"/>
              <a:cs typeface="Arial"/>
            </a:endParaRPr>
          </a:p>
        </p:txBody>
      </p:sp>
      <p:pic>
        <p:nvPicPr>
          <p:cNvPr id="49155" name="Picture 3" descr="A flowchart begins with statement or statements which leads to Expression. If the answer is true, the process begins again. If the answer is false, no action is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750" y="2077507"/>
            <a:ext cx="2380500" cy="35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An Example </a:t>
            </a:r>
            <a:r>
              <a:rPr lang="en-US" altLang="en-US" dirty="0" smtClean="0">
                <a:latin typeface="Courier New" panose="02070309020205020404" pitchFamily="49" charset="0"/>
                <a:ea typeface="+mj-ea"/>
                <a:cs typeface="Courier New" panose="02070309020205020404" pitchFamily="49" charset="0"/>
              </a:rPr>
              <a:t>do-while</a:t>
            </a:r>
            <a:r>
              <a:rPr lang="en-US" altLang="en-US" dirty="0" smtClean="0">
                <a:latin typeface="Times New Roman" panose="02020603050405020304" pitchFamily="18" charset="0"/>
                <a:ea typeface="+mj-ea"/>
                <a:cs typeface="Arial"/>
              </a:rPr>
              <a:t> Loop</a:t>
            </a:r>
            <a:endParaRPr lang="en-US" altLang="en-US" dirty="0">
              <a:latin typeface="Times New Roman" panose="02020603050405020304" pitchFamily="18" charset="0"/>
              <a:ea typeface="+mj-ea"/>
              <a:cs typeface="Arial"/>
            </a:endParaRPr>
          </a:p>
        </p:txBody>
      </p:sp>
      <p:pic>
        <p:nvPicPr>
          <p:cNvPr id="6" name="Picture 5" descr="Computer code. The code has 5 lines. The lines read as follows. Line 1. i n t, x equals 1 semicolon. Line 2. do. Line 3, left brace. Line 4. indented once. c out left angle bracket left angle bracket x left angle bracket left angle bracket end l semicolon. Line 5. right brace while left parenthesis x less than sign 0 right parenthesis semicolon."/>
          <p:cNvPicPr>
            <a:picLocks noChangeAspect="1"/>
          </p:cNvPicPr>
          <p:nvPr/>
        </p:nvPicPr>
        <p:blipFill>
          <a:blip r:embed="rId2"/>
          <a:stretch>
            <a:fillRect/>
          </a:stretch>
        </p:blipFill>
        <p:spPr>
          <a:xfrm>
            <a:off x="2499245" y="1939888"/>
            <a:ext cx="4145510" cy="1993603"/>
          </a:xfrm>
          <a:prstGeom prst="rect">
            <a:avLst/>
          </a:prstGeom>
        </p:spPr>
      </p:pic>
      <p:sp>
        <p:nvSpPr>
          <p:cNvPr id="4" name="Text Placeholder 3"/>
          <p:cNvSpPr>
            <a:spLocks noGrp="1"/>
          </p:cNvSpPr>
          <p:nvPr>
            <p:ph type="body" idx="2"/>
          </p:nvPr>
        </p:nvSpPr>
        <p:spPr>
          <a:xfrm>
            <a:off x="457200" y="4150414"/>
            <a:ext cx="8229600" cy="923925"/>
          </a:xfrm>
        </p:spPr>
        <p:txBody>
          <a:bodyPr>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Although the test expression is false, this loop will execute one time because </a:t>
            </a:r>
            <a:r>
              <a:rPr lang="en-US" altLang="en-US" sz="2400" kern="1200" dirty="0">
                <a:solidFill>
                  <a:srgbClr val="000000"/>
                </a:solidFill>
                <a:latin typeface="Courier New" panose="02070309020205020404" pitchFamily="49" charset="0"/>
                <a:ea typeface="+mn-ea"/>
                <a:cs typeface="Courier New" panose="02070309020205020404" pitchFamily="49" charset="0"/>
              </a:rPr>
              <a:t>do-while</a:t>
            </a:r>
            <a:r>
              <a:rPr lang="en-US" altLang="en-US" sz="2400" kern="1200" dirty="0">
                <a:solidFill>
                  <a:srgbClr val="000000"/>
                </a:solidFill>
                <a:latin typeface="Arial (Body)"/>
                <a:ea typeface="+mn-ea"/>
                <a:cs typeface="Arial" panose="020B0604020202020204" pitchFamily="34" charset="0"/>
              </a:rPr>
              <a:t> is a posttest loop.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a:t>
            </a:r>
            <a:r>
              <a:rPr lang="en-US" dirty="0" smtClean="0">
                <a:latin typeface="Courier New" panose="02070309020205020404" pitchFamily="49" charset="0"/>
                <a:ea typeface="+mj-ea"/>
                <a:cs typeface="Courier New" panose="02070309020205020404" pitchFamily="49" charset="0"/>
              </a:rPr>
              <a:t>do-while </a:t>
            </a:r>
            <a:r>
              <a:rPr lang="en-US" dirty="0" smtClean="0">
                <a:latin typeface="Times New Roman" panose="02020603050405020304" pitchFamily="18" charset="0"/>
                <a:ea typeface="+mj-ea"/>
                <a:cs typeface="Arial"/>
              </a:rPr>
              <a:t>Loop in Program 5-7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51205" name="Picture 4" descr="Computer code. The code has 27 lines. The lines read as follows. Line 1. forward slash forward slash This program averages 3 test scores period It repeats as. Line 2. forward slash forward slash many times as the user wishes period. Line 3. hash include left angle bracket i o stream right angle bracket. Line 4. using namespace s t d semicolon. Line 5. Blank. Line 6. i n t main left parenthesis right parenthesis. Line 7. left brace. Line 8, indented once. i n t score 1 comma score 2 comma score 3 semicolon forward slash forward slash Three scores. Line 9, indented once. double average semicolon forward slash forward slash Average score. Line 10, indented once. c h a r again semicolon forward slash forward slash To hold Y or N input. Line 11. Blank. Line 12, indented once. do. Line 13, indented once. left brace. Line 14, indented twice. forward slash forward slash Get three scores period. Line 15, indented twice. c out left angle bracket left angle bracket double quote Enter 3 scores and I will average them colon double quote semicolon. Line 16, indented twice. c in right angle bracket right angle bracket score 1 right angle bracket right angle bracket score 2 right angle bracket right angle bracket score 3 semicolon. Line 17. Blank. Line 18, indented twice. forward slash forward slash Calculate and display the average period. Line 19, indented twice. average equals left parenthesis score 1 plus score 2 plus score 3 right parenthesis forward slash 3 period 0 semicolon. Line 20, indented twice. c out left angle bracket left angle bracket double quote The average is double quote left angle bracket left angle bracket average left angle bracket left angle bracket double quote period back slash n double quote semicolon. Line 21. Blank. Line 22, indented twice. forward slash forward slash Does the user want to average another set question mark. Line 23, indented twice. c out left angle bracket left angle bracket double quote Do you want to average another set question mark left parenthesis Y forward slash N right parenthesis double quote semicolon. Line 24, indented twice. c in right angle bracket right angle bracket again semicolon. Line 25, indented once. right brace while left parenthesis again equals equals single quote Y single quote pipe pipe again equals equals single quote y single quote right parenthesis semicolon. Line 26, indented once. return 0 semicolon. Line 27.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t="6004" r="-86"/>
          <a:stretch/>
        </p:blipFill>
        <p:spPr bwMode="auto">
          <a:xfrm>
            <a:off x="1780033" y="1605212"/>
            <a:ext cx="5588488" cy="469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a:t>
            </a:r>
            <a:r>
              <a:rPr lang="en-US" dirty="0" smtClean="0">
                <a:latin typeface="Courier New" panose="02070309020205020404" pitchFamily="49" charset="0"/>
                <a:ea typeface="+mj-ea"/>
                <a:cs typeface="Courier New" panose="02070309020205020404" pitchFamily="49" charset="0"/>
              </a:rPr>
              <a:t>do-while </a:t>
            </a:r>
            <a:r>
              <a:rPr lang="en-US" dirty="0" smtClean="0">
                <a:latin typeface="Times New Roman" panose="02020603050405020304" pitchFamily="18" charset="0"/>
                <a:ea typeface="+mj-ea"/>
                <a:cs typeface="Arial"/>
              </a:rPr>
              <a:t>Loop in Program 5-7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53251" name="Picture 2" descr="Computer code. The code has 7 lines. The lines read as follows. Line 1. Program Output with Example Input Shown in Bold. Line 2. Enter 3 scores and I will average them colon 80, 90, 70 left bracket Enter right bracket, written in bold. Line 3. The average is 80. Line 4. Do you want to average another set question mark left parenthesis Y forward slash N right parenthesis y left bracket Enter right bracket, written in bold. Line 5. Enter 3 scores and I will average them colon 60, 75, 88 left bracket Enter right bracket, written in bold. Line 6. The average is 74 period 3333. Line 7. Do you want to average another set question mark left parenthesis Y forward slash N right parenthesis n left bracket Enter right bracket, written in b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76400"/>
            <a:ext cx="8001000"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Courier New" panose="02070309020205020404" pitchFamily="49" charset="0"/>
                <a:ea typeface="+mj-ea"/>
                <a:cs typeface="Courier New" panose="02070309020205020404" pitchFamily="49" charset="0"/>
              </a:rPr>
              <a:t>do-while</a:t>
            </a:r>
            <a:r>
              <a:rPr lang="en-US" altLang="en-US" dirty="0" smtClean="0">
                <a:latin typeface="Times New Roman" panose="02020603050405020304" pitchFamily="18" charset="0"/>
                <a:ea typeface="+mj-ea"/>
                <a:cs typeface="Courier New" panose="02070309020205020404" pitchFamily="49" charset="0"/>
              </a:rPr>
              <a:t> Loop Notes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785348"/>
          </a:xfrm>
        </p:spPr>
        <p:txBody>
          <a:bodyPr>
            <a:spAutoFit/>
          </a:bodyPr>
          <a:lstStyle/>
          <a:p>
            <a:pPr marL="255651" indent="-255651">
              <a:tabLst/>
              <a:defRPr/>
            </a:pPr>
            <a:r>
              <a:rPr lang="en-US" altLang="en-US" sz="2400" dirty="0">
                <a:solidFill>
                  <a:srgbClr val="000000"/>
                </a:solidFill>
                <a:latin typeface="Arial (Body)"/>
                <a:ea typeface="+mn-ea"/>
              </a:rPr>
              <a:t>Loop always executes at least once</a:t>
            </a:r>
          </a:p>
          <a:p>
            <a:pPr marL="255651" indent="-255651">
              <a:tabLst/>
              <a:defRPr/>
            </a:pPr>
            <a:r>
              <a:rPr lang="en-US" altLang="en-US" sz="2400" dirty="0">
                <a:solidFill>
                  <a:srgbClr val="000000"/>
                </a:solidFill>
                <a:latin typeface="Arial (Body)"/>
                <a:ea typeface="+mn-ea"/>
              </a:rPr>
              <a:t>Execution continues as long as </a:t>
            </a:r>
            <a:r>
              <a:rPr lang="en-US" altLang="en-US" sz="2400" b="1" dirty="0">
                <a:solidFill>
                  <a:srgbClr val="000000"/>
                </a:solidFill>
                <a:latin typeface="Courier New" panose="02070309020205020404" pitchFamily="49" charset="0"/>
                <a:ea typeface="+mn-ea"/>
                <a:cs typeface="Courier New" panose="02070309020205020404" pitchFamily="49" charset="0"/>
              </a:rPr>
              <a:t>expression</a:t>
            </a:r>
            <a:r>
              <a:rPr lang="en-US" altLang="en-US" sz="2400" dirty="0">
                <a:solidFill>
                  <a:srgbClr val="000000"/>
                </a:solidFill>
                <a:latin typeface="Arial (Body)"/>
                <a:ea typeface="+mn-ea"/>
              </a:rPr>
              <a:t> is </a:t>
            </a:r>
            <a:r>
              <a:rPr lang="en-US" altLang="en-US" sz="2400" dirty="0">
                <a:solidFill>
                  <a:srgbClr val="000000"/>
                </a:solidFill>
                <a:latin typeface="Courier New" panose="02070309020205020404" pitchFamily="49" charset="0"/>
                <a:ea typeface="+mn-ea"/>
                <a:cs typeface="Courier New" panose="02070309020205020404" pitchFamily="49" charset="0"/>
              </a:rPr>
              <a:t>true</a:t>
            </a:r>
            <a:r>
              <a:rPr lang="en-US" altLang="en-US" sz="2400" dirty="0">
                <a:solidFill>
                  <a:srgbClr val="000000"/>
                </a:solidFill>
                <a:latin typeface="Arial (Body)"/>
                <a:ea typeface="+mn-ea"/>
              </a:rPr>
              <a:t>, stops repetition when </a:t>
            </a:r>
            <a:r>
              <a:rPr lang="en-US" altLang="en-US" sz="2400" b="1" dirty="0">
                <a:solidFill>
                  <a:srgbClr val="000000"/>
                </a:solidFill>
                <a:latin typeface="Courier New" panose="02070309020205020404" pitchFamily="49" charset="0"/>
                <a:ea typeface="+mn-ea"/>
                <a:cs typeface="Courier New" panose="02070309020205020404" pitchFamily="49" charset="0"/>
              </a:rPr>
              <a:t>expression</a:t>
            </a:r>
            <a:r>
              <a:rPr lang="en-US" altLang="en-US" sz="2400" dirty="0">
                <a:solidFill>
                  <a:srgbClr val="000000"/>
                </a:solidFill>
                <a:latin typeface="Arial (Body)"/>
                <a:ea typeface="+mn-ea"/>
              </a:rPr>
              <a:t> becomes </a:t>
            </a:r>
            <a:r>
              <a:rPr lang="en-US" altLang="en-US" sz="2400" dirty="0">
                <a:solidFill>
                  <a:srgbClr val="000000"/>
                </a:solidFill>
                <a:latin typeface="Courier New" panose="02070309020205020404" pitchFamily="49" charset="0"/>
                <a:ea typeface="+mn-ea"/>
                <a:cs typeface="Courier New" panose="02070309020205020404" pitchFamily="49" charset="0"/>
              </a:rPr>
              <a:t>false</a:t>
            </a:r>
          </a:p>
          <a:p>
            <a:pPr marL="255651" indent="-255651">
              <a:tabLst/>
              <a:defRPr/>
            </a:pPr>
            <a:r>
              <a:rPr lang="en-US" altLang="en-US" sz="2400" dirty="0">
                <a:solidFill>
                  <a:srgbClr val="000000"/>
                </a:solidFill>
                <a:latin typeface="Arial (Body)"/>
                <a:ea typeface="+mn-ea"/>
              </a:rPr>
              <a:t>Useful in menu-driven programs to bring user back to menu to make another choice (</a:t>
            </a:r>
            <a:r>
              <a:rPr lang="en-US" altLang="en-US" sz="2400" b="1" dirty="0">
                <a:solidFill>
                  <a:srgbClr val="000000"/>
                </a:solidFill>
                <a:latin typeface="Arial (Body)"/>
                <a:ea typeface="+mn-ea"/>
              </a:rPr>
              <a:t>see </a:t>
            </a:r>
            <a:r>
              <a:rPr lang="en-US" altLang="en-US" sz="2400" dirty="0">
                <a:solidFill>
                  <a:srgbClr val="000000"/>
                </a:solidFill>
                <a:latin typeface="Arial (Body)"/>
                <a:ea typeface="+mn-ea"/>
              </a:rPr>
              <a:t>Program 5-8 </a:t>
            </a:r>
            <a:r>
              <a:rPr lang="en-US" altLang="en-US" sz="2400" b="1" dirty="0">
                <a:solidFill>
                  <a:srgbClr val="000000"/>
                </a:solidFill>
                <a:latin typeface="Arial (Body)"/>
                <a:ea typeface="+mn-ea"/>
              </a:rPr>
              <a:t>on pages </a:t>
            </a:r>
            <a:r>
              <a:rPr lang="en-US" altLang="en-US" sz="2400" dirty="0">
                <a:solidFill>
                  <a:srgbClr val="000000"/>
                </a:solidFill>
                <a:latin typeface="Arial (Body)"/>
                <a:ea typeface="+mn-ea"/>
              </a:rPr>
              <a:t>245-246</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5.6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for</a:t>
            </a:r>
            <a:r>
              <a:rPr lang="en-US" altLang="en-US" sz="3400" dirty="0">
                <a:solidFill>
                  <a:schemeClr val="bg1"/>
                </a:solidFill>
                <a:latin typeface="Times New Roman" panose="02020603050405020304" pitchFamily="18" charset="0"/>
                <a:cs typeface="Times New Roman" panose="02020603050405020304" pitchFamily="18" charset="0"/>
              </a:rPr>
              <a:t> Loop</a:t>
            </a:r>
            <a:endParaRPr lang="en-US" altLang="en-US" sz="3400" dirty="0">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for </a:t>
            </a:r>
            <a:r>
              <a:rPr lang="en-US" altLang="en-US" dirty="0" smtClean="0">
                <a:latin typeface="Times New Roman" panose="02020603050405020304" pitchFamily="18" charset="0"/>
                <a:ea typeface="+mj-ea"/>
                <a:cs typeface="Arial"/>
              </a:rPr>
              <a:t>Loop</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1"/>
            <a:ext cx="8229600" cy="1046746"/>
          </a:xfrm>
        </p:spPr>
        <p:txBody>
          <a:bodyPr/>
          <a:lstStyle/>
          <a:p>
            <a:r>
              <a:rPr lang="en-US" altLang="en-US" sz="2400" dirty="0">
                <a:latin typeface="+mn-lt"/>
              </a:rPr>
              <a:t>Useful for counter-controlled </a:t>
            </a:r>
            <a:r>
              <a:rPr lang="en-US" altLang="en-US" sz="2400" dirty="0" smtClean="0">
                <a:latin typeface="+mn-lt"/>
              </a:rPr>
              <a:t>loop</a:t>
            </a:r>
            <a:endParaRPr lang="en-US" altLang="en-US" sz="2400" dirty="0">
              <a:latin typeface="+mn-lt"/>
            </a:endParaRPr>
          </a:p>
          <a:p>
            <a:r>
              <a:rPr lang="en-US" altLang="en-US" sz="2400" dirty="0">
                <a:latin typeface="+mn-lt"/>
              </a:rPr>
              <a:t>General Format:</a:t>
            </a:r>
            <a:endParaRPr lang="en-IN" sz="2400" dirty="0">
              <a:latin typeface="+mn-lt"/>
            </a:endParaRPr>
          </a:p>
        </p:txBody>
      </p:sp>
      <p:pic>
        <p:nvPicPr>
          <p:cNvPr id="7" name="Picture 6" descr="Computer code. The code has 2 lines. The lines read as follows. Line 1. for left parenthesis initialization semicolon test semicolon update right parenthesis. Line 2, indented once. statement semicolon forward slash forward slash or block in left brace right brace."/>
          <p:cNvPicPr>
            <a:picLocks noChangeAspect="1"/>
          </p:cNvPicPr>
          <p:nvPr/>
        </p:nvPicPr>
        <p:blipFill>
          <a:blip r:embed="rId2"/>
          <a:stretch>
            <a:fillRect/>
          </a:stretch>
        </p:blipFill>
        <p:spPr>
          <a:xfrm>
            <a:off x="1224248" y="2855692"/>
            <a:ext cx="6597531" cy="1074438"/>
          </a:xfrm>
          <a:prstGeom prst="rect">
            <a:avLst/>
          </a:prstGeom>
        </p:spPr>
      </p:pic>
      <p:sp>
        <p:nvSpPr>
          <p:cNvPr id="6" name="Text Placeholder 5"/>
          <p:cNvSpPr>
            <a:spLocks noGrp="1"/>
          </p:cNvSpPr>
          <p:nvPr>
            <p:ph type="body" idx="2"/>
          </p:nvPr>
        </p:nvSpPr>
        <p:spPr>
          <a:xfrm>
            <a:off x="457200" y="4094462"/>
            <a:ext cx="8229600" cy="509622"/>
          </a:xfrm>
        </p:spPr>
        <p:txBody>
          <a:bodyPr/>
          <a:lstStyle/>
          <a:p>
            <a:r>
              <a:rPr lang="en-US" altLang="en-US" sz="2400" dirty="0">
                <a:latin typeface="+mn-lt"/>
              </a:rPr>
              <a:t>No semicolon after the </a:t>
            </a:r>
            <a:r>
              <a:rPr lang="en-US" altLang="en-US" sz="2400" dirty="0">
                <a:latin typeface="Courier New" panose="02070309020205020404" pitchFamily="49" charset="0"/>
                <a:cs typeface="Courier New" panose="02070309020205020404" pitchFamily="49" charset="0"/>
              </a:rPr>
              <a:t>update</a:t>
            </a:r>
            <a:r>
              <a:rPr lang="en-US" altLang="en-US" sz="2400" dirty="0">
                <a:latin typeface="+mn-lt"/>
              </a:rPr>
              <a:t> expression or after the </a:t>
            </a:r>
            <a:r>
              <a:rPr lang="en-US" altLang="en-US" sz="2400" dirty="0" smtClean="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sz="3400" b="1" dirty="0">
                <a:solidFill>
                  <a:schemeClr val="tx2"/>
                </a:solidFill>
                <a:latin typeface="Courier New" panose="02070309020205020404" pitchFamily="49" charset="0"/>
                <a:ea typeface="+mj-ea"/>
                <a:cs typeface="Courier New" panose="02070309020205020404" pitchFamily="49" charset="0"/>
              </a:rPr>
              <a:t>f</a:t>
            </a:r>
            <a:r>
              <a:rPr lang="en-US" altLang="en-US" sz="3400" b="1" dirty="0" smtClean="0">
                <a:solidFill>
                  <a:schemeClr val="tx2"/>
                </a:solidFill>
                <a:latin typeface="Courier New" panose="02070309020205020404" pitchFamily="49" charset="0"/>
                <a:ea typeface="+mj-ea"/>
                <a:cs typeface="Courier New" panose="02070309020205020404" pitchFamily="49" charset="0"/>
              </a:rPr>
              <a:t>or</a:t>
            </a:r>
            <a:r>
              <a:rPr lang="en-US" altLang="en-US" sz="3400" b="1" dirty="0" smtClean="0">
                <a:solidFill>
                  <a:schemeClr val="tx2"/>
                </a:solidFill>
                <a:latin typeface="Times New Roman" panose="02020603050405020304" pitchFamily="18" charset="0"/>
                <a:ea typeface="+mj-ea"/>
              </a:rPr>
              <a:t> Loop - Mechanics</a:t>
            </a:r>
            <a:endParaRPr lang="en-US" altLang="en-US" sz="3400" b="1" dirty="0">
              <a:solidFill>
                <a:schemeClr val="tx2"/>
              </a:solidFill>
              <a:latin typeface="Times New Roman" panose="02020603050405020304" pitchFamily="18" charset="0"/>
              <a:ea typeface="+mj-ea"/>
            </a:endParaRPr>
          </a:p>
        </p:txBody>
      </p:sp>
      <p:pic>
        <p:nvPicPr>
          <p:cNvPr id="6" name="Picture 5" descr="Computer code. The code has 2 lines. The lines read as follows. Line 1. for left parenthesis initialization semicolon test semicolon update right parenthesis. Line 2, indented once. statement semicolon forward slash forward slash or block in left brace right brace."/>
          <p:cNvPicPr>
            <a:picLocks noChangeAspect="1"/>
          </p:cNvPicPr>
          <p:nvPr/>
        </p:nvPicPr>
        <p:blipFill>
          <a:blip r:embed="rId2"/>
          <a:stretch>
            <a:fillRect/>
          </a:stretch>
        </p:blipFill>
        <p:spPr>
          <a:xfrm>
            <a:off x="457200" y="1644972"/>
            <a:ext cx="7194415" cy="1042839"/>
          </a:xfrm>
          <a:prstGeom prst="rect">
            <a:avLst/>
          </a:prstGeom>
        </p:spPr>
      </p:pic>
      <p:sp>
        <p:nvSpPr>
          <p:cNvPr id="5" name="Text Placeholder 4"/>
          <p:cNvSpPr>
            <a:spLocks noGrp="1"/>
          </p:cNvSpPr>
          <p:nvPr>
            <p:ph idx="1"/>
          </p:nvPr>
        </p:nvSpPr>
        <p:spPr>
          <a:xfrm>
            <a:off x="457200" y="2788920"/>
            <a:ext cx="8229600" cy="1014860"/>
          </a:xfrm>
        </p:spPr>
        <p:txBody>
          <a:bodyPr/>
          <a:lstStyle/>
          <a:p>
            <a:pPr marL="432000" indent="-432000">
              <a:spcBef>
                <a:spcPts val="1500"/>
              </a:spcBef>
              <a:buClr>
                <a:schemeClr val="tx2"/>
              </a:buClr>
              <a:buFont typeface="+mj-lt"/>
              <a:buAutoNum type="arabicPeriod"/>
              <a:defRPr/>
            </a:pPr>
            <a:r>
              <a:rPr lang="en-US" sz="2400" dirty="0">
                <a:latin typeface="+mn-lt"/>
              </a:rPr>
              <a:t>Perform</a:t>
            </a:r>
            <a:r>
              <a:rPr lang="en-US" sz="2400" dirty="0"/>
              <a:t> </a:t>
            </a:r>
            <a:r>
              <a:rPr lang="en-US" sz="2400" b="1" dirty="0">
                <a:latin typeface="Courier New" pitchFamily="-16" charset="0"/>
              </a:rPr>
              <a:t>initialization</a:t>
            </a:r>
            <a:endParaRPr lang="en-US" sz="2400" b="1" baseline="30000" dirty="0"/>
          </a:p>
          <a:p>
            <a:pPr marL="432000" indent="-432000">
              <a:spcBef>
                <a:spcPts val="1500"/>
              </a:spcBef>
              <a:buClr>
                <a:schemeClr val="tx2"/>
              </a:buClr>
              <a:buFont typeface="+mj-lt"/>
              <a:buAutoNum type="arabicPeriod"/>
              <a:defRPr/>
            </a:pPr>
            <a:r>
              <a:rPr lang="en-US" sz="2400" dirty="0">
                <a:latin typeface="+mn-lt"/>
              </a:rPr>
              <a:t>Evaluate</a:t>
            </a:r>
            <a:r>
              <a:rPr lang="en-US" sz="2400" dirty="0"/>
              <a:t> </a:t>
            </a:r>
            <a:r>
              <a:rPr lang="en-US" sz="2400" b="1" dirty="0">
                <a:latin typeface="Courier New" pitchFamily="-16" charset="0"/>
              </a:rPr>
              <a:t>test</a:t>
            </a:r>
            <a:r>
              <a:rPr lang="en-US" sz="2400" dirty="0"/>
              <a:t> </a:t>
            </a:r>
            <a:r>
              <a:rPr lang="en-US" sz="2400" dirty="0" smtClean="0">
                <a:latin typeface="+mn-lt"/>
              </a:rPr>
              <a:t>expression</a:t>
            </a:r>
            <a:endParaRPr lang="en-US" sz="2400" dirty="0">
              <a:latin typeface="+mn-lt"/>
            </a:endParaRPr>
          </a:p>
        </p:txBody>
      </p:sp>
      <p:sp>
        <p:nvSpPr>
          <p:cNvPr id="3" name="Content Placeholder 2"/>
          <p:cNvSpPr>
            <a:spLocks noGrp="1"/>
          </p:cNvSpPr>
          <p:nvPr>
            <p:ph idx="13"/>
          </p:nvPr>
        </p:nvSpPr>
        <p:spPr>
          <a:xfrm>
            <a:off x="473720" y="3922652"/>
            <a:ext cx="8229600" cy="919336"/>
          </a:xfrm>
        </p:spPr>
        <p:txBody>
          <a:bodyPr/>
          <a:lstStyle/>
          <a:p>
            <a:pPr marL="741600" lvl="1" indent="-284400">
              <a:defRPr/>
            </a:pPr>
            <a:r>
              <a:rPr lang="en-US" sz="2400" dirty="0" smtClean="0"/>
              <a:t>If </a:t>
            </a:r>
            <a:r>
              <a:rPr lang="en-US" sz="2400" dirty="0">
                <a:latin typeface="Courier New" pitchFamily="-16" charset="0"/>
              </a:rPr>
              <a:t>true</a:t>
            </a:r>
            <a:r>
              <a:rPr lang="en-US" sz="2400" dirty="0"/>
              <a:t>, execute </a:t>
            </a:r>
            <a:r>
              <a:rPr lang="en-US" sz="2400" b="1" dirty="0">
                <a:latin typeface="Courier New" pitchFamily="-16" charset="0"/>
              </a:rPr>
              <a:t>statement</a:t>
            </a:r>
            <a:endParaRPr lang="en-US" sz="2400" b="1" dirty="0"/>
          </a:p>
          <a:p>
            <a:pPr marL="741600" lvl="1" indent="-284400">
              <a:defRPr/>
            </a:pPr>
            <a:r>
              <a:rPr lang="en-US" sz="2400" dirty="0"/>
              <a:t>If </a:t>
            </a:r>
            <a:r>
              <a:rPr lang="en-US" sz="2400" dirty="0">
                <a:latin typeface="Courier New" pitchFamily="-16" charset="0"/>
              </a:rPr>
              <a:t>false</a:t>
            </a:r>
            <a:r>
              <a:rPr lang="en-US" sz="2400" dirty="0"/>
              <a:t>, terminate loop </a:t>
            </a:r>
            <a:r>
              <a:rPr lang="en-US" sz="2400" dirty="0" smtClean="0"/>
              <a:t>execution</a:t>
            </a:r>
            <a:endParaRPr lang="en-US" sz="2400" dirty="0"/>
          </a:p>
        </p:txBody>
      </p:sp>
      <p:sp>
        <p:nvSpPr>
          <p:cNvPr id="4" name="Content Placeholder 3"/>
          <p:cNvSpPr>
            <a:spLocks noGrp="1"/>
          </p:cNvSpPr>
          <p:nvPr>
            <p:ph idx="14"/>
          </p:nvPr>
        </p:nvSpPr>
        <p:spPr>
          <a:xfrm>
            <a:off x="473720" y="4910080"/>
            <a:ext cx="8229600" cy="640328"/>
          </a:xfrm>
        </p:spPr>
        <p:txBody>
          <a:bodyPr/>
          <a:lstStyle/>
          <a:p>
            <a:pPr marL="432000" indent="-432000">
              <a:spcBef>
                <a:spcPts val="1500"/>
              </a:spcBef>
              <a:buClr>
                <a:schemeClr val="tx2"/>
              </a:buClr>
              <a:buFont typeface="+mj-lt"/>
              <a:buAutoNum type="arabicPeriod" startAt="3"/>
            </a:pPr>
            <a:r>
              <a:rPr lang="en-US" sz="2400" dirty="0">
                <a:latin typeface="+mn-lt"/>
              </a:rPr>
              <a:t>Execute </a:t>
            </a:r>
            <a:r>
              <a:rPr lang="en-US" sz="2400" b="1" dirty="0">
                <a:latin typeface="Courier New" panose="02070309020205020404" pitchFamily="49" charset="0"/>
                <a:cs typeface="Courier New" panose="02070309020205020404" pitchFamily="49" charset="0"/>
              </a:rPr>
              <a:t>update</a:t>
            </a:r>
            <a:r>
              <a:rPr lang="en-US" sz="2400" b="1" dirty="0">
                <a:latin typeface="+mn-lt"/>
              </a:rPr>
              <a:t>, </a:t>
            </a:r>
            <a:r>
              <a:rPr lang="en-US" sz="2400" dirty="0">
                <a:latin typeface="+mn-lt"/>
              </a:rPr>
              <a:t>then re-evaluate </a:t>
            </a:r>
            <a:r>
              <a:rPr lang="en-US" sz="2400" b="1" dirty="0">
                <a:latin typeface="Courier New" panose="02070309020205020404" pitchFamily="49" charset="0"/>
                <a:cs typeface="Courier New" panose="02070309020205020404" pitchFamily="49" charset="0"/>
              </a:rPr>
              <a:t>test</a:t>
            </a:r>
            <a:r>
              <a:rPr lang="en-US" sz="2400" b="1" dirty="0">
                <a:latin typeface="+mn-lt"/>
              </a:rPr>
              <a:t> </a:t>
            </a:r>
            <a:r>
              <a:rPr lang="en-US" sz="2400" dirty="0" smtClean="0">
                <a:latin typeface="+mn-lt"/>
              </a:rPr>
              <a:t>expression</a:t>
            </a:r>
            <a:endParaRPr lang="en-US" sz="2400" dirty="0">
              <a:latin typeface="+mn-lt"/>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f</a:t>
            </a:r>
            <a:r>
              <a:rPr lang="en-US" altLang="en-US" dirty="0" smtClean="0">
                <a:latin typeface="Courier New" panose="02070309020205020404" pitchFamily="49" charset="0"/>
                <a:ea typeface="+mj-ea"/>
                <a:cs typeface="Courier New" panose="02070309020205020404" pitchFamily="49" charset="0"/>
              </a:rPr>
              <a:t>or</a:t>
            </a:r>
            <a:r>
              <a:rPr lang="en-US" altLang="en-US" dirty="0" smtClean="0">
                <a:latin typeface="Times New Roman" panose="02020603050405020304" pitchFamily="18" charset="0"/>
                <a:ea typeface="+mj-ea"/>
                <a:cs typeface="Arial"/>
              </a:rPr>
              <a:t> Loop - Example</a:t>
            </a:r>
            <a:endParaRPr lang="en-US" altLang="en-US" dirty="0">
              <a:latin typeface="Times New Roman" panose="02020603050405020304" pitchFamily="18" charset="0"/>
              <a:ea typeface="+mj-ea"/>
              <a:cs typeface="Arial"/>
            </a:endParaRPr>
          </a:p>
        </p:txBody>
      </p:sp>
      <p:pic>
        <p:nvPicPr>
          <p:cNvPr id="5" name="Picture 4" descr="Computer code. The code has 3 lines. The lines read as follows. Line 1. i n t count semicolon. Line 2. for left parenthesis count equals 0 semicolon count less than sign 5 semicolon count plus plus right parenthesis. Line 3, indented once. c out left angle bracket left angle bracket double quote Hello double quote left angle bracket left angle bracket end l semicolon."/>
          <p:cNvPicPr>
            <a:picLocks noChangeAspect="1"/>
          </p:cNvPicPr>
          <p:nvPr/>
        </p:nvPicPr>
        <p:blipFill>
          <a:blip r:embed="rId2"/>
          <a:stretch>
            <a:fillRect/>
          </a:stretch>
        </p:blipFill>
        <p:spPr>
          <a:xfrm>
            <a:off x="1205096" y="2559167"/>
            <a:ext cx="6733808" cy="17396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878"/>
            <a:ext cx="8229600" cy="1169521"/>
          </a:xfrm>
        </p:spPr>
        <p:txBody>
          <a:bodyPr anchor="b">
            <a:spAutoFit/>
          </a:bodyPr>
          <a:lstStyle/>
          <a:p>
            <a:pPr>
              <a:spcBef>
                <a:spcPct val="0"/>
              </a:spcBef>
              <a:buClrTx/>
              <a:defRPr/>
            </a:pPr>
            <a:r>
              <a:rPr lang="en-US" sz="3200" dirty="0" smtClean="0">
                <a:latin typeface="Times New Roman" panose="02020603050405020304" pitchFamily="18" charset="0"/>
                <a:ea typeface="+mj-ea"/>
                <a:cs typeface="Arial"/>
              </a:rPr>
              <a:t>Increment and Decrement Operators in Program 5-1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19460" name="Picture 2" descr="Computer code. The code has 32 lines. The lines read as follows. Line 1. forward slash forward slash This program demonstrates the plus plus and minus minus operators period. Line 2. hash include left angle bracket i o stream right angle bracket. Line 3. using namespace s t d semicolon. Line 4. Blank. Line 5. i n t main left parenthesis right parenthesis. Line 6. left brace. Line 7, indented once. i n t, n u m equals 4 semicolon forward slash forward slash n u m starts out with 4 period. Line 8. Blank. Line 9, indented once. forward slash forward slash Display the value in n u m period. Line 10, indented once. c out left angle bracket left angle bracket double quote The variable n u m is double quote left angle bracket left angle bracket n u m left angle bracket left angle bracket end l semicolon. Line 11, indented once. c out left angle bracket left angle bracket double quote I will now increment n u m period back slash n back slash n double quote semicolon. Line 12. Blank. Line 13, indented once. forward slash forward slash Use post fix plus plus to increment n u m period. Line 14, indented once. n u m plus plus semicolon. Line 15, indented once. c out left angle bracket left angle bracket double quote Now the variable n u m is double quote left angle bracket left angle bracket n u m left angle bracket left angle bracket end l semicolon. Line 16, indented once. c out left angle bracket left angle bracket double quote I will increment n u m again period back slash n back slash n double quote semicolon. Line 17, Blank. Line 18, indented once. forward slash forward slash Use prefix plus plus to increment n u m period. Line 19, indented once. plus plus n u m semicolon. Line 20, indented once. c out left angle bracket left angle bracket double quote Now the variable n u m is double quote left angle bracket left angle bracket n u m left angle bracket left angle bracket end l semicolon. Line 21, indented once. c out left angle bracket left angle bracket double quote I will now decrement n u m period back slash n back slash n double quote semicolon. Line 22. Blank. Line 23, indented once. forward slash forward slash Use post fix minus minus to decrement n u m period. Line 24, indented once. n u m minus minus semicolon. Line 25, indented once. c out left angle bracket left angle bracket double quote Now the variable n u m is double quote left angle bracket left angle bracket n u m left angle bracket left angle bracket end l semicolon. Line 26, indented once. c out left angle bracket left angle bracket double quote I will decrement n u m again period back slash n back slash n double quote semicolon. Line 27. Blank."/>
          <p:cNvPicPr>
            <a:picLocks noChangeAspect="1" noChangeArrowheads="1"/>
          </p:cNvPicPr>
          <p:nvPr/>
        </p:nvPicPr>
        <p:blipFill rotWithShape="1">
          <a:blip r:embed="rId2">
            <a:extLst>
              <a:ext uri="{28A0092B-C50C-407E-A947-70E740481C1C}">
                <a14:useLocalDpi xmlns:a14="http://schemas.microsoft.com/office/drawing/2010/main" val="0"/>
              </a:ext>
            </a:extLst>
          </a:blip>
          <a:srcRect t="6200" r="-677"/>
          <a:stretch/>
        </p:blipFill>
        <p:spPr bwMode="auto">
          <a:xfrm>
            <a:off x="1878191" y="1662202"/>
            <a:ext cx="5422287" cy="460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Closer Look at the Previous Example</a:t>
            </a:r>
            <a:endParaRPr lang="en-US" dirty="0">
              <a:latin typeface="Times New Roman" panose="02020603050405020304" pitchFamily="18" charset="0"/>
              <a:ea typeface="+mj-ea"/>
              <a:cs typeface="Arial"/>
            </a:endParaRPr>
          </a:p>
        </p:txBody>
      </p:sp>
      <p:pic>
        <p:nvPicPr>
          <p:cNvPr id="59395" name="Picture 3" descr="Computer code. The code has 2 lines. The lines read as follows. Line 1. for left parenthesis count equals 0 semicolon count less than 5 semicolon count plus plus right parenthesis. Line 2. c out left angle bracket left angle bracket double quote Hello double quote left angle bracket left angle bracket end l semicolon. Step 1 points count equal to 0 which Performs the initialization expression. Step 2 points the count less than 5 which Evaluates the test expression. If it is true, go to Step 3. Otherwise, terminate the loop. Step points the Execute the body of the loop. Step 4 points count plus plus which Performs the update expression, then go back to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10" y="2389620"/>
            <a:ext cx="7758317" cy="262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the Previous Example</a:t>
            </a:r>
            <a:endParaRPr lang="en-US" dirty="0">
              <a:latin typeface="Times New Roman" panose="02020603050405020304" pitchFamily="18" charset="0"/>
              <a:ea typeface="+mj-ea"/>
              <a:cs typeface="Arial"/>
            </a:endParaRPr>
          </a:p>
        </p:txBody>
      </p:sp>
      <p:pic>
        <p:nvPicPr>
          <p:cNvPr id="60419" name="Picture 3" descr="A flowchart begins with a process, Assign 0 to count. It leads to the condition, count less than 5. If the answer is true, it leads to the process, c out statement. It leads to the process, Increment count. If the answer is false, no action is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451" y="1814418"/>
            <a:ext cx="6633098" cy="355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 </a:t>
            </a:r>
            <a:r>
              <a:rPr lang="en-US" altLang="en-US" dirty="0" smtClean="0">
                <a:latin typeface="Courier New" panose="02070309020205020404" pitchFamily="49" charset="0"/>
                <a:ea typeface="+mj-ea"/>
                <a:cs typeface="Courier New" panose="02070309020205020404" pitchFamily="49" charset="0"/>
              </a:rPr>
              <a:t>for</a:t>
            </a:r>
            <a:r>
              <a:rPr lang="en-US" altLang="en-US" dirty="0" smtClean="0">
                <a:latin typeface="Times New Roman" panose="02020603050405020304" pitchFamily="18" charset="0"/>
                <a:ea typeface="+mj-ea"/>
                <a:cs typeface="Arial"/>
              </a:rPr>
              <a:t> Loop in Program 5-9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pic>
        <p:nvPicPr>
          <p:cNvPr id="61444" name="Picture 2" descr="Computer code. The code has 19 lines. The lines read as follows. Line 1. forward slash forward slash This program displays the numbers 1 through 10 and. Line 2. forward slash forward slash their squares period. Line 3. hash include left angle bracket i o stream right angle bracket. Line 4. using namespace s t d semicolon. Line 5. Blank. Line 6. i n t main left parenthesis right parenthesis. Line 7. left brace. Line 8, indented once. c o n s t, i n t, M I N underscore NUMBER equals 1 comma forward slash forward slash Starting value. Line 9, indented twice. M A X underscore NUMBER equals 10 semicolon forward slash forward slash Ending value. Line 10, indented once. i n t, n u m semicolon. Line 11. Blank. Line 12, indented once. c out left angle bracket left angle bracket double quote Number Number Squared back slash n double quote semicolon. Line 13, indented once. c out left angle bracket left angle bracket double quote line break back slash n double quote semicolon. Line 14. Blank. Line 15, indented once. for left parenthesis n u m equals M I N underscore NUMBER semicolon n u m left angle bracket equals M A X underscore NUMBER semicolon n u m plus plus right parenthesis. Line 16, indented twice. c out left angle bracket left angle bracket n u m left angle bracket left angle bracket double quote back slash t back slash t double quote left angle bracket left angle bracket left parenthesis n u m asterisk n u m right parenthesis left angle bracket left angle bracket end l semicolon. Line 17. Blank. Line 18, indented once. return 0 semicolon. Line 19.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t="8610" r="442"/>
          <a:stretch/>
        </p:blipFill>
        <p:spPr bwMode="auto">
          <a:xfrm>
            <a:off x="1490663" y="1911096"/>
            <a:ext cx="6135433" cy="410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 </a:t>
            </a:r>
            <a:r>
              <a:rPr lang="en-US" altLang="en-US" dirty="0" smtClean="0">
                <a:latin typeface="Courier New" panose="02070309020205020404" pitchFamily="49" charset="0"/>
                <a:ea typeface="+mj-ea"/>
                <a:cs typeface="Courier New" panose="02070309020205020404" pitchFamily="49" charset="0"/>
              </a:rPr>
              <a:t>for</a:t>
            </a:r>
            <a:r>
              <a:rPr lang="en-US" altLang="en-US" dirty="0" smtClean="0">
                <a:latin typeface="Times New Roman" panose="02020603050405020304" pitchFamily="18" charset="0"/>
                <a:ea typeface="+mj-ea"/>
                <a:cs typeface="Arial"/>
              </a:rPr>
              <a:t> Loop in Program 5-9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63491" name="Picture 2" descr="Computer output. The output has 13 lines. The lines read as follows. Line 1. Program Output. Line 2. Number comma Number Squared. Line 3. Hyphenated line. Line 4. 1 comma 1. Line 5. 2, 4. Line 6. 3, 9. Line 7. 4, 16. Line 8. 5, 25. Line 9. 6, 36. Line 10. 7, 49. Line 11. 8, 64. Line 12. 9, 81. Line 13. 10,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1957388"/>
            <a:ext cx="5635625"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Closer Look at Lines 15 through 16 in Program 5-9</a:t>
            </a:r>
            <a:endParaRPr lang="en-US" dirty="0">
              <a:latin typeface="Times New Roman" panose="02020603050405020304" pitchFamily="18" charset="0"/>
              <a:ea typeface="+mj-ea"/>
              <a:cs typeface="Arial"/>
            </a:endParaRPr>
          </a:p>
        </p:txBody>
      </p:sp>
      <p:pic>
        <p:nvPicPr>
          <p:cNvPr id="64515" name="Picture 2" descr="Computer code. The code has 2 lines. The lines read as follows. Line 1. for left parenthesis n u m equals M I N underscore NUMBER semicolon n u m less than sign equals M A X underscore NUMBER semicolon n u m plus plus right parenthesis. In this line, the word, M I N underscore number is labeled as Step 1: Perform the initialization expression. Less than sign is labeled as Step 2: Evaluate the test expression. If it is true, go to Step 3. Otherwise, terminate the loop. N u m plus plus is labeled as Step 4: Perform the update expression, then go back to Step 2. Line 2, indented once. c out left angle bracket left angle bracket n u m left angle bracket left angle bracket double quote back slash t back slash t double quote left angle bracket left angle bracket left parenthesis n u m asterisk n u m right parenthesis left angle bracket left angle bracket end l semicolon. In this line word, c out is labeled as Step 3: Execute the body of th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14" y="2244045"/>
            <a:ext cx="8148845" cy="236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Flowchart for Lines 15 through 16 in Program 5-9</a:t>
            </a:r>
            <a:endParaRPr lang="en-US" dirty="0">
              <a:latin typeface="Times New Roman" panose="02020603050405020304" pitchFamily="18" charset="0"/>
              <a:ea typeface="+mj-ea"/>
              <a:cs typeface="Arial"/>
            </a:endParaRPr>
          </a:p>
        </p:txBody>
      </p:sp>
      <p:pic>
        <p:nvPicPr>
          <p:cNvPr id="65539" name="Picture 2" descr="A flowchart begins with, Assign M I N Underscore Number to n u m. It leads to the condition, n u m lesser than equal to M A X underscore NUMBER. If the answer is true, it leads to Display n u m and n u m asterisk n u m which then leads to Increment n u m. If the answer is false, no action is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597" y="1968971"/>
            <a:ext cx="6266806" cy="364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When to Use the </a:t>
            </a:r>
            <a:r>
              <a:rPr lang="en-US" altLang="en-US" dirty="0" smtClean="0">
                <a:latin typeface="Courier New" panose="02070309020205020404" pitchFamily="49" charset="0"/>
                <a:ea typeface="+mj-ea"/>
                <a:cs typeface="Courier New" panose="02070309020205020404" pitchFamily="49" charset="0"/>
              </a:rPr>
              <a:t>for</a:t>
            </a:r>
            <a:r>
              <a:rPr lang="en-US" altLang="en-US" dirty="0" smtClean="0">
                <a:latin typeface="Times New Roman" panose="02020603050405020304" pitchFamily="18" charset="0"/>
                <a:ea typeface="+mj-ea"/>
                <a:cs typeface="Arial"/>
              </a:rPr>
              <a:t> Loop</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92796"/>
          </a:xfrm>
        </p:spPr>
        <p:txBody>
          <a:bodyPr>
            <a:spAutoFit/>
          </a:bodyPr>
          <a:lstStyle/>
          <a:p>
            <a:pPr marL="255651" indent="-255651">
              <a:tabLst/>
              <a:defRPr/>
            </a:pPr>
            <a:r>
              <a:rPr lang="en-US" altLang="en-US" sz="2400" dirty="0">
                <a:solidFill>
                  <a:srgbClr val="000000"/>
                </a:solidFill>
                <a:latin typeface="Arial (Body)"/>
                <a:ea typeface="+mn-ea"/>
              </a:rPr>
              <a:t>In any situation that clearly requires</a:t>
            </a:r>
          </a:p>
          <a:p>
            <a:pPr marL="741553" lvl="1" indent="-284353">
              <a:buFont typeface="Arial" panose="020B0604020202020204" pitchFamily="34" charset="0"/>
              <a:buChar char="–"/>
              <a:defRPr/>
            </a:pPr>
            <a:r>
              <a:rPr lang="en-US" altLang="en-US" sz="2400" dirty="0">
                <a:solidFill>
                  <a:srgbClr val="000000"/>
                </a:solidFill>
                <a:latin typeface="Arial (Body)"/>
              </a:rPr>
              <a:t>an initialization</a:t>
            </a:r>
          </a:p>
          <a:p>
            <a:pPr marL="741553" lvl="1" indent="-284353">
              <a:buFont typeface="Arial" panose="020B0604020202020204" pitchFamily="34" charset="0"/>
              <a:buChar char="–"/>
              <a:defRPr/>
            </a:pPr>
            <a:r>
              <a:rPr lang="en-US" altLang="en-US" sz="2400" dirty="0">
                <a:solidFill>
                  <a:srgbClr val="000000"/>
                </a:solidFill>
                <a:latin typeface="Arial (Body)"/>
              </a:rPr>
              <a:t>a false condition to stop the loop</a:t>
            </a:r>
          </a:p>
          <a:p>
            <a:pPr marL="741553" lvl="1" indent="-284353">
              <a:buFont typeface="Arial" panose="020B0604020202020204" pitchFamily="34" charset="0"/>
              <a:buChar char="–"/>
              <a:defRPr/>
            </a:pPr>
            <a:r>
              <a:rPr lang="en-US" altLang="en-US" sz="2400" dirty="0">
                <a:solidFill>
                  <a:srgbClr val="000000"/>
                </a:solidFill>
                <a:latin typeface="Arial (Body)"/>
              </a:rPr>
              <a:t>an update to occur at the end of each </a:t>
            </a:r>
            <a:r>
              <a:rPr lang="en-US" altLang="en-US" sz="2400" dirty="0" smtClean="0">
                <a:solidFill>
                  <a:srgbClr val="000000"/>
                </a:solidFill>
                <a:latin typeface="Arial (Body)"/>
              </a:rPr>
              <a:t>iteration</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for</a:t>
            </a:r>
            <a:r>
              <a:rPr lang="en-US" altLang="en-US" dirty="0" smtClean="0">
                <a:latin typeface="Times New Roman" panose="02020603050405020304" pitchFamily="18" charset="0"/>
                <a:ea typeface="+mj-ea"/>
                <a:cs typeface="Arial"/>
              </a:rPr>
              <a:t> Loop is a Pretest Loop</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The for loop tests its test expression before each iteration, so it is a pretest loop.</a:t>
            </a:r>
          </a:p>
          <a:p>
            <a:pPr marL="255651" indent="-255651">
              <a:tabLst/>
              <a:defRPr/>
            </a:pPr>
            <a:r>
              <a:rPr lang="en-US" altLang="en-US" sz="2400" dirty="0">
                <a:solidFill>
                  <a:srgbClr val="000000"/>
                </a:solidFill>
                <a:latin typeface="Arial (Body)"/>
                <a:ea typeface="+mn-ea"/>
              </a:rPr>
              <a:t>The following loop will never iterate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for left parenthesis count = 11 semicolon count left angle bracket = 10 semicolon count + + right parenthesis count left angle bracket left angle bracket double quote Hello double quote left angle bracket left angle bracket end 1 semicolon"/>
          <p:cNvPicPr>
            <a:picLocks noChangeAspect="1"/>
          </p:cNvPicPr>
          <p:nvPr/>
        </p:nvPicPr>
        <p:blipFill rotWithShape="1">
          <a:blip r:embed="rId2"/>
          <a:srcRect l="3994" b="9975"/>
          <a:stretch/>
        </p:blipFill>
        <p:spPr>
          <a:xfrm>
            <a:off x="770020" y="3372529"/>
            <a:ext cx="7164086" cy="91107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f</a:t>
            </a:r>
            <a:r>
              <a:rPr lang="en-US" altLang="en-US" dirty="0" smtClean="0">
                <a:latin typeface="Courier New" panose="02070309020205020404" pitchFamily="49" charset="0"/>
                <a:ea typeface="+mj-ea"/>
                <a:cs typeface="Courier New" panose="02070309020205020404" pitchFamily="49" charset="0"/>
              </a:rPr>
              <a:t>or</a:t>
            </a:r>
            <a:r>
              <a:rPr lang="en-US" altLang="en-US" dirty="0" smtClean="0">
                <a:latin typeface="Times New Roman" panose="02020603050405020304" pitchFamily="18" charset="0"/>
                <a:ea typeface="+mj-ea"/>
                <a:cs typeface="Arial"/>
              </a:rPr>
              <a:t> Loop - Modifications </a:t>
            </a:r>
            <a:r>
              <a:rPr lang="en-US" altLang="en-US" sz="2000" b="0" dirty="0" smtClean="0">
                <a:latin typeface="Times New Roman" panose="02020603050405020304" pitchFamily="18" charset="0"/>
                <a:ea typeface="+mj-ea"/>
                <a:cs typeface="Arial"/>
              </a:rPr>
              <a:t>(1 of 4)</a:t>
            </a:r>
            <a:endParaRPr lang="en-US" altLang="en-US" sz="2000" b="0" dirty="0">
              <a:latin typeface="Times New Roman" panose="02020603050405020304" pitchFamily="18" charset="0"/>
              <a:ea typeface="+mj-ea"/>
              <a:cs typeface="Arial"/>
            </a:endParaRPr>
          </a:p>
        </p:txBody>
      </p:sp>
      <p:sp>
        <p:nvSpPr>
          <p:cNvPr id="7" name="Text Placeholder 6"/>
          <p:cNvSpPr>
            <a:spLocks noGrp="1"/>
          </p:cNvSpPr>
          <p:nvPr>
            <p:ph type="body" idx="1"/>
          </p:nvPr>
        </p:nvSpPr>
        <p:spPr>
          <a:xfrm>
            <a:off x="457200" y="1600200"/>
            <a:ext cx="8229600" cy="1179575"/>
          </a:xfrm>
        </p:spPr>
        <p:txBody>
          <a:bodyPr/>
          <a:lstStyle/>
          <a:p>
            <a:r>
              <a:rPr lang="en-US" sz="2400" dirty="0">
                <a:latin typeface="+mn-lt"/>
              </a:rPr>
              <a:t>You can have multiple statements in the</a:t>
            </a:r>
            <a:r>
              <a:rPr lang="en-US" sz="2400" b="1" dirty="0">
                <a:latin typeface="+mn-lt"/>
              </a:rPr>
              <a:t> </a:t>
            </a:r>
            <a:r>
              <a:rPr lang="en-US" sz="2400" b="1" dirty="0">
                <a:latin typeface="Courier New" panose="02070309020205020404" pitchFamily="49" charset="0"/>
                <a:cs typeface="Courier New" panose="02070309020205020404" pitchFamily="49" charset="0"/>
              </a:rPr>
              <a:t>initialization</a:t>
            </a:r>
            <a:r>
              <a:rPr lang="en-US" sz="2400" b="1" dirty="0">
                <a:latin typeface="+mn-lt"/>
              </a:rPr>
              <a:t> </a:t>
            </a:r>
            <a:r>
              <a:rPr lang="en-US" sz="2400" dirty="0">
                <a:latin typeface="+mn-lt"/>
              </a:rPr>
              <a:t>expression. Separate the statements with a comma:</a:t>
            </a:r>
            <a:endParaRPr lang="en-IN" sz="2400" dirty="0">
              <a:latin typeface="+mn-lt"/>
            </a:endParaRPr>
          </a:p>
        </p:txBody>
      </p:sp>
      <p:pic>
        <p:nvPicPr>
          <p:cNvPr id="3" name="Picture 2" descr="Computer code. The code has 7 lines. The lines read as follows. Line 1. i n t, x comma y semicolon. Line 2. for left parenthesis x equals 1 comma y equals 1 semicolon x less than sign equals 5 semicolon x plus plus right parenthesis. The words, x equals 1 comma y equals 1 are labeled, initialization expression. Line 3. left brace. Line 4, indented once. c out left angle bracket left angle bracket x left angle bracket left angle bracket double quote plus double quote left angle bracket left angle bracket y. Line 5, indented twice. left angle bracket left angle bracket double quote equals double quote left angle bracket left angle bracket left parenthesis x plus y right parenthesis. Line 6, indented twice. left angle bracket left angle bracket end l semicolon. Line 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978" y="3199294"/>
            <a:ext cx="5187196" cy="213072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f</a:t>
            </a:r>
            <a:r>
              <a:rPr lang="en-US" altLang="en-US" dirty="0" smtClean="0">
                <a:latin typeface="Courier New" panose="02070309020205020404" pitchFamily="49" charset="0"/>
                <a:ea typeface="+mj-ea"/>
                <a:cs typeface="Courier New" panose="02070309020205020404" pitchFamily="49" charset="0"/>
              </a:rPr>
              <a:t>or</a:t>
            </a:r>
            <a:r>
              <a:rPr lang="en-US" altLang="en-US" dirty="0" smtClean="0">
                <a:latin typeface="Times New Roman" panose="02020603050405020304" pitchFamily="18" charset="0"/>
                <a:ea typeface="+mj-ea"/>
                <a:cs typeface="Arial"/>
              </a:rPr>
              <a:t> Loop - Modifications </a:t>
            </a:r>
            <a:r>
              <a:rPr lang="en-US" altLang="en-US" sz="2000" b="0" dirty="0" smtClean="0">
                <a:latin typeface="Times New Roman" panose="02020603050405020304" pitchFamily="18" charset="0"/>
                <a:ea typeface="+mj-ea"/>
                <a:cs typeface="Arial"/>
              </a:rPr>
              <a:t>(2 of 4)</a:t>
            </a:r>
            <a:endParaRPr lang="en-US" altLang="en-US" sz="2000" b="0" dirty="0">
              <a:latin typeface="Times New Roman" panose="02020603050405020304" pitchFamily="18" charset="0"/>
              <a:ea typeface="+mj-ea"/>
              <a:cs typeface="Arial"/>
            </a:endParaRPr>
          </a:p>
        </p:txBody>
      </p:sp>
      <p:sp>
        <p:nvSpPr>
          <p:cNvPr id="7" name="Text Placeholder 6"/>
          <p:cNvSpPr>
            <a:spLocks noGrp="1"/>
          </p:cNvSpPr>
          <p:nvPr>
            <p:ph type="body" idx="1"/>
          </p:nvPr>
        </p:nvSpPr>
        <p:spPr>
          <a:xfrm>
            <a:off x="457200" y="1600200"/>
            <a:ext cx="8229600" cy="850391"/>
          </a:xfrm>
        </p:spPr>
        <p:txBody>
          <a:bodyPr/>
          <a:lstStyle/>
          <a:p>
            <a:r>
              <a:rPr lang="en-US" sz="2400" dirty="0">
                <a:latin typeface="+mn-lt"/>
              </a:rPr>
              <a:t>You can also have multiple statements in the</a:t>
            </a:r>
            <a:r>
              <a:rPr lang="en-US" sz="2400" b="1" dirty="0">
                <a:latin typeface="+mn-lt"/>
              </a:rPr>
              <a:t> </a:t>
            </a:r>
            <a:r>
              <a:rPr lang="en-US" sz="2400" b="1" dirty="0">
                <a:latin typeface="Courier New" panose="02070309020205020404" pitchFamily="49" charset="0"/>
                <a:cs typeface="Courier New" panose="02070309020205020404" pitchFamily="49" charset="0"/>
              </a:rPr>
              <a:t>test</a:t>
            </a:r>
            <a:r>
              <a:rPr lang="en-US" sz="2400" b="1" dirty="0">
                <a:latin typeface="+mn-lt"/>
              </a:rPr>
              <a:t> </a:t>
            </a:r>
            <a:r>
              <a:rPr lang="en-US" sz="2400" dirty="0">
                <a:latin typeface="+mn-lt"/>
              </a:rPr>
              <a:t>expression. Separate the statements with a comma:</a:t>
            </a:r>
            <a:endParaRPr lang="en-IN" sz="2400" dirty="0">
              <a:latin typeface="+mn-lt"/>
            </a:endParaRPr>
          </a:p>
        </p:txBody>
      </p:sp>
      <p:pic>
        <p:nvPicPr>
          <p:cNvPr id="3" name="Picture 2" descr="Computer code. The code has 7 lines. The lines read as follows. Line 1. i n t, x comma y semicolon. Line 2. for left parenthesis x equals 1 comma y equals 1 semicolon x less than sign equals 5 semicolon x plus plus comma y plus plus right parenthesis. The words, x  plus plus comma y plus plus are labeled, test expression. Line 3. left brace. Line 4, indented once. c out left angle bracket left angle bracket x left angle bracket left angle bracket double quote plus double quote left angle bracket left angle bracket y. Line 5, indented twice. left angle bracket left angle bracket double quote equals double quote left angle bracket left angle bracket left parenthesis x plus y right parenthesis. Line 6, indented twice. left angle bracket left angle bracket end l semicolon. Line 7.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237" y="2852043"/>
            <a:ext cx="6080789" cy="231471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612"/>
            <a:ext cx="8229600" cy="1096963"/>
          </a:xfrm>
        </p:spPr>
        <p:txBody>
          <a:bodyPr/>
          <a:lstStyle/>
          <a:p>
            <a:pPr>
              <a:spcBef>
                <a:spcPct val="0"/>
              </a:spcBef>
              <a:buClrTx/>
              <a:defRPr/>
            </a:pPr>
            <a:r>
              <a:rPr lang="en-US" sz="3200" dirty="0" smtClean="0">
                <a:latin typeface="Times New Roman" panose="02020603050405020304" pitchFamily="18" charset="0"/>
                <a:ea typeface="+mj-ea"/>
                <a:cs typeface="Arial"/>
              </a:rPr>
              <a:t>Increment and Decrement Operators in Program 5-1 </a:t>
            </a:r>
            <a:r>
              <a:rPr lang="en-US" sz="2000" b="0" dirty="0" smtClean="0">
                <a:latin typeface="Times New Roman" panose="02020603050405020304" pitchFamily="18" charset="0"/>
                <a:ea typeface="+mj-ea"/>
                <a:cs typeface="Arial"/>
              </a:rPr>
              <a:t>(2 of 2</a:t>
            </a:r>
            <a:r>
              <a:rPr lang="en-US" sz="2000" b="0" dirty="0">
                <a:latin typeface="Times New Roman" panose="02020603050405020304" pitchFamily="18" charset="0"/>
                <a:ea typeface="+mj-ea"/>
                <a:cs typeface="Arial"/>
              </a:rPr>
              <a:t>)</a:t>
            </a:r>
          </a:p>
        </p:txBody>
      </p:sp>
      <p:pic>
        <p:nvPicPr>
          <p:cNvPr id="4" name="Picture 3" descr="Line 28, indented once. forward slash forward slash Use prefix minus minus to increment n u m period. Line 29, indented once. minus minus n u m semicolon. Line 30, indented once. c out left angle bracket left angle bracket double quote Now the variable n u m is double quote left angle bracket left angle bracket n u m left angle bracket left angle bracket end l semicolon. Line 31, indented once. return 0 semicolon. Line 32. right brace. Computer output. The output has 9 lines. The lines read as follows. Line 1. The variable n u m is 4. Line 2. I will now increment n u m. Line 3. Now the variable n u m is 5. Line 4. I will increment n u m again. Line 5. Now the variable num is 6. Line 6. I will decrement n u m. Line 7. Now the variable n u m is 5. Line 8. I will decrement n u m again. Line 9. Now the variable n u m is 4."/>
          <p:cNvPicPr>
            <a:picLocks noChangeAspect="1"/>
          </p:cNvPicPr>
          <p:nvPr/>
        </p:nvPicPr>
        <p:blipFill rotWithShape="1">
          <a:blip r:embed="rId2"/>
          <a:srcRect t="9702" r="-432"/>
          <a:stretch/>
        </p:blipFill>
        <p:spPr>
          <a:xfrm>
            <a:off x="1354561" y="1761675"/>
            <a:ext cx="6461608" cy="437797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f</a:t>
            </a:r>
            <a:r>
              <a:rPr lang="en-US" altLang="en-US" dirty="0" smtClean="0">
                <a:latin typeface="Courier New" panose="02070309020205020404" pitchFamily="49" charset="0"/>
                <a:ea typeface="+mj-ea"/>
                <a:cs typeface="Courier New" panose="02070309020205020404" pitchFamily="49" charset="0"/>
              </a:rPr>
              <a:t>or</a:t>
            </a:r>
            <a:r>
              <a:rPr lang="en-US" altLang="en-US" dirty="0" smtClean="0">
                <a:latin typeface="Times New Roman" panose="02020603050405020304" pitchFamily="18" charset="0"/>
                <a:ea typeface="+mj-ea"/>
                <a:cs typeface="Arial"/>
              </a:rPr>
              <a:t> Loop - Modifications </a:t>
            </a:r>
            <a:r>
              <a:rPr lang="en-US" altLang="en-US" sz="2000" b="0" dirty="0" smtClean="0">
                <a:latin typeface="Times New Roman" panose="02020603050405020304" pitchFamily="18" charset="0"/>
                <a:ea typeface="+mj-ea"/>
                <a:cs typeface="Arial"/>
              </a:rPr>
              <a:t>(3 of 4)</a:t>
            </a:r>
            <a:endParaRPr lang="en-US" altLang="en-US" sz="2000" b="0"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0"/>
            <a:ext cx="8229600" cy="930729"/>
          </a:xfrm>
        </p:spPr>
        <p:txBody>
          <a:bodyPr/>
          <a:lstStyle/>
          <a:p>
            <a:r>
              <a:rPr lang="en-US" altLang="en-US" sz="2400" dirty="0">
                <a:latin typeface="+mn-lt"/>
              </a:rPr>
              <a:t>You can omit the </a:t>
            </a:r>
            <a:r>
              <a:rPr lang="en-US" altLang="en-US" sz="2400" b="1" dirty="0">
                <a:latin typeface="Courier New" panose="02070309020205020404" pitchFamily="49" charset="0"/>
              </a:rPr>
              <a:t>initialization</a:t>
            </a:r>
            <a:r>
              <a:rPr lang="en-US" altLang="en-US" sz="2400" b="1" dirty="0"/>
              <a:t> </a:t>
            </a:r>
            <a:r>
              <a:rPr lang="en-US" altLang="en-US" sz="2400" dirty="0">
                <a:latin typeface="+mn-lt"/>
              </a:rPr>
              <a:t>expression if it has already been done:</a:t>
            </a:r>
            <a:endParaRPr lang="en-IN" sz="2400" dirty="0">
              <a:latin typeface="+mn-lt"/>
            </a:endParaRPr>
          </a:p>
        </p:txBody>
      </p:sp>
      <p:pic>
        <p:nvPicPr>
          <p:cNvPr id="6" name="Picture 5" descr="Computer code. The code has 3 lines. The lines read as follows. Line 1. i n t sum equals 0 comma n u m equals 1 semicolon. Line 2, indented once. for left parenthesis semicolon n u m less than sign equals 10 semicolon n u m plus plus right parenthesis. Line 3, indented twice. sum plus equals n u m semicolon."/>
          <p:cNvPicPr>
            <a:picLocks noChangeAspect="1"/>
          </p:cNvPicPr>
          <p:nvPr/>
        </p:nvPicPr>
        <p:blipFill>
          <a:blip r:embed="rId2"/>
          <a:stretch>
            <a:fillRect/>
          </a:stretch>
        </p:blipFill>
        <p:spPr>
          <a:xfrm>
            <a:off x="1504057" y="2969712"/>
            <a:ext cx="6070568" cy="168275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a:latin typeface="Courier New" panose="02070309020205020404" pitchFamily="49" charset="0"/>
                <a:ea typeface="+mj-ea"/>
                <a:cs typeface="Courier New" panose="02070309020205020404" pitchFamily="49" charset="0"/>
              </a:rPr>
              <a:t>f</a:t>
            </a:r>
            <a:r>
              <a:rPr lang="en-US" altLang="en-US" dirty="0" smtClean="0">
                <a:latin typeface="Courier New" panose="02070309020205020404" pitchFamily="49" charset="0"/>
                <a:ea typeface="+mj-ea"/>
                <a:cs typeface="Courier New" panose="02070309020205020404" pitchFamily="49" charset="0"/>
              </a:rPr>
              <a:t>or</a:t>
            </a:r>
            <a:r>
              <a:rPr lang="en-US" altLang="en-US" dirty="0" smtClean="0">
                <a:latin typeface="Times New Roman" panose="02020603050405020304" pitchFamily="18" charset="0"/>
                <a:ea typeface="+mj-ea"/>
                <a:cs typeface="Arial"/>
              </a:rPr>
              <a:t> Loop - Modifications </a:t>
            </a:r>
            <a:r>
              <a:rPr lang="en-US" altLang="en-US" sz="2000" b="0" dirty="0" smtClean="0">
                <a:latin typeface="Times New Roman" panose="02020603050405020304" pitchFamily="18" charset="0"/>
                <a:ea typeface="+mj-ea"/>
                <a:cs typeface="Arial"/>
              </a:rPr>
              <a:t>(4 of 4)</a:t>
            </a:r>
            <a:endParaRPr lang="en-US" altLang="en-US" sz="2000" b="0"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0"/>
            <a:ext cx="8229600" cy="930729"/>
          </a:xfrm>
        </p:spPr>
        <p:txBody>
          <a:bodyPr/>
          <a:lstStyle/>
          <a:p>
            <a:r>
              <a:rPr lang="en-US" altLang="en-US" sz="2400" dirty="0">
                <a:latin typeface="+mn-lt"/>
              </a:rPr>
              <a:t>You can declare variables in the </a:t>
            </a:r>
            <a:r>
              <a:rPr lang="en-US" altLang="en-US" sz="2400" b="1" dirty="0">
                <a:latin typeface="Courier New" panose="02070309020205020404" pitchFamily="49" charset="0"/>
              </a:rPr>
              <a:t>initialization</a:t>
            </a:r>
            <a:r>
              <a:rPr lang="en-US" altLang="en-US" i="1" dirty="0">
                <a:latin typeface="Courier New" panose="02070309020205020404" pitchFamily="49" charset="0"/>
              </a:rPr>
              <a:t> </a:t>
            </a:r>
            <a:r>
              <a:rPr lang="en-US" altLang="en-US" sz="2400" dirty="0">
                <a:latin typeface="+mn-lt"/>
              </a:rPr>
              <a:t>expression:</a:t>
            </a:r>
            <a:endParaRPr lang="en-IN" sz="2400" dirty="0">
              <a:latin typeface="+mn-lt"/>
            </a:endParaRPr>
          </a:p>
        </p:txBody>
      </p:sp>
      <p:pic>
        <p:nvPicPr>
          <p:cNvPr id="7" name="Picture 6" descr="Computer code. The code has 3 lines. The lines read as follows. Line 1. i n t sum equals 0 semicolon. Line 2, indented once. for left parenthesis i n t, n u m equals 0 semicolon n u m less than sign equals 10 semicolon n u m plus plus right parenthesis. Line 3, indented twice. sum plus equals n u m semicolon."/>
          <p:cNvPicPr>
            <a:picLocks noChangeAspect="1"/>
          </p:cNvPicPr>
          <p:nvPr/>
        </p:nvPicPr>
        <p:blipFill>
          <a:blip r:embed="rId2"/>
          <a:stretch>
            <a:fillRect/>
          </a:stretch>
        </p:blipFill>
        <p:spPr>
          <a:xfrm>
            <a:off x="879717" y="2740272"/>
            <a:ext cx="7384565" cy="1606061"/>
          </a:xfrm>
          <a:prstGeom prst="rect">
            <a:avLst/>
          </a:prstGeom>
        </p:spPr>
      </p:pic>
      <p:sp>
        <p:nvSpPr>
          <p:cNvPr id="6" name="Text Placeholder 5"/>
          <p:cNvSpPr>
            <a:spLocks noGrp="1"/>
          </p:cNvSpPr>
          <p:nvPr>
            <p:ph type="body" idx="2"/>
          </p:nvPr>
        </p:nvSpPr>
        <p:spPr>
          <a:xfrm>
            <a:off x="587829" y="4669107"/>
            <a:ext cx="7380514" cy="418808"/>
          </a:xfrm>
        </p:spPr>
        <p:txBody>
          <a:bodyPr/>
          <a:lstStyle/>
          <a:p>
            <a:pPr marL="741600" lvl="1" indent="-284400">
              <a:buNone/>
            </a:pPr>
            <a:r>
              <a:rPr lang="en-US" altLang="en-US" sz="2400" dirty="0">
                <a:latin typeface="+mn-lt"/>
              </a:rPr>
              <a:t>The scope of the variable </a:t>
            </a:r>
            <a:r>
              <a:rPr lang="en-US" altLang="en-US" sz="2400" dirty="0">
                <a:latin typeface="Courier New" panose="02070309020205020404" pitchFamily="49" charset="0"/>
              </a:rPr>
              <a:t>num</a:t>
            </a:r>
            <a:r>
              <a:rPr lang="en-US" altLang="en-US" dirty="0"/>
              <a:t> </a:t>
            </a:r>
            <a:r>
              <a:rPr lang="en-US" altLang="en-US" sz="2400" dirty="0">
                <a:latin typeface="+mn-lt"/>
              </a:rPr>
              <a:t>is the </a:t>
            </a:r>
            <a:r>
              <a:rPr lang="en-US" altLang="en-US" sz="2400" dirty="0">
                <a:latin typeface="Courier New" panose="02070309020205020404" pitchFamily="49" charset="0"/>
              </a:rPr>
              <a:t>for</a:t>
            </a:r>
            <a:r>
              <a:rPr lang="en-US" altLang="en-US" sz="2400" dirty="0">
                <a:latin typeface="+mn-lt"/>
              </a:rPr>
              <a:t> loop</a:t>
            </a:r>
            <a:r>
              <a:rPr lang="en-US" altLang="en-US" dirty="0" smtClean="0"/>
              <a:t>.</a:t>
            </a:r>
            <a:endParaRPr lang="en-US"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5.7 </a:t>
            </a:r>
            <a:r>
              <a:rPr lang="en-US" altLang="en-US" sz="3400" dirty="0">
                <a:solidFill>
                  <a:schemeClr val="bg1"/>
                </a:solidFill>
                <a:latin typeface="Times New Roman" panose="02020603050405020304" pitchFamily="18" charset="0"/>
                <a:cs typeface="Times New Roman" panose="02020603050405020304" pitchFamily="18" charset="0"/>
              </a:rPr>
              <a:t>Keeping a Running </a:t>
            </a:r>
            <a:r>
              <a:rPr lang="en-US" altLang="en-US" sz="3400" dirty="0" smtClean="0">
                <a:solidFill>
                  <a:schemeClr val="bg1"/>
                </a:solidFill>
                <a:latin typeface="Times New Roman" panose="02020603050405020304" pitchFamily="18" charset="0"/>
                <a:cs typeface="Times New Roman" panose="02020603050405020304" pitchFamily="18" charset="0"/>
              </a:rPr>
              <a:t>Total</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Keeping a Running Total</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201"/>
            <a:ext cx="8229600" cy="1126958"/>
          </a:xfrm>
        </p:spPr>
        <p:txBody>
          <a:bodyPr/>
          <a:lstStyle/>
          <a:p>
            <a:pPr>
              <a:lnSpc>
                <a:spcPct val="80000"/>
              </a:lnSpc>
            </a:pPr>
            <a:r>
              <a:rPr lang="en-US" altLang="en-US" sz="2400" b="1" dirty="0">
                <a:latin typeface="+mn-lt"/>
              </a:rPr>
              <a:t>running total:</a:t>
            </a:r>
            <a:r>
              <a:rPr lang="en-US" altLang="en-US" sz="2400" dirty="0">
                <a:latin typeface="+mn-lt"/>
              </a:rPr>
              <a:t> accumulated sum of numbers from each repetition of loop</a:t>
            </a:r>
          </a:p>
          <a:p>
            <a:pPr>
              <a:lnSpc>
                <a:spcPct val="80000"/>
              </a:lnSpc>
            </a:pPr>
            <a:r>
              <a:rPr lang="en-US" altLang="en-US" sz="2400" b="1" dirty="0">
                <a:latin typeface="+mn-lt"/>
              </a:rPr>
              <a:t>accumulator:</a:t>
            </a:r>
            <a:r>
              <a:rPr lang="en-US" altLang="en-US" sz="2400" dirty="0">
                <a:latin typeface="+mn-lt"/>
              </a:rPr>
              <a:t> variable that holds running </a:t>
            </a:r>
            <a:r>
              <a:rPr lang="en-US" altLang="en-US" sz="2400" dirty="0" smtClean="0">
                <a:latin typeface="+mn-lt"/>
              </a:rPr>
              <a:t>total</a:t>
            </a:r>
            <a:endParaRPr lang="en-US" altLang="en-US" sz="2400" dirty="0">
              <a:latin typeface="+mn-lt"/>
            </a:endParaRPr>
          </a:p>
        </p:txBody>
      </p:sp>
      <p:pic>
        <p:nvPicPr>
          <p:cNvPr id="6" name="Picture 5" descr="Computer code. The code has 7 lines. The lines read as follows. Line 1. i n t sum equals 0 comma n u m equals 1 semicolon forward slash forward slash sum is the. Line 2. while left parenthesis n u m less than sign equals 10 right parenthesis forward slash forward slash accumulator. Line 3. left brace sum plus equals n u m semicolon. Line 4, indented once. n u m plus plus semicolon. Line 5. right brace. Line 6. c out less than sign less than sign double quote Sum of numbers 1 minus 10 is double quote. Line 7, indented once. less than sign less than sign sum less than sign less than sign end l semicolon."/>
          <p:cNvPicPr>
            <a:picLocks noChangeAspect="1"/>
          </p:cNvPicPr>
          <p:nvPr/>
        </p:nvPicPr>
        <p:blipFill>
          <a:blip r:embed="rId2"/>
          <a:stretch>
            <a:fillRect/>
          </a:stretch>
        </p:blipFill>
        <p:spPr>
          <a:xfrm>
            <a:off x="1409645" y="3097159"/>
            <a:ext cx="6324711" cy="2732232"/>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Logic for Keeping a Running Total</a:t>
            </a:r>
            <a:endParaRPr lang="en-US" dirty="0">
              <a:latin typeface="Times New Roman" panose="02020603050405020304" pitchFamily="18" charset="0"/>
              <a:ea typeface="+mj-ea"/>
              <a:cs typeface="Arial"/>
            </a:endParaRPr>
          </a:p>
        </p:txBody>
      </p:sp>
      <p:pic>
        <p:nvPicPr>
          <p:cNvPr id="74755" name="Picture 2" descr="A flowchart begins with Set accumulator to 0. It leads to the question, Is there a number to read? If the answer is true or yes, it leads to Read the number which then leads to, Add the number to the accumulator. If the answer is false or no, no action is tak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970" y="1783536"/>
            <a:ext cx="7090060" cy="420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Running Total in Program 5-12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6" name="Picture 5" descr="Computer code. The code has 29 lines. The lines read as follows. Line 1. forward slash forward slash This program takes daily sales figures over a period of time. Line 2. forward slash forward slash and calculates their total period. Line 3. hash include left angle bracket i o stream right angle bracket. Line 4. hash include left angle bracket i o, m a n i p right angle bracket. Line 5. using namespace s t d semicolon. Line 6. Blank. Line 7. i n t main left parenthesis right parenthesis. Line 8. left brace. Line 9, indented once. i n t days semicolon forward slash forward slash Number of days. Line 10, indented once. double total equals 0 period 0 semicolon forward slash forward slash Accumulator comma initialized with 0. Line 11. Blank. Line 12, indented once. forward slash forward slash Get the number of days period. Line 13, indented once. c out left angle bracket left angle bracket double quote For how many days do you have sales figures question mark double quote semicolon. Line 14, indented once. c in right angle bracket right angle bracket days semicolon. Line 15. Blank. Line 16, indented once. forward slash forward slash Get the sales for each day and accumulate a total period. Line 17, indented once. for left parenthesis i n t count equals 1 semicolon count less than sign equals days semicolon count plus plus right parenthesis. Line 18, indented once. left brace. Line 19, indented twice. double sales semicolon. Line 20, indented twice. c out left angle bracket left angle bracket double quote Enter the sales for day double quote left angle bracket left angle bracket count left angle bracket left angle bracket double quote colon double quote semicolon. Line 21, indented twice. c in right angle bracket right angle bracket sales semicolon. Line 22, indented twice. total plus equals sales semicolon forward slash forward slash Accumulate the running total period. Line 23, indented once. right brace. Line 24. Blank."/>
          <p:cNvPicPr>
            <a:picLocks noChangeAspect="1"/>
          </p:cNvPicPr>
          <p:nvPr/>
        </p:nvPicPr>
        <p:blipFill rotWithShape="1">
          <a:blip r:embed="rId2"/>
          <a:srcRect l="1" t="8124" r="-553"/>
          <a:stretch/>
        </p:blipFill>
        <p:spPr>
          <a:xfrm>
            <a:off x="1560314" y="1856232"/>
            <a:ext cx="6056637" cy="434099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A Running Total in Program 5-12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77827" name="Picture 2" descr="Line 25, indented once. forward slash forward slash Display the total sales period. Line 26, indented once. c out left angle bracket left angle bracket fixed left angle bracket left angle bracket show point left angle bracket left angle bracket set precision left parenthesis 2 right parenthesis semicolon. Line 27, indented once. c out left angle bracket left angle bracket double quote The total sales are dollar sign double quote left angle bracket left angle bracket total left angle bracket left angle bracket end l semicolon. Line 28, indented once. return 0 semicolon. Line 29. right brace. Computer output. The output has 8 lines. The lines read as follows. Line 1. Program Output with Example Input Shown in Bold. Line 2. For how many days do you have sales figures question mark 5 left bracket Enter right bracket, written in bold. Line 3. Enter the sales for day 1 colon 489 period 32 left bracket Enter right bracket, written in bold. Line 4. Enter the sales for day 2 colon 421 period 65 left bracket Enter right bracket, written in bold. Line 5. Enter the sales for day 3 colon 497 period 89 left bracket Enter right bracket, written in bold. Line 6. Enter the sales for day 4 colon 532 period 37 left bracket Enter right bracket, written in bold. Line 7. Enter the sales for day 5 colon 506 period 92 left bracket Enter right bracket, written in bold. Line 8. The total sales are dollar sign 2448 period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942" y="2001956"/>
            <a:ext cx="6260116" cy="324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5.8 </a:t>
            </a:r>
            <a:r>
              <a:rPr lang="en-US" altLang="en-US" sz="3400" dirty="0" smtClean="0">
                <a:solidFill>
                  <a:schemeClr val="bg1"/>
                </a:solidFill>
                <a:latin typeface="Times New Roman" panose="02020603050405020304" pitchFamily="18" charset="0"/>
                <a:cs typeface="Times New Roman" panose="02020603050405020304" pitchFamily="18" charset="0"/>
              </a:rPr>
              <a:t>Sentinels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Sentinels</a:t>
            </a:r>
            <a:endParaRPr lang="en-US" alt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p:txBody>
          <a:bodyPr/>
          <a:lstStyle/>
          <a:p>
            <a:r>
              <a:rPr lang="en-US" altLang="en-US" sz="2400" b="1" dirty="0">
                <a:latin typeface="+mn-lt"/>
              </a:rPr>
              <a:t>sentinel:</a:t>
            </a:r>
            <a:r>
              <a:rPr lang="en-US" altLang="en-US" sz="2400" dirty="0">
                <a:latin typeface="+mn-lt"/>
              </a:rPr>
              <a:t> value in a list of values that indicates end of </a:t>
            </a:r>
            <a:r>
              <a:rPr lang="en-US" altLang="en-US" sz="2400" dirty="0" smtClean="0">
                <a:latin typeface="+mn-lt"/>
              </a:rPr>
              <a:t>data</a:t>
            </a:r>
            <a:endParaRPr lang="en-US" altLang="en-US" sz="2400" dirty="0">
              <a:latin typeface="+mn-lt"/>
            </a:endParaRPr>
          </a:p>
          <a:p>
            <a:r>
              <a:rPr lang="en-US" altLang="en-US" sz="2400" dirty="0">
                <a:latin typeface="+mn-lt"/>
              </a:rPr>
              <a:t>Special value that cannot be confused with a valid value, </a:t>
            </a:r>
            <a:r>
              <a:rPr lang="en-US" altLang="en-US" sz="2400" b="1" dirty="0">
                <a:latin typeface="+mn-lt"/>
              </a:rPr>
              <a:t>e.g.</a:t>
            </a:r>
            <a:r>
              <a:rPr lang="en-US" altLang="en-US" sz="2400" dirty="0">
                <a:latin typeface="+mn-lt"/>
              </a:rPr>
              <a:t>, </a:t>
            </a:r>
            <a:r>
              <a:rPr lang="en-US" altLang="en-US" sz="2400" dirty="0">
                <a:latin typeface="Courier New" panose="02070309020205020404" pitchFamily="49" charset="0"/>
                <a:cs typeface="Courier New" panose="02070309020205020404" pitchFamily="49" charset="0"/>
              </a:rPr>
              <a:t>-999</a:t>
            </a:r>
            <a:r>
              <a:rPr lang="en-US" altLang="en-US" sz="2400" dirty="0">
                <a:latin typeface="+mn-lt"/>
              </a:rPr>
              <a:t> for a test </a:t>
            </a:r>
            <a:r>
              <a:rPr lang="en-US" altLang="en-US" sz="2400" dirty="0" smtClean="0">
                <a:latin typeface="+mn-lt"/>
              </a:rPr>
              <a:t>score</a:t>
            </a:r>
            <a:endParaRPr lang="en-US" altLang="en-US" sz="2400" dirty="0">
              <a:latin typeface="+mn-lt"/>
            </a:endParaRPr>
          </a:p>
          <a:p>
            <a:r>
              <a:rPr lang="en-US" altLang="en-US" sz="2400" dirty="0">
                <a:latin typeface="+mn-lt"/>
              </a:rPr>
              <a:t>Used to terminate input when user may not know how many values will be </a:t>
            </a:r>
            <a:r>
              <a:rPr lang="en-US" altLang="en-US" sz="2400" dirty="0" smtClean="0">
                <a:latin typeface="+mn-lt"/>
              </a:rPr>
              <a:t>entered</a:t>
            </a:r>
            <a:endParaRPr lang="en-US" altLang="en-US" sz="2400" u="sng" dirty="0">
              <a:latin typeface="+mn-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it-IT" altLang="en-US" dirty="0" smtClean="0">
                <a:latin typeface="Times New Roman" panose="02020603050405020304" pitchFamily="18" charset="0"/>
                <a:ea typeface="+mj-ea"/>
                <a:cs typeface="Arial"/>
              </a:rPr>
              <a:t>A Sentinel in Program 5-13 </a:t>
            </a:r>
            <a:r>
              <a:rPr lang="it-IT"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pic>
        <p:nvPicPr>
          <p:cNvPr id="80900" name="Picture 4" descr="Computer code. The code has 27 lines. The lines read as follows. Line 1. forward slash forward slash This program calculates the total number of points a. Line 2. forward slash forward slash soccer team has earned over a series of games period The user. Line 3. forward slash forward slash enters a series of point values comma then minus 1 when finished period. Line 4. hash include left angle bracket i o stream right angle bracket. Line 5. using namespace s t d semicolon. Line 6. Blank. Line 7. i n t main left parenthesis right parenthesis. Line 8. left brace. Line 9, indented once. i n t game equals 1 comma forward slash forward slash Game counter. Line 10, indented twice. points comma forward slash forward slash To hold a number of points. Line 11, indented twice. total equals 0 semicolon forward slash forward slash Accumulator. Line 12. Blank. Line 13, indented once. c out left angle bracket left angle bracket double quote Enter the number of points your team has earned back slash n double quote semicolon. Line 14, indented once. c out left angle bracket left angle bracket double quote so far in the season comma then enter minus 1 when finished period back slash n back slash n double quote semicolon. Line 15, indented once. c out left angle bracket left angle bracket double quote Enter the points for game double quote left angle bracket left angle bracket game left angle bracket left angle bracket double quote colon double quote semicolon. Line 16, indented once. c in right angle bracket right angle bracket points semicolon. Line 17. Blank. Line 18, indented once. while left parenthesis points exclamation point equals minus 1 right parenthesis. Line 19, indented once. left brace. Line 20, indented twice. total plus equals points semicolon. Line 21, indented twice. game plus plus semicolon. Line 22, indented twice. c out left angle bracket left angle bracket double quote Enter the points for game double quote left angle bracket left angle bracket game left angle bracket left angle bracket double quote colon double quote semicolon. Line 23, indented twice. c in right angle bracket right angle bracket points semicolon. Line 24, indented once. right brace. Line 25, indented once. c out left angle bracket left angle bracket double quote back slash n The total points are double quote left angle bracket left angle bracket total left angle bracket left angle bracket end l semicolon. Line 26, indented once. return 0 semicolon. Line 27.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l="-1" t="6493" r="-1964"/>
          <a:stretch/>
        </p:blipFill>
        <p:spPr bwMode="auto">
          <a:xfrm>
            <a:off x="1418691" y="1570035"/>
            <a:ext cx="6414130" cy="468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Arial"/>
              </a:rPr>
              <a:t>Prefix vs. Postfix</a:t>
            </a:r>
            <a:endParaRPr lang="en-IN" dirty="0"/>
          </a:p>
        </p:txBody>
      </p:sp>
      <p:pic>
        <p:nvPicPr>
          <p:cNvPr id="9" name="Picture 8" descr="+ + and minus minus"/>
          <p:cNvPicPr>
            <a:picLocks noChangeAspect="1"/>
          </p:cNvPicPr>
          <p:nvPr/>
        </p:nvPicPr>
        <p:blipFill rotWithShape="1">
          <a:blip r:embed="rId2"/>
          <a:srcRect l="16914" t="16609" b="35339"/>
          <a:stretch/>
        </p:blipFill>
        <p:spPr>
          <a:xfrm>
            <a:off x="725714" y="1698854"/>
            <a:ext cx="1676632" cy="319314"/>
          </a:xfrm>
          <a:prstGeom prst="rect">
            <a:avLst/>
          </a:prstGeom>
        </p:spPr>
      </p:pic>
      <p:sp>
        <p:nvSpPr>
          <p:cNvPr id="3" name="Text Placeholder 2"/>
          <p:cNvSpPr>
            <a:spLocks noGrp="1"/>
          </p:cNvSpPr>
          <p:nvPr>
            <p:ph type="body" idx="1"/>
          </p:nvPr>
        </p:nvSpPr>
        <p:spPr/>
        <p:txBody>
          <a:bodyPr/>
          <a:lstStyle/>
          <a:p>
            <a:pPr marL="1887538" indent="-1887538"/>
            <a:r>
              <a:rPr lang="en-US" altLang="en-US" sz="2400" dirty="0">
                <a:solidFill>
                  <a:srgbClr val="000000"/>
                </a:solidFill>
                <a:latin typeface="Arial (Body)"/>
              </a:rPr>
              <a:t>operators can be used in complex statements</a:t>
            </a:r>
            <a:endParaRPr lang="en-IN" sz="2400" dirty="0"/>
          </a:p>
        </p:txBody>
      </p:sp>
      <p:sp>
        <p:nvSpPr>
          <p:cNvPr id="4" name="Content Placeholder 3"/>
          <p:cNvSpPr>
            <a:spLocks noGrp="1"/>
          </p:cNvSpPr>
          <p:nvPr>
            <p:ph sz="quarter" idx="13"/>
          </p:nvPr>
        </p:nvSpPr>
        <p:spPr>
          <a:xfrm>
            <a:off x="725714" y="2046176"/>
            <a:ext cx="2677886" cy="558800"/>
          </a:xfrm>
        </p:spPr>
        <p:txBody>
          <a:bodyPr/>
          <a:lstStyle/>
          <a:p>
            <a:r>
              <a:rPr lang="en-US" altLang="en-US" sz="2400" dirty="0">
                <a:latin typeface="Arial (Body)"/>
              </a:rPr>
              <a:t>and </a:t>
            </a:r>
            <a:r>
              <a:rPr lang="en-US" altLang="en-US" sz="2400" dirty="0" smtClean="0">
                <a:latin typeface="Arial (Body)"/>
              </a:rPr>
              <a:t>expressions</a:t>
            </a:r>
            <a:endParaRPr lang="en-US" altLang="en-US" sz="2400" dirty="0">
              <a:latin typeface="Arial (Body)"/>
            </a:endParaRPr>
          </a:p>
        </p:txBody>
      </p:sp>
      <p:sp>
        <p:nvSpPr>
          <p:cNvPr id="5" name="Content Placeholder 4"/>
          <p:cNvSpPr>
            <a:spLocks noGrp="1"/>
          </p:cNvSpPr>
          <p:nvPr>
            <p:ph sz="quarter" idx="14"/>
          </p:nvPr>
        </p:nvSpPr>
        <p:spPr>
          <a:xfrm>
            <a:off x="457200" y="2635026"/>
            <a:ext cx="2445657" cy="609600"/>
          </a:xfrm>
        </p:spPr>
        <p:txBody>
          <a:bodyPr/>
          <a:lstStyle/>
          <a:p>
            <a:pPr marL="255600">
              <a:spcBef>
                <a:spcPts val="1500"/>
              </a:spcBef>
              <a:buClr>
                <a:schemeClr val="tx2"/>
              </a:buClr>
              <a:buFont typeface="Arial" panose="020B0604020202020204" pitchFamily="34" charset="0"/>
              <a:buChar char="•"/>
            </a:pPr>
            <a:r>
              <a:rPr lang="en-US" altLang="en-US" sz="2400" dirty="0">
                <a:latin typeface="Arial (Body)"/>
              </a:rPr>
              <a:t>In prefix mode</a:t>
            </a:r>
            <a:endParaRPr lang="en-IN" sz="2400" dirty="0"/>
          </a:p>
        </p:txBody>
      </p:sp>
      <p:pic>
        <p:nvPicPr>
          <p:cNvPr id="10" name="Picture 9" descr="left parenthesis + + v a l comma minus minus v a l right parenthesis"/>
          <p:cNvPicPr>
            <a:picLocks noChangeAspect="1"/>
          </p:cNvPicPr>
          <p:nvPr/>
        </p:nvPicPr>
        <p:blipFill rotWithShape="1">
          <a:blip r:embed="rId3"/>
          <a:srcRect l="15343" t="18876" b="33072"/>
          <a:stretch/>
        </p:blipFill>
        <p:spPr>
          <a:xfrm>
            <a:off x="2801255" y="2751140"/>
            <a:ext cx="2446363" cy="319315"/>
          </a:xfrm>
          <a:prstGeom prst="rect">
            <a:avLst/>
          </a:prstGeom>
        </p:spPr>
      </p:pic>
      <p:sp>
        <p:nvSpPr>
          <p:cNvPr id="6" name="Content Placeholder 5"/>
          <p:cNvSpPr>
            <a:spLocks noGrp="1"/>
          </p:cNvSpPr>
          <p:nvPr>
            <p:ph sz="quarter" idx="15"/>
          </p:nvPr>
        </p:nvSpPr>
        <p:spPr>
          <a:xfrm>
            <a:off x="457200" y="2673580"/>
            <a:ext cx="8229600" cy="817104"/>
          </a:xfrm>
        </p:spPr>
        <p:txBody>
          <a:bodyPr/>
          <a:lstStyle/>
          <a:p>
            <a:pPr indent="4403725"/>
            <a:r>
              <a:rPr lang="en-US" altLang="en-US" sz="2400" dirty="0">
                <a:latin typeface="Arial (Body)"/>
              </a:rPr>
              <a:t>the operator increments or decrements, </a:t>
            </a:r>
            <a:r>
              <a:rPr lang="en-US" altLang="en-US" sz="2400" b="1" dirty="0">
                <a:latin typeface="Arial (Body)"/>
              </a:rPr>
              <a:t>then</a:t>
            </a:r>
            <a:r>
              <a:rPr lang="en-US" altLang="en-US" sz="2400" dirty="0">
                <a:latin typeface="Arial (Body)"/>
              </a:rPr>
              <a:t> returns the value of the </a:t>
            </a:r>
            <a:r>
              <a:rPr lang="en-US" altLang="en-US" sz="2400" dirty="0" smtClean="0">
                <a:latin typeface="Arial (Body)"/>
              </a:rPr>
              <a:t>variable</a:t>
            </a:r>
            <a:endParaRPr lang="en-US" altLang="en-US" sz="2400" dirty="0">
              <a:latin typeface="Arial (Body)"/>
            </a:endParaRPr>
          </a:p>
        </p:txBody>
      </p:sp>
      <p:sp>
        <p:nvSpPr>
          <p:cNvPr id="7" name="Content Placeholder 6"/>
          <p:cNvSpPr>
            <a:spLocks noGrp="1"/>
          </p:cNvSpPr>
          <p:nvPr>
            <p:ph sz="quarter" idx="16"/>
          </p:nvPr>
        </p:nvSpPr>
        <p:spPr>
          <a:xfrm>
            <a:off x="457200" y="3629254"/>
            <a:ext cx="2634343" cy="508004"/>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In postfix mode</a:t>
            </a:r>
            <a:endParaRPr lang="en-IN" sz="2400" dirty="0"/>
          </a:p>
        </p:txBody>
      </p:sp>
      <p:pic>
        <p:nvPicPr>
          <p:cNvPr id="11" name="Picture 10" descr="left parenthesis v a l + + comma v a l minus minus right parenthesis"/>
          <p:cNvPicPr>
            <a:picLocks noChangeAspect="1"/>
          </p:cNvPicPr>
          <p:nvPr/>
        </p:nvPicPr>
        <p:blipFill rotWithShape="1">
          <a:blip r:embed="rId4"/>
          <a:srcRect l="14131" t="19088" r="5306" b="19755"/>
          <a:stretch/>
        </p:blipFill>
        <p:spPr>
          <a:xfrm>
            <a:off x="2968875" y="3709084"/>
            <a:ext cx="2264229" cy="406400"/>
          </a:xfrm>
          <a:prstGeom prst="rect">
            <a:avLst/>
          </a:prstGeom>
        </p:spPr>
      </p:pic>
      <p:sp>
        <p:nvSpPr>
          <p:cNvPr id="8" name="Content Placeholder 7"/>
          <p:cNvSpPr>
            <a:spLocks noGrp="1"/>
          </p:cNvSpPr>
          <p:nvPr>
            <p:ph sz="quarter" idx="17"/>
          </p:nvPr>
        </p:nvSpPr>
        <p:spPr>
          <a:xfrm>
            <a:off x="457200" y="3614060"/>
            <a:ext cx="8229600" cy="827311"/>
          </a:xfrm>
        </p:spPr>
        <p:txBody>
          <a:bodyPr/>
          <a:lstStyle/>
          <a:p>
            <a:pPr indent="4491038"/>
            <a:r>
              <a:rPr lang="en-US" altLang="en-US" sz="2400" dirty="0">
                <a:latin typeface="Arial (Body)"/>
              </a:rPr>
              <a:t>the operator returns the value of the variable, </a:t>
            </a:r>
            <a:r>
              <a:rPr lang="en-US" altLang="en-US" sz="2400" b="1" dirty="0">
                <a:latin typeface="Arial (Body)"/>
              </a:rPr>
              <a:t>then</a:t>
            </a:r>
            <a:r>
              <a:rPr lang="en-US" altLang="en-US" sz="2400" dirty="0">
                <a:latin typeface="Arial (Body)"/>
              </a:rPr>
              <a:t> increments or </a:t>
            </a:r>
            <a:r>
              <a:rPr lang="en-US" altLang="en-US" sz="2400" dirty="0" smtClean="0">
                <a:latin typeface="Arial (Body)"/>
              </a:rPr>
              <a:t>decrements</a:t>
            </a:r>
            <a:endParaRPr lang="en-US" altLang="en-US" sz="2400" dirty="0">
              <a:latin typeface="Arial (Body)"/>
            </a:endParaRPr>
          </a:p>
        </p:txBody>
      </p:sp>
    </p:spTree>
    <p:extLst>
      <p:ext uri="{BB962C8B-B14F-4D97-AF65-F5344CB8AC3E}">
        <p14:creationId xmlns:p14="http://schemas.microsoft.com/office/powerpoint/2010/main" val="3261687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it-IT" altLang="en-US" dirty="0" smtClean="0">
                <a:latin typeface="Times New Roman" panose="02020603050405020304" pitchFamily="18" charset="0"/>
                <a:ea typeface="+mj-ea"/>
                <a:cs typeface="Arial"/>
              </a:rPr>
              <a:t>A Sentinel in Program 5-13 </a:t>
            </a:r>
            <a:r>
              <a:rPr lang="it-IT"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pic>
        <p:nvPicPr>
          <p:cNvPr id="82947" name="Picture 2" descr="Computer output. The output has 10 lines. The lines read as follows. Line 1. Program Output with Example Input Shown in Bold. Line 2. Enter the number of points your team has earned. Line 3. so far in the season comma then enter negative 1 when finished. Line 4. Enter the points for game 1 colon 7 left bracket Enter right bracket, written in bold. Line 5. Enter the points for game 2 colon 9 left bracket Enter right bracket, written in bold. Line 6. Enter the points for game 3 colon 4 left bracket Enter right bracket, written in bold. Line 7. Enter the points for game 4 colon 6 left bracket Enter right bracket, written in bold. Line 8. Enter the points for game 5 colon 8 left bracket Enter right bracket, written in bold. Line 9. Enter the points for game 6 colon negative 1 left bracket Enter right bracket, written in bold. Line 10. The total points a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844904"/>
            <a:ext cx="693420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5.9 </a:t>
            </a:r>
            <a:r>
              <a:rPr lang="en-US" altLang="en-US" sz="3400" dirty="0">
                <a:solidFill>
                  <a:schemeClr val="bg1"/>
                </a:solidFill>
                <a:latin typeface="Times New Roman" panose="02020603050405020304" pitchFamily="18" charset="0"/>
                <a:cs typeface="Times New Roman" panose="02020603050405020304" pitchFamily="18" charset="0"/>
              </a:rPr>
              <a:t>Deciding Which Loop to </a:t>
            </a:r>
            <a:r>
              <a:rPr lang="en-US" altLang="en-US" sz="3400" dirty="0" smtClean="0">
                <a:solidFill>
                  <a:schemeClr val="bg1"/>
                </a:solidFill>
                <a:latin typeface="Times New Roman" panose="02020603050405020304" pitchFamily="18" charset="0"/>
                <a:cs typeface="Times New Roman" panose="02020603050405020304" pitchFamily="18" charset="0"/>
              </a:rPr>
              <a:t>Use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Deciding Which Loop to Use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4493508"/>
          </a:xfrm>
        </p:spPr>
        <p:txBody>
          <a:bodyPr>
            <a:spAutoFit/>
          </a:bodyPr>
          <a:lstStyle/>
          <a:p>
            <a:pPr marL="255651" indent="-255651">
              <a:tabLst/>
              <a:defRPr/>
            </a:pPr>
            <a:r>
              <a:rPr lang="en-US" sz="2200" dirty="0">
                <a:solidFill>
                  <a:srgbClr val="000000"/>
                </a:solidFill>
                <a:latin typeface="Arial (Body)"/>
                <a:ea typeface="+mn-ea"/>
              </a:rPr>
              <a:t>The </a:t>
            </a:r>
            <a:r>
              <a:rPr lang="en-US" sz="2200" dirty="0">
                <a:solidFill>
                  <a:srgbClr val="000000"/>
                </a:solidFill>
                <a:latin typeface="Courier New" panose="02070309020205020404" pitchFamily="49" charset="0"/>
                <a:ea typeface="+mn-ea"/>
                <a:cs typeface="Courier New" panose="02070309020205020404" pitchFamily="49" charset="0"/>
              </a:rPr>
              <a:t>while</a:t>
            </a:r>
            <a:r>
              <a:rPr lang="en-US" sz="2200" dirty="0">
                <a:solidFill>
                  <a:srgbClr val="000000"/>
                </a:solidFill>
                <a:latin typeface="Arial (Body)"/>
                <a:ea typeface="+mn-ea"/>
              </a:rPr>
              <a:t> loop is a conditional pretest </a:t>
            </a:r>
            <a:r>
              <a:rPr lang="en-US" sz="2200" dirty="0" smtClean="0">
                <a:solidFill>
                  <a:srgbClr val="000000"/>
                </a:solidFill>
                <a:latin typeface="Arial (Body)"/>
                <a:ea typeface="+mn-ea"/>
              </a:rPr>
              <a:t>loop</a:t>
            </a:r>
            <a:endParaRPr lang="en-US" sz="2200" dirty="0">
              <a:solidFill>
                <a:srgbClr val="000000"/>
              </a:solidFill>
              <a:latin typeface="Arial (Body)"/>
              <a:ea typeface="+mn-ea"/>
            </a:endParaRPr>
          </a:p>
          <a:p>
            <a:pPr marL="741553" lvl="1" indent="-284353">
              <a:buFont typeface="Arial" panose="020B0604020202020204" pitchFamily="34" charset="0"/>
              <a:buChar char="–"/>
              <a:defRPr/>
            </a:pPr>
            <a:r>
              <a:rPr lang="en-US" sz="2200" dirty="0">
                <a:solidFill>
                  <a:srgbClr val="000000"/>
                </a:solidFill>
                <a:latin typeface="Arial (Body)"/>
              </a:rPr>
              <a:t>Iterates as long as a certain condition exits</a:t>
            </a:r>
          </a:p>
          <a:p>
            <a:pPr marL="741553" lvl="1" indent="-284353">
              <a:buFont typeface="Arial" panose="020B0604020202020204" pitchFamily="34" charset="0"/>
              <a:buChar char="–"/>
              <a:defRPr/>
            </a:pPr>
            <a:r>
              <a:rPr lang="en-US" sz="2200" dirty="0">
                <a:solidFill>
                  <a:srgbClr val="000000"/>
                </a:solidFill>
                <a:latin typeface="Arial (Body)"/>
              </a:rPr>
              <a:t>Validating input</a:t>
            </a:r>
          </a:p>
          <a:p>
            <a:pPr marL="741553" lvl="1" indent="-284353">
              <a:buFont typeface="Arial" panose="020B0604020202020204" pitchFamily="34" charset="0"/>
              <a:buChar char="–"/>
              <a:defRPr/>
            </a:pPr>
            <a:r>
              <a:rPr lang="en-US" sz="2200" dirty="0">
                <a:solidFill>
                  <a:srgbClr val="000000"/>
                </a:solidFill>
                <a:latin typeface="Arial (Body)"/>
              </a:rPr>
              <a:t>Reading lists of data terminated by a </a:t>
            </a:r>
            <a:r>
              <a:rPr lang="en-US" sz="2200" dirty="0" smtClean="0">
                <a:solidFill>
                  <a:srgbClr val="000000"/>
                </a:solidFill>
                <a:latin typeface="Arial (Body)"/>
              </a:rPr>
              <a:t>sentinel</a:t>
            </a:r>
            <a:endParaRPr lang="en-US" sz="2200" dirty="0">
              <a:solidFill>
                <a:srgbClr val="000000"/>
              </a:solidFill>
              <a:latin typeface="Arial (Body)"/>
            </a:endParaRPr>
          </a:p>
          <a:p>
            <a:pPr marL="255651" indent="-255651">
              <a:tabLst/>
              <a:defRPr/>
            </a:pPr>
            <a:r>
              <a:rPr lang="en-US" sz="2200" dirty="0">
                <a:solidFill>
                  <a:srgbClr val="000000"/>
                </a:solidFill>
                <a:latin typeface="Arial (Body)"/>
                <a:ea typeface="+mn-ea"/>
              </a:rPr>
              <a:t>The </a:t>
            </a:r>
            <a:r>
              <a:rPr lang="en-US" sz="2200" dirty="0">
                <a:solidFill>
                  <a:srgbClr val="000000"/>
                </a:solidFill>
                <a:latin typeface="Courier New" panose="02070309020205020404" pitchFamily="49" charset="0"/>
                <a:ea typeface="+mn-ea"/>
                <a:cs typeface="Courier New" panose="02070309020205020404" pitchFamily="49" charset="0"/>
              </a:rPr>
              <a:t>do-while</a:t>
            </a:r>
            <a:r>
              <a:rPr lang="en-US" sz="2200" dirty="0">
                <a:solidFill>
                  <a:srgbClr val="000000"/>
                </a:solidFill>
                <a:latin typeface="Arial (Body)"/>
                <a:ea typeface="+mn-ea"/>
              </a:rPr>
              <a:t> loop is a conditional posttest </a:t>
            </a:r>
            <a:r>
              <a:rPr lang="en-US" sz="2200" dirty="0" smtClean="0">
                <a:solidFill>
                  <a:srgbClr val="000000"/>
                </a:solidFill>
                <a:latin typeface="Arial (Body)"/>
                <a:ea typeface="+mn-ea"/>
              </a:rPr>
              <a:t>loop</a:t>
            </a:r>
            <a:endParaRPr lang="en-US" sz="2200" dirty="0">
              <a:solidFill>
                <a:srgbClr val="000000"/>
              </a:solidFill>
              <a:latin typeface="Arial (Body)"/>
              <a:ea typeface="+mn-ea"/>
            </a:endParaRPr>
          </a:p>
          <a:p>
            <a:pPr marL="741553" lvl="1" indent="-284353">
              <a:buFont typeface="Arial" panose="020B0604020202020204" pitchFamily="34" charset="0"/>
              <a:buChar char="–"/>
              <a:defRPr/>
            </a:pPr>
            <a:r>
              <a:rPr lang="en-US" sz="2200" dirty="0">
                <a:solidFill>
                  <a:srgbClr val="000000"/>
                </a:solidFill>
                <a:latin typeface="Arial (Body)"/>
              </a:rPr>
              <a:t>Always iterates at least once</a:t>
            </a:r>
          </a:p>
          <a:p>
            <a:pPr marL="741553" lvl="1" indent="-284353">
              <a:buFont typeface="Arial" panose="020B0604020202020204" pitchFamily="34" charset="0"/>
              <a:buChar char="–"/>
              <a:defRPr/>
            </a:pPr>
            <a:r>
              <a:rPr lang="en-US" sz="2200" dirty="0">
                <a:solidFill>
                  <a:srgbClr val="000000"/>
                </a:solidFill>
                <a:latin typeface="Arial (Body)"/>
              </a:rPr>
              <a:t>Repeating a </a:t>
            </a:r>
            <a:r>
              <a:rPr lang="en-US" sz="2200" dirty="0" smtClean="0">
                <a:solidFill>
                  <a:srgbClr val="000000"/>
                </a:solidFill>
                <a:latin typeface="Arial (Body)"/>
              </a:rPr>
              <a:t>menu</a:t>
            </a:r>
            <a:endParaRPr lang="en-US" sz="2200" dirty="0">
              <a:solidFill>
                <a:srgbClr val="000000"/>
              </a:solidFill>
              <a:latin typeface="Arial (Body)"/>
            </a:endParaRPr>
          </a:p>
          <a:p>
            <a:pPr marL="255651" indent="-255651">
              <a:tabLst/>
              <a:defRPr/>
            </a:pPr>
            <a:r>
              <a:rPr lang="en-US" sz="2200" dirty="0">
                <a:solidFill>
                  <a:srgbClr val="000000"/>
                </a:solidFill>
                <a:latin typeface="Arial (Body)"/>
                <a:ea typeface="+mn-ea"/>
              </a:rPr>
              <a:t>The </a:t>
            </a:r>
            <a:r>
              <a:rPr lang="en-US" sz="2200" dirty="0">
                <a:solidFill>
                  <a:srgbClr val="000000"/>
                </a:solidFill>
                <a:latin typeface="Courier New" panose="02070309020205020404" pitchFamily="49" charset="0"/>
                <a:ea typeface="+mn-ea"/>
                <a:cs typeface="Courier New" panose="02070309020205020404" pitchFamily="49" charset="0"/>
              </a:rPr>
              <a:t>for</a:t>
            </a:r>
            <a:r>
              <a:rPr lang="en-US" sz="2200" dirty="0">
                <a:solidFill>
                  <a:srgbClr val="000000"/>
                </a:solidFill>
                <a:latin typeface="Arial (Body)"/>
                <a:ea typeface="+mn-ea"/>
              </a:rPr>
              <a:t> loop is a pretest loop</a:t>
            </a:r>
          </a:p>
          <a:p>
            <a:pPr marL="741553" lvl="1" indent="-284353">
              <a:buFont typeface="Arial" panose="020B0604020202020204" pitchFamily="34" charset="0"/>
              <a:buChar char="–"/>
              <a:defRPr/>
            </a:pPr>
            <a:r>
              <a:rPr lang="en-US" sz="2200" dirty="0">
                <a:solidFill>
                  <a:srgbClr val="000000"/>
                </a:solidFill>
                <a:latin typeface="Arial (Body)"/>
                <a:ea typeface="+mn-ea"/>
              </a:rPr>
              <a:t>Built-in expressions for initializing, testing, and updating</a:t>
            </a:r>
            <a:endParaRPr lang="en-US" sz="2200" dirty="0">
              <a:solidFill>
                <a:srgbClr val="000000"/>
              </a:solidFill>
              <a:latin typeface="Arial (Body)"/>
            </a:endParaRPr>
          </a:p>
          <a:p>
            <a:pPr marL="741553" lvl="1" indent="-284353">
              <a:buFont typeface="Arial" panose="020B0604020202020204" pitchFamily="34" charset="0"/>
              <a:buChar char="–"/>
              <a:defRPr/>
            </a:pPr>
            <a:r>
              <a:rPr lang="en-US" sz="2200" dirty="0">
                <a:solidFill>
                  <a:srgbClr val="000000"/>
                </a:solidFill>
                <a:latin typeface="Arial (Body)"/>
              </a:rPr>
              <a:t>Situations where the exact number of iterations is </a:t>
            </a:r>
            <a:r>
              <a:rPr lang="en-US" sz="2200" dirty="0" smtClean="0">
                <a:solidFill>
                  <a:srgbClr val="000000"/>
                </a:solidFill>
                <a:latin typeface="Arial (Body)"/>
              </a:rPr>
              <a:t>known</a:t>
            </a:r>
            <a:endParaRPr lang="en-US" sz="2200" dirty="0">
              <a:solidFill>
                <a:srgbClr val="000000"/>
              </a:solidFill>
              <a:latin typeface="Arial (Body)"/>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5.10 </a:t>
            </a:r>
            <a:r>
              <a:rPr lang="en-US" altLang="en-US" sz="3400" dirty="0">
                <a:solidFill>
                  <a:schemeClr val="bg1"/>
                </a:solidFill>
                <a:latin typeface="Times New Roman" panose="02020603050405020304" pitchFamily="18" charset="0"/>
                <a:cs typeface="Times New Roman" panose="02020603050405020304" pitchFamily="18" charset="0"/>
              </a:rPr>
              <a:t>Nested </a:t>
            </a:r>
            <a:r>
              <a:rPr lang="en-US" altLang="en-US" sz="3400" dirty="0" smtClean="0">
                <a:solidFill>
                  <a:schemeClr val="bg1"/>
                </a:solidFill>
                <a:latin typeface="Times New Roman" panose="02020603050405020304" pitchFamily="18" charset="0"/>
                <a:cs typeface="Times New Roman" panose="02020603050405020304" pitchFamily="18" charset="0"/>
              </a:rPr>
              <a:t>Loops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Nested Loops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tabLst/>
              <a:defRPr/>
            </a:pPr>
            <a:r>
              <a:rPr lang="en-US" altLang="en-US" sz="2400" dirty="0">
                <a:solidFill>
                  <a:srgbClr val="000000"/>
                </a:solidFill>
                <a:latin typeface="Arial (Body)"/>
                <a:ea typeface="+mn-ea"/>
              </a:rPr>
              <a:t>A </a:t>
            </a:r>
            <a:r>
              <a:rPr lang="en-US" altLang="en-US" sz="2400" b="1" dirty="0">
                <a:solidFill>
                  <a:srgbClr val="000000"/>
                </a:solidFill>
                <a:latin typeface="Arial (Body)"/>
                <a:ea typeface="+mn-ea"/>
              </a:rPr>
              <a:t>nested loop</a:t>
            </a:r>
            <a:r>
              <a:rPr lang="en-US" altLang="en-US" sz="2400" dirty="0">
                <a:solidFill>
                  <a:srgbClr val="000000"/>
                </a:solidFill>
                <a:latin typeface="Arial (Body)"/>
                <a:ea typeface="+mn-ea"/>
              </a:rPr>
              <a:t> is a loop inside the body of another loop</a:t>
            </a:r>
          </a:p>
          <a:p>
            <a:pPr marL="255651" indent="-255651">
              <a:tabLst/>
              <a:defRPr/>
            </a:pPr>
            <a:r>
              <a:rPr lang="en-US" altLang="en-US" sz="2400" b="1" dirty="0">
                <a:solidFill>
                  <a:srgbClr val="000000"/>
                </a:solidFill>
                <a:latin typeface="Arial (Body)"/>
                <a:ea typeface="+mn-ea"/>
              </a:rPr>
              <a:t>Inner </a:t>
            </a:r>
            <a:r>
              <a:rPr lang="en-US" altLang="en-US" sz="2400" dirty="0">
                <a:solidFill>
                  <a:srgbClr val="000000"/>
                </a:solidFill>
                <a:latin typeface="Arial (Body)"/>
                <a:ea typeface="+mn-ea"/>
              </a:rPr>
              <a:t>(inside), </a:t>
            </a:r>
            <a:r>
              <a:rPr lang="en-US" altLang="en-US" sz="2400" b="1" dirty="0">
                <a:solidFill>
                  <a:srgbClr val="000000"/>
                </a:solidFill>
                <a:latin typeface="Arial (Body)"/>
                <a:ea typeface="+mn-ea"/>
              </a:rPr>
              <a:t>outer</a:t>
            </a:r>
            <a:r>
              <a:rPr lang="en-US" altLang="en-US" sz="2400" dirty="0">
                <a:solidFill>
                  <a:srgbClr val="000000"/>
                </a:solidFill>
                <a:latin typeface="Arial (Body)"/>
                <a:ea typeface="+mn-ea"/>
              </a:rPr>
              <a:t> (outside) loops</a:t>
            </a:r>
            <a:r>
              <a:rPr lang="en-US" altLang="en-US" sz="2400" dirty="0" smtClean="0">
                <a:solidFill>
                  <a:srgbClr val="000000"/>
                </a:solidFill>
                <a:latin typeface="Arial (Body)"/>
                <a:ea typeface="+mn-ea"/>
              </a:rPr>
              <a:t>:</a:t>
            </a:r>
          </a:p>
        </p:txBody>
      </p:sp>
      <p:pic>
        <p:nvPicPr>
          <p:cNvPr id="4" name="Picture 3" descr="Computer code. The code has 3 lines. The lines read as follows. Line 1. for left parenthesis row equals 1 semicolon row less than sign equals 3 semicolon row plus plus right parenthesis forward slash forward slash outer. Line 2, indented once. for left parenthesis c o l equals 1 semicolon c o l less than sign equals 3 semicolon c o l plus plus right parenthesis forward slash forward slash inner. Line 3, indented twice. c out less than sign less than sign row asterisk c o l less than sign less than sign end l semicolon."/>
          <p:cNvPicPr>
            <a:picLocks noChangeAspect="1"/>
          </p:cNvPicPr>
          <p:nvPr/>
        </p:nvPicPr>
        <p:blipFill>
          <a:blip r:embed="rId2"/>
          <a:stretch>
            <a:fillRect/>
          </a:stretch>
        </p:blipFill>
        <p:spPr>
          <a:xfrm>
            <a:off x="859750" y="2994132"/>
            <a:ext cx="6350447" cy="145167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66799"/>
          </a:xfrm>
        </p:spPr>
        <p:txBody>
          <a:bodyPr anchor="b">
            <a:spAutoFit/>
          </a:bodyPr>
          <a:lstStyle/>
          <a:p>
            <a:pPr>
              <a:buFont typeface="Times New Roman"/>
              <a:buNone/>
              <a:defRPr/>
            </a:pPr>
            <a:r>
              <a:rPr lang="en-US" sz="3400" b="1" dirty="0" smtClean="0">
                <a:solidFill>
                  <a:srgbClr val="007FA3"/>
                </a:solidFill>
                <a:latin typeface="Times New Roman" panose="02020603050405020304" pitchFamily="18" charset="0"/>
                <a:ea typeface="+mj-ea"/>
                <a:sym typeface="Times New Roman"/>
              </a:rPr>
              <a:t>Nested </a:t>
            </a:r>
            <a:r>
              <a:rPr 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for</a:t>
            </a:r>
            <a:r>
              <a:rPr lang="en-US" sz="3400" b="1" dirty="0" smtClean="0">
                <a:solidFill>
                  <a:srgbClr val="007FA3"/>
                </a:solidFill>
                <a:latin typeface="Times New Roman" panose="02020603050405020304" pitchFamily="18" charset="0"/>
                <a:ea typeface="+mj-ea"/>
                <a:sym typeface="Times New Roman"/>
              </a:rPr>
              <a:t> Loop in Program 5-14</a:t>
            </a:r>
            <a:endParaRPr lang="en-US" sz="3400" b="1" dirty="0">
              <a:solidFill>
                <a:srgbClr val="007FA3"/>
              </a:solidFill>
              <a:latin typeface="Times New Roman" panose="02020603050405020304" pitchFamily="18" charset="0"/>
              <a:ea typeface="+mj-ea"/>
              <a:sym typeface="Times New Roman"/>
            </a:endParaRPr>
          </a:p>
        </p:txBody>
      </p:sp>
      <p:pic>
        <p:nvPicPr>
          <p:cNvPr id="5" name="Picture 4" descr="Computer code. The code has 15 lines. The lines read as follows. Line 26, indented once. forward slash forward slash Determine each student single quotes average score period. Line 27, indented once. for left parenthesis i n t student equals 1 semicolon student less than sign equals n u m Students semicolon student plus plus right parenthesis. Line 28, indented once. left brace. Line 29, indented twice. total equals 0 semicolon forward slash forward slash Initialize the accumulator period. Line 30, indented twice. for left parenthesis i n t test equals 1 semicolon test less than sign equals n u m Tests semicolon test plus plus right parenthesis. Line 31, indented once. left brace. Line 32, indented 3 times. double score semicolon. Line 33, indented 3 times. c out left angle bracket left angle bracket double quote Enter score double quote left angle bracket left angle bracket test left angle bracket less than sign double quote for double quote semicolon. Line 34, indented 3 times. c out left angle bracket left angle bracket double quote student double quote left angle bracket left angle bracket student left angle bracket left angle bracket double quote colon double quote semicolon. Line 35, indented 3 times. c in right angle bracket right angle bracket score semicolon. Line 36, indented 3 times. total plus equals score semicolon. Line 37, indented twice. right brace. Lines 31 to 37 are marked as inner loop. Line 38, indented twice. average equals total forward slash n u m comma Tests semicolon. Line 39, indented twice. c out left angle bracket left angle bracket double quote The average score for student double quote left angle bracket left angle bracket student semicolon. Line 40, indented twice. c out left angle bracket left angle bracket double quote is double quote left angle bracket left angle bracket average left angle bracket left angle bracket double quote period back slash n back slash n double quote semicolon. Line 41, indented once. right brace. Lines 27 to 41 are marked as outer loop."/>
          <p:cNvPicPr>
            <a:picLocks noChangeAspect="1"/>
          </p:cNvPicPr>
          <p:nvPr/>
        </p:nvPicPr>
        <p:blipFill>
          <a:blip r:embed="rId2"/>
          <a:stretch>
            <a:fillRect/>
          </a:stretch>
        </p:blipFill>
        <p:spPr>
          <a:xfrm>
            <a:off x="1042110" y="1931689"/>
            <a:ext cx="7059780" cy="374936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Nested Loops - Notes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dirty="0">
                <a:solidFill>
                  <a:srgbClr val="000000"/>
                </a:solidFill>
                <a:latin typeface="Arial (Body)"/>
                <a:ea typeface="+mn-ea"/>
              </a:rPr>
              <a:t>Inner loop goes through all repetitions for each repetition of outer </a:t>
            </a:r>
            <a:r>
              <a:rPr lang="en-US" altLang="en-US" sz="2400" dirty="0" smtClean="0">
                <a:solidFill>
                  <a:srgbClr val="000000"/>
                </a:solidFill>
                <a:latin typeface="Arial (Body)"/>
                <a:ea typeface="+mn-ea"/>
              </a:rPr>
              <a:t>loop</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Inner loop repetitions complete sooner than outer </a:t>
            </a:r>
            <a:r>
              <a:rPr lang="en-US" altLang="en-US" sz="2400" dirty="0" smtClean="0">
                <a:solidFill>
                  <a:srgbClr val="000000"/>
                </a:solidFill>
                <a:latin typeface="Arial (Body)"/>
                <a:ea typeface="+mn-ea"/>
              </a:rPr>
              <a:t>loop</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Total number of repetitions for inner loop is product of number of repetitions of the two </a:t>
            </a:r>
            <a:r>
              <a:rPr lang="en-US" altLang="en-US" sz="2400" dirty="0" smtClean="0">
                <a:solidFill>
                  <a:srgbClr val="000000"/>
                </a:solidFill>
                <a:latin typeface="Arial (Body)"/>
                <a:ea typeface="+mn-ea"/>
              </a:rPr>
              <a:t>loops.</a:t>
            </a:r>
            <a:endParaRPr lang="en-US" altLang="en-US" sz="2400" dirty="0">
              <a:solidFill>
                <a:srgbClr val="000000"/>
              </a:solidFill>
              <a:latin typeface="Arial (Body)"/>
              <a:ea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5.11 </a:t>
            </a:r>
            <a:r>
              <a:rPr lang="en-US" altLang="en-US" sz="3400" dirty="0">
                <a:solidFill>
                  <a:schemeClr val="bg1"/>
                </a:solidFill>
                <a:latin typeface="Times New Roman" panose="02020603050405020304" pitchFamily="18" charset="0"/>
                <a:cs typeface="Times New Roman" panose="02020603050405020304" pitchFamily="18" charset="0"/>
              </a:rPr>
              <a:t>Using Files for Data </a:t>
            </a:r>
            <a:r>
              <a:rPr lang="en-US" altLang="en-US" sz="3400" dirty="0" smtClean="0">
                <a:solidFill>
                  <a:schemeClr val="bg1"/>
                </a:solidFill>
                <a:latin typeface="Times New Roman" panose="02020603050405020304" pitchFamily="18" charset="0"/>
                <a:cs typeface="Times New Roman" panose="02020603050405020304" pitchFamily="18" charset="0"/>
              </a:rPr>
              <a:t>Storage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Files for Data Storage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Can use files instead of keyboard, monitor screen for program input, output</a:t>
            </a:r>
          </a:p>
          <a:p>
            <a:pPr marL="255651" indent="-255651">
              <a:tabLst/>
              <a:defRPr/>
            </a:pPr>
            <a:r>
              <a:rPr lang="en-US" altLang="en-US" sz="2400" dirty="0">
                <a:solidFill>
                  <a:srgbClr val="000000"/>
                </a:solidFill>
                <a:latin typeface="Arial (Body)"/>
                <a:ea typeface="+mn-ea"/>
              </a:rPr>
              <a:t>Allows data to be retained between program runs</a:t>
            </a:r>
          </a:p>
          <a:p>
            <a:pPr marL="255651" indent="-255651">
              <a:tabLst/>
              <a:defRPr/>
            </a:pPr>
            <a:r>
              <a:rPr lang="en-US" altLang="en-US" sz="2400" dirty="0">
                <a:solidFill>
                  <a:srgbClr val="000000"/>
                </a:solidFill>
                <a:latin typeface="Arial (Body)"/>
                <a:ea typeface="+mn-ea"/>
              </a:rPr>
              <a:t>Steps:</a:t>
            </a:r>
          </a:p>
          <a:p>
            <a:pPr marL="741553" lvl="1" indent="-284353">
              <a:buFont typeface="Arial" panose="020B0604020202020204" pitchFamily="34" charset="0"/>
              <a:buChar char="–"/>
              <a:defRPr/>
            </a:pPr>
            <a:r>
              <a:rPr lang="en-US" altLang="en-US" sz="2400" b="1" dirty="0">
                <a:solidFill>
                  <a:srgbClr val="000000"/>
                </a:solidFill>
                <a:latin typeface="Arial (Body)"/>
              </a:rPr>
              <a:t>Open</a:t>
            </a:r>
            <a:r>
              <a:rPr lang="en-US" altLang="en-US" sz="2400" dirty="0">
                <a:solidFill>
                  <a:srgbClr val="000000"/>
                </a:solidFill>
                <a:latin typeface="Arial (Body)"/>
              </a:rPr>
              <a:t> the file</a:t>
            </a:r>
          </a:p>
          <a:p>
            <a:pPr marL="741553" lvl="1" indent="-284353">
              <a:buFont typeface="Arial" panose="020B0604020202020204" pitchFamily="34" charset="0"/>
              <a:buChar char="–"/>
              <a:defRPr/>
            </a:pPr>
            <a:r>
              <a:rPr lang="en-US" altLang="en-US" sz="2400" b="1" dirty="0">
                <a:solidFill>
                  <a:srgbClr val="000000"/>
                </a:solidFill>
                <a:latin typeface="Arial (Body)"/>
              </a:rPr>
              <a:t>Use</a:t>
            </a:r>
            <a:r>
              <a:rPr lang="en-US" altLang="en-US" sz="2400" dirty="0">
                <a:solidFill>
                  <a:srgbClr val="000000"/>
                </a:solidFill>
                <a:latin typeface="Arial (Body)"/>
              </a:rPr>
              <a:t> the file (read from, write to, or both)</a:t>
            </a:r>
          </a:p>
          <a:p>
            <a:pPr marL="741553" lvl="1" indent="-284353">
              <a:buFont typeface="Arial" panose="020B0604020202020204" pitchFamily="34" charset="0"/>
              <a:buChar char="–"/>
              <a:defRPr/>
            </a:pPr>
            <a:r>
              <a:rPr lang="en-US" altLang="en-US" sz="2400" b="1" dirty="0">
                <a:solidFill>
                  <a:srgbClr val="000000"/>
                </a:solidFill>
                <a:latin typeface="Arial (Body)"/>
              </a:rPr>
              <a:t>Close</a:t>
            </a:r>
            <a:r>
              <a:rPr lang="en-US" altLang="en-US" sz="2400" dirty="0">
                <a:solidFill>
                  <a:srgbClr val="000000"/>
                </a:solidFill>
                <a:latin typeface="Arial (Body)"/>
              </a:rPr>
              <a:t> the </a:t>
            </a:r>
            <a:r>
              <a:rPr lang="en-US" altLang="en-US" sz="2400" dirty="0" smtClean="0">
                <a:solidFill>
                  <a:srgbClr val="000000"/>
                </a:solidFill>
                <a:latin typeface="Arial (Body)"/>
              </a:rPr>
              <a:t>file</a:t>
            </a:r>
            <a:endParaRPr lang="en-US" altLang="en-US" sz="2400" i="1" dirty="0">
              <a:solidFill>
                <a:srgbClr val="000000"/>
              </a:solidFill>
              <a:latin typeface="Arial (Body)"/>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Files: What is Needed</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908732"/>
          </a:xfrm>
        </p:spPr>
        <p:txBody>
          <a:bodyPr>
            <a:spAutoFit/>
          </a:bodyPr>
          <a:lstStyle/>
          <a:p>
            <a:pPr marL="255651" indent="-255651">
              <a:tabLst/>
              <a:defRPr/>
            </a:pPr>
            <a:r>
              <a:rPr lang="en-US" altLang="en-US" sz="2400" dirty="0" smtClean="0">
                <a:solidFill>
                  <a:srgbClr val="000000"/>
                </a:solidFill>
                <a:latin typeface="Arial (Body)"/>
                <a:ea typeface="+mn-ea"/>
              </a:rPr>
              <a:t>Use </a:t>
            </a:r>
            <a:r>
              <a:rPr lang="en-US" altLang="en-US" sz="2400" dirty="0" smtClean="0">
                <a:solidFill>
                  <a:srgbClr val="000000"/>
                </a:solidFill>
                <a:latin typeface="Courier New" panose="02070309020205020404" pitchFamily="49" charset="0"/>
                <a:ea typeface="+mn-ea"/>
                <a:cs typeface="Courier New" panose="02070309020205020404" pitchFamily="49" charset="0"/>
              </a:rPr>
              <a:t>fstream </a:t>
            </a:r>
            <a:r>
              <a:rPr lang="en-US" altLang="en-US" sz="2400" dirty="0" smtClean="0">
                <a:solidFill>
                  <a:srgbClr val="000000"/>
                </a:solidFill>
                <a:latin typeface="Arial (Body)"/>
                <a:ea typeface="+mn-ea"/>
              </a:rPr>
              <a:t>header </a:t>
            </a:r>
            <a:r>
              <a:rPr lang="en-US" altLang="en-US" sz="2400" dirty="0">
                <a:solidFill>
                  <a:srgbClr val="000000"/>
                </a:solidFill>
                <a:latin typeface="Arial (Body)"/>
                <a:ea typeface="+mn-ea"/>
              </a:rPr>
              <a:t>file for file access</a:t>
            </a:r>
          </a:p>
          <a:p>
            <a:pPr marL="255651" indent="-255651">
              <a:tabLst/>
              <a:defRPr/>
            </a:pPr>
            <a:r>
              <a:rPr lang="en-US" altLang="en-US" sz="2400" dirty="0">
                <a:solidFill>
                  <a:srgbClr val="000000"/>
                </a:solidFill>
                <a:latin typeface="Arial (Body)"/>
                <a:ea typeface="+mn-ea"/>
              </a:rPr>
              <a:t>File stream types:</a:t>
            </a:r>
          </a:p>
          <a:p>
            <a:pPr marL="741600" lvl="1" indent="-284400">
              <a:buNone/>
              <a:defRPr/>
            </a:pPr>
            <a:r>
              <a:rPr lang="en-US" altLang="en-US" sz="2400" dirty="0" smtClean="0">
                <a:solidFill>
                  <a:srgbClr val="000000"/>
                </a:solidFill>
                <a:latin typeface="Courier New" panose="02070309020205020404" pitchFamily="49" charset="0"/>
                <a:cs typeface="Courier New" panose="02070309020205020404" pitchFamily="49" charset="0"/>
              </a:rPr>
              <a:t>ifstream</a:t>
            </a:r>
            <a:r>
              <a:rPr lang="en-US" altLang="en-US" sz="2400" dirty="0" smtClean="0">
                <a:solidFill>
                  <a:srgbClr val="000000"/>
                </a:solidFill>
                <a:latin typeface="Arial (Body)"/>
              </a:rPr>
              <a:t> </a:t>
            </a:r>
            <a:r>
              <a:rPr lang="en-US" altLang="en-US" sz="2400" dirty="0">
                <a:solidFill>
                  <a:srgbClr val="000000"/>
                </a:solidFill>
                <a:latin typeface="Arial (Body)"/>
              </a:rPr>
              <a:t>for input from a file</a:t>
            </a:r>
          </a:p>
          <a:p>
            <a:pPr marL="741600" lvl="1" indent="-284400">
              <a:buNone/>
              <a:defRPr/>
            </a:pPr>
            <a:r>
              <a:rPr lang="en-US" altLang="en-US" sz="2400" dirty="0" smtClean="0">
                <a:solidFill>
                  <a:srgbClr val="000000"/>
                </a:solidFill>
                <a:latin typeface="Courier New" panose="02070309020205020404" pitchFamily="49" charset="0"/>
                <a:cs typeface="Courier New" panose="02070309020205020404" pitchFamily="49" charset="0"/>
              </a:rPr>
              <a:t>ofstream</a:t>
            </a:r>
            <a:r>
              <a:rPr lang="en-US" altLang="en-US" sz="2400" dirty="0" smtClean="0">
                <a:solidFill>
                  <a:srgbClr val="000000"/>
                </a:solidFill>
                <a:latin typeface="Arial (Body)"/>
              </a:rPr>
              <a:t> </a:t>
            </a:r>
            <a:r>
              <a:rPr lang="en-US" altLang="en-US" sz="2400" dirty="0">
                <a:solidFill>
                  <a:srgbClr val="000000"/>
                </a:solidFill>
                <a:latin typeface="Arial (Body)"/>
              </a:rPr>
              <a:t>for output to a file</a:t>
            </a:r>
          </a:p>
          <a:p>
            <a:pPr marL="741600" lvl="1" indent="-284400">
              <a:buNone/>
              <a:defRPr/>
            </a:pPr>
            <a:r>
              <a:rPr lang="en-US" altLang="en-US" sz="2400" dirty="0" smtClean="0">
                <a:solidFill>
                  <a:srgbClr val="000000"/>
                </a:solidFill>
                <a:latin typeface="Courier New" panose="02070309020205020404" pitchFamily="49" charset="0"/>
                <a:cs typeface="Courier New" panose="02070309020205020404" pitchFamily="49" charset="0"/>
              </a:rPr>
              <a:t>fstream</a:t>
            </a:r>
            <a:r>
              <a:rPr lang="en-US" altLang="en-US" sz="2400" dirty="0" smtClean="0">
                <a:solidFill>
                  <a:srgbClr val="000000"/>
                </a:solidFill>
                <a:latin typeface="Arial (Body)"/>
              </a:rPr>
              <a:t> </a:t>
            </a:r>
            <a:r>
              <a:rPr lang="en-US" altLang="en-US" sz="2400" dirty="0">
                <a:solidFill>
                  <a:srgbClr val="000000"/>
                </a:solidFill>
                <a:latin typeface="Arial (Body)"/>
              </a:rPr>
              <a:t>for input from or output to a file</a:t>
            </a:r>
          </a:p>
          <a:p>
            <a:pPr marL="255651" indent="-255651">
              <a:tabLst/>
              <a:defRPr/>
            </a:pPr>
            <a:r>
              <a:rPr lang="en-US" altLang="en-US" sz="2400" dirty="0">
                <a:solidFill>
                  <a:srgbClr val="000000"/>
                </a:solidFill>
                <a:latin typeface="Arial (Body)"/>
                <a:ea typeface="+mn-ea"/>
              </a:rPr>
              <a:t>Define file stream objects:</a:t>
            </a:r>
          </a:p>
          <a:p>
            <a:pPr marL="741600" lvl="1" indent="-284400">
              <a:buNone/>
              <a:defRPr/>
            </a:pPr>
            <a:r>
              <a:rPr lang="en-US" altLang="en-US" sz="2400" dirty="0" smtClean="0">
                <a:solidFill>
                  <a:srgbClr val="000000"/>
                </a:solidFill>
                <a:latin typeface="Courier New" panose="02070309020205020404" pitchFamily="49" charset="0"/>
                <a:cs typeface="Courier New" panose="02070309020205020404" pitchFamily="49" charset="0"/>
              </a:rPr>
              <a:t>ifstream </a:t>
            </a:r>
            <a:r>
              <a:rPr lang="en-US" altLang="en-US" sz="2400" dirty="0">
                <a:solidFill>
                  <a:srgbClr val="000000"/>
                </a:solidFill>
                <a:latin typeface="Courier New" panose="02070309020205020404" pitchFamily="49" charset="0"/>
                <a:cs typeface="Courier New" panose="02070309020205020404" pitchFamily="49" charset="0"/>
              </a:rPr>
              <a:t>infile</a:t>
            </a:r>
            <a:r>
              <a:rPr lang="en-US" altLang="en-US" sz="2400" dirty="0">
                <a:solidFill>
                  <a:srgbClr val="000000"/>
                </a:solidFill>
                <a:latin typeface="Arial (Body)"/>
              </a:rPr>
              <a:t>;</a:t>
            </a:r>
          </a:p>
          <a:p>
            <a:pPr marL="741600" lvl="1" indent="-284400">
              <a:buNone/>
              <a:defRPr/>
            </a:pPr>
            <a:r>
              <a:rPr lang="en-US" altLang="en-US" sz="2400" dirty="0" smtClean="0">
                <a:solidFill>
                  <a:srgbClr val="000000"/>
                </a:solidFill>
                <a:latin typeface="Courier New" panose="02070309020205020404" pitchFamily="49" charset="0"/>
                <a:cs typeface="Courier New" panose="02070309020205020404" pitchFamily="49" charset="0"/>
              </a:rPr>
              <a:t>ofstream </a:t>
            </a:r>
            <a:r>
              <a:rPr lang="en-US" altLang="en-US" sz="2400" dirty="0">
                <a:solidFill>
                  <a:srgbClr val="000000"/>
                </a:solidFill>
                <a:latin typeface="Courier New" panose="02070309020205020404" pitchFamily="49" charset="0"/>
                <a:cs typeface="Courier New" panose="02070309020205020404" pitchFamily="49" charset="0"/>
              </a:rPr>
              <a:t>outfile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831"/>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Prefix vs. Postfix - Examples</a:t>
            </a:r>
            <a:endParaRPr lang="en-US" altLang="en-US" dirty="0">
              <a:latin typeface="Times New Roman" panose="02020603050405020304" pitchFamily="18" charset="0"/>
              <a:ea typeface="+mj-ea"/>
              <a:cs typeface="Arial"/>
            </a:endParaRPr>
          </a:p>
        </p:txBody>
      </p:sp>
      <p:pic>
        <p:nvPicPr>
          <p:cNvPr id="5" name="Picture 4" descr="Computer code. The code has 9 lines. The lines read as follows. Line 1. i n t, n u m comma v a l equals 12 semicolon. Line 2. c out less than sign less than sign v a l plus plus semicolon forward slash forward slash displays 12 comma. Line 3, indented 3 times. forward slash forward slash v a l is now 13 semicolon. Line 4. c out less than sign less than sign plus plus v a l semicolon forward slash forward slash sets v a l to 14 comma. Line 5, indented 3 times. forward slash forward slash then displays it. Line 6. n u m equals minus minus v a l semicolon forward slash forward slash sets v a l to 13 comma. Line 7, indented 3 times. forward slash forward slash stores 13 in n u m. Line 8. n u m equals v a l minus minus semicolon forward slash forward slash stores 13 in n u m comma. Line 9, indented 3 times. forward slash forward slash sets v a l to 12."/>
          <p:cNvPicPr>
            <a:picLocks noChangeAspect="1"/>
          </p:cNvPicPr>
          <p:nvPr/>
        </p:nvPicPr>
        <p:blipFill>
          <a:blip r:embed="rId2"/>
          <a:stretch>
            <a:fillRect/>
          </a:stretch>
        </p:blipFill>
        <p:spPr>
          <a:xfrm>
            <a:off x="1346839" y="2053729"/>
            <a:ext cx="6450322" cy="3552423"/>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Opening Files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Create a link between file name (outside the program) and file stream object (inside the program)</a:t>
            </a:r>
          </a:p>
          <a:p>
            <a:pPr marL="255651" indent="-255651">
              <a:tabLst/>
              <a:defRPr/>
            </a:pPr>
            <a:r>
              <a:rPr lang="en-US" altLang="en-US" sz="2400" dirty="0">
                <a:solidFill>
                  <a:srgbClr val="000000"/>
                </a:solidFill>
                <a:latin typeface="Arial (Body)"/>
                <a:ea typeface="+mn-ea"/>
              </a:rPr>
              <a:t>Use the </a:t>
            </a:r>
            <a:r>
              <a:rPr lang="en-US" altLang="en-US" sz="2400" dirty="0">
                <a:solidFill>
                  <a:srgbClr val="000000"/>
                </a:solidFill>
                <a:latin typeface="Courier New" panose="02070309020205020404" pitchFamily="49" charset="0"/>
                <a:ea typeface="+mn-ea"/>
                <a:cs typeface="Courier New" panose="02070309020205020404" pitchFamily="49" charset="0"/>
              </a:rPr>
              <a:t>open</a:t>
            </a:r>
            <a:r>
              <a:rPr lang="en-US" altLang="en-US" sz="2400" dirty="0">
                <a:solidFill>
                  <a:srgbClr val="000000"/>
                </a:solidFill>
                <a:latin typeface="Arial (Body)"/>
                <a:ea typeface="+mn-ea"/>
              </a:rPr>
              <a:t> member function</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in file period open left parenthesis double quote inventory period d a t double quote right parenthesis semicolon out file period open left parenthesis double quote report period t x t double quote right parenthesis semicolon"/>
          <p:cNvPicPr>
            <a:picLocks noChangeAspect="1"/>
          </p:cNvPicPr>
          <p:nvPr/>
        </p:nvPicPr>
        <p:blipFill rotWithShape="1">
          <a:blip r:embed="rId2"/>
          <a:srcRect t="5062" b="15559"/>
          <a:stretch/>
        </p:blipFill>
        <p:spPr>
          <a:xfrm>
            <a:off x="1038683" y="3178628"/>
            <a:ext cx="5382991" cy="819588"/>
          </a:xfrm>
          <a:prstGeom prst="rect">
            <a:avLst/>
          </a:prstGeom>
        </p:spPr>
      </p:pic>
      <p:sp>
        <p:nvSpPr>
          <p:cNvPr id="5" name="Text Placeholder 4"/>
          <p:cNvSpPr>
            <a:spLocks noGrp="1"/>
          </p:cNvSpPr>
          <p:nvPr>
            <p:ph type="body" idx="2"/>
          </p:nvPr>
        </p:nvSpPr>
        <p:spPr>
          <a:xfrm>
            <a:off x="457200" y="4107540"/>
            <a:ext cx="8229600" cy="2163763"/>
          </a:xfrm>
        </p:spPr>
        <p:txBody>
          <a:bodyPr/>
          <a:lstStyle/>
          <a:p>
            <a:pPr marL="255651" indent="-255651">
              <a:tabLst/>
              <a:defRPr/>
            </a:pPr>
            <a:r>
              <a:rPr lang="en-US" altLang="en-US" sz="2400" dirty="0">
                <a:solidFill>
                  <a:srgbClr val="000000"/>
                </a:solidFill>
                <a:latin typeface="Arial (Body)"/>
              </a:rPr>
              <a:t>Filename may include drive, path info.</a:t>
            </a:r>
          </a:p>
          <a:p>
            <a:pPr marL="255651" indent="-255651">
              <a:tabLst/>
              <a:defRPr/>
            </a:pPr>
            <a:r>
              <a:rPr lang="en-US" altLang="en-US" sz="2400" dirty="0">
                <a:solidFill>
                  <a:srgbClr val="000000"/>
                </a:solidFill>
                <a:latin typeface="Arial (Body)"/>
              </a:rPr>
              <a:t>Output file will be created if necessary; existing file will be erased first</a:t>
            </a:r>
          </a:p>
          <a:p>
            <a:pPr marL="255651" indent="-255651">
              <a:tabLst/>
              <a:defRPr/>
            </a:pPr>
            <a:r>
              <a:rPr lang="en-US" altLang="en-US" sz="2400" dirty="0">
                <a:solidFill>
                  <a:srgbClr val="000000"/>
                </a:solidFill>
                <a:latin typeface="Arial (Body)"/>
              </a:rPr>
              <a:t>Input file must exist </a:t>
            </a:r>
            <a:r>
              <a:rPr lang="en-US" altLang="en-US" sz="2400" dirty="0" smtClean="0">
                <a:solidFill>
                  <a:srgbClr val="000000"/>
                </a:solidFill>
                <a:latin typeface="Arial (Body)"/>
              </a:rPr>
              <a:t>for </a:t>
            </a:r>
            <a:r>
              <a:rPr lang="en-US" altLang="en-US" sz="2400" dirty="0" smtClean="0">
                <a:solidFill>
                  <a:srgbClr val="000000"/>
                </a:solidFill>
                <a:latin typeface="Courier New" panose="02070309020205020404" pitchFamily="49" charset="0"/>
                <a:cs typeface="Courier New" panose="02070309020205020404" pitchFamily="49" charset="0"/>
              </a:rPr>
              <a:t>open </a:t>
            </a:r>
            <a:r>
              <a:rPr lang="en-US" altLang="en-US" sz="2400" dirty="0" smtClean="0">
                <a:solidFill>
                  <a:srgbClr val="000000"/>
                </a:solidFill>
                <a:latin typeface="Arial (Body)"/>
              </a:rPr>
              <a:t>to work</a:t>
            </a:r>
            <a:endParaRPr lang="en-US" altLang="en-US" sz="2400" dirty="0">
              <a:solidFill>
                <a:srgbClr val="000000"/>
              </a:solidFill>
              <a:latin typeface="Arial (Body)"/>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Testing for File Open Errors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wrap="square">
            <a:spAutoFit/>
          </a:bodyPr>
          <a:lstStyle/>
          <a:p>
            <a:pPr marL="255651" indent="-255651">
              <a:tabLst/>
              <a:defRPr/>
            </a:pPr>
            <a:r>
              <a:rPr lang="en-US" altLang="en-US" sz="2400" dirty="0">
                <a:solidFill>
                  <a:srgbClr val="000000"/>
                </a:solidFill>
                <a:latin typeface="Arial (Body)"/>
                <a:ea typeface="+mn-ea"/>
              </a:rPr>
              <a:t>Can test a file stream object to detect if an open operation failed</a:t>
            </a:r>
            <a:r>
              <a:rPr lang="en-US" altLang="en-US" sz="2400" dirty="0" smtClean="0">
                <a:solidFill>
                  <a:srgbClr val="000000"/>
                </a:solidFill>
                <a:latin typeface="Arial (Body)"/>
                <a:ea typeface="+mn-ea"/>
              </a:rPr>
              <a:t>:</a:t>
            </a:r>
          </a:p>
        </p:txBody>
      </p:sp>
      <p:pic>
        <p:nvPicPr>
          <p:cNvPr id="4" name="Picture 3" descr="Computer code. The code has 5 lines. The lines read as follows. Line 1. in file period open left parenthesis double quote test period t x t double quote right parenthesis semicolon. Line 2. if left parenthesis exclamation point in file right parenthesis. Line 3. left brace. Line 4, indented once. c out less than sign less than sign double quote File open failure exclamation point double quote semicolon. Line 5. right brace."/>
          <p:cNvPicPr>
            <a:picLocks noChangeAspect="1"/>
          </p:cNvPicPr>
          <p:nvPr/>
        </p:nvPicPr>
        <p:blipFill>
          <a:blip r:embed="rId2"/>
          <a:stretch>
            <a:fillRect/>
          </a:stretch>
        </p:blipFill>
        <p:spPr>
          <a:xfrm>
            <a:off x="1059574" y="2640417"/>
            <a:ext cx="5776623" cy="2155981"/>
          </a:xfrm>
          <a:prstGeom prst="rect">
            <a:avLst/>
          </a:prstGeom>
        </p:spPr>
      </p:pic>
      <p:sp>
        <p:nvSpPr>
          <p:cNvPr id="5" name="Text Placeholder 4"/>
          <p:cNvSpPr>
            <a:spLocks noGrp="1"/>
          </p:cNvSpPr>
          <p:nvPr>
            <p:ph type="body" idx="2"/>
          </p:nvPr>
        </p:nvSpPr>
        <p:spPr>
          <a:xfrm>
            <a:off x="457200" y="4950386"/>
            <a:ext cx="8229600" cy="478971"/>
          </a:xfrm>
        </p:spPr>
        <p:txBody>
          <a:bodyPr/>
          <a:lstStyle/>
          <a:p>
            <a:r>
              <a:rPr lang="en-US" altLang="en-US" sz="2400" dirty="0">
                <a:latin typeface="+mn-lt"/>
              </a:rPr>
              <a:t>Can also use the </a:t>
            </a:r>
            <a:r>
              <a:rPr lang="en-US" altLang="en-US" sz="2400" dirty="0">
                <a:latin typeface="Courier New" panose="02070309020205020404" pitchFamily="49" charset="0"/>
              </a:rPr>
              <a:t>fail</a:t>
            </a:r>
            <a:r>
              <a:rPr lang="en-US" altLang="en-US" sz="2400" dirty="0"/>
              <a:t> </a:t>
            </a:r>
            <a:r>
              <a:rPr lang="en-US" altLang="en-US" sz="2400" dirty="0">
                <a:latin typeface="+mn-lt"/>
              </a:rPr>
              <a:t>member function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Files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53968"/>
          </a:xfrm>
        </p:spPr>
        <p:txBody>
          <a:bodyPr>
            <a:spAutoFit/>
          </a:bodyPr>
          <a:lstStyle/>
          <a:p>
            <a:pPr marL="255651" indent="-255651">
              <a:tabLst/>
              <a:defRPr/>
            </a:pPr>
            <a:r>
              <a:rPr lang="en-US" altLang="en-US" sz="2400" dirty="0">
                <a:solidFill>
                  <a:srgbClr val="000000"/>
                </a:solidFill>
                <a:latin typeface="Arial (Body)"/>
                <a:ea typeface="+mn-ea"/>
              </a:rPr>
              <a:t>Can use output file object </a:t>
            </a:r>
            <a:r>
              <a:rPr lang="en-US" altLang="en-US" sz="2400" dirty="0" smtClean="0">
                <a:solidFill>
                  <a:srgbClr val="000000"/>
                </a:solidFill>
                <a:latin typeface="Arial (Body)"/>
                <a:ea typeface="+mn-ea"/>
              </a:rPr>
              <a:t>and</a:t>
            </a:r>
            <a:endParaRPr lang="en-US" altLang="en-US" sz="2400" dirty="0">
              <a:solidFill>
                <a:srgbClr val="000000"/>
              </a:solidFill>
              <a:latin typeface="Arial (Body)"/>
              <a:ea typeface="+mn-ea"/>
            </a:endParaRPr>
          </a:p>
        </p:txBody>
      </p:sp>
      <p:pic>
        <p:nvPicPr>
          <p:cNvPr id="11" name="Picture 10" descr="left angle bracket left angle bracket"/>
          <p:cNvPicPr>
            <a:picLocks noChangeAspect="1"/>
          </p:cNvPicPr>
          <p:nvPr/>
        </p:nvPicPr>
        <p:blipFill rotWithShape="1">
          <a:blip r:embed="rId2"/>
          <a:srcRect l="36300" r="2693" b="27733"/>
          <a:stretch/>
        </p:blipFill>
        <p:spPr>
          <a:xfrm>
            <a:off x="4876346" y="1631371"/>
            <a:ext cx="595085" cy="462600"/>
          </a:xfrm>
          <a:prstGeom prst="rect">
            <a:avLst/>
          </a:prstGeom>
        </p:spPr>
      </p:pic>
      <p:sp>
        <p:nvSpPr>
          <p:cNvPr id="6" name="Text Placeholder 5"/>
          <p:cNvSpPr>
            <a:spLocks noGrp="1"/>
          </p:cNvSpPr>
          <p:nvPr>
            <p:ph sz="quarter" idx="13"/>
          </p:nvPr>
        </p:nvSpPr>
        <p:spPr>
          <a:xfrm>
            <a:off x="5329918" y="1603044"/>
            <a:ext cx="3360057" cy="558800"/>
          </a:xfrm>
        </p:spPr>
        <p:txBody>
          <a:bodyPr/>
          <a:lstStyle/>
          <a:p>
            <a:r>
              <a:rPr lang="en-US" altLang="en-US" sz="2400" dirty="0">
                <a:latin typeface="Arial (Body)"/>
              </a:rPr>
              <a:t>to send data to a file</a:t>
            </a:r>
            <a:r>
              <a:rPr lang="en-US" altLang="en-US" sz="2400" dirty="0" smtClean="0">
                <a:latin typeface="Arial (Body)"/>
              </a:rPr>
              <a:t>:</a:t>
            </a:r>
            <a:endParaRPr lang="en-US" altLang="en-US" sz="2400" dirty="0">
              <a:latin typeface="Arial (Body)"/>
            </a:endParaRPr>
          </a:p>
        </p:txBody>
      </p:sp>
      <p:pic>
        <p:nvPicPr>
          <p:cNvPr id="4" name="Picture 3" descr="out file left angle bracket left angle bracket double quote Inventory report double quote semicolon"/>
          <p:cNvPicPr>
            <a:picLocks noChangeAspect="1"/>
          </p:cNvPicPr>
          <p:nvPr/>
        </p:nvPicPr>
        <p:blipFill rotWithShape="1">
          <a:blip r:embed="rId3"/>
          <a:srcRect t="6241" b="23470"/>
          <a:stretch/>
        </p:blipFill>
        <p:spPr>
          <a:xfrm>
            <a:off x="930440" y="2304719"/>
            <a:ext cx="5840474" cy="449944"/>
          </a:xfrm>
          <a:prstGeom prst="rect">
            <a:avLst/>
          </a:prstGeom>
        </p:spPr>
      </p:pic>
      <p:sp>
        <p:nvSpPr>
          <p:cNvPr id="7" name="Content Placeholder 6"/>
          <p:cNvSpPr>
            <a:spLocks noGrp="1"/>
          </p:cNvSpPr>
          <p:nvPr>
            <p:ph sz="quarter" idx="14"/>
          </p:nvPr>
        </p:nvSpPr>
        <p:spPr>
          <a:xfrm>
            <a:off x="457200" y="2869268"/>
            <a:ext cx="4419146" cy="469018"/>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Can use input file object </a:t>
            </a:r>
            <a:r>
              <a:rPr lang="en-US" altLang="en-US" sz="2400" dirty="0" smtClean="0">
                <a:latin typeface="+mn-lt"/>
              </a:rPr>
              <a:t>and</a:t>
            </a:r>
          </a:p>
        </p:txBody>
      </p:sp>
      <p:pic>
        <p:nvPicPr>
          <p:cNvPr id="12" name="Picture 11" descr="right angle bracket right angle bracket"/>
          <p:cNvPicPr>
            <a:picLocks noChangeAspect="1"/>
          </p:cNvPicPr>
          <p:nvPr/>
        </p:nvPicPr>
        <p:blipFill rotWithShape="1">
          <a:blip r:embed="rId4"/>
          <a:srcRect l="32889" t="12281" r="13545" b="28766"/>
          <a:stretch/>
        </p:blipFill>
        <p:spPr>
          <a:xfrm>
            <a:off x="4629603" y="2960914"/>
            <a:ext cx="522514" cy="377372"/>
          </a:xfrm>
          <a:prstGeom prst="rect">
            <a:avLst/>
          </a:prstGeom>
        </p:spPr>
      </p:pic>
      <p:sp>
        <p:nvSpPr>
          <p:cNvPr id="8" name="Content Placeholder 7"/>
          <p:cNvSpPr>
            <a:spLocks noGrp="1"/>
          </p:cNvSpPr>
          <p:nvPr>
            <p:ph sz="quarter" idx="15"/>
          </p:nvPr>
        </p:nvSpPr>
        <p:spPr>
          <a:xfrm>
            <a:off x="457200" y="2866919"/>
            <a:ext cx="8232775" cy="550863"/>
          </a:xfrm>
        </p:spPr>
        <p:txBody>
          <a:bodyPr/>
          <a:lstStyle/>
          <a:p>
            <a:pPr marL="261938" indent="4397375"/>
            <a:r>
              <a:rPr lang="en-US" altLang="en-US" sz="2400" dirty="0">
                <a:latin typeface="+mn-lt"/>
              </a:rPr>
              <a:t>to copy data from file to variables</a:t>
            </a:r>
            <a:r>
              <a:rPr lang="en-US" altLang="en-US" sz="2400" dirty="0" smtClean="0">
                <a:latin typeface="+mn-lt"/>
              </a:rPr>
              <a:t>:</a:t>
            </a:r>
            <a:endParaRPr lang="en-US" altLang="en-US" sz="2400" dirty="0">
              <a:latin typeface="+mn-lt"/>
            </a:endParaRPr>
          </a:p>
        </p:txBody>
      </p:sp>
      <p:pic>
        <p:nvPicPr>
          <p:cNvPr id="5" name="Picture 4" descr="in file right angle bracket right angle bracket part N u m semicolon in file right angle bracket right angle bracket q t y In Stock right angle bracket right angle bracket q t y On Order semicolon"/>
          <p:cNvPicPr>
            <a:picLocks noChangeAspect="1"/>
          </p:cNvPicPr>
          <p:nvPr/>
        </p:nvPicPr>
        <p:blipFill>
          <a:blip r:embed="rId5"/>
          <a:stretch>
            <a:fillRect/>
          </a:stretch>
        </p:blipFill>
        <p:spPr>
          <a:xfrm>
            <a:off x="1068535" y="3930181"/>
            <a:ext cx="4655618" cy="1494101"/>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Using Loops to Process Files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4651829" cy="553968"/>
          </a:xfrm>
        </p:spPr>
        <p:txBody>
          <a:bodyPr wrap="square">
            <a:spAutoFit/>
          </a:bodyPr>
          <a:lstStyle/>
          <a:p>
            <a:pPr marL="255651" indent="-255651">
              <a:tabLst/>
              <a:defRPr/>
            </a:pPr>
            <a:r>
              <a:rPr lang="en-US" altLang="en-US" sz="2400" dirty="0">
                <a:solidFill>
                  <a:srgbClr val="000000"/>
                </a:solidFill>
                <a:latin typeface="Arial (Body)"/>
                <a:ea typeface="+mn-ea"/>
              </a:rPr>
              <a:t>The stream extraction </a:t>
            </a:r>
            <a:r>
              <a:rPr lang="en-US" altLang="en-US" sz="2400" dirty="0" smtClean="0">
                <a:solidFill>
                  <a:srgbClr val="000000"/>
                </a:solidFill>
                <a:latin typeface="Arial (Body)"/>
                <a:ea typeface="+mn-ea"/>
              </a:rPr>
              <a:t>operator</a:t>
            </a:r>
          </a:p>
        </p:txBody>
      </p:sp>
      <p:pic>
        <p:nvPicPr>
          <p:cNvPr id="4" name="Picture 3" descr="right angle bracket right angle bracket"/>
          <p:cNvPicPr>
            <a:picLocks noChangeAspect="1"/>
          </p:cNvPicPr>
          <p:nvPr/>
        </p:nvPicPr>
        <p:blipFill rotWithShape="1">
          <a:blip r:embed="rId2"/>
          <a:srcRect l="45537" r="17263" b="37766"/>
          <a:stretch/>
        </p:blipFill>
        <p:spPr>
          <a:xfrm>
            <a:off x="5109029" y="1638130"/>
            <a:ext cx="362858" cy="398376"/>
          </a:xfrm>
          <a:prstGeom prst="rect">
            <a:avLst/>
          </a:prstGeom>
        </p:spPr>
      </p:pic>
      <p:sp>
        <p:nvSpPr>
          <p:cNvPr id="5" name="Text Placeholder 4"/>
          <p:cNvSpPr>
            <a:spLocks noGrp="1"/>
          </p:cNvSpPr>
          <p:nvPr>
            <p:ph type="body" idx="2"/>
          </p:nvPr>
        </p:nvSpPr>
        <p:spPr>
          <a:xfrm>
            <a:off x="457200" y="1638130"/>
            <a:ext cx="8229600" cy="1790870"/>
          </a:xfrm>
        </p:spPr>
        <p:txBody>
          <a:bodyPr/>
          <a:lstStyle/>
          <a:p>
            <a:pPr marL="261938" indent="4759325">
              <a:buNone/>
              <a:tabLst/>
              <a:defRPr/>
            </a:pPr>
            <a:r>
              <a:rPr lang="en-US" altLang="en-US" sz="2400" dirty="0">
                <a:solidFill>
                  <a:srgbClr val="000000"/>
                </a:solidFill>
                <a:latin typeface="Arial (Body)"/>
              </a:rPr>
              <a:t>returns</a:t>
            </a:r>
            <a:r>
              <a:rPr lang="en-US" altLang="en-US" sz="2400" dirty="0">
                <a:solidFill>
                  <a:srgbClr val="000000"/>
                </a:solidFill>
                <a:latin typeface="Courier New" panose="02070309020205020404" pitchFamily="49" charset="0"/>
                <a:cs typeface="Courier New" panose="02070309020205020404" pitchFamily="49" charset="0"/>
              </a:rPr>
              <a:t> true </a:t>
            </a:r>
            <a:r>
              <a:rPr lang="en-US" altLang="en-US" sz="2400" dirty="0">
                <a:solidFill>
                  <a:srgbClr val="000000"/>
                </a:solidFill>
                <a:latin typeface="Arial (Body)"/>
              </a:rPr>
              <a:t>when a value was successfully read, </a:t>
            </a:r>
            <a:r>
              <a:rPr lang="en-US" altLang="en-US" sz="2400" dirty="0">
                <a:solidFill>
                  <a:srgbClr val="000000"/>
                </a:solidFill>
                <a:latin typeface="Courier New" panose="02070309020205020404" pitchFamily="49" charset="0"/>
                <a:cs typeface="Courier New" panose="02070309020205020404" pitchFamily="49" charset="0"/>
              </a:rPr>
              <a:t>false</a:t>
            </a:r>
            <a:r>
              <a:rPr lang="en-US" altLang="en-US" sz="2400" dirty="0">
                <a:solidFill>
                  <a:srgbClr val="000000"/>
                </a:solidFill>
                <a:latin typeface="Arial (Body)"/>
              </a:rPr>
              <a:t> otherwise</a:t>
            </a:r>
          </a:p>
          <a:p>
            <a:pPr marL="255651" indent="-255651">
              <a:tabLst/>
              <a:defRPr/>
            </a:pPr>
            <a:r>
              <a:rPr lang="en-US" altLang="en-US" sz="2400" dirty="0">
                <a:solidFill>
                  <a:srgbClr val="000000"/>
                </a:solidFill>
                <a:latin typeface="Arial (Body)"/>
              </a:rPr>
              <a:t>Can be tested in a</a:t>
            </a:r>
            <a:r>
              <a:rPr lang="en-US" altLang="en-US" sz="2400" dirty="0">
                <a:solidFill>
                  <a:srgbClr val="000000"/>
                </a:solidFill>
                <a:latin typeface="Courier New" panose="02070309020205020404" pitchFamily="49" charset="0"/>
                <a:cs typeface="Courier New" panose="02070309020205020404" pitchFamily="49" charset="0"/>
              </a:rPr>
              <a:t> while </a:t>
            </a:r>
            <a:r>
              <a:rPr lang="en-US" altLang="en-US" sz="2400" dirty="0">
                <a:solidFill>
                  <a:srgbClr val="000000"/>
                </a:solidFill>
                <a:latin typeface="Arial (Body)"/>
              </a:rPr>
              <a:t>loop to continue execution as long as values are read from the file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while left parenthesis input File right angle bracket right angle bracket number right parenthesis period period period"/>
          <p:cNvPicPr>
            <a:picLocks noChangeAspect="1"/>
          </p:cNvPicPr>
          <p:nvPr/>
        </p:nvPicPr>
        <p:blipFill rotWithShape="1">
          <a:blip r:embed="rId3"/>
          <a:srcRect t="15423" b="30160"/>
          <a:stretch/>
        </p:blipFill>
        <p:spPr>
          <a:xfrm>
            <a:off x="878144" y="3593077"/>
            <a:ext cx="6023370" cy="34834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Closing Files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14714"/>
            <a:ext cx="8229600" cy="553968"/>
          </a:xfrm>
        </p:spPr>
        <p:txBody>
          <a:bodyPr>
            <a:spAutoFit/>
          </a:bodyPr>
          <a:lstStyle/>
          <a:p>
            <a:pPr marL="255651" indent="-255651">
              <a:tabLst/>
              <a:defRPr/>
            </a:pPr>
            <a:r>
              <a:rPr lang="en-US" altLang="en-US" sz="2400" dirty="0">
                <a:solidFill>
                  <a:srgbClr val="000000"/>
                </a:solidFill>
                <a:latin typeface="Arial (Body)"/>
                <a:ea typeface="+mn-ea"/>
              </a:rPr>
              <a:t>Use the </a:t>
            </a:r>
            <a:r>
              <a:rPr lang="en-US" altLang="en-US" sz="2400" dirty="0">
                <a:solidFill>
                  <a:srgbClr val="000000"/>
                </a:solidFill>
                <a:latin typeface="Courier New" panose="02070309020205020404" pitchFamily="49" charset="0"/>
                <a:ea typeface="+mn-ea"/>
                <a:cs typeface="Courier New" panose="02070309020205020404" pitchFamily="49" charset="0"/>
              </a:rPr>
              <a:t>close</a:t>
            </a:r>
            <a:r>
              <a:rPr lang="en-US" altLang="en-US" sz="2400" dirty="0">
                <a:solidFill>
                  <a:srgbClr val="000000"/>
                </a:solidFill>
                <a:latin typeface="Arial (Body)"/>
                <a:ea typeface="+mn-ea"/>
              </a:rPr>
              <a:t> member function</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in file period close left parenthesis right parenthesis semicolon, out file period close left parenthesis right parenthesis semicolon"/>
          <p:cNvPicPr>
            <a:picLocks noChangeAspect="1"/>
          </p:cNvPicPr>
          <p:nvPr/>
        </p:nvPicPr>
        <p:blipFill>
          <a:blip r:embed="rId2"/>
          <a:stretch>
            <a:fillRect/>
          </a:stretch>
        </p:blipFill>
        <p:spPr>
          <a:xfrm>
            <a:off x="896985" y="2241252"/>
            <a:ext cx="3286029" cy="1085182"/>
          </a:xfrm>
          <a:prstGeom prst="rect">
            <a:avLst/>
          </a:prstGeom>
        </p:spPr>
      </p:pic>
      <p:sp>
        <p:nvSpPr>
          <p:cNvPr id="4" name="Text Placeholder 3"/>
          <p:cNvSpPr>
            <a:spLocks noGrp="1"/>
          </p:cNvSpPr>
          <p:nvPr>
            <p:ph type="body" idx="2"/>
          </p:nvPr>
        </p:nvSpPr>
        <p:spPr>
          <a:xfrm>
            <a:off x="457200" y="3410858"/>
            <a:ext cx="8229600" cy="2163763"/>
          </a:xfrm>
        </p:spPr>
        <p:txBody>
          <a:bodyPr/>
          <a:lstStyle/>
          <a:p>
            <a:pPr marL="255651" indent="-255651">
              <a:tabLst/>
              <a:defRPr/>
            </a:pPr>
            <a:r>
              <a:rPr lang="en-US" altLang="en-US" sz="2400" dirty="0">
                <a:solidFill>
                  <a:srgbClr val="000000"/>
                </a:solidFill>
                <a:latin typeface="Arial (Body)"/>
              </a:rPr>
              <a:t>Don’t wait for operating system to close files at program end:</a:t>
            </a:r>
          </a:p>
          <a:p>
            <a:pPr marL="741553" lvl="1" indent="-284353">
              <a:buFont typeface="Arial" panose="020B0604020202020204" pitchFamily="34" charset="0"/>
              <a:buChar char="–"/>
              <a:defRPr/>
            </a:pPr>
            <a:r>
              <a:rPr lang="en-US" altLang="en-US" sz="2400" dirty="0">
                <a:solidFill>
                  <a:srgbClr val="000000"/>
                </a:solidFill>
                <a:latin typeface="Arial (Body)"/>
              </a:rPr>
              <a:t>may be limit on number of open files</a:t>
            </a:r>
          </a:p>
          <a:p>
            <a:pPr marL="741553" lvl="1" indent="-284353">
              <a:buFont typeface="Arial" panose="020B0604020202020204" pitchFamily="34" charset="0"/>
              <a:buChar char="–"/>
              <a:defRPr/>
            </a:pPr>
            <a:r>
              <a:rPr lang="en-US" altLang="en-US" sz="2400" dirty="0">
                <a:solidFill>
                  <a:srgbClr val="000000"/>
                </a:solidFill>
                <a:latin typeface="Arial (Body)"/>
              </a:rPr>
              <a:t>may be buffered output data waiting to send to </a:t>
            </a:r>
            <a:r>
              <a:rPr lang="en-US" altLang="en-US" sz="2400" dirty="0" smtClean="0">
                <a:solidFill>
                  <a:srgbClr val="000000"/>
                </a:solidFill>
                <a:latin typeface="Arial (Body)"/>
              </a:rPr>
              <a:t>file</a:t>
            </a:r>
            <a:endParaRPr lang="en-US" altLang="en-US" sz="2400" dirty="0">
              <a:solidFill>
                <a:srgbClr val="000000"/>
              </a:solidFill>
              <a:latin typeface="Arial (Body)"/>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Letting the User Specify a Filename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In many cases, you will want the user to specify the name of a file for the program to open.</a:t>
            </a:r>
          </a:p>
          <a:p>
            <a:pPr marL="255651" indent="-255651">
              <a:tabLst/>
              <a:defRPr/>
            </a:pPr>
            <a:r>
              <a:rPr lang="en-US" altLang="en-US" sz="2400" dirty="0">
                <a:solidFill>
                  <a:srgbClr val="000000"/>
                </a:solidFill>
                <a:latin typeface="Arial (Body)"/>
                <a:ea typeface="+mn-ea"/>
              </a:rPr>
              <a:t>In C++ 11, you can pass a </a:t>
            </a:r>
            <a:r>
              <a:rPr lang="en-US" altLang="en-US" sz="2400" dirty="0">
                <a:solidFill>
                  <a:srgbClr val="000000"/>
                </a:solidFill>
                <a:latin typeface="Courier New" panose="02070309020205020404" pitchFamily="49" charset="0"/>
                <a:ea typeface="+mn-ea"/>
                <a:cs typeface="Courier New" panose="02070309020205020404" pitchFamily="49" charset="0"/>
              </a:rPr>
              <a:t>string</a:t>
            </a:r>
            <a:r>
              <a:rPr lang="en-US" altLang="en-US" sz="2400" dirty="0">
                <a:solidFill>
                  <a:srgbClr val="000000"/>
                </a:solidFill>
                <a:latin typeface="Arial (Body)"/>
                <a:ea typeface="+mn-ea"/>
              </a:rPr>
              <a:t> object as an argument to a file stream object’s </a:t>
            </a:r>
            <a:r>
              <a:rPr lang="en-US" altLang="en-US" sz="2400" dirty="0">
                <a:solidFill>
                  <a:srgbClr val="000000"/>
                </a:solidFill>
                <a:latin typeface="Courier New" panose="02070309020205020404" pitchFamily="49" charset="0"/>
                <a:ea typeface="+mn-ea"/>
                <a:cs typeface="Courier New" panose="02070309020205020404" pitchFamily="49" charset="0"/>
              </a:rPr>
              <a:t>open</a:t>
            </a:r>
            <a:r>
              <a:rPr lang="en-US" altLang="en-US" sz="2400" dirty="0">
                <a:solidFill>
                  <a:srgbClr val="000000"/>
                </a:solidFill>
                <a:latin typeface="Arial (Body)"/>
                <a:ea typeface="+mn-ea"/>
              </a:rPr>
              <a:t> member function.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Letting the User Specify a Filename in Program 5-24</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pic>
        <p:nvPicPr>
          <p:cNvPr id="99332" name="Picture 3" descr="Computer code. The code has 39 lines. The lines read as follows. Line 1. forward slash forward slash This program lets the user enter a filename period. Line 2. hash include left angle bracket i o stream right angle bracket. Line 3. hash include left angle bracket string right angle bracket. Line 4. hash include left angle bracket f stream right angle bracket. Line 5. using namespace s t d semicolon. Line 6. Blank. Line 7. i n t main left parenthesis right parenthesis. Line 8. left brace. Line 9, indented once. if stream input File semicolon. Line 10, indented once. string filename semicolon. Line 11, indented once. i n t number semicolon. Line 12. Blank. Line 13, indented once. forward slash forward slash Get the file name from the user period. Line 14, indented once. c out left angle bracket left angle bracket double quote Enter the filename colon double quote semicolon. Line 15, indented once. c in right angle bracket right angle bracket file name semicolon. Line 16. Blank. Line 17, indented once. forward slash forward slash Open the file period. Line 18, indented once. input File period open left parenthesis file name right parenthesis semicolon. Line 19. Blank. Line 20, indented once. forward slash forward slash If the file successfully opened comma process it period. Line 21, indented once. if left parenthesis input File right parenthesis."/>
          <p:cNvPicPr>
            <a:picLocks noChangeAspect="1" noChangeArrowheads="1"/>
          </p:cNvPicPr>
          <p:nvPr/>
        </p:nvPicPr>
        <p:blipFill rotWithShape="1">
          <a:blip r:embed="rId2">
            <a:extLst>
              <a:ext uri="{28A0092B-C50C-407E-A947-70E740481C1C}">
                <a14:useLocalDpi xmlns:a14="http://schemas.microsoft.com/office/drawing/2010/main" val="0"/>
              </a:ext>
            </a:extLst>
          </a:blip>
          <a:srcRect t="8690" r="23502"/>
          <a:stretch/>
        </p:blipFill>
        <p:spPr bwMode="auto">
          <a:xfrm>
            <a:off x="1655992" y="1749492"/>
            <a:ext cx="5832016" cy="4413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1"/>
            <a:ext cx="8229600" cy="1231076"/>
          </a:xfrm>
        </p:spPr>
        <p:txBody>
          <a:bodyPr anchor="b">
            <a:spAutoFit/>
          </a:bodyPr>
          <a:lstStyle/>
          <a:p>
            <a:pPr>
              <a:spcBef>
                <a:spcPct val="0"/>
              </a:spcBef>
              <a:buClrTx/>
              <a:defRPr/>
            </a:pPr>
            <a:r>
              <a:rPr lang="en-US" dirty="0" smtClean="0">
                <a:latin typeface="Times New Roman" panose="02020603050405020304" pitchFamily="18" charset="0"/>
                <a:ea typeface="+mj-ea"/>
                <a:cs typeface="Arial"/>
              </a:rPr>
              <a:t>Letting the User Specify a Filename in Program 5-24</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pic>
        <p:nvPicPr>
          <p:cNvPr id="101379" name="Picture 2" descr="Line 22, indented once. left brace. Line 23, indented twice. forward slash forward slash Read the numbers from the file and. Line 24, indented twice. forward slash forward slash display them period. Line 25, indented twice. while left parenthesis input File right angle bracket right angle bracket number right parenthesis. Line 26, indented twice. left brace. Line 27, indented 3 times. c out left angle bracket left angle bracket number left angle bracket left angle bracket end l semicolon. Line 28, indented twice. right brace. Line 29. Blank. Line 30, indented twice. forward slash forward slash Close the file period. Line 31, indented twice. input File period close left parenthesis right parenthesis semicolon. Line 32, indented once. right brace. Line 33, indented once. else. Line 34, indented once. left brace. Line 35, indented twice. forward slash forward slash Display an error message period. Line 36, indented twice. c out left angle bracket left angle bracket double quote Error opening the file period back slash n double quote semicolon. Line 37, indented once. right brace. Line 38, indented once. return 0 semicolon. Line 39. right brace. Computer output. The output has 9 lines. The lines read as follows. Line 1. Program Output with Example Input Shown in Bold. Line 2. Enter the file name colon list of numbers period t x t left bracket Enter right bracket, written in bold. Line 3. 100. Line 4. 200. Line 5. 300. Line 6. 400. Line 7. 500. Line 8. 600. Line 9. 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07" y="1447800"/>
            <a:ext cx="627538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787"/>
            <a:ext cx="8229600" cy="1231076"/>
          </a:xfrm>
        </p:spPr>
        <p:txBody>
          <a:bodyPr>
            <a:spAutoFit/>
          </a:bodyPr>
          <a:lstStyle/>
          <a:p>
            <a:pPr>
              <a:spcBef>
                <a:spcPct val="0"/>
              </a:spcBef>
              <a:buClrTx/>
              <a:defRPr/>
            </a:pPr>
            <a:r>
              <a:rPr lang="en-US" dirty="0" smtClean="0">
                <a:latin typeface="Times New Roman" panose="02020603050405020304" pitchFamily="18" charset="0"/>
                <a:ea typeface="+mj-ea"/>
                <a:cs typeface="Arial"/>
              </a:rPr>
              <a:t>Using the </a:t>
            </a:r>
            <a:r>
              <a:rPr lang="en-US" dirty="0">
                <a:latin typeface="Courier New" panose="02070309020205020404" pitchFamily="49" charset="0"/>
                <a:cs typeface="Courier New" panose="02070309020205020404" pitchFamily="49" charset="0"/>
              </a:rPr>
              <a:t>c_str</a:t>
            </a:r>
            <a:r>
              <a:rPr lang="en-US" dirty="0" smtClean="0">
                <a:latin typeface="Times New Roman" panose="02020603050405020304" pitchFamily="18" charset="0"/>
                <a:ea typeface="+mj-ea"/>
                <a:cs typeface="Arial"/>
              </a:rPr>
              <a:t> Member Function in Older Versions of C++</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23655"/>
          </a:xfrm>
        </p:spPr>
        <p:txBody>
          <a:bodyPr>
            <a:spAutoFit/>
          </a:bodyPr>
          <a:lstStyle/>
          <a:p>
            <a:pPr marL="255651" indent="-255651">
              <a:tabLst/>
              <a:defRPr/>
            </a:pPr>
            <a:r>
              <a:rPr lang="en-US" altLang="en-US" sz="2400" dirty="0">
                <a:solidFill>
                  <a:srgbClr val="000000"/>
                </a:solidFill>
                <a:latin typeface="Arial (Body)"/>
                <a:ea typeface="+mn-ea"/>
                <a:cs typeface="Courier New" panose="02070309020205020404" pitchFamily="49" charset="0"/>
              </a:rPr>
              <a:t>Prior to C++ 11, the</a:t>
            </a:r>
            <a:r>
              <a:rPr lang="en-US" altLang="en-US" sz="2400" dirty="0">
                <a:solidFill>
                  <a:srgbClr val="000000"/>
                </a:solidFill>
                <a:latin typeface="Courier New" panose="02070309020205020404" pitchFamily="49" charset="0"/>
                <a:ea typeface="+mn-ea"/>
                <a:cs typeface="Courier New" panose="02070309020205020404" pitchFamily="49" charset="0"/>
              </a:rPr>
              <a:t> open </a:t>
            </a:r>
            <a:r>
              <a:rPr lang="en-US" altLang="en-US" sz="2400" dirty="0">
                <a:solidFill>
                  <a:srgbClr val="000000"/>
                </a:solidFill>
                <a:latin typeface="Arial (Body)"/>
                <a:ea typeface="+mn-ea"/>
              </a:rPr>
              <a:t>member function requires that you pass the name of the file as a null-terminated string, which is also known as a </a:t>
            </a:r>
            <a:r>
              <a:rPr lang="en-US" altLang="en-US" sz="2400" b="1" dirty="0">
                <a:latin typeface="+mn-lt"/>
              </a:rPr>
              <a:t>C-string</a:t>
            </a:r>
            <a:r>
              <a:rPr lang="en-US" altLang="en-US" sz="2400" b="1" dirty="0" smtClean="0">
                <a:latin typeface="+mn-lt"/>
              </a:rPr>
              <a:t>.</a:t>
            </a:r>
            <a:endParaRPr lang="en-US" altLang="en-US" sz="2400" i="1" dirty="0" smtClean="0"/>
          </a:p>
          <a:p>
            <a:pPr marL="255651" indent="-255651">
              <a:tabLst/>
              <a:defRPr/>
            </a:pPr>
            <a:r>
              <a:rPr lang="en-US" altLang="en-US" sz="2400" b="1" dirty="0" smtClean="0">
                <a:solidFill>
                  <a:srgbClr val="000000"/>
                </a:solidFill>
                <a:latin typeface="Arial (Body)"/>
                <a:ea typeface="+mn-ea"/>
              </a:rPr>
              <a:t>String </a:t>
            </a:r>
            <a:r>
              <a:rPr lang="en-US" altLang="en-US" sz="2400" b="1" dirty="0">
                <a:solidFill>
                  <a:srgbClr val="000000"/>
                </a:solidFill>
                <a:latin typeface="Arial (Body)"/>
                <a:ea typeface="+mn-ea"/>
              </a:rPr>
              <a:t>literals are stored </a:t>
            </a:r>
            <a:r>
              <a:rPr lang="en-US" altLang="en-US" sz="2400" dirty="0">
                <a:solidFill>
                  <a:srgbClr val="000000"/>
                </a:solidFill>
                <a:latin typeface="Arial (Body)"/>
                <a:ea typeface="+mn-ea"/>
              </a:rPr>
              <a:t>in memory as null-terminated </a:t>
            </a:r>
            <a:r>
              <a:rPr lang="en-US" altLang="en-US" sz="2400" dirty="0">
                <a:latin typeface="+mn-lt"/>
              </a:rPr>
              <a:t>C-strings</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but </a:t>
            </a:r>
            <a:r>
              <a:rPr lang="en-US" altLang="en-US" sz="2400" b="1" dirty="0">
                <a:solidFill>
                  <a:srgbClr val="000000"/>
                </a:solidFill>
                <a:latin typeface="Arial (Body)"/>
                <a:ea typeface="+mn-ea"/>
              </a:rPr>
              <a:t>string objects </a:t>
            </a:r>
            <a:r>
              <a:rPr lang="en-US" altLang="en-US" sz="2400" dirty="0">
                <a:solidFill>
                  <a:srgbClr val="000000"/>
                </a:solidFill>
                <a:latin typeface="Arial (Body)"/>
                <a:ea typeface="+mn-ea"/>
              </a:rPr>
              <a:t>are </a:t>
            </a:r>
            <a:r>
              <a:rPr lang="en-US" altLang="en-US" sz="2400" b="1" dirty="0">
                <a:solidFill>
                  <a:srgbClr val="000000"/>
                </a:solidFill>
                <a:latin typeface="Arial (Body)"/>
                <a:ea typeface="+mn-ea"/>
              </a:rPr>
              <a:t>not.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Using the </a:t>
            </a:r>
            <a:r>
              <a:rPr lang="en-US" dirty="0">
                <a:latin typeface="Courier New" panose="02070309020205020404" pitchFamily="49" charset="0"/>
                <a:cs typeface="Courier New" panose="02070309020205020404" pitchFamily="49" charset="0"/>
              </a:rPr>
              <a:t>c_str</a:t>
            </a:r>
            <a:r>
              <a:rPr lang="en-US" dirty="0" smtClean="0">
                <a:latin typeface="Times New Roman" panose="02020603050405020304" pitchFamily="18" charset="0"/>
                <a:ea typeface="+mj-ea"/>
                <a:cs typeface="Arial"/>
              </a:rPr>
              <a:t> Member Function in Older Versions of C++</a:t>
            </a:r>
            <a:r>
              <a:rPr lang="en-US" sz="3200" dirty="0" smtClean="0">
                <a:latin typeface="Times New Roman" panose="02020603050405020304" pitchFamily="18" charset="0"/>
                <a:ea typeface="+mj-ea"/>
                <a:cs typeface="Arial"/>
              </a:rPr>
              <a:t>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185183"/>
          </a:xfrm>
        </p:spPr>
        <p:txBody>
          <a:bodyPr>
            <a:spAutoFit/>
          </a:bodyPr>
          <a:lstStyle/>
          <a:p>
            <a:pPr marL="255651" indent="-255651">
              <a:tabLst/>
              <a:defRPr/>
            </a:pPr>
            <a:r>
              <a:rPr lang="en-US" sz="2400" dirty="0" smtClean="0">
                <a:solidFill>
                  <a:srgbClr val="000000"/>
                </a:solidFill>
                <a:latin typeface="Courier New" panose="02070309020205020404" pitchFamily="49" charset="0"/>
                <a:ea typeface="+mn-ea"/>
                <a:cs typeface="Courier New" panose="02070309020205020404" pitchFamily="49" charset="0"/>
              </a:rPr>
              <a:t>string</a:t>
            </a:r>
            <a:r>
              <a:rPr lang="en-US" sz="2400" dirty="0" smtClean="0">
                <a:solidFill>
                  <a:srgbClr val="000000"/>
                </a:solidFill>
                <a:latin typeface="Arial (Body)"/>
                <a:ea typeface="+mn-ea"/>
              </a:rPr>
              <a:t> objects have a member function named </a:t>
            </a:r>
            <a:r>
              <a:rPr lang="en-US" sz="2400" dirty="0" smtClean="0">
                <a:solidFill>
                  <a:srgbClr val="000000"/>
                </a:solidFill>
                <a:latin typeface="Courier New" panose="02070309020205020404" pitchFamily="49" charset="0"/>
                <a:ea typeface="+mn-ea"/>
                <a:cs typeface="Courier New" panose="02070309020205020404" pitchFamily="49" charset="0"/>
              </a:rPr>
              <a:t>c_str</a:t>
            </a:r>
          </a:p>
          <a:p>
            <a:pPr marL="741553" lvl="1" indent="-284353">
              <a:buFont typeface="Arial" panose="020B0604020202020204" pitchFamily="34" charset="0"/>
              <a:buChar char="–"/>
              <a:defRPr/>
            </a:pPr>
            <a:r>
              <a:rPr lang="en-US" sz="2400" dirty="0" smtClean="0">
                <a:solidFill>
                  <a:srgbClr val="000000"/>
                </a:solidFill>
                <a:latin typeface="Arial (Body)"/>
                <a:ea typeface="+mn-ea"/>
              </a:rPr>
              <a:t>It returns the contents of the object formatted as a null-terminated C-string.</a:t>
            </a:r>
          </a:p>
          <a:p>
            <a:pPr marL="741553" lvl="1" indent="-284353">
              <a:buFont typeface="Arial" panose="020B0604020202020204" pitchFamily="34" charset="0"/>
              <a:buChar char="–"/>
              <a:defRPr/>
            </a:pPr>
            <a:r>
              <a:rPr lang="en-US" sz="2400" dirty="0" smtClean="0">
                <a:solidFill>
                  <a:srgbClr val="000000"/>
                </a:solidFill>
                <a:latin typeface="Arial (Body)"/>
                <a:ea typeface="+mn-ea"/>
              </a:rPr>
              <a:t>Here is the general format of how you call the </a:t>
            </a:r>
            <a:r>
              <a:rPr lang="en-US" sz="2400" dirty="0" smtClean="0">
                <a:solidFill>
                  <a:srgbClr val="000000"/>
                </a:solidFill>
                <a:latin typeface="Courier New" panose="02070309020205020404" pitchFamily="49" charset="0"/>
                <a:ea typeface="+mn-ea"/>
                <a:cs typeface="Courier New" panose="02070309020205020404" pitchFamily="49" charset="0"/>
              </a:rPr>
              <a:t>c_str</a:t>
            </a:r>
            <a:r>
              <a:rPr lang="en-US" sz="2400" dirty="0" smtClean="0">
                <a:solidFill>
                  <a:srgbClr val="000000"/>
                </a:solidFill>
                <a:latin typeface="Arial (Body)"/>
                <a:ea typeface="+mn-ea"/>
              </a:rPr>
              <a:t> function:</a:t>
            </a:r>
            <a:endParaRPr lang="en-US" sz="2400" i="1" dirty="0" smtClean="0">
              <a:solidFill>
                <a:srgbClr val="000000"/>
              </a:solidFill>
              <a:latin typeface="Arial (Body)"/>
              <a:ea typeface="+mn-ea"/>
            </a:endParaRPr>
          </a:p>
        </p:txBody>
      </p:sp>
      <p:pic>
        <p:nvPicPr>
          <p:cNvPr id="5" name="Picture 4" descr="string Object period c underscore s t r left parenthesis right parenthesis"/>
          <p:cNvPicPr>
            <a:picLocks noChangeAspect="1"/>
          </p:cNvPicPr>
          <p:nvPr/>
        </p:nvPicPr>
        <p:blipFill rotWithShape="1">
          <a:blip r:embed="rId2"/>
          <a:srcRect l="8114" t="11486" b="23247"/>
          <a:stretch/>
        </p:blipFill>
        <p:spPr>
          <a:xfrm>
            <a:off x="2177143" y="3866102"/>
            <a:ext cx="3945022" cy="420915"/>
          </a:xfrm>
          <a:prstGeom prst="rect">
            <a:avLst/>
          </a:prstGeom>
        </p:spPr>
      </p:pic>
      <p:sp>
        <p:nvSpPr>
          <p:cNvPr id="4" name="Text Placeholder 3"/>
          <p:cNvSpPr>
            <a:spLocks noGrp="1"/>
          </p:cNvSpPr>
          <p:nvPr>
            <p:ph type="body" idx="2"/>
          </p:nvPr>
        </p:nvSpPr>
        <p:spPr>
          <a:xfrm>
            <a:off x="457200" y="4330559"/>
            <a:ext cx="8229600" cy="930049"/>
          </a:xfrm>
        </p:spPr>
        <p:txBody>
          <a:bodyPr/>
          <a:lstStyle/>
          <a:p>
            <a:pPr marL="741600" lvl="2" indent="-284400">
              <a:buFontTx/>
              <a:buChar char="–"/>
            </a:pPr>
            <a:r>
              <a:rPr lang="en-US" sz="2400" dirty="0">
                <a:solidFill>
                  <a:srgbClr val="000000"/>
                </a:solidFill>
                <a:latin typeface="Arial (Body)"/>
              </a:rPr>
              <a:t>Line 18 in Program 5-24 could be rewritten in the following manner</a:t>
            </a:r>
            <a:r>
              <a:rPr lang="en-US" sz="2400" dirty="0" smtClean="0">
                <a:solidFill>
                  <a:srgbClr val="000000"/>
                </a:solidFill>
                <a:latin typeface="Arial (Body)"/>
              </a:rPr>
              <a:t>:</a:t>
            </a:r>
            <a:endParaRPr lang="en-US" sz="2400" dirty="0">
              <a:solidFill>
                <a:srgbClr val="000000"/>
              </a:solidFill>
              <a:latin typeface="Arial (Body)"/>
            </a:endParaRPr>
          </a:p>
        </p:txBody>
      </p:sp>
      <p:pic>
        <p:nvPicPr>
          <p:cNvPr id="6" name="Picture 5" descr="input File period open left parenthesis file name period c underscore s t r left parenthesis right parenthesis right parenthesis semicolon"/>
          <p:cNvPicPr>
            <a:picLocks noChangeAspect="1"/>
          </p:cNvPicPr>
          <p:nvPr/>
        </p:nvPicPr>
        <p:blipFill rotWithShape="1">
          <a:blip r:embed="rId3"/>
          <a:srcRect l="6892" t="11215" b="27565"/>
          <a:stretch/>
        </p:blipFill>
        <p:spPr>
          <a:xfrm>
            <a:off x="1553028" y="5399384"/>
            <a:ext cx="6266708" cy="391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Notes on Increment and Decrement</a:t>
            </a:r>
            <a:endParaRPr lang="en-US" dirty="0">
              <a:latin typeface="Times New Roman" panose="02020603050405020304" pitchFamily="18" charset="0"/>
              <a:ea typeface="+mj-ea"/>
              <a:cs typeface="Arial"/>
            </a:endParaRPr>
          </a:p>
        </p:txBody>
      </p:sp>
      <p:sp>
        <p:nvSpPr>
          <p:cNvPr id="5" name="Text Placeholder 4"/>
          <p:cNvSpPr>
            <a:spLocks noGrp="1"/>
          </p:cNvSpPr>
          <p:nvPr>
            <p:ph type="body" idx="1"/>
          </p:nvPr>
        </p:nvSpPr>
        <p:spPr/>
        <p:txBody>
          <a:bodyPr/>
          <a:lstStyle/>
          <a:p>
            <a:r>
              <a:rPr lang="en-US" altLang="en-US" sz="2400" dirty="0">
                <a:latin typeface="+mn-lt"/>
              </a:rPr>
              <a:t>Can be used in expressions</a:t>
            </a:r>
            <a:r>
              <a:rPr lang="en-US" altLang="en-US" sz="2400" dirty="0" smtClean="0">
                <a:latin typeface="+mn-lt"/>
              </a:rPr>
              <a:t>:</a:t>
            </a:r>
            <a:endParaRPr lang="en-US" altLang="en-US" sz="2400" dirty="0">
              <a:latin typeface="+mn-lt"/>
            </a:endParaRPr>
          </a:p>
        </p:txBody>
      </p:sp>
      <p:pic>
        <p:nvPicPr>
          <p:cNvPr id="13" name="Picture 12" descr="Computer code reads, result equals n u m, 1 plus plus plus minus minus n u m, 1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10" y="2099075"/>
            <a:ext cx="5021049" cy="490101"/>
          </a:xfrm>
          <a:prstGeom prst="rect">
            <a:avLst/>
          </a:prstGeom>
        </p:spPr>
      </p:pic>
      <p:sp>
        <p:nvSpPr>
          <p:cNvPr id="6" name="Content Placeholder 5"/>
          <p:cNvSpPr>
            <a:spLocks noGrp="1"/>
          </p:cNvSpPr>
          <p:nvPr>
            <p:ph sz="quarter" idx="13"/>
          </p:nvPr>
        </p:nvSpPr>
        <p:spPr>
          <a:xfrm>
            <a:off x="457200" y="2655093"/>
            <a:ext cx="8229600" cy="884820"/>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Must be applied to something that has a location in memory. Cannot have</a:t>
            </a:r>
            <a:r>
              <a:rPr lang="en-US" altLang="en-US" sz="2400" dirty="0" smtClean="0">
                <a:latin typeface="+mn-lt"/>
              </a:rPr>
              <a:t>:</a:t>
            </a:r>
            <a:endParaRPr lang="en-US" altLang="en-US" sz="2400" dirty="0">
              <a:latin typeface="+mn-lt"/>
            </a:endParaRPr>
          </a:p>
        </p:txBody>
      </p:sp>
      <p:pic>
        <p:nvPicPr>
          <p:cNvPr id="14" name="Picture 13" descr="Computer code reads, result equals left parenthesis n u m, 1 plus n u m, 2 right parenthesis plus plu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5" y="3526639"/>
            <a:ext cx="4970240" cy="444493"/>
          </a:xfrm>
          <a:prstGeom prst="rect">
            <a:avLst/>
          </a:prstGeom>
        </p:spPr>
      </p:pic>
      <p:sp>
        <p:nvSpPr>
          <p:cNvPr id="7" name="Content Placeholder 6"/>
          <p:cNvSpPr>
            <a:spLocks noGrp="1"/>
          </p:cNvSpPr>
          <p:nvPr>
            <p:ph sz="quarter" idx="14"/>
          </p:nvPr>
        </p:nvSpPr>
        <p:spPr>
          <a:xfrm>
            <a:off x="457200" y="3942344"/>
            <a:ext cx="8232775" cy="461068"/>
          </a:xfrm>
        </p:spPr>
        <p:txBody>
          <a:bodyPr/>
          <a:lstStyle/>
          <a:p>
            <a:pPr marL="255600">
              <a:spcBef>
                <a:spcPts val="1500"/>
              </a:spcBef>
              <a:buClr>
                <a:schemeClr val="tx2"/>
              </a:buClr>
              <a:buFont typeface="Arial" panose="020B0604020202020204" pitchFamily="34" charset="0"/>
              <a:buChar char="•"/>
            </a:pPr>
            <a:r>
              <a:rPr lang="en-US" altLang="en-US" sz="2400" dirty="0">
                <a:latin typeface="+mn-lt"/>
              </a:rPr>
              <a:t>Can be used in relational expressions:</a:t>
            </a:r>
          </a:p>
        </p:txBody>
      </p:sp>
      <p:pic>
        <p:nvPicPr>
          <p:cNvPr id="15" name="Picture 14" descr="Computer code reads, if left parenthesis plus plus n u m greater than sign limit right parenthesi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40" y="4441405"/>
            <a:ext cx="3359317" cy="434628"/>
          </a:xfrm>
          <a:prstGeom prst="rect">
            <a:avLst/>
          </a:prstGeom>
        </p:spPr>
      </p:pic>
      <p:sp>
        <p:nvSpPr>
          <p:cNvPr id="8" name="Content Placeholder 7"/>
          <p:cNvSpPr>
            <a:spLocks noGrp="1"/>
          </p:cNvSpPr>
          <p:nvPr>
            <p:ph sz="quarter" idx="15"/>
          </p:nvPr>
        </p:nvSpPr>
        <p:spPr>
          <a:xfrm>
            <a:off x="457201" y="4909168"/>
            <a:ext cx="8229600" cy="857276"/>
          </a:xfrm>
        </p:spPr>
        <p:txBody>
          <a:bodyPr/>
          <a:lstStyle/>
          <a:p>
            <a:pPr marL="741600" indent="0">
              <a:spcBef>
                <a:spcPts val="600"/>
              </a:spcBef>
            </a:pPr>
            <a:r>
              <a:rPr lang="en-US" altLang="en-US" sz="2400" dirty="0">
                <a:latin typeface="+mn-lt"/>
              </a:rPr>
              <a:t>pre- and </a:t>
            </a:r>
            <a:r>
              <a:rPr lang="en-US" altLang="en-US" sz="2400" dirty="0" smtClean="0">
                <a:latin typeface="+mn-lt"/>
              </a:rPr>
              <a:t>post-operations </a:t>
            </a:r>
            <a:r>
              <a:rPr lang="en-US" altLang="en-US" sz="2400" dirty="0">
                <a:latin typeface="+mn-lt"/>
              </a:rPr>
              <a:t>will cause </a:t>
            </a:r>
            <a:r>
              <a:rPr lang="en-US" altLang="en-US" sz="2400" dirty="0" smtClean="0">
                <a:latin typeface="+mn-lt"/>
              </a:rPr>
              <a:t>different comparisons</a:t>
            </a:r>
            <a:endParaRPr lang="en-IN" sz="2400" dirty="0">
              <a:latin typeface="+mn-l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5.12 </a:t>
            </a:r>
            <a:r>
              <a:rPr lang="en-US" altLang="en-US" sz="3400" dirty="0">
                <a:solidFill>
                  <a:schemeClr val="bg1"/>
                </a:solidFill>
                <a:latin typeface="Times New Roman" panose="02020603050405020304" pitchFamily="18" charset="0"/>
                <a:cs typeface="Times New Roman" panose="02020603050405020304" pitchFamily="18" charset="0"/>
              </a:rPr>
              <a:t>Breaking and Continuing a </a:t>
            </a:r>
            <a:r>
              <a:rPr lang="en-US" altLang="en-US" sz="3400" dirty="0" smtClean="0">
                <a:solidFill>
                  <a:schemeClr val="bg1"/>
                </a:solidFill>
                <a:latin typeface="Times New Roman" panose="02020603050405020304" pitchFamily="18" charset="0"/>
                <a:cs typeface="Times New Roman" panose="02020603050405020304" pitchFamily="18" charset="0"/>
              </a:rPr>
              <a:t>Loop</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Breaking out of a Loop</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dirty="0">
                <a:solidFill>
                  <a:srgbClr val="000000"/>
                </a:solidFill>
                <a:latin typeface="Arial (Body)"/>
                <a:ea typeface="+mn-ea"/>
              </a:rPr>
              <a:t>Can use </a:t>
            </a:r>
            <a:r>
              <a:rPr lang="en-US" altLang="en-US" sz="2400" dirty="0">
                <a:solidFill>
                  <a:srgbClr val="000000"/>
                </a:solidFill>
                <a:latin typeface="Courier New" panose="02070309020205020404" pitchFamily="49" charset="0"/>
                <a:ea typeface="+mn-ea"/>
                <a:cs typeface="Courier New" panose="02070309020205020404" pitchFamily="49" charset="0"/>
              </a:rPr>
              <a:t>break</a:t>
            </a:r>
            <a:r>
              <a:rPr lang="en-US" altLang="en-US" sz="2400" dirty="0">
                <a:solidFill>
                  <a:srgbClr val="000000"/>
                </a:solidFill>
                <a:latin typeface="Arial (Body)"/>
                <a:ea typeface="+mn-ea"/>
              </a:rPr>
              <a:t> to terminate execution of a </a:t>
            </a:r>
            <a:r>
              <a:rPr lang="en-US" altLang="en-US" sz="2400" dirty="0" smtClean="0">
                <a:solidFill>
                  <a:srgbClr val="000000"/>
                </a:solidFill>
                <a:latin typeface="Arial (Body)"/>
                <a:ea typeface="+mn-ea"/>
              </a:rPr>
              <a:t>loop</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Use sparingly if at all – makes code harder to understand and </a:t>
            </a:r>
            <a:r>
              <a:rPr lang="en-US" altLang="en-US" sz="2400" dirty="0" smtClean="0">
                <a:solidFill>
                  <a:srgbClr val="000000"/>
                </a:solidFill>
                <a:latin typeface="Arial (Body)"/>
                <a:ea typeface="+mn-ea"/>
              </a:rPr>
              <a:t>debug</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When used in an inner loop, terminates that loop only and goes back to outer </a:t>
            </a:r>
            <a:r>
              <a:rPr lang="en-US" altLang="en-US" sz="2400" dirty="0" smtClean="0">
                <a:solidFill>
                  <a:srgbClr val="000000"/>
                </a:solidFill>
                <a:latin typeface="Arial (Body)"/>
                <a:ea typeface="+mn-ea"/>
              </a:rPr>
              <a:t>loop</a:t>
            </a:r>
            <a:endParaRPr lang="en-US" altLang="en-US" sz="2400" dirty="0">
              <a:solidFill>
                <a:srgbClr val="000000"/>
              </a:solidFill>
              <a:latin typeface="Arial (Body)"/>
              <a:ea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a:latin typeface="Courier New" panose="02070309020205020404" pitchFamily="49" charset="0"/>
                <a:cs typeface="Courier New" panose="02070309020205020404" pitchFamily="49" charset="0"/>
              </a:rPr>
              <a:t>continue</a:t>
            </a:r>
            <a:r>
              <a:rPr lang="en-US" altLang="en-US" dirty="0" smtClean="0">
                <a:latin typeface="Times New Roman" panose="02020603050405020304" pitchFamily="18" charset="0"/>
                <a:ea typeface="+mj-ea"/>
                <a:cs typeface="Arial"/>
              </a:rPr>
              <a:t> Statement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485539"/>
          </a:xfrm>
        </p:spPr>
        <p:txBody>
          <a:bodyPr>
            <a:spAutoFit/>
          </a:bodyPr>
          <a:lstStyle/>
          <a:p>
            <a:pPr marL="255651" indent="-255651">
              <a:tabLst/>
              <a:defRPr/>
            </a:pPr>
            <a:r>
              <a:rPr lang="en-US" altLang="en-US" sz="2400" dirty="0">
                <a:solidFill>
                  <a:srgbClr val="000000"/>
                </a:solidFill>
                <a:latin typeface="Arial (Body)"/>
                <a:ea typeface="+mn-ea"/>
              </a:rPr>
              <a:t>Can use </a:t>
            </a:r>
            <a:r>
              <a:rPr lang="en-US" altLang="en-US" sz="2400" dirty="0">
                <a:solidFill>
                  <a:srgbClr val="000000"/>
                </a:solidFill>
                <a:latin typeface="Courier New" panose="02070309020205020404" pitchFamily="49" charset="0"/>
                <a:ea typeface="+mn-ea"/>
                <a:cs typeface="Courier New" panose="02070309020205020404" pitchFamily="49" charset="0"/>
              </a:rPr>
              <a:t>continue</a:t>
            </a:r>
            <a:r>
              <a:rPr lang="en-US" altLang="en-US" sz="2400" dirty="0">
                <a:solidFill>
                  <a:srgbClr val="000000"/>
                </a:solidFill>
                <a:latin typeface="Arial (Body)"/>
                <a:ea typeface="+mn-ea"/>
              </a:rPr>
              <a:t> to go to end of loop and prepare for next repetition</a:t>
            </a:r>
          </a:p>
          <a:p>
            <a:pPr marL="741553" lvl="1" indent="-284353">
              <a:buFont typeface="Arial" panose="020B0604020202020204" pitchFamily="34" charset="0"/>
              <a:buChar char="–"/>
              <a:defRPr/>
            </a:pPr>
            <a:r>
              <a:rPr lang="en-US" altLang="en-US" sz="2400" dirty="0" smtClean="0">
                <a:solidFill>
                  <a:srgbClr val="000000"/>
                </a:solidFill>
                <a:latin typeface="Courier New" panose="02070309020205020404" pitchFamily="49" charset="0"/>
                <a:cs typeface="Courier New" panose="02070309020205020404" pitchFamily="49" charset="0"/>
              </a:rPr>
              <a:t>while, do-while </a:t>
            </a:r>
            <a:r>
              <a:rPr lang="en-US" altLang="en-US" sz="2400" dirty="0">
                <a:solidFill>
                  <a:srgbClr val="000000"/>
                </a:solidFill>
                <a:latin typeface="Arial (Body)"/>
              </a:rPr>
              <a:t>loops: go to test, repeat loop if test passes</a:t>
            </a:r>
          </a:p>
          <a:p>
            <a:pPr marL="741553" lvl="1" indent="-284353">
              <a:buFont typeface="Arial" panose="020B0604020202020204" pitchFamily="34" charset="0"/>
              <a:buChar char="–"/>
              <a:defRPr/>
            </a:pPr>
            <a:r>
              <a:rPr lang="en-US" altLang="en-US" sz="2400" dirty="0" smtClean="0">
                <a:solidFill>
                  <a:srgbClr val="000000"/>
                </a:solidFill>
                <a:latin typeface="Courier New" panose="02070309020205020404" pitchFamily="49" charset="0"/>
                <a:cs typeface="Courier New" panose="02070309020205020404" pitchFamily="49" charset="0"/>
              </a:rPr>
              <a:t>for</a:t>
            </a:r>
            <a:r>
              <a:rPr lang="en-US" altLang="en-US" sz="2400" dirty="0" smtClean="0">
                <a:solidFill>
                  <a:srgbClr val="000000"/>
                </a:solidFill>
                <a:latin typeface="Arial (Body)"/>
              </a:rPr>
              <a:t> </a:t>
            </a:r>
            <a:r>
              <a:rPr lang="en-US" altLang="en-US" sz="2400" dirty="0">
                <a:solidFill>
                  <a:srgbClr val="000000"/>
                </a:solidFill>
                <a:latin typeface="Arial (Body)"/>
              </a:rPr>
              <a:t>loop: perform update step, then test, then repeat loop if test passes</a:t>
            </a:r>
          </a:p>
          <a:p>
            <a:pPr marL="255651" indent="-255651">
              <a:tabLst/>
              <a:defRPr/>
            </a:pPr>
            <a:r>
              <a:rPr lang="en-US" altLang="en-US" sz="2400" dirty="0">
                <a:solidFill>
                  <a:srgbClr val="000000"/>
                </a:solidFill>
                <a:latin typeface="Arial (Body)"/>
                <a:ea typeface="+mn-ea"/>
              </a:rPr>
              <a:t>Use sparingly – like </a:t>
            </a:r>
            <a:r>
              <a:rPr lang="en-US" altLang="en-US" sz="2400" dirty="0">
                <a:solidFill>
                  <a:srgbClr val="000000"/>
                </a:solidFill>
                <a:latin typeface="Courier New" panose="02070309020205020404" pitchFamily="49" charset="0"/>
                <a:ea typeface="+mn-ea"/>
                <a:cs typeface="Courier New" panose="02070309020205020404" pitchFamily="49" charset="0"/>
              </a:rPr>
              <a:t>break</a:t>
            </a:r>
            <a:r>
              <a:rPr lang="en-US" altLang="en-US" sz="2400" dirty="0">
                <a:solidFill>
                  <a:srgbClr val="000000"/>
                </a:solidFill>
                <a:latin typeface="Arial (Body)"/>
                <a:ea typeface="+mn-ea"/>
              </a:rPr>
              <a:t>, can make program logic hard to </a:t>
            </a:r>
            <a:r>
              <a:rPr lang="en-US" altLang="en-US" sz="2400" dirty="0" smtClean="0">
                <a:solidFill>
                  <a:srgbClr val="000000"/>
                </a:solidFill>
                <a:latin typeface="Arial (Body)"/>
                <a:ea typeface="+mn-ea"/>
              </a:rPr>
              <a:t>follow</a:t>
            </a:r>
            <a:endParaRPr lang="en-US" altLang="en-US" sz="2400" dirty="0">
              <a:solidFill>
                <a:srgbClr val="000000"/>
              </a:solidFill>
              <a:latin typeface="Arial (Body)"/>
              <a:ea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08547"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smtClean="0">
                <a:latin typeface="Times New Roman" panose="02020603050405020304" pitchFamily="18" charset="0"/>
                <a:ea typeface="+mj-ea"/>
                <a:cs typeface="Arial"/>
              </a:rPr>
              <a:t>5.2 </a:t>
            </a:r>
            <a:r>
              <a:rPr lang="en-US" altLang="en-US" sz="3400" dirty="0">
                <a:solidFill>
                  <a:schemeClr val="bg1"/>
                </a:solidFill>
                <a:latin typeface="Times New Roman" panose="02020603050405020304" pitchFamily="18" charset="0"/>
                <a:cs typeface="Times New Roman" panose="02020603050405020304" pitchFamily="18" charset="0"/>
              </a:rPr>
              <a:t>Introduction to Loops: The </a:t>
            </a:r>
            <a:r>
              <a:rPr lang="en-US" altLang="en-US" sz="3400" dirty="0">
                <a:solidFill>
                  <a:schemeClr val="bg1"/>
                </a:solidFill>
                <a:latin typeface="Courier New" panose="02070309020205020404" pitchFamily="49" charset="0"/>
                <a:cs typeface="Courier New" panose="02070309020205020404" pitchFamily="49" charset="0"/>
              </a:rPr>
              <a:t>while</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Loop</a:t>
            </a:r>
            <a:endParaRPr lang="en-US" altLang="en-US" sz="3400" dirty="0">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8693</TotalTime>
  <Words>1953</Words>
  <Application>Microsoft Office PowerPoint</Application>
  <PresentationFormat>On-screen Show (4:3)</PresentationFormat>
  <Paragraphs>226</Paragraphs>
  <Slides>83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83</vt:i4>
      </vt:variant>
    </vt:vector>
  </HeadingPairs>
  <TitlesOfParts>
    <vt:vector size="91" baseType="lpstr">
      <vt:lpstr>Arial</vt:lpstr>
      <vt:lpstr>Arial (Body)</vt:lpstr>
      <vt:lpstr>Courier New</vt:lpstr>
      <vt:lpstr>Noto Sans Symbols</vt:lpstr>
      <vt:lpstr>Times New Roman</vt:lpstr>
      <vt:lpstr>Verdana</vt:lpstr>
      <vt:lpstr>508 Lecture</vt:lpstr>
      <vt:lpstr>1_508 Lecture</vt:lpstr>
      <vt:lpstr>Starting out With C++: From Control Structures Through Objects</vt:lpstr>
      <vt:lpstr>The Increment and Decrement Operators (1 of 2)</vt:lpstr>
      <vt:lpstr>The Increment and Decrement Operators (2 of 2)</vt:lpstr>
      <vt:lpstr>Increment and Decrement Operators in Program 5-1 (1 of 2)</vt:lpstr>
      <vt:lpstr>Increment and Decrement Operators in Program 5-1 (2 of 2)</vt:lpstr>
      <vt:lpstr>Prefix vs. Postfix</vt:lpstr>
      <vt:lpstr>Prefix vs. Postfix - Examples</vt:lpstr>
      <vt:lpstr>Notes on Increment and Decrement</vt:lpstr>
      <vt:lpstr>5.2 Introduction to Loops: The while Loop</vt:lpstr>
      <vt:lpstr>Introduction to Loops: The while Loop</vt:lpstr>
      <vt:lpstr>The while Loop – How It Works</vt:lpstr>
      <vt:lpstr>The Logic of a while Loop</vt:lpstr>
      <vt:lpstr>The while Loop in Program 5-3</vt:lpstr>
      <vt:lpstr>How the while Loop in Program 5-3 Lines 9 through 13 Works</vt:lpstr>
      <vt:lpstr>Flowchart of the while Loop in Program 5-3</vt:lpstr>
      <vt:lpstr>The while Loop Is a Pretest Loop</vt:lpstr>
      <vt:lpstr>Watch out for Infinite Loops</vt:lpstr>
      <vt:lpstr>Example of an Infinite Loop</vt:lpstr>
      <vt:lpstr>5.3 Using the while Loop for Input Validation</vt:lpstr>
      <vt:lpstr>Using the while Loop for Input Validation (1 of 2)</vt:lpstr>
      <vt:lpstr>Using the while Loop for Input Validation (2 of 2)</vt:lpstr>
      <vt:lpstr>Input Validation Example</vt:lpstr>
      <vt:lpstr>Flowchart for Input Validation</vt:lpstr>
      <vt:lpstr>Input Validation in Program 5-5</vt:lpstr>
      <vt:lpstr>5.4 Counters</vt:lpstr>
      <vt:lpstr>Counters</vt:lpstr>
      <vt:lpstr>A Counter Variable Controls the Loop in Program 5-6 (1 of 2)</vt:lpstr>
      <vt:lpstr>A Counter Variable Controls the Loop in Program 5-6 (2 of 2)</vt:lpstr>
      <vt:lpstr>5.5 The do-while Loop</vt:lpstr>
      <vt:lpstr>The do-while Loop</vt:lpstr>
      <vt:lpstr>The Logic of a do-while Loop</vt:lpstr>
      <vt:lpstr>An Example do-while Loop</vt:lpstr>
      <vt:lpstr>A do-while Loop in Program 5-7 (1 of 2)</vt:lpstr>
      <vt:lpstr>A do-while Loop in Program 5-7 (2 of 2)</vt:lpstr>
      <vt:lpstr>do-while Loop Notes</vt:lpstr>
      <vt:lpstr>5.6 The for Loop</vt:lpstr>
      <vt:lpstr>The for Loop</vt:lpstr>
      <vt:lpstr>for Loop - Mechanics</vt:lpstr>
      <vt:lpstr>for Loop - Example</vt:lpstr>
      <vt:lpstr>A Closer Look at the Previous Example</vt:lpstr>
      <vt:lpstr>Flowchart for the Previous Example</vt:lpstr>
      <vt:lpstr>A for Loop in Program 5-9 (1 of 2)</vt:lpstr>
      <vt:lpstr>A for Loop in Program 5-9 (2 of 2)</vt:lpstr>
      <vt:lpstr>A Closer Look at Lines 15 through 16 in Program 5-9</vt:lpstr>
      <vt:lpstr>Flowchart for Lines 15 through 16 in Program 5-9</vt:lpstr>
      <vt:lpstr>When to Use the for Loop</vt:lpstr>
      <vt:lpstr>The for Loop is a Pretest Loop</vt:lpstr>
      <vt:lpstr>for Loop - Modifications (1 of 4)</vt:lpstr>
      <vt:lpstr>for Loop - Modifications (2 of 4)</vt:lpstr>
      <vt:lpstr>for Loop - Modifications (3 of 4)</vt:lpstr>
      <vt:lpstr>for Loop - Modifications (4 of 4)</vt:lpstr>
      <vt:lpstr>5.7 Keeping a Running Total</vt:lpstr>
      <vt:lpstr>Keeping a Running Total</vt:lpstr>
      <vt:lpstr>Logic for Keeping a Running Total</vt:lpstr>
      <vt:lpstr>A Running Total in Program 5-12 (1 of 2)</vt:lpstr>
      <vt:lpstr>A Running Total in Program 5-12 (2 of 2)</vt:lpstr>
      <vt:lpstr>5.8 Sentinels</vt:lpstr>
      <vt:lpstr>Sentinels</vt:lpstr>
      <vt:lpstr>A Sentinel in Program 5-13 (1 of 2)</vt:lpstr>
      <vt:lpstr>A Sentinel in Program 5-13 (2 of 2)</vt:lpstr>
      <vt:lpstr>5.9 Deciding Which Loop to Use</vt:lpstr>
      <vt:lpstr>Deciding Which Loop to Use</vt:lpstr>
      <vt:lpstr>5.10 Nested Loops</vt:lpstr>
      <vt:lpstr>Nested Loops</vt:lpstr>
      <vt:lpstr>Nested for Loop in Program 5-14</vt:lpstr>
      <vt:lpstr>Nested Loops - Notes</vt:lpstr>
      <vt:lpstr>5.11 Using Files for Data Storage</vt:lpstr>
      <vt:lpstr>Using Files for Data Storage</vt:lpstr>
      <vt:lpstr>Files: What is Needed</vt:lpstr>
      <vt:lpstr>Opening Files</vt:lpstr>
      <vt:lpstr>Testing for File Open Errors</vt:lpstr>
      <vt:lpstr>Using Files</vt:lpstr>
      <vt:lpstr>Using Loops to Process Files</vt:lpstr>
      <vt:lpstr>Closing Files</vt:lpstr>
      <vt:lpstr>Letting the User Specify a Filename</vt:lpstr>
      <vt:lpstr>Letting the User Specify a Filename in Program 5-24 (1 of 2)</vt:lpstr>
      <vt:lpstr>Letting the User Specify a Filename in Program 5-24 (2 of 2)</vt:lpstr>
      <vt:lpstr>Using the c_str Member Function in Older Versions of C++ (1 of 2)</vt:lpstr>
      <vt:lpstr>Using the c_str Member Function in Older Versions of C++ (2 of 2)</vt:lpstr>
      <vt:lpstr>5.12 Breaking and Continuing a Loop</vt:lpstr>
      <vt:lpstr>Breaking out of a Loop</vt:lpstr>
      <vt:lpstr>The continue Statement</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939</cp:revision>
  <dcterms:modified xsi:type="dcterms:W3CDTF">2018-04-10T11:58:08Z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