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89"/>
  </p:notesMasterIdLst>
  <p:handoutMasterIdLst>
    <p:handoutMasterId r:id="rId90"/>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78" r:id="rId75"/>
    <p:sldId id="395" r:id="rId76"/>
    <p:sldId id="380" r:id="rId77"/>
    <p:sldId id="381" r:id="rId78"/>
    <p:sldId id="382" r:id="rId79"/>
    <p:sldId id="383" r:id="rId80"/>
    <p:sldId id="384" r:id="rId81"/>
    <p:sldId id="385" r:id="rId82"/>
    <p:sldId id="386" r:id="rId83"/>
    <p:sldId id="387" r:id="rId84"/>
    <p:sldId id="388" r:id="rId85"/>
    <p:sldId id="389" r:id="rId86"/>
    <p:sldId id="390" r:id="rId87"/>
    <p:sldId id="305" r:id="rId88"/>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7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44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56" autoAdjust="0"/>
    <p:restoredTop sz="92883" autoAdjust="0"/>
  </p:normalViewPr>
  <p:slideViewPr>
    <p:cSldViewPr snapToGrid="0" snapToObjects="1">
      <p:cViewPr varScale="1">
        <p:scale>
          <a:sx n="64" d="100"/>
          <a:sy n="64" d="100"/>
        </p:scale>
        <p:origin x="546" y="72"/>
      </p:cViewPr>
      <p:guideLst>
        <p:guide orient="horz" pos="2160"/>
        <p:guide pos="725"/>
      </p:guideLst>
    </p:cSldViewPr>
  </p:slideViewPr>
  <p:outlineViewPr>
    <p:cViewPr>
      <p:scale>
        <a:sx n="33" d="100"/>
        <a:sy n="33" d="100"/>
      </p:scale>
      <p:origin x="0" y="-2986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handoutMaster" Target="handoutMasters/handout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15363"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620545B0-2006-4431-A5E9-6ED0E591923E}" type="datetimeFigureOut">
              <a:rPr lang="en-US" altLang="en-US"/>
              <a:pPr/>
              <a:t>4/11/2018</a:t>
            </a:fld>
            <a:endParaRPr lang="en-US" altLang="en-US" dirty="0"/>
          </a:p>
        </p:txBody>
      </p:sp>
      <p:sp>
        <p:nvSpPr>
          <p:cNvPr id="15364"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15365"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519C0F7F-B2A7-4BB1-BFEF-17459B6BC09C}"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dirty="0"/>
          </a:p>
        </p:txBody>
      </p:sp>
      <p:sp>
        <p:nvSpPr>
          <p:cNvPr id="14339"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dirty="0"/>
          </a:p>
        </p:txBody>
      </p:sp>
      <p:sp>
        <p:nvSpPr>
          <p:cNvPr id="14340"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4342"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dirty="0"/>
          </a:p>
        </p:txBody>
      </p:sp>
      <p:sp>
        <p:nvSpPr>
          <p:cNvPr id="14343"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2A1DB7ED-BDAD-406B-B1A7-D4EE996A8325}" type="slidenum">
              <a:rPr lang="en-US" altLang="en-US"/>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a:headEnd/>
            <a:tailEnd/>
          </a:ln>
        </p:spPr>
      </p:sp>
      <p:sp>
        <p:nvSpPr>
          <p:cNvPr id="17411"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1) MathType Plugin</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p>
        </p:txBody>
      </p:sp>
      <p:sp>
        <p:nvSpPr>
          <p:cNvPr id="17412"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C64D7DD-CFAB-4165-BE30-C8CDE38306DD}" type="slidenum">
              <a:rPr lang="en-US" altLang="en-US" sz="1200"/>
              <a:pPr/>
              <a:t>1</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dirty="0"/>
          </a:p>
        </p:txBody>
      </p:sp>
      <p:sp>
        <p:nvSpPr>
          <p:cNvPr id="6" name="Shape 22"/>
          <p:cNvSpPr txBox="1">
            <a:spLocks noGrp="1"/>
          </p:cNvSpPr>
          <p:nvPr>
            <p:ph type="dt" idx="11"/>
          </p:nvPr>
        </p:nvSpPr>
        <p:spPr/>
        <p:txBody>
          <a:bodyPr/>
          <a:lstStyle>
            <a:lvl1pPr>
              <a:defRPr/>
            </a:lvl1pPr>
          </a:lstStyle>
          <a:p>
            <a:endParaRPr lang="en-US" altLang="en-US" dirty="0"/>
          </a:p>
        </p:txBody>
      </p:sp>
      <p:sp>
        <p:nvSpPr>
          <p:cNvPr id="7" name="Shape 23"/>
          <p:cNvSpPr txBox="1">
            <a:spLocks noGrp="1"/>
          </p:cNvSpPr>
          <p:nvPr>
            <p:ph type="sldNum" idx="12"/>
          </p:nvPr>
        </p:nvSpPr>
        <p:spPr/>
        <p:txBody>
          <a:bodyPr/>
          <a:lstStyle>
            <a:lvl1pPr>
              <a:defRPr/>
            </a:lvl1pPr>
          </a:lstStyle>
          <a:p>
            <a:fld id="{851D56F0-7927-4A13-B704-5DE0C9EC41E7}" type="slidenum">
              <a:rPr lang="en-US" altLang="en-US"/>
              <a:pPr/>
              <a:t>‹#›</a:t>
            </a:fld>
            <a:endParaRPr lang="en-US" altLang="en-US" dirty="0"/>
          </a:p>
        </p:txBody>
      </p:sp>
    </p:spTree>
    <p:extLst>
      <p:ext uri="{BB962C8B-B14F-4D97-AF65-F5344CB8AC3E}">
        <p14:creationId xmlns:p14="http://schemas.microsoft.com/office/powerpoint/2010/main" val="318428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AE1226AB-2D2E-40EE-A60D-49BBDE1AAC53}" type="slidenum">
              <a:rPr lang="en-US" altLang="en-US"/>
              <a:pPr/>
              <a:t>‹#›</a:t>
            </a:fld>
            <a:endParaRPr lang="en-US" altLang="en-US" dirty="0"/>
          </a:p>
        </p:txBody>
      </p:sp>
    </p:spTree>
    <p:extLst>
      <p:ext uri="{BB962C8B-B14F-4D97-AF65-F5344CB8AC3E}">
        <p14:creationId xmlns:p14="http://schemas.microsoft.com/office/powerpoint/2010/main" val="2751201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dirty="0"/>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dirty="0"/>
          </a:p>
        </p:txBody>
      </p:sp>
      <p:sp>
        <p:nvSpPr>
          <p:cNvPr id="4" name="Shape 82"/>
          <p:cNvSpPr txBox="1">
            <a:spLocks noGrp="1"/>
          </p:cNvSpPr>
          <p:nvPr>
            <p:ph type="sldNum" idx="12"/>
          </p:nvPr>
        </p:nvSpPr>
        <p:spPr/>
        <p:txBody>
          <a:bodyPr/>
          <a:lstStyle>
            <a:lvl1pPr>
              <a:defRPr>
                <a:solidFill>
                  <a:srgbClr val="000000"/>
                </a:solidFill>
              </a:defRPr>
            </a:lvl1pPr>
          </a:lstStyle>
          <a:p>
            <a:fld id="{5D64D316-7D0E-4F69-952C-D90DF85D9525}" type="slidenum">
              <a:rPr lang="en-US" altLang="en-US"/>
              <a:pPr/>
              <a:t>‹#›</a:t>
            </a:fld>
            <a:endParaRPr lang="en-US" altLang="en-US" dirty="0"/>
          </a:p>
        </p:txBody>
      </p:sp>
    </p:spTree>
    <p:extLst>
      <p:ext uri="{BB962C8B-B14F-4D97-AF65-F5344CB8AC3E}">
        <p14:creationId xmlns:p14="http://schemas.microsoft.com/office/powerpoint/2010/main" val="1011719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dirty="0"/>
          </a:p>
        </p:txBody>
      </p:sp>
      <p:sp>
        <p:nvSpPr>
          <p:cNvPr id="7" name="Date Placeholder 3"/>
          <p:cNvSpPr>
            <a:spLocks noGrp="1"/>
          </p:cNvSpPr>
          <p:nvPr>
            <p:ph type="dt" sz="half" idx="16"/>
          </p:nvPr>
        </p:nvSpPr>
        <p:spPr/>
        <p:txBody>
          <a:bodyPr/>
          <a:lstStyle>
            <a:lvl1pPr>
              <a:defRPr/>
            </a:lvl1pPr>
          </a:lstStyle>
          <a:p>
            <a:fld id="{6EEE29E4-061E-460D-8BA0-3977B2C7D320}" type="datetimeFigureOut">
              <a:rPr lang="en-US" altLang="en-US"/>
              <a:pPr/>
              <a:t>4/11/2018</a:t>
            </a:fld>
            <a:endParaRPr lang="en-US" altLang="en-US" dirty="0"/>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21E3A312-0877-4222-A9A1-77AF9B2CAD62}" type="slidenum">
              <a:rPr lang="en-US" altLang="en-US"/>
              <a:pPr/>
              <a:t>‹#›</a:t>
            </a:fld>
            <a:endParaRPr lang="en-US" altLang="en-US" dirty="0"/>
          </a:p>
        </p:txBody>
      </p:sp>
    </p:spTree>
    <p:extLst>
      <p:ext uri="{BB962C8B-B14F-4D97-AF65-F5344CB8AC3E}">
        <p14:creationId xmlns:p14="http://schemas.microsoft.com/office/powerpoint/2010/main" val="638397802"/>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6"/>
          </p:nvPr>
        </p:nvSpPr>
        <p:spPr/>
        <p:txBody>
          <a:bodyPr/>
          <a:lstStyle>
            <a:lvl1pPr>
              <a:defRPr/>
            </a:lvl1pPr>
          </a:lstStyle>
          <a:p>
            <a:endParaRPr lang="en-US" altLang="en-US" dirty="0"/>
          </a:p>
        </p:txBody>
      </p:sp>
      <p:sp>
        <p:nvSpPr>
          <p:cNvPr id="11" name="Date Placeholder 3"/>
          <p:cNvSpPr>
            <a:spLocks noGrp="1"/>
          </p:cNvSpPr>
          <p:nvPr>
            <p:ph type="dt" sz="half" idx="17"/>
          </p:nvPr>
        </p:nvSpPr>
        <p:spPr/>
        <p:txBody>
          <a:bodyPr/>
          <a:lstStyle>
            <a:lvl1pPr>
              <a:defRPr/>
            </a:lvl1pPr>
          </a:lstStyle>
          <a:p>
            <a:fld id="{5119B97B-C00B-4981-BC0B-3AF763ABFAE0}" type="datetimeFigureOut">
              <a:rPr lang="en-US" altLang="en-US"/>
              <a:pPr/>
              <a:t>4/11/2018</a:t>
            </a:fld>
            <a:endParaRPr lang="en-US" altLang="en-US" dirty="0"/>
          </a:p>
        </p:txBody>
      </p:sp>
      <p:sp>
        <p:nvSpPr>
          <p:cNvPr id="12" name="Slide Number Placeholder 5"/>
          <p:cNvSpPr>
            <a:spLocks noGrp="1"/>
          </p:cNvSpPr>
          <p:nvPr>
            <p:ph type="sldNum" sz="quarter" idx="18"/>
          </p:nvPr>
        </p:nvSpPr>
        <p:spPr/>
        <p:txBody>
          <a:bodyPr/>
          <a:lstStyle>
            <a:lvl1pPr algn="l">
              <a:buSzTx/>
              <a:defRPr sz="1400">
                <a:solidFill>
                  <a:srgbClr val="000000"/>
                </a:solidFill>
              </a:defRPr>
            </a:lvl1pPr>
          </a:lstStyle>
          <a:p>
            <a:fld id="{559C2014-D9CF-41F6-BC64-A4237858CA87}" type="slidenum">
              <a:rPr lang="en-US" altLang="en-US"/>
              <a:pPr/>
              <a:t>‹#›</a:t>
            </a:fld>
            <a:endParaRPr lang="en-US" altLang="en-US" dirty="0"/>
          </a:p>
        </p:txBody>
      </p:sp>
    </p:spTree>
    <p:extLst>
      <p:ext uri="{BB962C8B-B14F-4D97-AF65-F5344CB8AC3E}">
        <p14:creationId xmlns:p14="http://schemas.microsoft.com/office/powerpoint/2010/main" val="3772763369"/>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dirty="0"/>
          </a:p>
        </p:txBody>
      </p:sp>
      <p:sp>
        <p:nvSpPr>
          <p:cNvPr id="8" name="Shape 43"/>
          <p:cNvSpPr txBox="1">
            <a:spLocks noGrp="1"/>
          </p:cNvSpPr>
          <p:nvPr>
            <p:ph type="dt" idx="15"/>
          </p:nvPr>
        </p:nvSpPr>
        <p:spPr/>
        <p:txBody>
          <a:bodyPr/>
          <a:lstStyle>
            <a:lvl1pPr>
              <a:defRPr/>
            </a:lvl1pPr>
          </a:lstStyle>
          <a:p>
            <a:endParaRPr lang="en-US" altLang="en-US" dirty="0"/>
          </a:p>
        </p:txBody>
      </p:sp>
      <p:sp>
        <p:nvSpPr>
          <p:cNvPr id="10" name="Shape 44"/>
          <p:cNvSpPr txBox="1">
            <a:spLocks noGrp="1"/>
          </p:cNvSpPr>
          <p:nvPr>
            <p:ph type="sldNum" idx="16"/>
          </p:nvPr>
        </p:nvSpPr>
        <p:spPr/>
        <p:txBody>
          <a:bodyPr/>
          <a:lstStyle>
            <a:lvl1pPr>
              <a:defRPr/>
            </a:lvl1pPr>
          </a:lstStyle>
          <a:p>
            <a:fld id="{34537EA3-FB4B-4CB2-8417-612CF4441C76}" type="slidenum">
              <a:rPr lang="en-US" altLang="en-US"/>
              <a:pPr/>
              <a:t>‹#›</a:t>
            </a:fld>
            <a:endParaRPr lang="en-US" altLang="en-US" dirty="0"/>
          </a:p>
        </p:txBody>
      </p:sp>
    </p:spTree>
    <p:extLst>
      <p:ext uri="{BB962C8B-B14F-4D97-AF65-F5344CB8AC3E}">
        <p14:creationId xmlns:p14="http://schemas.microsoft.com/office/powerpoint/2010/main" val="275736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dirty="0"/>
          </a:p>
        </p:txBody>
      </p:sp>
      <p:sp>
        <p:nvSpPr>
          <p:cNvPr id="3" name="Date Placeholder 2"/>
          <p:cNvSpPr>
            <a:spLocks noGrp="1"/>
          </p:cNvSpPr>
          <p:nvPr>
            <p:ph type="dt" idx="11"/>
          </p:nvPr>
        </p:nvSpPr>
        <p:spPr/>
        <p:txBody>
          <a:bodyPr/>
          <a:lstStyle>
            <a:lvl1pPr>
              <a:defRPr/>
            </a:lvl1pPr>
          </a:lstStyle>
          <a:p>
            <a:endParaRPr lang="en-US" altLang="en-US" dirty="0"/>
          </a:p>
        </p:txBody>
      </p:sp>
      <p:sp>
        <p:nvSpPr>
          <p:cNvPr id="4" name="Slide Number Placeholder 3"/>
          <p:cNvSpPr>
            <a:spLocks noGrp="1"/>
          </p:cNvSpPr>
          <p:nvPr>
            <p:ph type="sldNum" idx="12"/>
          </p:nvPr>
        </p:nvSpPr>
        <p:spPr/>
        <p:txBody>
          <a:bodyPr/>
          <a:lstStyle>
            <a:lvl1pPr>
              <a:defRPr/>
            </a:lvl1pPr>
          </a:lstStyle>
          <a:p>
            <a:fld id="{C4861F51-36D3-40FC-AC72-40ED22BF0DF8}" type="slidenum">
              <a:rPr lang="en-US" altLang="en-US"/>
              <a:pPr/>
              <a:t>‹#›</a:t>
            </a:fld>
            <a:endParaRPr lang="en-US" altLang="en-US" dirty="0"/>
          </a:p>
        </p:txBody>
      </p:sp>
    </p:spTree>
    <p:extLst>
      <p:ext uri="{BB962C8B-B14F-4D97-AF65-F5344CB8AC3E}">
        <p14:creationId xmlns:p14="http://schemas.microsoft.com/office/powerpoint/2010/main" val="235376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fld id="{B9F05C94-77C5-4759-8451-A89FBB76AEDA}" type="slidenum">
              <a:rPr lang="en-US" altLang="en-US"/>
              <a:pPr/>
              <a:t>‹#›</a:t>
            </a:fld>
            <a:endParaRPr lang="en-US" altLang="en-US" dirty="0"/>
          </a:p>
        </p:txBody>
      </p:sp>
    </p:spTree>
    <p:extLst>
      <p:ext uri="{BB962C8B-B14F-4D97-AF65-F5344CB8AC3E}">
        <p14:creationId xmlns:p14="http://schemas.microsoft.com/office/powerpoint/2010/main" val="382553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389568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2513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8409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dirty="0"/>
          </a:p>
        </p:txBody>
      </p:sp>
      <p:sp>
        <p:nvSpPr>
          <p:cNvPr id="7" name="Shape 43"/>
          <p:cNvSpPr txBox="1">
            <a:spLocks noGrp="1"/>
          </p:cNvSpPr>
          <p:nvPr>
            <p:ph type="dt" idx="11"/>
          </p:nvPr>
        </p:nvSpPr>
        <p:spPr/>
        <p:txBody>
          <a:bodyPr/>
          <a:lstStyle>
            <a:lvl1pPr>
              <a:defRPr/>
            </a:lvl1pPr>
          </a:lstStyle>
          <a:p>
            <a:endParaRPr lang="en-US" altLang="en-US" dirty="0"/>
          </a:p>
        </p:txBody>
      </p:sp>
      <p:sp>
        <p:nvSpPr>
          <p:cNvPr id="8" name="Shape 44"/>
          <p:cNvSpPr txBox="1">
            <a:spLocks noGrp="1"/>
          </p:cNvSpPr>
          <p:nvPr>
            <p:ph type="sldNum" idx="12"/>
          </p:nvPr>
        </p:nvSpPr>
        <p:spPr/>
        <p:txBody>
          <a:bodyPr/>
          <a:lstStyle>
            <a:lvl1pPr>
              <a:defRPr/>
            </a:lvl1pPr>
          </a:lstStyle>
          <a:p>
            <a:fld id="{113817F1-5E87-44F5-B936-F08FA5565605}" type="slidenum">
              <a:rPr lang="en-US" altLang="en-US"/>
              <a:pPr/>
              <a:t>‹#›</a:t>
            </a:fld>
            <a:endParaRPr lang="en-US" altLang="en-US" dirty="0"/>
          </a:p>
        </p:txBody>
      </p:sp>
    </p:spTree>
    <p:extLst>
      <p:ext uri="{BB962C8B-B14F-4D97-AF65-F5344CB8AC3E}">
        <p14:creationId xmlns:p14="http://schemas.microsoft.com/office/powerpoint/2010/main" val="106366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0E0FE6F1-9BE6-4DD8-9277-4EADA072ABD8}" type="slidenum">
              <a:rPr lang="en-US" altLang="en-US"/>
              <a:pPr/>
              <a:t>‹#›</a:t>
            </a:fld>
            <a:endParaRPr lang="en-US" altLang="en-US" dirty="0"/>
          </a:p>
        </p:txBody>
      </p:sp>
    </p:spTree>
    <p:extLst>
      <p:ext uri="{BB962C8B-B14F-4D97-AF65-F5344CB8AC3E}">
        <p14:creationId xmlns:p14="http://schemas.microsoft.com/office/powerpoint/2010/main" val="246593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dirty="0"/>
          </a:p>
        </p:txBody>
      </p:sp>
      <p:sp>
        <p:nvSpPr>
          <p:cNvPr id="5" name="Shape 13"/>
          <p:cNvSpPr txBox="1">
            <a:spLocks noGrp="1"/>
          </p:cNvSpPr>
          <p:nvPr>
            <p:ph type="dt" idx="13"/>
          </p:nvPr>
        </p:nvSpPr>
        <p:spPr>
          <a:ln/>
        </p:spPr>
        <p:txBody>
          <a:bodyPr/>
          <a:lstStyle>
            <a:lvl1pPr>
              <a:defRPr/>
            </a:lvl1pPr>
          </a:lstStyle>
          <a:p>
            <a:endParaRPr lang="en-US" altLang="en-US" dirty="0"/>
          </a:p>
        </p:txBody>
      </p:sp>
      <p:sp>
        <p:nvSpPr>
          <p:cNvPr id="6" name="Shape 14"/>
          <p:cNvSpPr txBox="1">
            <a:spLocks noGrp="1"/>
          </p:cNvSpPr>
          <p:nvPr>
            <p:ph type="sldNum" idx="14"/>
          </p:nvPr>
        </p:nvSpPr>
        <p:spPr>
          <a:ln/>
        </p:spPr>
        <p:txBody>
          <a:bodyPr/>
          <a:lstStyle>
            <a:lvl1pPr>
              <a:defRPr/>
            </a:lvl1pPr>
          </a:lstStyle>
          <a:p>
            <a:fld id="{35A92356-B0AE-4665-9F69-20B3FC0F95FC}" type="slidenum">
              <a:rPr lang="en-US" altLang="en-US"/>
              <a:pPr/>
              <a:t>‹#›</a:t>
            </a:fld>
            <a:endParaRPr lang="en-US" altLang="en-US" dirty="0"/>
          </a:p>
        </p:txBody>
      </p:sp>
    </p:spTree>
    <p:extLst>
      <p:ext uri="{BB962C8B-B14F-4D97-AF65-F5344CB8AC3E}">
        <p14:creationId xmlns:p14="http://schemas.microsoft.com/office/powerpoint/2010/main" val="70965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dirty="0"/>
          </a:p>
        </p:txBody>
      </p:sp>
      <p:sp>
        <p:nvSpPr>
          <p:cNvPr id="4" name="Shape 13"/>
          <p:cNvSpPr txBox="1">
            <a:spLocks noGrp="1"/>
          </p:cNvSpPr>
          <p:nvPr>
            <p:ph type="dt" idx="13"/>
          </p:nvPr>
        </p:nvSpPr>
        <p:spPr>
          <a:ln/>
        </p:spPr>
        <p:txBody>
          <a:bodyPr/>
          <a:lstStyle>
            <a:lvl1pPr>
              <a:defRPr/>
            </a:lvl1pPr>
          </a:lstStyle>
          <a:p>
            <a:endParaRPr lang="en-US" altLang="en-US" dirty="0"/>
          </a:p>
        </p:txBody>
      </p:sp>
      <p:sp>
        <p:nvSpPr>
          <p:cNvPr id="5" name="Shape 14"/>
          <p:cNvSpPr txBox="1">
            <a:spLocks noGrp="1"/>
          </p:cNvSpPr>
          <p:nvPr>
            <p:ph type="sldNum" idx="14"/>
          </p:nvPr>
        </p:nvSpPr>
        <p:spPr>
          <a:ln/>
        </p:spPr>
        <p:txBody>
          <a:bodyPr/>
          <a:lstStyle>
            <a:lvl1pPr>
              <a:defRPr/>
            </a:lvl1pPr>
          </a:lstStyle>
          <a:p>
            <a:fld id="{078A894D-A6CB-4350-93F0-0EECBD28AF16}" type="slidenum">
              <a:rPr lang="en-US" altLang="en-US"/>
              <a:pPr/>
              <a:t>‹#›</a:t>
            </a:fld>
            <a:endParaRPr lang="en-US" altLang="en-US" dirty="0"/>
          </a:p>
        </p:txBody>
      </p:sp>
    </p:spTree>
    <p:extLst>
      <p:ext uri="{BB962C8B-B14F-4D97-AF65-F5344CB8AC3E}">
        <p14:creationId xmlns:p14="http://schemas.microsoft.com/office/powerpoint/2010/main" val="1212181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8FFB269C-1547-4AB9-BECE-8545C45B8717}" type="slidenum">
              <a:rPr lang="en-US" altLang="en-US"/>
              <a:pPr/>
              <a:t>‹#›</a:t>
            </a:fld>
            <a:endParaRPr lang="en-US" altLang="en-US" dirty="0"/>
          </a:p>
        </p:txBody>
      </p:sp>
      <p:pic>
        <p:nvPicPr>
          <p:cNvPr id="1031" name="Shape 15" descr="Pearson Logo"/>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Shape 16"/>
          <p:cNvSpPr txBox="1">
            <a:spLocks noChangeArrowheads="1"/>
          </p:cNvSpPr>
          <p:nvPr/>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dirty="0">
                <a:solidFill>
                  <a:schemeClr val="tx1"/>
                </a:solidFill>
                <a:latin typeface="Verdana" panose="020B0604030504040204" pitchFamily="34" charset="0"/>
              </a:rPr>
              <a:t>Copyright © 2015, 2012, 2009 Pearson Education, Inc. All Rights Reserved</a:t>
            </a: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5" r:id="rId7"/>
    <p:sldLayoutId id="2147483706" r:id="rId8"/>
    <p:sldLayoutId id="2147483707" r:id="rId9"/>
    <p:sldLayoutId id="2147483708" r:id="rId10"/>
    <p:sldLayoutId id="2147483715" r:id="rId11"/>
    <p:sldLayoutId id="2147483716" r:id="rId12"/>
    <p:sldLayoutId id="2147483717" r:id="rId13"/>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9BEB1947-1320-4A0F-A2C5-3D7160AAEE24}" type="slidenum">
              <a:rPr lang="en-US" altLang="en-US"/>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18" r:id="rId1"/>
    <p:sldLayoutId id="2147483719"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jp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jpg"/><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69.jpg"/><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image" Target="../media/image72.jpg"/><Relationship Id="rId1" Type="http://schemas.openxmlformats.org/officeDocument/2006/relationships/slideLayout" Target="../slideLayouts/slideLayout4.xml"/><Relationship Id="rId5" Type="http://schemas.openxmlformats.org/officeDocument/2006/relationships/image" Target="../media/image75.jpg"/><Relationship Id="rId4" Type="http://schemas.openxmlformats.org/officeDocument/2006/relationships/image" Target="../media/image74.jpg"/></Relationships>
</file>

<file path=ppt/slides/_rels/slide82.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image" Target="../media/image76.jpg"/><Relationship Id="rId1" Type="http://schemas.openxmlformats.org/officeDocument/2006/relationships/slideLayout" Target="../slideLayouts/slideLayout4.xml"/><Relationship Id="rId4" Type="http://schemas.openxmlformats.org/officeDocument/2006/relationships/image" Target="../media/image78.jpg"/></Relationships>
</file>

<file path=ppt/slides/_rels/slide83.xml.rels><?xml version="1.0" encoding="UTF-8" standalone="yes"?>
<Relationships xmlns="http://schemas.openxmlformats.org/package/2006/relationships"><Relationship Id="rId3" Type="http://schemas.openxmlformats.org/officeDocument/2006/relationships/image" Target="../media/image80.jpg"/><Relationship Id="rId2" Type="http://schemas.openxmlformats.org/officeDocument/2006/relationships/image" Target="../media/image79.jpg"/><Relationship Id="rId1" Type="http://schemas.openxmlformats.org/officeDocument/2006/relationships/slideLayout" Target="../slideLayouts/slideLayout4.xml"/><Relationship Id="rId4" Type="http://schemas.openxmlformats.org/officeDocument/2006/relationships/image" Target="../media/image81.jpg"/></Relationships>
</file>

<file path=ppt/slides/_rels/slide8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image" Target="../media/image83.jpg"/><Relationship Id="rId1" Type="http://schemas.openxmlformats.org/officeDocument/2006/relationships/slideLayout" Target="../slideLayouts/slideLayout3.xml"/><Relationship Id="rId6" Type="http://schemas.openxmlformats.org/officeDocument/2006/relationships/image" Target="../media/image87.jpg"/><Relationship Id="rId5" Type="http://schemas.openxmlformats.org/officeDocument/2006/relationships/image" Target="../media/image86.jpg"/><Relationship Id="rId4" Type="http://schemas.openxmlformats.org/officeDocument/2006/relationships/image" Target="../media/image85.jpg"/></Relationships>
</file>

<file path=ppt/slides/_rels/slide8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76200"/>
            <a:ext cx="8362950" cy="1155700"/>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Starting out With C++: From Control Structures Through Objects</a:t>
            </a:r>
            <a:endParaRPr lang="en-US" altLang="en-US" dirty="0" smtClean="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 Placeholder 2"/>
          <p:cNvSpPr>
            <a:spLocks noGrp="1"/>
          </p:cNvSpPr>
          <p:nvPr>
            <p:ph type="body" idx="1"/>
          </p:nvPr>
        </p:nvSpPr>
        <p:spPr>
          <a:xfrm>
            <a:off x="457200" y="1338263"/>
            <a:ext cx="8229600" cy="354012"/>
          </a:xfrm>
        </p:spPr>
        <p:txBody>
          <a:bodyPr/>
          <a:lstStyle/>
          <a:p>
            <a:pPr eaLnBrk="1" fontAlgn="auto" hangingPunct="1">
              <a:spcAft>
                <a:spcPts val="0"/>
              </a:spcAft>
              <a:buSzPct val="100000"/>
              <a:defRPr/>
            </a:pPr>
            <a:r>
              <a:rPr lang="en-US" dirty="0" smtClean="0">
                <a:latin typeface="+mn-lt"/>
              </a:rPr>
              <a:t>Eighth </a:t>
            </a:r>
            <a:r>
              <a:rPr lang="en-US" dirty="0">
                <a:latin typeface="+mn-lt"/>
              </a:rPr>
              <a:t>Edition</a:t>
            </a:r>
          </a:p>
        </p:txBody>
      </p:sp>
      <p:sp>
        <p:nvSpPr>
          <p:cNvPr id="4" name="Text Placeholder 3"/>
          <p:cNvSpPr>
            <a:spLocks noGrp="1"/>
          </p:cNvSpPr>
          <p:nvPr>
            <p:ph type="body" idx="2"/>
          </p:nvPr>
        </p:nvSpPr>
        <p:spPr>
          <a:xfrm>
            <a:off x="4876800" y="2286000"/>
            <a:ext cx="3657600" cy="739775"/>
          </a:xfrm>
        </p:spPr>
        <p:txBody>
          <a:bodyPr/>
          <a:lstStyle/>
          <a:p>
            <a:pPr algn="ctr" eaLnBrk="1" fontAlgn="auto" hangingPunct="1">
              <a:spcAft>
                <a:spcPts val="0"/>
              </a:spcAft>
              <a:buSzPct val="100000"/>
              <a:defRPr/>
            </a:pPr>
            <a:r>
              <a:rPr lang="en-US" b="1" dirty="0" smtClean="0">
                <a:latin typeface="+mn-lt"/>
              </a:rPr>
              <a:t>Chapter 7</a:t>
            </a:r>
            <a:endParaRPr lang="en-US" b="1" dirty="0">
              <a:latin typeface="+mn-lt"/>
            </a:endParaRPr>
          </a:p>
        </p:txBody>
      </p:sp>
      <p:sp>
        <p:nvSpPr>
          <p:cNvPr id="5" name="Text Placeholder 4"/>
          <p:cNvSpPr>
            <a:spLocks noGrp="1"/>
          </p:cNvSpPr>
          <p:nvPr>
            <p:ph type="body" idx="3"/>
          </p:nvPr>
        </p:nvSpPr>
        <p:spPr>
          <a:xfrm>
            <a:off x="4876800" y="3114675"/>
            <a:ext cx="3657600" cy="1235075"/>
          </a:xfrm>
        </p:spPr>
        <p:txBody>
          <a:bodyPr/>
          <a:lstStyle/>
          <a:p>
            <a:pPr algn="ctr" eaLnBrk="1" fontAlgn="auto" hangingPunct="1">
              <a:spcBef>
                <a:spcPct val="50000"/>
              </a:spcBef>
              <a:spcAft>
                <a:spcPts val="0"/>
              </a:spcAft>
              <a:buSzPct val="100000"/>
              <a:defRPr/>
            </a:pPr>
            <a:r>
              <a:rPr lang="en-US" altLang="en-US" dirty="0">
                <a:latin typeface="+mn-lt"/>
              </a:rPr>
              <a:t>Arrays</a:t>
            </a:r>
          </a:p>
        </p:txBody>
      </p:sp>
      <p:pic>
        <p:nvPicPr>
          <p:cNvPr id="16390" name="Picture 7" descr="Front Cover: Starting out With C++: From Control Structures Through Objects Eighth Edition by Gadd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63" y="1928813"/>
            <a:ext cx="3502025" cy="4297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391" name="Text Placeholder 5"/>
          <p:cNvSpPr txBox="1">
            <a:spLocks noGrp="1"/>
          </p:cNvSpPr>
          <p:nvPr>
            <p:ph type="body" idx="13"/>
          </p:nvPr>
        </p:nvSpPr>
        <p:spPr>
          <a:xfrm>
            <a:off x="2773363" y="6448425"/>
            <a:ext cx="5986462" cy="227013"/>
          </a:xfrm>
        </p:spPr>
        <p:txBody>
          <a:bodyPr anchor="ctr"/>
          <a:lstStyle/>
          <a:p>
            <a:pPr algn="r" eaLnBrk="1" hangingPunct="1">
              <a:spcBef>
                <a:spcPct val="0"/>
              </a:spcBef>
              <a:buFontTx/>
              <a:buNone/>
            </a:pPr>
            <a:r>
              <a:rPr lang="en-US" altLang="en-US" sz="1200" dirty="0" smtClean="0">
                <a:solidFill>
                  <a:schemeClr val="tx1"/>
                </a:solidFill>
                <a:latin typeface="Verdana" panose="020B0604030504040204" pitchFamily="34" charset="0"/>
                <a:cs typeface="Arial" panose="020B0604020202020204" pitchFamily="34" charset="0"/>
                <a:sym typeface="Arial" panose="020B0604020202020204" pitchFamily="34" charset="0"/>
              </a:rPr>
              <a:t>Copyright © 2015, 2012, 2009 Pearson Education,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Accessing Array Elements </a:t>
            </a:r>
            <a:r>
              <a:rPr lang="en-US" altLang="en-US" sz="2000" b="0" dirty="0" smtClean="0">
                <a:solidFill>
                  <a:srgbClr val="007FA3"/>
                </a:solidFill>
                <a:latin typeface="Times New Roman" panose="02020603050405020304" pitchFamily="18" charset="0"/>
                <a:ea typeface="+mj-ea"/>
                <a:sym typeface="Times New Roman"/>
              </a:rPr>
              <a:t>(2 of 3)</a:t>
            </a:r>
            <a:endParaRPr lang="en-US" altLang="en-US" sz="2000" b="0"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8229600" cy="923299"/>
          </a:xfrm>
        </p:spPr>
        <p:txBody>
          <a:bodyPr wrap="square">
            <a:spAutoFit/>
          </a:bodyPr>
          <a:lstStyle/>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The last element’s subscript is </a:t>
            </a:r>
            <a:r>
              <a:rPr lang="en-US" altLang="en-US" sz="2400" i="1" dirty="0">
                <a:latin typeface="Arial (Body)"/>
                <a:ea typeface="+mn-ea"/>
                <a:sym typeface="Arial"/>
              </a:rPr>
              <a:t>n</a:t>
            </a:r>
            <a:r>
              <a:rPr lang="en-US" altLang="en-US" sz="2400" dirty="0">
                <a:latin typeface="Arial (Body)"/>
                <a:ea typeface="+mn-ea"/>
                <a:sym typeface="Arial"/>
              </a:rPr>
              <a:t>-1 where </a:t>
            </a:r>
            <a:r>
              <a:rPr lang="en-US" altLang="en-US" sz="2400" i="1" dirty="0">
                <a:latin typeface="Arial (Body)"/>
                <a:ea typeface="+mn-ea"/>
                <a:sym typeface="Arial"/>
              </a:rPr>
              <a:t>n</a:t>
            </a:r>
            <a:r>
              <a:rPr lang="en-US" altLang="en-US" sz="2400" dirty="0">
                <a:latin typeface="Arial (Body)"/>
                <a:ea typeface="+mn-ea"/>
                <a:sym typeface="Arial"/>
              </a:rPr>
              <a:t> is the number of elements in the array.</a:t>
            </a:r>
          </a:p>
        </p:txBody>
      </p:sp>
      <p:pic>
        <p:nvPicPr>
          <p:cNvPr id="6" name="Picture 5" descr="A 6 element array is represented by an empty 1 by 6 grid. The grid cells (memory locations) from left are labeled subscripts 0 through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842" y="3428711"/>
            <a:ext cx="5924316" cy="10223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Accessing Array Elements </a:t>
            </a:r>
            <a:r>
              <a:rPr lang="en-US" altLang="en-US" sz="2000" b="0" dirty="0" smtClean="0">
                <a:latin typeface="Times New Roman" panose="02020603050405020304" pitchFamily="18" charset="0"/>
                <a:ea typeface="+mj-ea"/>
                <a:cs typeface="Arial"/>
              </a:rPr>
              <a:t>(3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tabLst/>
              <a:defRPr/>
            </a:pPr>
            <a:r>
              <a:rPr lang="en-US" altLang="en-US" sz="2400" dirty="0">
                <a:solidFill>
                  <a:srgbClr val="000000"/>
                </a:solidFill>
                <a:latin typeface="Arial (Body)"/>
                <a:ea typeface="+mn-ea"/>
              </a:rPr>
              <a:t>Array elements can be used as regular </a:t>
            </a:r>
            <a:r>
              <a:rPr lang="en-US" altLang="en-US" sz="2400" dirty="0" smtClean="0">
                <a:solidFill>
                  <a:srgbClr val="000000"/>
                </a:solidFill>
                <a:latin typeface="Arial (Body)"/>
                <a:ea typeface="+mn-ea"/>
              </a:rPr>
              <a:t>variables:</a:t>
            </a:r>
            <a:endParaRPr lang="en-US" altLang="en-US" sz="2400" dirty="0">
              <a:solidFill>
                <a:srgbClr val="000000"/>
              </a:solidFill>
              <a:latin typeface="Arial (Body)"/>
              <a:ea typeface="+mn-ea"/>
            </a:endParaRPr>
          </a:p>
        </p:txBody>
      </p:sp>
      <p:pic>
        <p:nvPicPr>
          <p:cNvPr id="5" name="Picture 4" descr="Computer code. The code has 4 lines. The lines read as follows. Line 1. tests left bracket 0 right bracket equals 79 semicolon. Line 2. c out less than sign less than sign tests left bracket 0 right bracket semicolon. Line 3. c in greater than sign greater than sign tests left bracket 1 right bracket semicolon. Line 4. tests left bracket 4 right bracket equals tests left bracket 0 right bracket plus tests left bracket 1 right bracket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019" y="2281500"/>
            <a:ext cx="5378106" cy="1498592"/>
          </a:xfrm>
          <a:prstGeom prst="rect">
            <a:avLst/>
          </a:prstGeom>
        </p:spPr>
      </p:pic>
      <p:sp>
        <p:nvSpPr>
          <p:cNvPr id="4" name="Text Placeholder 3"/>
          <p:cNvSpPr>
            <a:spLocks noGrp="1"/>
          </p:cNvSpPr>
          <p:nvPr>
            <p:ph type="body" idx="2"/>
          </p:nvPr>
        </p:nvSpPr>
        <p:spPr>
          <a:xfrm>
            <a:off x="457200" y="3962401"/>
            <a:ext cx="8229600" cy="476864"/>
          </a:xfrm>
        </p:spPr>
        <p:txBody>
          <a:bodyPr/>
          <a:lstStyle/>
          <a:p>
            <a:r>
              <a:rPr lang="en-US" altLang="en-US" sz="2400" dirty="0">
                <a:solidFill>
                  <a:srgbClr val="000000"/>
                </a:solidFill>
                <a:latin typeface="Arial (Body)"/>
              </a:rPr>
              <a:t>Arrays must be accessed via individual elements</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6" name="Picture 5" descr="Computer code reads, c out less than sign less than sign tests semicolon forward slash forward slash not lega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019" y="4628607"/>
            <a:ext cx="3788808" cy="3160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747"/>
            <a:ext cx="8229600" cy="646300"/>
          </a:xfrm>
        </p:spPr>
        <p:txBody>
          <a:bodyPr wrap="square" anchor="b">
            <a:spAutoFit/>
          </a:bodyPr>
          <a:lstStyle/>
          <a:p>
            <a:pPr eaLnBrk="1" hangingPunct="1">
              <a:spcBef>
                <a:spcPct val="0"/>
              </a:spcBef>
              <a:buClrTx/>
              <a:defRPr/>
            </a:pPr>
            <a:r>
              <a:rPr lang="en-US" sz="3000" dirty="0" smtClean="0">
                <a:latin typeface="Times New Roman" panose="02020603050405020304" pitchFamily="18" charset="0"/>
                <a:ea typeface="+mn-ea"/>
                <a:cs typeface="Arial" panose="020B0604020202020204" pitchFamily="34" charset="0"/>
              </a:rPr>
              <a:t>Accessing Array Elements in Program 7-1 </a:t>
            </a:r>
            <a:r>
              <a:rPr lang="en-US" sz="2000" b="0" dirty="0" smtClean="0">
                <a:latin typeface="Times New Roman" panose="02020603050405020304" pitchFamily="18" charset="0"/>
                <a:ea typeface="+mn-ea"/>
                <a:cs typeface="Arial" panose="020B0604020202020204" pitchFamily="34" charset="0"/>
              </a:rPr>
              <a:t>(1 of 2)</a:t>
            </a:r>
            <a:endParaRPr lang="en-US" sz="2000" b="0" dirty="0">
              <a:latin typeface="Times New Roman" panose="02020603050405020304" pitchFamily="18" charset="0"/>
              <a:ea typeface="+mn-ea"/>
              <a:cs typeface="Arial" panose="020B0604020202020204" pitchFamily="34" charset="0"/>
            </a:endParaRPr>
          </a:p>
        </p:txBody>
      </p:sp>
      <p:pic>
        <p:nvPicPr>
          <p:cNvPr id="28676" name="Picture 4" descr="Computer code. For the purposes of this description, the keywords and function names have been divided into recognizable words and characters. In the actual code, no spaces exist in those items. The lines read as follows. Line 1. forward slash forward slash This program asks for the number of hours worked. Line 2. forward slash forward slash by six employees period It stores the values in an array period. Line 3. hash include left angle bracket i o stream right angle bracket. Line 4. using namespace s t d semicolon. Line 5. blank. Line 6. i n t main left parenthesis right parenthesis. Line 7. left brace. Line 8, intended once. c o n s t, i n t, N U M underscore EMPLOYEES equals 6 semicolon. Line 9, intended once. i n t hours left bracket N U M underscore EMPLOYEES right bracket semicolon. Line 10. blank. Line 11, intended once. forward slash forward slash Get the hours worked by each employee. Line 12, intended once. c out left angle bracket left angle bracket double quote Enter the hours worked by double quote. Line 13, intended twice. left angle bracket left angle bracket N U M underscore EMPLOYEES left angle bracket left angle bracket double quote employees colon double quote semicolon. Line 14, intended once. c in right angle bracket right angle bracket hours left bracket 0 right bracket semicolon. Line 15, intended once. c in right angle bracket right angle bracket hours left bracket 1 right bracket semicolon. Line 16, intended once. c in right angle bracket right angle bracket hours left bracket 2 right bracket semicolon. Line 17, intended once. c in right angle bracket right angle bracket hours left bracket 3 right bracket semicolon. Line 18, intended once. c in right angle bracket right angle bracket hours left bracket 4 right bracket semicolon. Line 19, intended once. c in right angle bracket right angle bracket hours left bracket 5 right bracket semicolon. Line 20. blank. To be continued."/>
          <p:cNvPicPr>
            <a:picLocks noChangeAspect="1" noChangeArrowheads="1"/>
          </p:cNvPicPr>
          <p:nvPr/>
        </p:nvPicPr>
        <p:blipFill rotWithShape="1">
          <a:blip r:embed="rId2">
            <a:extLst>
              <a:ext uri="{28A0092B-C50C-407E-A947-70E740481C1C}">
                <a14:useLocalDpi xmlns:a14="http://schemas.microsoft.com/office/drawing/2010/main" val="0"/>
              </a:ext>
            </a:extLst>
          </a:blip>
          <a:srcRect t="8139"/>
          <a:stretch/>
        </p:blipFill>
        <p:spPr bwMode="auto">
          <a:xfrm>
            <a:off x="1562100" y="1897039"/>
            <a:ext cx="6019800" cy="418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spAutoFit/>
          </a:bodyPr>
          <a:lstStyle/>
          <a:p>
            <a:pPr eaLnBrk="1" hangingPunct="1">
              <a:buFont typeface="Times New Roman"/>
              <a:buNone/>
              <a:defRPr/>
            </a:pPr>
            <a:r>
              <a:rPr lang="en-US" sz="3000" b="1" dirty="0" smtClean="0">
                <a:solidFill>
                  <a:srgbClr val="007FA3"/>
                </a:solidFill>
                <a:latin typeface="Times New Roman" panose="02020603050405020304" pitchFamily="18" charset="0"/>
                <a:ea typeface="+mn-ea"/>
                <a:cs typeface="Arial" panose="020B0604020202020204" pitchFamily="34" charset="0"/>
                <a:sym typeface="Times New Roman"/>
              </a:rPr>
              <a:t>Accessing Array Elements in Program 7-1 </a:t>
            </a:r>
            <a:r>
              <a:rPr lang="en-US" sz="2000" b="0" dirty="0" smtClean="0">
                <a:solidFill>
                  <a:srgbClr val="007FA3"/>
                </a:solidFill>
                <a:latin typeface="Times New Roman" panose="02020603050405020304" pitchFamily="18" charset="0"/>
                <a:ea typeface="+mn-ea"/>
                <a:cs typeface="Arial" panose="020B0604020202020204" pitchFamily="34" charset="0"/>
                <a:sym typeface="Times New Roman"/>
              </a:rPr>
              <a:t>(2 of 2)</a:t>
            </a:r>
            <a:endParaRPr lang="en-US" sz="2000" b="0" dirty="0">
              <a:solidFill>
                <a:srgbClr val="007FA3"/>
              </a:solidFill>
              <a:latin typeface="Times New Roman" panose="02020603050405020304" pitchFamily="18" charset="0"/>
              <a:ea typeface="+mn-ea"/>
              <a:cs typeface="Arial" panose="020B0604020202020204" pitchFamily="34" charset="0"/>
              <a:sym typeface="Times New Roman"/>
            </a:endParaRPr>
          </a:p>
        </p:txBody>
      </p:sp>
      <p:pic>
        <p:nvPicPr>
          <p:cNvPr id="29700" name="Picture 5" descr="Computer code continued. Line 21, intended once. forward slash forward slash Display the values in the array period. Line 22, intended once. c out left angle bracket left angle bracket double quote The hours you entered are colon double quote semicolon. Line 23, intended once. c out left angle bracket left angle bracket double quote double quote left angle bracket left angle bracket hours left bracket 0 right bracket semicolon. Line 24, intended once. c out left angle bracket left angle bracket double quote double quote left angle bracket left angle bracket hours left bracket 1 right bracket semicolon. Line 25, intended once. c out left angle bracket left angle bracket double quote double quote left angle bracket left angle bracket hours left bracket 2 right bracket semicolon. Line 26, intended once. c out left angle bracket left angle bracket double quote double quote left angle bracket left angle bracket hours left bracket 3 right bracket semicolon. Line 27, intended once. c out left angle bracket left angle bracket double quote double quote left angle bracket left angle bracket hours left bracket 4 right bracket semicolon. Line 28, intended once. c out left angle bracket left angle bracket double quote double quote left angle bracket left angle bracket hours left bracket 5 right bracket left angle bracket left angle bracket end l semicolon. Line 29, intended once. return 0 semicolon. Line 30. right brace. Program output. The output has 2 lines. The lines read as follows. Line 1. Enter the hours worked by 6 employees colon 20, 12, 40, 30, 30, 15 left bracket Enter right bracket (bold). Line 2. The hours you entered are colon 20, 12, 40, 30, 30,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46119"/>
            <a:ext cx="565467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type="body" idx="1"/>
          </p:nvPr>
        </p:nvSpPr>
        <p:spPr>
          <a:xfrm>
            <a:off x="457200" y="4208698"/>
            <a:ext cx="8229600" cy="861744"/>
          </a:xfrm>
        </p:spPr>
        <p:txBody>
          <a:bodyPr wrap="square">
            <a:spAutoFit/>
          </a:bodyPr>
          <a:lstStyle/>
          <a:p>
            <a:pPr marL="0" indent="0" eaLnBrk="1" hangingPunct="1">
              <a:spcBef>
                <a:spcPts val="1500"/>
              </a:spcBef>
              <a:buClr>
                <a:srgbClr val="007FA3"/>
              </a:buClr>
              <a:buSzPct val="100000"/>
              <a:buNone/>
              <a:defRPr/>
            </a:pPr>
            <a:r>
              <a:rPr lang="en-US" altLang="en-US" sz="2200" kern="1200" dirty="0">
                <a:latin typeface="Arial (Body)"/>
                <a:ea typeface="+mn-ea"/>
                <a:cs typeface="Arial" panose="020B0604020202020204" pitchFamily="34" charset="0"/>
                <a:sym typeface="Arial"/>
              </a:rPr>
              <a:t>Here are the contents of the </a:t>
            </a:r>
            <a:r>
              <a:rPr lang="en-US" altLang="en-US" sz="2200" kern="1200" dirty="0">
                <a:latin typeface="Courier New" panose="02070309020205020404" pitchFamily="49" charset="0"/>
                <a:ea typeface="+mn-ea"/>
                <a:cs typeface="Arial" panose="020B0604020202020204" pitchFamily="34" charset="0"/>
                <a:sym typeface="Arial"/>
              </a:rPr>
              <a:t>hours</a:t>
            </a:r>
            <a:r>
              <a:rPr lang="en-US" altLang="en-US" sz="2200" kern="1200" dirty="0">
                <a:latin typeface="Arial (Body)"/>
                <a:ea typeface="+mn-ea"/>
                <a:cs typeface="Arial" panose="020B0604020202020204" pitchFamily="34" charset="0"/>
                <a:sym typeface="Arial"/>
              </a:rPr>
              <a:t> array, with the values entered by the user in the example output:</a:t>
            </a:r>
          </a:p>
        </p:txBody>
      </p:sp>
      <p:pic>
        <p:nvPicPr>
          <p:cNvPr id="29701" name="Picture 4" descr="A 6 element integer array, represented by a 1 by 6 grid. The array indices and the value they contain are as follows. hours 0, 20. hours 1, 12. hours 2, 40. hours 3, 30. hours 4, 30. and hours 5,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152104"/>
            <a:ext cx="5534025"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Accessing Array Contents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00" indent="-255600">
              <a:tabLst/>
              <a:defRPr/>
            </a:pPr>
            <a:r>
              <a:rPr lang="en-US" altLang="en-US" sz="2400" dirty="0">
                <a:solidFill>
                  <a:srgbClr val="000000"/>
                </a:solidFill>
                <a:latin typeface="Arial (Body)"/>
                <a:ea typeface="+mn-ea"/>
              </a:rPr>
              <a:t>Can access element with a constant or literal subscript</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reads, c out less than sign less than sign test left bracket 3 right bracket less than sign less than sign end l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088" y="2352056"/>
            <a:ext cx="5041974" cy="266102"/>
          </a:xfrm>
          <a:prstGeom prst="rect">
            <a:avLst/>
          </a:prstGeom>
        </p:spPr>
      </p:pic>
      <p:sp>
        <p:nvSpPr>
          <p:cNvPr id="4" name="Text Placeholder 3"/>
          <p:cNvSpPr>
            <a:spLocks noGrp="1"/>
          </p:cNvSpPr>
          <p:nvPr>
            <p:ph type="body" idx="2"/>
          </p:nvPr>
        </p:nvSpPr>
        <p:spPr>
          <a:xfrm>
            <a:off x="457200" y="2723535"/>
            <a:ext cx="8229600" cy="565355"/>
          </a:xfrm>
        </p:spPr>
        <p:txBody>
          <a:bodyPr/>
          <a:lstStyle/>
          <a:p>
            <a:pPr marL="255600" indent="-255600"/>
            <a:r>
              <a:rPr lang="en-US" altLang="en-US" sz="2400" dirty="0">
                <a:solidFill>
                  <a:srgbClr val="000000"/>
                </a:solidFill>
                <a:latin typeface="Arial (Body)"/>
              </a:rPr>
              <a:t>Can use integer expression as subscript</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6" name="Picture 5" descr="Computer code. The code has 2 lines. The lines read as follows. Line 1. I n t, i equals 5 semicolon. Line 2. c out less than sign less than sign test left bracket i right bracket less than sign less than sign end l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343" y="3353564"/>
            <a:ext cx="5041974" cy="770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a:latin typeface="Times New Roman" panose="02020603050405020304" pitchFamily="18" charset="0"/>
                <a:ea typeface="+mj-ea"/>
                <a:cs typeface="Arial"/>
              </a:rPr>
              <a:t>Using a Loop to Step Through an Array</a:t>
            </a:r>
          </a:p>
        </p:txBody>
      </p:sp>
      <p:sp>
        <p:nvSpPr>
          <p:cNvPr id="3" name="Text Placeholder 2"/>
          <p:cNvSpPr>
            <a:spLocks noGrp="1"/>
          </p:cNvSpPr>
          <p:nvPr>
            <p:ph type="body" idx="1"/>
          </p:nvPr>
        </p:nvSpPr>
        <p:spPr>
          <a:xfrm>
            <a:off x="457200" y="1600200"/>
            <a:ext cx="8229600" cy="923925"/>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Example – The following code defines an array, </a:t>
            </a:r>
            <a:r>
              <a:rPr lang="en-US" altLang="en-US" sz="2400" dirty="0">
                <a:solidFill>
                  <a:srgbClr val="000000"/>
                </a:solidFill>
                <a:latin typeface="Courier New" panose="02070309020205020404" pitchFamily="49" charset="0"/>
                <a:ea typeface="+mn-ea"/>
                <a:cs typeface="Courier New" panose="02070309020205020404" pitchFamily="49" charset="0"/>
              </a:rPr>
              <a:t>numbers</a:t>
            </a:r>
            <a:r>
              <a:rPr lang="en-US" altLang="en-US" sz="2400" dirty="0">
                <a:solidFill>
                  <a:srgbClr val="000000"/>
                </a:solidFill>
                <a:latin typeface="Arial (Body)"/>
                <a:ea typeface="+mn-ea"/>
              </a:rPr>
              <a:t>, and assigns 99 to each element:</a:t>
            </a:r>
          </a:p>
        </p:txBody>
      </p:sp>
      <p:pic>
        <p:nvPicPr>
          <p:cNvPr id="6" name="Picture 5" descr="Computer code. The code has 4 lines. The lines read as follows. Line 1. c o n s t, i n t ARRAY underscore SIZE equals 5 semicolon. Line 2. i n t numbers left bracket ARRAY underscore SIZE right bracket semicolon. Line 3. for left parenthesis i n t count equals 0 semicolon count bracket lesser than sign ARRAY underscore SIZE semicolon count plus plus right parenthesis. Line 4, indented once. numbers left bracket count right bracket equals 99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84" y="2619784"/>
            <a:ext cx="8030362" cy="155944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 Closer Look </a:t>
            </a:r>
            <a:r>
              <a:rPr lang="en-US" altLang="en-US" dirty="0">
                <a:latin typeface="Times New Roman" panose="02020603050405020304" pitchFamily="18" charset="0"/>
                <a:ea typeface="+mj-ea"/>
                <a:cs typeface="Arial"/>
              </a:rPr>
              <a:t>a</a:t>
            </a:r>
            <a:r>
              <a:rPr lang="en-US" altLang="en-US" dirty="0" smtClean="0">
                <a:latin typeface="Times New Roman" panose="02020603050405020304" pitchFamily="18" charset="0"/>
                <a:ea typeface="+mj-ea"/>
                <a:cs typeface="Arial"/>
              </a:rPr>
              <a:t>t the Loop</a:t>
            </a:r>
            <a:endParaRPr lang="en-US" altLang="en-US" dirty="0">
              <a:latin typeface="Times New Roman" panose="02020603050405020304" pitchFamily="18" charset="0"/>
              <a:ea typeface="+mj-ea"/>
              <a:cs typeface="Arial"/>
            </a:endParaRPr>
          </a:p>
        </p:txBody>
      </p:sp>
      <p:pic>
        <p:nvPicPr>
          <p:cNvPr id="32771" name="Picture 3" descr="Computer code. The code has 2 lines. The lines read as follows. Line 1. for left parenthesis count equals 0 semicolon count bracket lesser than sign ARRAY underscore SIZE semicolon count plus plus right parenthesis. Line 2, intended once. numbers left bracket count right bracket equals 99 semicolon. Here, the number 0 has been labeled double quote The variable count starts at 0, which is the first valid subscript value. double quote, the word ARRAY underscore SIZE has been labeled double quote The loop ends when the variable count reaches 5, which is the first invalid subscript value. double quote and the word count++ has been labeled double quote The loop ends when the variable count reaches 5, which is the first invalid subscript value. double quo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425" y="2200181"/>
            <a:ext cx="7503148" cy="273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Default Initialization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115660"/>
          </a:xfrm>
        </p:spPr>
        <p:txBody>
          <a:bodyPr>
            <a:spAutoFit/>
          </a:bodyPr>
          <a:lstStyle/>
          <a:p>
            <a:pPr marL="255651" indent="-255651">
              <a:tabLst/>
              <a:defRPr/>
            </a:pPr>
            <a:r>
              <a:rPr lang="en-US" altLang="en-US" sz="2400" dirty="0">
                <a:solidFill>
                  <a:srgbClr val="000000"/>
                </a:solidFill>
                <a:latin typeface="Arial (Body)"/>
                <a:ea typeface="+mn-ea"/>
              </a:rPr>
              <a:t>Global array </a:t>
            </a:r>
            <a:r>
              <a:rPr lang="en-US" altLang="en-US" sz="2400" dirty="0" smtClean="0">
                <a:solidFill>
                  <a:srgbClr val="000000"/>
                </a:solidFill>
                <a:latin typeface="Arial" panose="020B0604020202020204" pitchFamily="34" charset="0"/>
                <a:ea typeface="+mn-ea"/>
                <a:cs typeface="Arial" panose="020B0604020202020204" pitchFamily="34" charset="0"/>
                <a:sym typeface="Wingdings" panose="05000000000000000000" pitchFamily="2" charset="2"/>
              </a:rPr>
              <a:t>→</a:t>
            </a:r>
            <a:r>
              <a:rPr lang="en-US" altLang="en-US" sz="2400" dirty="0" smtClean="0">
                <a:solidFill>
                  <a:srgbClr val="000000"/>
                </a:solidFill>
                <a:latin typeface="Arial (Body)"/>
                <a:ea typeface="+mn-ea"/>
                <a:sym typeface="Wingdings" panose="05000000000000000000" pitchFamily="2" charset="2"/>
              </a:rPr>
              <a:t> </a:t>
            </a:r>
            <a:r>
              <a:rPr lang="en-US" altLang="en-US" sz="2400" dirty="0">
                <a:solidFill>
                  <a:srgbClr val="000000"/>
                </a:solidFill>
                <a:latin typeface="Arial (Body)"/>
                <a:ea typeface="+mn-ea"/>
                <a:sym typeface="Wingdings" panose="05000000000000000000" pitchFamily="2" charset="2"/>
              </a:rPr>
              <a:t>all elements initialized to </a:t>
            </a:r>
            <a:r>
              <a:rPr lang="en-US" altLang="en-US" sz="2400" dirty="0">
                <a:solidFill>
                  <a:srgbClr val="000000"/>
                </a:solidFill>
                <a:latin typeface="Courier New" panose="02070309020205020404" pitchFamily="49" charset="0"/>
                <a:ea typeface="+mn-ea"/>
                <a:sym typeface="Wingdings" panose="05000000000000000000" pitchFamily="2" charset="2"/>
              </a:rPr>
              <a:t>0</a:t>
            </a:r>
            <a:r>
              <a:rPr lang="en-US" altLang="en-US" sz="2400" dirty="0">
                <a:solidFill>
                  <a:srgbClr val="000000"/>
                </a:solidFill>
                <a:latin typeface="Arial (Body)"/>
                <a:ea typeface="+mn-ea"/>
                <a:sym typeface="Wingdings" panose="05000000000000000000" pitchFamily="2" charset="2"/>
              </a:rPr>
              <a:t> by </a:t>
            </a:r>
            <a:r>
              <a:rPr lang="en-US" altLang="en-US" sz="2400" dirty="0" smtClean="0">
                <a:solidFill>
                  <a:srgbClr val="000000"/>
                </a:solidFill>
                <a:latin typeface="Arial (Body)"/>
                <a:ea typeface="+mn-ea"/>
                <a:sym typeface="Wingdings" panose="05000000000000000000" pitchFamily="2" charset="2"/>
              </a:rPr>
              <a:t>default</a:t>
            </a:r>
            <a:endParaRPr lang="en-US" altLang="en-US" sz="2400" dirty="0">
              <a:solidFill>
                <a:srgbClr val="000000"/>
              </a:solidFill>
              <a:latin typeface="Arial (Body)"/>
              <a:ea typeface="+mn-ea"/>
              <a:sym typeface="Wingdings" panose="05000000000000000000" pitchFamily="2" charset="2"/>
            </a:endParaRPr>
          </a:p>
          <a:p>
            <a:pPr marL="255651" indent="-255651">
              <a:tabLst/>
              <a:defRPr/>
            </a:pPr>
            <a:r>
              <a:rPr lang="en-US" altLang="en-US" sz="2400" dirty="0">
                <a:solidFill>
                  <a:srgbClr val="000000"/>
                </a:solidFill>
                <a:latin typeface="Arial (Body)"/>
                <a:ea typeface="+mn-ea"/>
                <a:sym typeface="Wingdings" panose="05000000000000000000" pitchFamily="2" charset="2"/>
              </a:rPr>
              <a:t>Local array </a:t>
            </a:r>
            <a:r>
              <a:rPr lang="en-US" altLang="en-US" sz="2400" dirty="0">
                <a:solidFill>
                  <a:srgbClr val="000000"/>
                </a:solidFill>
                <a:latin typeface="Arial" panose="020B0604020202020204" pitchFamily="34" charset="0"/>
                <a:cs typeface="Arial" panose="020B0604020202020204" pitchFamily="34" charset="0"/>
                <a:sym typeface="Wingdings" panose="05000000000000000000" pitchFamily="2" charset="2"/>
              </a:rPr>
              <a:t>→</a:t>
            </a:r>
            <a:r>
              <a:rPr lang="en-US" altLang="en-US" sz="2400" dirty="0" smtClean="0">
                <a:solidFill>
                  <a:srgbClr val="000000"/>
                </a:solidFill>
                <a:latin typeface="Arial (Body)"/>
                <a:ea typeface="+mn-ea"/>
                <a:sym typeface="Wingdings" panose="05000000000000000000" pitchFamily="2" charset="2"/>
              </a:rPr>
              <a:t> </a:t>
            </a:r>
            <a:r>
              <a:rPr lang="en-US" altLang="en-US" sz="2400" dirty="0">
                <a:solidFill>
                  <a:srgbClr val="000000"/>
                </a:solidFill>
                <a:latin typeface="Arial (Body)"/>
                <a:ea typeface="+mn-ea"/>
                <a:sym typeface="Wingdings" panose="05000000000000000000" pitchFamily="2" charset="2"/>
              </a:rPr>
              <a:t>all elements </a:t>
            </a:r>
            <a:r>
              <a:rPr lang="en-US" altLang="en-US" sz="2400" b="1" dirty="0">
                <a:solidFill>
                  <a:srgbClr val="000000"/>
                </a:solidFill>
                <a:latin typeface="Arial (Body)"/>
                <a:ea typeface="+mn-ea"/>
                <a:sym typeface="Wingdings" panose="05000000000000000000" pitchFamily="2" charset="2"/>
              </a:rPr>
              <a:t>uninitialized</a:t>
            </a:r>
            <a:r>
              <a:rPr lang="en-US" altLang="en-US" sz="2400" dirty="0">
                <a:solidFill>
                  <a:srgbClr val="000000"/>
                </a:solidFill>
                <a:latin typeface="Arial (Body)"/>
                <a:ea typeface="+mn-ea"/>
                <a:sym typeface="Wingdings" panose="05000000000000000000" pitchFamily="2" charset="2"/>
              </a:rPr>
              <a:t> by default</a:t>
            </a:r>
            <a:endParaRPr lang="en-US" altLang="en-US" sz="2400" dirty="0">
              <a:solidFill>
                <a:srgbClr val="000000"/>
              </a:solidFill>
              <a:latin typeface="Arial (Body)"/>
              <a:ea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a:latin typeface="Times New Roman" panose="02020603050405020304" pitchFamily="18" charset="0"/>
                <a:ea typeface="+mj-ea"/>
                <a:cs typeface="Arial"/>
              </a:rPr>
              <a:t>7.3 No Bounds Checking in 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No Bounds Checking in C++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946275"/>
            <a:ext cx="8229600" cy="1854323"/>
          </a:xfrm>
        </p:spPr>
        <p:txBody>
          <a:bodyPr>
            <a:spAutoFit/>
          </a:bodyPr>
          <a:lstStyle/>
          <a:p>
            <a:pPr marL="255651" indent="-255651">
              <a:tabLst/>
              <a:defRPr/>
            </a:pPr>
            <a:r>
              <a:rPr lang="en-US" altLang="en-US" sz="2400" dirty="0">
                <a:solidFill>
                  <a:srgbClr val="000000"/>
                </a:solidFill>
                <a:latin typeface="Arial (Body)"/>
                <a:ea typeface="+mn-ea"/>
              </a:rPr>
              <a:t>When you use a value as an array subscript, C++ does not check it to make sure it is a </a:t>
            </a:r>
            <a:r>
              <a:rPr lang="en-US" altLang="en-US" sz="2400" b="1" dirty="0">
                <a:solidFill>
                  <a:srgbClr val="000000"/>
                </a:solidFill>
                <a:latin typeface="Arial (Body)"/>
                <a:ea typeface="+mn-ea"/>
              </a:rPr>
              <a:t>valid</a:t>
            </a:r>
            <a:r>
              <a:rPr lang="en-US" altLang="en-US" sz="2400" dirty="0">
                <a:solidFill>
                  <a:srgbClr val="000000"/>
                </a:solidFill>
                <a:latin typeface="Arial (Body)"/>
                <a:ea typeface="+mn-ea"/>
              </a:rPr>
              <a:t> subscript</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In other words, you can use subscripts that are beyond the bounds of the array.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7.1</a:t>
            </a:r>
            <a:r>
              <a:rPr lang="en-US" altLang="en-US" sz="3400" dirty="0">
                <a:latin typeface="Times New Roman" panose="02020603050405020304" pitchFamily="18" charset="0"/>
                <a:ea typeface="+mj-ea"/>
                <a:cs typeface="Arial"/>
              </a:rPr>
              <a:t> Arrays Hold Multiple Values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a:latin typeface="Times New Roman" panose="02020603050405020304" pitchFamily="18" charset="0"/>
                <a:ea typeface="+mj-ea"/>
                <a:cs typeface="Arial"/>
              </a:rPr>
              <a:t>Code from Program 7-5</a:t>
            </a:r>
          </a:p>
        </p:txBody>
      </p:sp>
      <p:sp>
        <p:nvSpPr>
          <p:cNvPr id="3" name="Text Placeholder 2"/>
          <p:cNvSpPr>
            <a:spLocks noGrp="1"/>
          </p:cNvSpPr>
          <p:nvPr>
            <p:ph type="body" idx="1"/>
          </p:nvPr>
        </p:nvSpPr>
        <p:spPr>
          <a:xfrm>
            <a:off x="457200" y="1600200"/>
            <a:ext cx="8229600" cy="923925"/>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The following code defines a three-element array, and then writes five values to it!</a:t>
            </a:r>
          </a:p>
        </p:txBody>
      </p:sp>
      <p:pic>
        <p:nvPicPr>
          <p:cNvPr id="36868" name="Picture 4" descr="The code has 7 lines. The lines read as follows. Line 9, indented once. c o n s t, i n t SIZE equals 3 semicolon forward slash forward slash Constant for the array size. Line 10, indented once. i n t values left bracket SIZE right bracket semicolon forward slash forward slash An array of 3 integers. Line 11, indented once. i n t count semicolon forward slash forward slash Loop counter variable. Line 12. blank. Line 13, indented once. forward slash forward slash Attempt to store five numbers in the three hyphen element array period. Line 14, indented once. c out left angular bracket left angular bracket double quote I will store 5 numbers in a 3 hyphen element array exclamation point back slash n double quote semicolon. Line 15, indented once. for left parenthesis count equals 0 semicolon count lesser than sign 5 semicolon count plus plus right parenthesis. Line 16, indented twice. values left bracket count right bracket equals 100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28" y="3172200"/>
            <a:ext cx="7758545" cy="184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4839"/>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What the Code Does</a:t>
            </a:r>
            <a:endParaRPr lang="en-US" altLang="en-US" dirty="0">
              <a:latin typeface="Times New Roman" panose="02020603050405020304" pitchFamily="18" charset="0"/>
              <a:ea typeface="+mj-ea"/>
              <a:cs typeface="Arial"/>
            </a:endParaRPr>
          </a:p>
        </p:txBody>
      </p:sp>
      <p:pic>
        <p:nvPicPr>
          <p:cNvPr id="37891" name="Picture 3" descr="Two diagrams illustrate how the values of an array are set up in memory and how the numbers assigned to the array overflow the array's boundaries. Each memory block equals 4 bytes. In the first diagram, three consecutive memory blocks are assigned to the array, values, with indices values 0, values 1, values 2. In the second diagram, two consecutive memory blocks outside the array after index values 2, contains the value 100 each and are labeled values 3, does not exist, and values 4, does not exist. These two blocks are the section of memory illegally written to and anything previously stored here is overwritt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950" y="1765370"/>
            <a:ext cx="7256100" cy="4309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No Bounds Checking in C++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946275"/>
            <a:ext cx="8229600" cy="1484992"/>
          </a:xfrm>
        </p:spPr>
        <p:txBody>
          <a:bodyPr>
            <a:spAutoFit/>
          </a:bodyPr>
          <a:lstStyle/>
          <a:p>
            <a:pPr marL="255651" indent="-255651">
              <a:tabLst/>
              <a:defRPr/>
            </a:pPr>
            <a:r>
              <a:rPr lang="en-US" altLang="en-US" sz="2400" dirty="0">
                <a:solidFill>
                  <a:srgbClr val="000000"/>
                </a:solidFill>
                <a:latin typeface="Arial (Body)"/>
                <a:ea typeface="+mn-ea"/>
              </a:rPr>
              <a:t>Be careful not to use invalid subscripts.</a:t>
            </a:r>
          </a:p>
          <a:p>
            <a:pPr marL="255651" indent="-255651">
              <a:tabLst/>
              <a:defRPr/>
            </a:pPr>
            <a:r>
              <a:rPr lang="en-US" altLang="en-US" sz="2400" dirty="0">
                <a:solidFill>
                  <a:srgbClr val="000000"/>
                </a:solidFill>
                <a:latin typeface="Arial (Body)"/>
                <a:ea typeface="+mn-ea"/>
              </a:rPr>
              <a:t>Doing so can corrupt other memory locations, crash program, or lock up computer, and cause elusive bugs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a:latin typeface="Times New Roman" panose="02020603050405020304" pitchFamily="18" charset="0"/>
                <a:ea typeface="+mj-ea"/>
                <a:cs typeface="Arial"/>
              </a:rPr>
              <a:t>Off-By-One Errors</a:t>
            </a:r>
          </a:p>
        </p:txBody>
      </p:sp>
      <p:sp>
        <p:nvSpPr>
          <p:cNvPr id="3" name="Text Placeholder 2"/>
          <p:cNvSpPr>
            <a:spLocks noGrp="1"/>
          </p:cNvSpPr>
          <p:nvPr>
            <p:ph type="body" idx="1"/>
          </p:nvPr>
        </p:nvSpPr>
        <p:spPr>
          <a:xfrm>
            <a:off x="457200" y="1600200"/>
            <a:ext cx="8229600" cy="1854200"/>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An off-by-one error happens when you use array subscripts that are off by one.</a:t>
            </a:r>
          </a:p>
          <a:p>
            <a:pPr marL="255651" indent="-255651">
              <a:buFont typeface="Arial" panose="020B0604020202020204" pitchFamily="34" charset="0"/>
              <a:buChar char="•"/>
              <a:defRPr/>
            </a:pPr>
            <a:r>
              <a:rPr lang="en-US" altLang="en-US" sz="2400" dirty="0">
                <a:solidFill>
                  <a:srgbClr val="000000"/>
                </a:solidFill>
                <a:latin typeface="Arial (Body)"/>
                <a:ea typeface="+mn-ea"/>
              </a:rPr>
              <a:t>This can happen when you start subscripts at 1 rather than 0:</a:t>
            </a:r>
          </a:p>
        </p:txBody>
      </p:sp>
      <p:pic>
        <p:nvPicPr>
          <p:cNvPr id="6" name="Picture 5" descr="Computer code. The code has 5 lines. The lines read as follows. Line 1. forward slash forward slash This code has an off hyphen by hyphen one error period. Line 2. c o n s t, i n t SIZE equals 100 semicolon. Line 3. i n t numbers left bracket SIZE right bracket semicolon. Line 4. for left parenthesis i n t count equals 1 semicolon count bracket lesser than sign or equals SIZE semicolon count plus plus right parenthesis. Line 5, indented once. numbers left bracket count right bracket equals 0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859" y="3709780"/>
            <a:ext cx="6162410" cy="135573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7.4</a:t>
            </a:r>
            <a:r>
              <a:rPr lang="en-US" altLang="en-US" sz="3400" dirty="0">
                <a:latin typeface="Times New Roman" panose="02020603050405020304" pitchFamily="18" charset="0"/>
                <a:ea typeface="+mj-ea"/>
                <a:cs typeface="Arial"/>
              </a:rPr>
              <a:t> Array Initialization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Array Initialization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tabLst/>
              <a:defRPr/>
            </a:pPr>
            <a:r>
              <a:rPr lang="en-US" altLang="en-US" sz="2400" dirty="0">
                <a:solidFill>
                  <a:srgbClr val="000000"/>
                </a:solidFill>
                <a:latin typeface="Arial (Body)"/>
                <a:ea typeface="+mn-ea"/>
              </a:rPr>
              <a:t>Arrays can be initialized with an </a:t>
            </a:r>
            <a:r>
              <a:rPr lang="en-US" altLang="en-US" sz="2400" b="1" dirty="0">
                <a:solidFill>
                  <a:srgbClr val="000000"/>
                </a:solidFill>
                <a:latin typeface="Arial (Body)"/>
                <a:ea typeface="+mn-ea"/>
              </a:rPr>
              <a:t>initialization list</a:t>
            </a:r>
            <a:r>
              <a:rPr lang="en-US" altLang="en-US" sz="2400" dirty="0" smtClean="0">
                <a:solidFill>
                  <a:srgbClr val="000000"/>
                </a:solidFill>
                <a:latin typeface="Arial (Body)"/>
                <a:ea typeface="+mn-ea"/>
              </a:rPr>
              <a:t>:</a:t>
            </a:r>
          </a:p>
        </p:txBody>
      </p:sp>
      <p:pic>
        <p:nvPicPr>
          <p:cNvPr id="5" name="Picture 4" descr="Computer code. The code has 2 lines. The lines read as follows. Line 1. c o n s t, i n t, SIZE equals 5 semicolon. Line 2. i n t tests left bracket SIZE right bracket equals left brace 79 comma 82 comma 91 comma 77 comma 84 right brac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15" y="2333703"/>
            <a:ext cx="5463294" cy="509290"/>
          </a:xfrm>
          <a:prstGeom prst="rect">
            <a:avLst/>
          </a:prstGeom>
        </p:spPr>
      </p:pic>
      <p:sp>
        <p:nvSpPr>
          <p:cNvPr id="4" name="Text Placeholder 3"/>
          <p:cNvSpPr>
            <a:spLocks noGrp="1"/>
          </p:cNvSpPr>
          <p:nvPr>
            <p:ph type="body" idx="2"/>
          </p:nvPr>
        </p:nvSpPr>
        <p:spPr>
          <a:xfrm>
            <a:off x="457200" y="2944758"/>
            <a:ext cx="8229600" cy="1479755"/>
          </a:xfrm>
        </p:spPr>
        <p:txBody>
          <a:bodyPr/>
          <a:lstStyle/>
          <a:p>
            <a:pPr marL="255651" indent="-255651">
              <a:tabLst/>
              <a:defRPr/>
            </a:pPr>
            <a:r>
              <a:rPr lang="en-US" altLang="en-US" sz="2400" dirty="0">
                <a:solidFill>
                  <a:srgbClr val="000000"/>
                </a:solidFill>
                <a:latin typeface="Arial (Body)"/>
              </a:rPr>
              <a:t>The values are stored in the array in the order in which they appear in the list.</a:t>
            </a:r>
          </a:p>
          <a:p>
            <a:pPr marL="255651" indent="-255651">
              <a:tabLst/>
              <a:defRPr/>
            </a:pPr>
            <a:r>
              <a:rPr lang="en-US" altLang="en-US" sz="2400" dirty="0">
                <a:solidFill>
                  <a:srgbClr val="000000"/>
                </a:solidFill>
                <a:latin typeface="Arial (Body)"/>
              </a:rPr>
              <a:t>The initialization list cannot exceed the array size</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4839"/>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Code from Program 7-6</a:t>
            </a:r>
            <a:endParaRPr lang="en-US" altLang="en-US" dirty="0">
              <a:latin typeface="Times New Roman" panose="02020603050405020304" pitchFamily="18" charset="0"/>
              <a:ea typeface="+mj-ea"/>
              <a:cs typeface="Arial"/>
            </a:endParaRPr>
          </a:p>
        </p:txBody>
      </p:sp>
      <p:pic>
        <p:nvPicPr>
          <p:cNvPr id="43011" name="Picture 3" descr="Computer code. The code has 9 lines. The lines read as follows. Line 7, indented once. c o n s t, i n t MONTHS equals 12 semicolon. Line 8, indented once. i n t days left bracket MONTHS right bracket equals left brace 31 comma 28 comma 31 comma 30 comma. Line 9, indented 5 times. 31 comma 30 comma 31 comma 31 comma. Line 10, indented 5 times. 30 comma 31 comma 30 comma 31 right brace semicolon. Line 11. blank. Line 12, indented once. for left parenthesis i n t count equals 0 semicolon count lesser than sign MONTHS semicolon count plus plus right parenthesis. Line 13, indented once. left brace. Line 14, indented twice. c out left angular bracket left angular bracket double quote Month double quote left angular bracket left angular bracket left parenthesis count plus 1 right parenthesis left angular bracket left angular bracket double quote has double quote semicolon. Line 15, indented twice. c out left angular bracket left angular bracket days left bracket count right bracket left angular bracket left angular bracket double quote days period back slash n double quote semicolon. Line 16, indented once.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528" y="1651824"/>
            <a:ext cx="467995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4" descr="Program output. The output has 12 lines. The lines read as follows. Line 1. Month 1 has 31 days. Line 2. Month 2 has 28 days. Line 3. Month 3 has 31 days. Line 4. Month 4 has 30 days. Line 5. Month 5 has 31 days. Line 6. Month 6 has 30 days. Line 7. Month 7 has 31 days. Line 8. Month 8 has 31 days. Line 9. Month 9 has 30 days. Line 10. Month 10 has 31 days. Line 11. Month 11 has 30 days. Line 12. Month 12 has 31 d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328" y="3480624"/>
            <a:ext cx="4918075"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Partial Array Initialization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304800" y="1676400"/>
            <a:ext cx="7924800" cy="1292631"/>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If array is initialized with fewer initial values than the size declarator, the remaining elements will be set to </a:t>
            </a:r>
            <a:r>
              <a:rPr lang="en-US" altLang="en-US" sz="2400" dirty="0">
                <a:solidFill>
                  <a:srgbClr val="000000"/>
                </a:solidFill>
                <a:latin typeface="Courier New" panose="02070309020205020404" pitchFamily="49" charset="0"/>
                <a:ea typeface="+mn-ea"/>
                <a:cs typeface="Courier New" panose="02070309020205020404" pitchFamily="49" charset="0"/>
              </a:rPr>
              <a:t>0</a:t>
            </a:r>
            <a:r>
              <a:rPr lang="en-US" altLang="en-US" sz="2400" dirty="0" smtClean="0">
                <a:solidFill>
                  <a:srgbClr val="000000"/>
                </a:solidFill>
                <a:latin typeface="Courier New" panose="02070309020205020404" pitchFamily="49" charset="0"/>
                <a:ea typeface="+mn-ea"/>
                <a:cs typeface="Courier New" panose="02070309020205020404" pitchFamily="49" charset="0"/>
              </a:rPr>
              <a:t>:</a:t>
            </a:r>
            <a:endParaRPr lang="en-US" altLang="en-US" sz="2400" dirty="0">
              <a:solidFill>
                <a:srgbClr val="000000"/>
              </a:solidFill>
              <a:latin typeface="Courier New" panose="02070309020205020404" pitchFamily="49" charset="0"/>
              <a:ea typeface="+mn-ea"/>
              <a:cs typeface="Courier New" panose="02070309020205020404" pitchFamily="49" charset="0"/>
            </a:endParaRPr>
          </a:p>
        </p:txBody>
      </p:sp>
      <p:pic>
        <p:nvPicPr>
          <p:cNvPr id="44036" name="Picture 4" descr="A 7 element integer array, numbers, represented by a 1 by 7 grid. The code initialization of the array reads, i n t numbers left bracket 7 right bracket equals left brace 1 comma 2 comma 4 comma 8 right brace semicolon. The indices of the array and the value it contains are as follows: numbers 0, 1; numbers 1, 2; numbers 2, 4; numbers 3, 8; numbers 4, 0; numbers 5, 0; and numbers 6, 0. The first four values in the array correspond to the values in the code initialization of the array. The last three values are uninitialized 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691" y="3330972"/>
            <a:ext cx="7342909" cy="187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Implicit Array Sizing</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Can determine array size by the size of the initialization list</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6" name="Picture 5" descr="Computer code reads, I n t quizzes left bracket right bracket equals left brace 12 comma 17 comma 15 comma 11 right brace semicolon. An array is displayed below. The array contains four cells. Numerals 12, 17, 15 and 11 are stored in each of the cells respectivel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486" y="2692698"/>
            <a:ext cx="5035029" cy="1030157"/>
          </a:xfrm>
          <a:prstGeom prst="rect">
            <a:avLst/>
          </a:prstGeom>
        </p:spPr>
      </p:pic>
      <p:sp>
        <p:nvSpPr>
          <p:cNvPr id="4" name="Text Placeholder 3"/>
          <p:cNvSpPr>
            <a:spLocks noGrp="1"/>
          </p:cNvSpPr>
          <p:nvPr>
            <p:ph type="body" idx="2"/>
          </p:nvPr>
        </p:nvSpPr>
        <p:spPr>
          <a:xfrm>
            <a:off x="457200" y="3962400"/>
            <a:ext cx="8229600" cy="860323"/>
          </a:xfrm>
        </p:spPr>
        <p:txBody>
          <a:bodyPr/>
          <a:lstStyle/>
          <a:p>
            <a:pPr marL="255651" indent="-255651">
              <a:buFont typeface="Arial" panose="020B0604020202020204" pitchFamily="34" charset="0"/>
              <a:buChar char="•"/>
              <a:defRPr/>
            </a:pPr>
            <a:r>
              <a:rPr lang="en-US" altLang="en-US" sz="2400" dirty="0" smtClean="0">
                <a:solidFill>
                  <a:srgbClr val="000000"/>
                </a:solidFill>
                <a:latin typeface="Arial (Body)"/>
              </a:rPr>
              <a:t>Must </a:t>
            </a:r>
            <a:r>
              <a:rPr lang="en-US" altLang="en-US" sz="2400" dirty="0">
                <a:solidFill>
                  <a:srgbClr val="000000"/>
                </a:solidFill>
                <a:latin typeface="Arial (Body)"/>
              </a:rPr>
              <a:t>use either array size declarator or initialization list at array </a:t>
            </a:r>
            <a:r>
              <a:rPr lang="en-US" altLang="en-US" sz="2400" dirty="0" smtClean="0">
                <a:solidFill>
                  <a:srgbClr val="000000"/>
                </a:solidFill>
                <a:latin typeface="Arial (Body)"/>
              </a:rPr>
              <a:t>definition</a:t>
            </a:r>
            <a:endParaRPr lang="en-US" altLang="en-US" sz="2400" dirty="0">
              <a:solidFill>
                <a:srgbClr val="000000"/>
              </a:solidFill>
              <a:latin typeface="Arial (Bod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7.5</a:t>
            </a:r>
            <a:r>
              <a:rPr lang="en-US" altLang="en-US" sz="3400" dirty="0">
                <a:latin typeface="Times New Roman" panose="02020603050405020304" pitchFamily="18" charset="0"/>
                <a:ea typeface="+mj-ea"/>
                <a:cs typeface="Arial"/>
              </a:rPr>
              <a:t> The Range-Based </a:t>
            </a:r>
            <a:r>
              <a:rPr lang="en-US" altLang="en-US" sz="3400" dirty="0">
                <a:latin typeface="Courier New" panose="02070309020205020404" pitchFamily="49" charset="0"/>
                <a:ea typeface="+mj-ea"/>
                <a:cs typeface="Arial"/>
              </a:rPr>
              <a:t>for</a:t>
            </a:r>
            <a:r>
              <a:rPr lang="en-US" altLang="en-US" sz="3400" dirty="0">
                <a:latin typeface="Times New Roman" panose="02020603050405020304" pitchFamily="18" charset="0"/>
                <a:ea typeface="+mj-ea"/>
                <a:cs typeface="Arial"/>
              </a:rPr>
              <a:t> Loop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Arrays Hold Multiple Values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046684"/>
          </a:xfrm>
        </p:spPr>
        <p:txBody>
          <a:bodyPr>
            <a:spAutoFit/>
          </a:bodyPr>
          <a:lstStyle/>
          <a:p>
            <a:pPr marL="255651" indent="-255651">
              <a:tabLst/>
              <a:defRPr/>
            </a:pPr>
            <a:r>
              <a:rPr lang="en-US" altLang="en-US" sz="2400" b="1" dirty="0">
                <a:solidFill>
                  <a:srgbClr val="000000"/>
                </a:solidFill>
                <a:latin typeface="Arial (Body)"/>
                <a:ea typeface="+mn-ea"/>
              </a:rPr>
              <a:t>Array</a:t>
            </a:r>
            <a:r>
              <a:rPr lang="en-US" altLang="en-US" sz="2400" dirty="0">
                <a:solidFill>
                  <a:srgbClr val="000000"/>
                </a:solidFill>
                <a:latin typeface="Arial (Body)"/>
                <a:ea typeface="+mn-ea"/>
              </a:rPr>
              <a:t>: variable </a:t>
            </a:r>
            <a:r>
              <a:rPr lang="en-US" altLang="en-US" sz="2400" dirty="0" smtClean="0">
                <a:solidFill>
                  <a:srgbClr val="000000"/>
                </a:solidFill>
                <a:latin typeface="Arial (Body)"/>
                <a:ea typeface="+mn-ea"/>
              </a:rPr>
              <a:t>that </a:t>
            </a:r>
            <a:r>
              <a:rPr lang="en-US" altLang="en-US" sz="2400" dirty="0">
                <a:solidFill>
                  <a:srgbClr val="000000"/>
                </a:solidFill>
                <a:latin typeface="Arial (Body)"/>
                <a:ea typeface="+mn-ea"/>
              </a:rPr>
              <a:t>can store multiple values of the same type</a:t>
            </a:r>
          </a:p>
          <a:p>
            <a:pPr marL="255651" indent="-255651">
              <a:tabLst/>
              <a:defRPr/>
            </a:pPr>
            <a:r>
              <a:rPr lang="en-US" altLang="en-US" sz="2400" dirty="0">
                <a:solidFill>
                  <a:srgbClr val="000000"/>
                </a:solidFill>
                <a:latin typeface="Arial (Body)"/>
                <a:ea typeface="+mn-ea"/>
              </a:rPr>
              <a:t>Values are stored in adjacent memory locations</a:t>
            </a:r>
          </a:p>
          <a:p>
            <a:pPr marL="255651" indent="-255651">
              <a:tabLst/>
              <a:defRPr/>
            </a:pPr>
            <a:r>
              <a:rPr lang="en-US" altLang="en-US" sz="2400" dirty="0">
                <a:solidFill>
                  <a:srgbClr val="000000"/>
                </a:solidFill>
                <a:latin typeface="Arial (Body)"/>
                <a:ea typeface="+mn-ea"/>
              </a:rPr>
              <a:t>Declared using </a:t>
            </a:r>
            <a:r>
              <a:rPr lang="en-US" altLang="en-US" sz="2400" dirty="0">
                <a:solidFill>
                  <a:srgbClr val="000000"/>
                </a:solidFill>
                <a:latin typeface="Courier New" panose="02070309020205020404" pitchFamily="49" charset="0"/>
                <a:ea typeface="+mn-ea"/>
              </a:rPr>
              <a:t>[]</a:t>
            </a:r>
            <a:r>
              <a:rPr lang="en-US" altLang="en-US" sz="2400" dirty="0">
                <a:solidFill>
                  <a:srgbClr val="000000"/>
                </a:solidFill>
                <a:latin typeface="Arial (Body)"/>
                <a:ea typeface="+mn-ea"/>
              </a:rPr>
              <a:t> operator</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4" name="Picture 3" descr="Computer code reads, i n t test left bracket 5 right bracket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645" y="3893525"/>
            <a:ext cx="2356315" cy="25612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Range-Based </a:t>
            </a:r>
            <a:r>
              <a:rPr lang="en-US" altLang="en-US" dirty="0" smtClean="0">
                <a:latin typeface="Courier New" panose="02070309020205020404" pitchFamily="49" charset="0"/>
                <a:ea typeface="+mj-ea"/>
                <a:cs typeface="Arial"/>
              </a:rPr>
              <a:t>for</a:t>
            </a:r>
            <a:r>
              <a:rPr lang="en-US" altLang="en-US" dirty="0" smtClean="0">
                <a:latin typeface="Times New Roman" panose="02020603050405020304" pitchFamily="18" charset="0"/>
                <a:ea typeface="+mj-ea"/>
                <a:cs typeface="Arial"/>
              </a:rPr>
              <a:t> Loop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4639701"/>
          </a:xfrm>
        </p:spPr>
        <p:txBody>
          <a:bodyPr>
            <a:spAutoFit/>
          </a:bodyPr>
          <a:lstStyle/>
          <a:p>
            <a:pPr marL="255651" indent="-255651">
              <a:tabLst/>
              <a:defRPr/>
            </a:pPr>
            <a:r>
              <a:rPr lang="en-US" altLang="en-US" sz="2200" dirty="0">
                <a:solidFill>
                  <a:srgbClr val="000000"/>
                </a:solidFill>
                <a:latin typeface="Arial (Body)"/>
                <a:ea typeface="+mn-ea"/>
              </a:rPr>
              <a:t>C++ 11 provides a specialized version of the </a:t>
            </a:r>
            <a:r>
              <a:rPr lang="en-US" altLang="en-US" sz="2200" dirty="0">
                <a:solidFill>
                  <a:srgbClr val="000000"/>
                </a:solidFill>
                <a:latin typeface="Courier New" panose="02070309020205020404" pitchFamily="49" charset="0"/>
                <a:ea typeface="+mn-ea"/>
                <a:cs typeface="Courier New" panose="02070309020205020404" pitchFamily="49" charset="0"/>
              </a:rPr>
              <a:t>for</a:t>
            </a:r>
            <a:r>
              <a:rPr lang="en-US" altLang="en-US" sz="2200" dirty="0">
                <a:solidFill>
                  <a:srgbClr val="000000"/>
                </a:solidFill>
                <a:latin typeface="Arial (Body)"/>
                <a:ea typeface="+mn-ea"/>
              </a:rPr>
              <a:t> loop that</a:t>
            </a:r>
            <a:r>
              <a:rPr lang="en-US" altLang="en-US" sz="2200" dirty="0" smtClean="0">
                <a:solidFill>
                  <a:srgbClr val="000000"/>
                </a:solidFill>
                <a:latin typeface="Arial (Body)"/>
                <a:ea typeface="+mn-ea"/>
              </a:rPr>
              <a:t>, in </a:t>
            </a:r>
            <a:r>
              <a:rPr lang="en-US" altLang="en-US" sz="2200" dirty="0">
                <a:solidFill>
                  <a:srgbClr val="000000"/>
                </a:solidFill>
                <a:latin typeface="Arial (Body)"/>
                <a:ea typeface="+mn-ea"/>
              </a:rPr>
              <a:t>many circumstances, simplifies array processing.</a:t>
            </a:r>
          </a:p>
          <a:p>
            <a:pPr marL="255651" indent="-255651">
              <a:tabLst/>
              <a:defRPr/>
            </a:pPr>
            <a:r>
              <a:rPr lang="en-US" altLang="en-US" sz="2200" dirty="0">
                <a:solidFill>
                  <a:srgbClr val="000000"/>
                </a:solidFill>
                <a:latin typeface="Arial (Body)"/>
                <a:ea typeface="+mn-ea"/>
              </a:rPr>
              <a:t>The range-based </a:t>
            </a:r>
            <a:r>
              <a:rPr lang="en-US" altLang="en-US" sz="2200" b="1" dirty="0">
                <a:solidFill>
                  <a:srgbClr val="000000"/>
                </a:solidFill>
                <a:latin typeface="Courier New" panose="02070309020205020404" pitchFamily="49" charset="0"/>
                <a:ea typeface="+mn-ea"/>
                <a:cs typeface="Courier New" panose="02070309020205020404" pitchFamily="49" charset="0"/>
              </a:rPr>
              <a:t>for</a:t>
            </a:r>
            <a:r>
              <a:rPr lang="en-US" altLang="en-US" sz="2200" dirty="0">
                <a:solidFill>
                  <a:srgbClr val="000000"/>
                </a:solidFill>
                <a:latin typeface="Arial (Body)"/>
                <a:ea typeface="+mn-ea"/>
              </a:rPr>
              <a:t> loop is a loop that iterates once for each element in an array.</a:t>
            </a:r>
          </a:p>
          <a:p>
            <a:pPr marL="255651" indent="-255651">
              <a:tabLst/>
              <a:defRPr/>
            </a:pPr>
            <a:r>
              <a:rPr lang="en-US" altLang="en-US" sz="2200" dirty="0">
                <a:solidFill>
                  <a:srgbClr val="000000"/>
                </a:solidFill>
                <a:latin typeface="Arial (Body)"/>
                <a:ea typeface="+mn-ea"/>
              </a:rPr>
              <a:t>Each time the loop iterates, it copies an element from the array to a built-in variable, known as the range variable.</a:t>
            </a:r>
          </a:p>
          <a:p>
            <a:pPr marL="255651" indent="-255651">
              <a:tabLst/>
              <a:defRPr/>
            </a:pPr>
            <a:r>
              <a:rPr lang="en-US" altLang="en-US" sz="2200" dirty="0">
                <a:solidFill>
                  <a:srgbClr val="000000"/>
                </a:solidFill>
                <a:latin typeface="Arial (Body)"/>
                <a:ea typeface="+mn-ea"/>
              </a:rPr>
              <a:t>The range-based </a:t>
            </a:r>
            <a:r>
              <a:rPr lang="en-US" altLang="en-US" sz="2200" dirty="0">
                <a:solidFill>
                  <a:srgbClr val="000000"/>
                </a:solidFill>
                <a:latin typeface="Courier New" panose="02070309020205020404" pitchFamily="49" charset="0"/>
                <a:ea typeface="+mn-ea"/>
                <a:cs typeface="Courier New" panose="02070309020205020404" pitchFamily="49" charset="0"/>
              </a:rPr>
              <a:t>for</a:t>
            </a:r>
            <a:r>
              <a:rPr lang="en-US" altLang="en-US" sz="2200" dirty="0">
                <a:solidFill>
                  <a:srgbClr val="000000"/>
                </a:solidFill>
                <a:latin typeface="Arial (Body)"/>
                <a:ea typeface="+mn-ea"/>
              </a:rPr>
              <a:t> loop automatically knows the number of elements in an array.</a:t>
            </a:r>
          </a:p>
          <a:p>
            <a:pPr marL="741553" lvl="1" indent="-284353">
              <a:buFont typeface="Arial" panose="020B0604020202020204" pitchFamily="34" charset="0"/>
              <a:buChar char="–"/>
              <a:defRPr/>
            </a:pPr>
            <a:r>
              <a:rPr lang="en-US" altLang="en-US" sz="2200" dirty="0">
                <a:solidFill>
                  <a:srgbClr val="000000"/>
                </a:solidFill>
                <a:latin typeface="Arial (Body)"/>
              </a:rPr>
              <a:t>You do not have to use a counter variable.</a:t>
            </a:r>
          </a:p>
          <a:p>
            <a:pPr marL="741553" lvl="1" indent="-284353">
              <a:buFont typeface="Arial" panose="020B0604020202020204" pitchFamily="34" charset="0"/>
              <a:buChar char="–"/>
              <a:defRPr/>
            </a:pPr>
            <a:r>
              <a:rPr lang="en-US" altLang="en-US" sz="2200" dirty="0">
                <a:solidFill>
                  <a:srgbClr val="000000"/>
                </a:solidFill>
                <a:latin typeface="Arial (Body)"/>
              </a:rPr>
              <a:t>You do not have to worry about stepping outside the bounds of the array.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Range-Based </a:t>
            </a:r>
            <a:r>
              <a:rPr lang="en-US" altLang="en-US" dirty="0" smtClean="0">
                <a:latin typeface="Courier New" panose="02070309020205020404" pitchFamily="49" charset="0"/>
                <a:ea typeface="+mj-ea"/>
                <a:cs typeface="Arial"/>
              </a:rPr>
              <a:t>for</a:t>
            </a:r>
            <a:r>
              <a:rPr lang="en-US" altLang="en-US" dirty="0" smtClean="0">
                <a:latin typeface="Times New Roman" panose="02020603050405020304" pitchFamily="18" charset="0"/>
                <a:ea typeface="+mj-ea"/>
                <a:cs typeface="Arial"/>
              </a:rPr>
              <a:t> Loop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492412"/>
          </a:xfrm>
        </p:spPr>
        <p:txBody>
          <a:bodyPr>
            <a:spAutoFit/>
          </a:bodyPr>
          <a:lstStyle/>
          <a:p>
            <a:pPr marL="255651" indent="-255651">
              <a:buFont typeface="Arial" panose="020B0604020202020204" pitchFamily="34" charset="0"/>
              <a:buChar char="•"/>
              <a:defRPr/>
            </a:pPr>
            <a:r>
              <a:rPr lang="en-US" sz="2000" dirty="0">
                <a:solidFill>
                  <a:srgbClr val="000000"/>
                </a:solidFill>
                <a:latin typeface="Arial (Body)"/>
                <a:ea typeface="+mn-ea"/>
              </a:rPr>
              <a:t>Here is the general </a:t>
            </a:r>
            <a:r>
              <a:rPr lang="en-US" sz="2000" dirty="0" smtClean="0">
                <a:solidFill>
                  <a:srgbClr val="000000"/>
                </a:solidFill>
                <a:latin typeface="Arial (Body)"/>
                <a:ea typeface="+mn-ea"/>
              </a:rPr>
              <a:t>format of </a:t>
            </a:r>
            <a:r>
              <a:rPr lang="en-US" sz="2000" dirty="0">
                <a:solidFill>
                  <a:srgbClr val="000000"/>
                </a:solidFill>
                <a:latin typeface="Arial (Body)"/>
                <a:ea typeface="+mn-ea"/>
              </a:rPr>
              <a:t>the </a:t>
            </a:r>
            <a:r>
              <a:rPr lang="en-US" sz="2000" dirty="0" smtClean="0">
                <a:solidFill>
                  <a:srgbClr val="000000"/>
                </a:solidFill>
                <a:latin typeface="Arial (Body)"/>
                <a:ea typeface="+mn-ea"/>
              </a:rPr>
              <a:t>range-based for </a:t>
            </a:r>
            <a:r>
              <a:rPr lang="en-US" sz="2000" dirty="0">
                <a:solidFill>
                  <a:srgbClr val="000000"/>
                </a:solidFill>
                <a:latin typeface="Arial (Body)"/>
                <a:ea typeface="+mn-ea"/>
              </a:rPr>
              <a:t>loop</a:t>
            </a:r>
            <a:r>
              <a:rPr lang="en-US" sz="2000" dirty="0" smtClean="0">
                <a:solidFill>
                  <a:srgbClr val="000000"/>
                </a:solidFill>
                <a:latin typeface="Arial (Body)"/>
                <a:ea typeface="+mn-ea"/>
              </a:rPr>
              <a:t>:</a:t>
            </a:r>
            <a:endParaRPr lang="en-US" sz="2000" dirty="0">
              <a:solidFill>
                <a:srgbClr val="000000"/>
              </a:solidFill>
              <a:latin typeface="Arial (Body)"/>
              <a:ea typeface="+mn-ea"/>
            </a:endParaRPr>
          </a:p>
        </p:txBody>
      </p:sp>
      <p:pic>
        <p:nvPicPr>
          <p:cNvPr id="8" name="Picture 7" descr="Computer code. The code has 2 lines. The lines read as follows. Line 1. for left parenthesis data type range variable colon array right parenthesis. Line 2, indented once. statement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780" y="2261752"/>
            <a:ext cx="5224039" cy="476192"/>
          </a:xfrm>
          <a:prstGeom prst="rect">
            <a:avLst/>
          </a:prstGeom>
        </p:spPr>
      </p:pic>
      <p:sp>
        <p:nvSpPr>
          <p:cNvPr id="5" name="Text Placeholder 4"/>
          <p:cNvSpPr>
            <a:spLocks noGrp="1"/>
          </p:cNvSpPr>
          <p:nvPr>
            <p:ph type="body" idx="2"/>
          </p:nvPr>
        </p:nvSpPr>
        <p:spPr>
          <a:xfrm>
            <a:off x="457200" y="2959516"/>
            <a:ext cx="8229600" cy="3441284"/>
          </a:xfrm>
        </p:spPr>
        <p:txBody>
          <a:bodyPr/>
          <a:lstStyle/>
          <a:p>
            <a:pPr marL="255651" indent="-255651">
              <a:buFont typeface="Arial" panose="020B0604020202020204" pitchFamily="34" charset="0"/>
              <a:buChar char="•"/>
              <a:defRPr/>
            </a:pPr>
            <a:r>
              <a:rPr lang="en-US" sz="2000" b="1" i="1" dirty="0">
                <a:solidFill>
                  <a:srgbClr val="000000"/>
                </a:solidFill>
                <a:latin typeface="Courier New" panose="02070309020205020404" pitchFamily="49" charset="0"/>
                <a:cs typeface="Courier New" panose="02070309020205020404" pitchFamily="49" charset="0"/>
              </a:rPr>
              <a:t>dataType</a:t>
            </a:r>
            <a:r>
              <a:rPr lang="en-US" sz="2000" b="1" dirty="0">
                <a:solidFill>
                  <a:srgbClr val="000000"/>
                </a:solidFill>
                <a:latin typeface="Arial (Body)"/>
              </a:rPr>
              <a:t> </a:t>
            </a:r>
            <a:r>
              <a:rPr lang="en-US" sz="2000" dirty="0">
                <a:solidFill>
                  <a:srgbClr val="000000"/>
                </a:solidFill>
                <a:latin typeface="Arial (Body)"/>
              </a:rPr>
              <a:t>is the data type of the range variable.</a:t>
            </a:r>
          </a:p>
          <a:p>
            <a:pPr marL="255651" indent="-255651">
              <a:buFont typeface="Arial" panose="020B0604020202020204" pitchFamily="34" charset="0"/>
              <a:buChar char="•"/>
              <a:defRPr/>
            </a:pPr>
            <a:r>
              <a:rPr lang="en-US" sz="2000" b="1" i="1" dirty="0">
                <a:solidFill>
                  <a:srgbClr val="000000"/>
                </a:solidFill>
                <a:latin typeface="Courier New" panose="02070309020205020404" pitchFamily="49" charset="0"/>
                <a:cs typeface="Courier New" panose="02070309020205020404" pitchFamily="49" charset="0"/>
              </a:rPr>
              <a:t>rangeVariable</a:t>
            </a:r>
            <a:r>
              <a:rPr lang="en-US" sz="2000" b="1" dirty="0">
                <a:solidFill>
                  <a:srgbClr val="000000"/>
                </a:solidFill>
                <a:latin typeface="Arial (Body)"/>
              </a:rPr>
              <a:t> </a:t>
            </a:r>
            <a:r>
              <a:rPr lang="en-US" sz="2000" dirty="0">
                <a:solidFill>
                  <a:srgbClr val="000000"/>
                </a:solidFill>
                <a:latin typeface="Arial (Body)"/>
              </a:rPr>
              <a:t>is the name of the range variable. </a:t>
            </a:r>
            <a:r>
              <a:rPr lang="en-US" sz="2000" dirty="0" smtClean="0">
                <a:solidFill>
                  <a:srgbClr val="000000"/>
                </a:solidFill>
                <a:latin typeface="Arial (Body)"/>
              </a:rPr>
              <a:t>This variable will receive the value of </a:t>
            </a:r>
            <a:r>
              <a:rPr lang="en-US" sz="2000" dirty="0">
                <a:solidFill>
                  <a:srgbClr val="000000"/>
                </a:solidFill>
                <a:latin typeface="Arial (Body)"/>
              </a:rPr>
              <a:t>a different </a:t>
            </a:r>
            <a:r>
              <a:rPr lang="en-US" sz="2000" dirty="0" smtClean="0">
                <a:solidFill>
                  <a:srgbClr val="000000"/>
                </a:solidFill>
                <a:latin typeface="Arial (Body)"/>
              </a:rPr>
              <a:t>array element during each loop iteration</a:t>
            </a:r>
            <a:r>
              <a:rPr lang="en-US" sz="2000" dirty="0">
                <a:solidFill>
                  <a:srgbClr val="000000"/>
                </a:solidFill>
                <a:latin typeface="Arial (Body)"/>
              </a:rPr>
              <a:t>.</a:t>
            </a:r>
          </a:p>
          <a:p>
            <a:pPr marL="255651" indent="-255651">
              <a:buFont typeface="Arial" panose="020B0604020202020204" pitchFamily="34" charset="0"/>
              <a:buChar char="•"/>
              <a:defRPr/>
            </a:pPr>
            <a:r>
              <a:rPr lang="en-US" sz="2000" b="1" i="1" dirty="0">
                <a:solidFill>
                  <a:srgbClr val="000000"/>
                </a:solidFill>
                <a:latin typeface="Courier New" panose="02070309020205020404" pitchFamily="49" charset="0"/>
                <a:cs typeface="Courier New" panose="02070309020205020404" pitchFamily="49" charset="0"/>
              </a:rPr>
              <a:t>array</a:t>
            </a:r>
            <a:r>
              <a:rPr lang="en-US" sz="2000" b="1" dirty="0">
                <a:solidFill>
                  <a:srgbClr val="000000"/>
                </a:solidFill>
                <a:latin typeface="Arial (Body)"/>
              </a:rPr>
              <a:t> </a:t>
            </a:r>
            <a:r>
              <a:rPr lang="en-US" sz="2000" dirty="0">
                <a:solidFill>
                  <a:srgbClr val="000000"/>
                </a:solidFill>
                <a:latin typeface="Arial (Body)"/>
              </a:rPr>
              <a:t>is the name of an </a:t>
            </a:r>
            <a:r>
              <a:rPr lang="en-US" sz="2000" dirty="0" smtClean="0">
                <a:solidFill>
                  <a:srgbClr val="000000"/>
                </a:solidFill>
                <a:latin typeface="Arial (Body)"/>
              </a:rPr>
              <a:t>array on </a:t>
            </a:r>
            <a:r>
              <a:rPr lang="en-US" sz="2000" dirty="0">
                <a:solidFill>
                  <a:srgbClr val="000000"/>
                </a:solidFill>
                <a:latin typeface="Arial (Body)"/>
              </a:rPr>
              <a:t>which you wish the loop to operate</a:t>
            </a:r>
            <a:r>
              <a:rPr lang="en-US" sz="2000" dirty="0" smtClean="0">
                <a:solidFill>
                  <a:srgbClr val="000000"/>
                </a:solidFill>
                <a:latin typeface="Arial (Body)"/>
              </a:rPr>
              <a:t>.</a:t>
            </a:r>
          </a:p>
          <a:p>
            <a:pPr marL="255651" indent="-255651">
              <a:buFont typeface="Arial" panose="020B0604020202020204" pitchFamily="34" charset="0"/>
              <a:buChar char="•"/>
              <a:defRPr/>
            </a:pPr>
            <a:r>
              <a:rPr lang="en-US" sz="2000" b="1" i="1" dirty="0">
                <a:solidFill>
                  <a:srgbClr val="000000"/>
                </a:solidFill>
                <a:latin typeface="Courier New" panose="02070309020205020404" pitchFamily="49" charset="0"/>
                <a:cs typeface="Courier New" panose="02070309020205020404" pitchFamily="49" charset="0"/>
              </a:rPr>
              <a:t>statement</a:t>
            </a:r>
            <a:r>
              <a:rPr lang="en-US" sz="2000" b="1" dirty="0">
                <a:solidFill>
                  <a:srgbClr val="000000"/>
                </a:solidFill>
                <a:latin typeface="Arial (Body)"/>
              </a:rPr>
              <a:t> </a:t>
            </a:r>
            <a:r>
              <a:rPr lang="en-US" sz="2000" dirty="0">
                <a:solidFill>
                  <a:srgbClr val="000000"/>
                </a:solidFill>
                <a:latin typeface="Arial (Body)"/>
              </a:rPr>
              <a:t>is a statement that executes during a loop iteration. If you need to execute more than one statement in the loop, enclose the statements in a set of braces</a:t>
            </a:r>
            <a:r>
              <a:rPr lang="en-US" sz="2000" dirty="0" smtClean="0">
                <a:solidFill>
                  <a:srgbClr val="000000"/>
                </a:solidFill>
                <a:latin typeface="Arial (Body)"/>
              </a:rPr>
              <a:t>.</a:t>
            </a:r>
            <a:endParaRPr lang="en-US" sz="2000" dirty="0">
              <a:solidFill>
                <a:srgbClr val="000000"/>
              </a:solidFill>
              <a:latin typeface="Arial (Body)"/>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617"/>
            <a:ext cx="8229600" cy="677078"/>
          </a:xfrm>
        </p:spPr>
        <p:txBody>
          <a:bodyPr wrap="square" anchor="b">
            <a:spAutoFit/>
          </a:bodyPr>
          <a:lstStyle/>
          <a:p>
            <a:pPr>
              <a:spcBef>
                <a:spcPct val="0"/>
              </a:spcBef>
              <a:buClrTx/>
              <a:defRPr/>
            </a:pPr>
            <a:r>
              <a:rPr lang="en-US" altLang="en-US" sz="3200" dirty="0" smtClean="0">
                <a:latin typeface="Times New Roman" panose="02020603050405020304" pitchFamily="18" charset="0"/>
                <a:ea typeface="+mj-ea"/>
                <a:cs typeface="Arial"/>
              </a:rPr>
              <a:t>The Range-Based </a:t>
            </a:r>
            <a:r>
              <a:rPr lang="en-US" altLang="en-US" sz="3200" dirty="0" smtClean="0">
                <a:latin typeface="Courier New" panose="02070309020205020404" pitchFamily="49" charset="0"/>
                <a:ea typeface="+mj-ea"/>
                <a:cs typeface="Arial"/>
              </a:rPr>
              <a:t>for</a:t>
            </a:r>
            <a:r>
              <a:rPr lang="en-US" altLang="en-US" sz="3200" dirty="0" smtClean="0">
                <a:latin typeface="Times New Roman" panose="02020603050405020304" pitchFamily="18" charset="0"/>
                <a:ea typeface="+mj-ea"/>
                <a:cs typeface="Arial"/>
              </a:rPr>
              <a:t> Loop in Program 7-10</a:t>
            </a:r>
            <a:endParaRPr lang="en-US" altLang="en-US" sz="3200" dirty="0">
              <a:latin typeface="Times New Roman" panose="02020603050405020304" pitchFamily="18" charset="0"/>
              <a:ea typeface="+mj-ea"/>
              <a:cs typeface="Arial"/>
            </a:endParaRPr>
          </a:p>
        </p:txBody>
      </p:sp>
      <p:pic>
        <p:nvPicPr>
          <p:cNvPr id="5" name="Picture 4" descr="Computer code. The code has 15 lines. The lines read as follows. Line 1. forward slash forward slash This program demonstrates the range hyphen based for loop period. Line 2. hash include left angular bracket i o stream right angular bracket. Line 3. using namespace s t d semicolon. Line 4. blank. Line 5. i n t main left parenthesis right parenthesis. Line 6. left brace. Line 7, indented once. forward slash forward slash Define an array of integers period. Line 8, indented once. i n t numbers left bracket right bracket equals left brace 10 comma 20 comma 30 comma 40 comma 50 right brace semicolon. Line 9. blank. Line 10, indented once. forward slash forward slash Display the values in the array period. Line 11, indented once. for left parenthesis i n t, v a l colon numbers right parenthesis. Line 12, indented twice. c out left angular bracket left angular bracket v a l left angular bracket left angular bracket end l semicolon. Line 13. blank. Line 14, indented once. return 0 semicolon. Line 15.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766" y="1814364"/>
            <a:ext cx="7476468" cy="41009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Modifying an Array with a Range-Based </a:t>
            </a:r>
            <a:r>
              <a:rPr lang="en-US" altLang="en-US" dirty="0" smtClean="0">
                <a:latin typeface="Courier New" panose="02070309020205020404" pitchFamily="49" charset="0"/>
                <a:ea typeface="+mj-ea"/>
                <a:cs typeface="Arial"/>
              </a:rPr>
              <a:t>for</a:t>
            </a:r>
            <a:r>
              <a:rPr lang="en-US" altLang="en-US" dirty="0" smtClean="0">
                <a:latin typeface="Times New Roman" panose="02020603050405020304" pitchFamily="18" charset="0"/>
                <a:ea typeface="+mj-ea"/>
                <a:cs typeface="Arial"/>
              </a:rPr>
              <a:t> Loop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4086225"/>
          </a:xfrm>
        </p:spPr>
        <p:txBody>
          <a:bodyPr>
            <a:spAutoFit/>
          </a:bodyPr>
          <a:lstStyle/>
          <a:p>
            <a:pPr marL="255651" indent="-255651">
              <a:tabLst/>
              <a:defRPr/>
            </a:pPr>
            <a:r>
              <a:rPr lang="en-US" altLang="en-US" sz="2400" dirty="0">
                <a:solidFill>
                  <a:srgbClr val="000000"/>
                </a:solidFill>
                <a:latin typeface="Arial (Body)"/>
                <a:ea typeface="+mn-ea"/>
              </a:rPr>
              <a:t>As the range-based </a:t>
            </a:r>
            <a:r>
              <a:rPr lang="en-US" altLang="en-US" sz="2400" dirty="0">
                <a:solidFill>
                  <a:srgbClr val="000000"/>
                </a:solidFill>
                <a:latin typeface="Courier New" panose="02070309020205020404" pitchFamily="49" charset="0"/>
                <a:ea typeface="+mn-ea"/>
                <a:cs typeface="Courier New" panose="02070309020205020404" pitchFamily="49" charset="0"/>
              </a:rPr>
              <a:t>for</a:t>
            </a:r>
            <a:r>
              <a:rPr lang="en-US" altLang="en-US" sz="2400" dirty="0">
                <a:solidFill>
                  <a:srgbClr val="000000"/>
                </a:solidFill>
                <a:latin typeface="Arial (Body)"/>
                <a:ea typeface="+mn-ea"/>
              </a:rPr>
              <a:t> loop executes, its range variable contains only a copy of an array element.</a:t>
            </a:r>
          </a:p>
          <a:p>
            <a:pPr marL="255651" indent="-255651">
              <a:tabLst/>
              <a:defRPr/>
            </a:pPr>
            <a:r>
              <a:rPr lang="en-US" altLang="en-US" sz="2400" dirty="0">
                <a:solidFill>
                  <a:srgbClr val="000000"/>
                </a:solidFill>
                <a:latin typeface="Arial (Body)"/>
                <a:ea typeface="+mn-ea"/>
              </a:rPr>
              <a:t>You cannot use a range-based </a:t>
            </a:r>
            <a:r>
              <a:rPr lang="en-US" altLang="en-US" sz="2400" dirty="0">
                <a:solidFill>
                  <a:srgbClr val="000000"/>
                </a:solidFill>
                <a:latin typeface="Courier New" panose="02070309020205020404" pitchFamily="49" charset="0"/>
                <a:ea typeface="+mn-ea"/>
                <a:cs typeface="Courier New" panose="02070309020205020404" pitchFamily="49" charset="0"/>
              </a:rPr>
              <a:t>for</a:t>
            </a:r>
            <a:r>
              <a:rPr lang="en-US" altLang="en-US" sz="2400" dirty="0">
                <a:solidFill>
                  <a:srgbClr val="000000"/>
                </a:solidFill>
                <a:latin typeface="Arial (Body)"/>
                <a:ea typeface="+mn-ea"/>
              </a:rPr>
              <a:t> loop to modify the contents of an array unless you declare the range variable as a reference.</a:t>
            </a:r>
          </a:p>
          <a:p>
            <a:pPr marL="255651" indent="-255651">
              <a:tabLst/>
              <a:defRPr/>
            </a:pPr>
            <a:r>
              <a:rPr lang="en-US" altLang="en-US" sz="2400" dirty="0">
                <a:solidFill>
                  <a:srgbClr val="000000"/>
                </a:solidFill>
                <a:latin typeface="Arial (Body)"/>
                <a:ea typeface="+mn-ea"/>
              </a:rPr>
              <a:t>To declare the range variable as a reference variable, simply write an ampersand (</a:t>
            </a:r>
            <a:r>
              <a:rPr lang="en-US" altLang="en-US" sz="2400" dirty="0">
                <a:solidFill>
                  <a:srgbClr val="000000"/>
                </a:solidFill>
                <a:latin typeface="Courier New" panose="02070309020205020404" pitchFamily="49" charset="0"/>
                <a:ea typeface="+mn-ea"/>
                <a:cs typeface="Courier New" panose="02070309020205020404" pitchFamily="49" charset="0"/>
              </a:rPr>
              <a:t>&amp;</a:t>
            </a:r>
            <a:r>
              <a:rPr lang="en-US" altLang="en-US" sz="2400" dirty="0">
                <a:solidFill>
                  <a:srgbClr val="000000"/>
                </a:solidFill>
                <a:latin typeface="Arial (Body)"/>
                <a:ea typeface="+mn-ea"/>
              </a:rPr>
              <a:t>) in front of its name in the loop header.</a:t>
            </a:r>
          </a:p>
          <a:p>
            <a:pPr marL="255651" indent="-255651">
              <a:tabLst/>
              <a:defRPr/>
            </a:pPr>
            <a:r>
              <a:rPr lang="en-US" altLang="en-US" sz="2400" dirty="0">
                <a:solidFill>
                  <a:srgbClr val="000000"/>
                </a:solidFill>
                <a:latin typeface="Arial (Body)"/>
                <a:ea typeface="+mn-ea"/>
              </a:rPr>
              <a:t>Program 7-12 demonstrates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Modifying an Array with a Range-Based </a:t>
            </a:r>
            <a:r>
              <a:rPr lang="en-US" altLang="en-US" dirty="0" smtClean="0">
                <a:latin typeface="Courier New" panose="02070309020205020404" pitchFamily="49" charset="0"/>
                <a:ea typeface="+mj-ea"/>
                <a:cs typeface="Arial"/>
              </a:rPr>
              <a:t>for</a:t>
            </a:r>
            <a:r>
              <a:rPr lang="en-US" altLang="en-US" dirty="0" smtClean="0">
                <a:latin typeface="Times New Roman" panose="02020603050405020304" pitchFamily="18" charset="0"/>
                <a:ea typeface="+mj-ea"/>
                <a:cs typeface="Arial"/>
              </a:rPr>
              <a:t> Loop in Program 7-12</a:t>
            </a:r>
            <a:endParaRPr lang="en-US" altLang="en-US" dirty="0">
              <a:latin typeface="Times New Roman" panose="02020603050405020304" pitchFamily="18" charset="0"/>
              <a:ea typeface="+mj-ea"/>
              <a:cs typeface="Arial"/>
            </a:endParaRPr>
          </a:p>
        </p:txBody>
      </p:sp>
      <p:pic>
        <p:nvPicPr>
          <p:cNvPr id="3" name="Picture 2" descr="Computer code. The code has 14 lines. The lines read as follows. Line 8, indented once. c o n s t, i n t SIZE equals 5 semicolon. Line 9, indented once. i n t numbers left bracket 5 right bracket semicolon. Line 10. blank. Line 11, indented once. forward slash forward slash Get values for the array period. Line 12, indented once. for left parenthesis i n t ampersand v a l colon numbers right parenthesis. Line 13, indented once. left brace. Line 14, indented twice. c out left angular bracket left angular bracket double quote Enter an integer value colon double quote semicolon. Line 15, indented twice. c in right angular bracket right angular bracket v a l semicolon. Line 16, indented once. right brace. Line 17. blank. Line 18, indented once. forward slash forward slash Display the values in the array period. Line 19, indented once. c out left angular bracket left angular bracket double quote Here are the values you entered colon back slash n double quote semicolon. Line 20, indented once. for left parenthesis i n t, v a l colon numbers right parenthesis. Line 21, indented twice. c out left angular bracket left angular bracket v a l left angular bracket left angular bracket end l semicolon."/>
          <p:cNvPicPr>
            <a:picLocks noChangeAspect="1"/>
          </p:cNvPicPr>
          <p:nvPr/>
        </p:nvPicPr>
        <p:blipFill rotWithShape="1">
          <a:blip r:embed="rId2"/>
          <a:srcRect l="6920" r="5153" b="6301"/>
          <a:stretch/>
        </p:blipFill>
        <p:spPr>
          <a:xfrm>
            <a:off x="1020671" y="1431620"/>
            <a:ext cx="7102658" cy="458704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altLang="en-US" dirty="0">
                <a:latin typeface="Times New Roman" panose="02020603050405020304" pitchFamily="18" charset="0"/>
                <a:cs typeface="Arial"/>
              </a:rPr>
              <a:t>Modifying an Array with a Range-Based </a:t>
            </a:r>
            <a:r>
              <a:rPr lang="en-US" altLang="en-US" dirty="0">
                <a:latin typeface="Courier New" panose="02070309020205020404" pitchFamily="49" charset="0"/>
                <a:cs typeface="Arial"/>
              </a:rPr>
              <a:t>for</a:t>
            </a:r>
            <a:r>
              <a:rPr lang="en-US" altLang="en-US" dirty="0">
                <a:latin typeface="Times New Roman" panose="02020603050405020304" pitchFamily="18" charset="0"/>
                <a:cs typeface="Arial"/>
              </a:rPr>
              <a:t> Loop </a:t>
            </a:r>
            <a:r>
              <a:rPr lang="en-US" altLang="en-US" sz="2000" b="0" dirty="0" smtClean="0">
                <a:latin typeface="Times New Roman" panose="02020603050405020304" pitchFamily="18" charset="0"/>
                <a:cs typeface="Arial"/>
              </a:rPr>
              <a:t>(2 </a:t>
            </a:r>
            <a:r>
              <a:rPr lang="en-US" altLang="en-US" sz="2000" b="0" dirty="0">
                <a:latin typeface="Times New Roman" panose="02020603050405020304" pitchFamily="18" charset="0"/>
                <a:cs typeface="Arial"/>
              </a:rPr>
              <a:t>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34720"/>
            <a:ext cx="8229600" cy="1292631"/>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Arial" panose="020B0604020202020204" pitchFamily="34" charset="0"/>
              </a:rPr>
              <a:t>You can use the </a:t>
            </a:r>
            <a:r>
              <a:rPr lang="en-US" altLang="en-US" sz="2400" kern="1200" dirty="0">
                <a:solidFill>
                  <a:srgbClr val="000000"/>
                </a:solidFill>
                <a:latin typeface="Courier New" panose="02070309020205020404" pitchFamily="49" charset="0"/>
                <a:ea typeface="+mn-ea"/>
                <a:cs typeface="Courier New" panose="02070309020205020404" pitchFamily="49" charset="0"/>
              </a:rPr>
              <a:t>auto</a:t>
            </a:r>
            <a:r>
              <a:rPr lang="en-US" altLang="en-US" sz="2400" kern="1200" dirty="0">
                <a:solidFill>
                  <a:srgbClr val="000000"/>
                </a:solidFill>
                <a:latin typeface="Arial (Body)"/>
                <a:ea typeface="+mn-ea"/>
                <a:cs typeface="Arial" panose="020B0604020202020204" pitchFamily="34" charset="0"/>
              </a:rPr>
              <a:t> key word with a reference range variable. For example, the code in lines 12 through 16 in Program 7-12 could have been written like this</a:t>
            </a:r>
            <a:r>
              <a:rPr lang="en-US" altLang="en-US" sz="2400" kern="1200" dirty="0" smtClean="0">
                <a:solidFill>
                  <a:srgbClr val="000000"/>
                </a:solidFill>
                <a:latin typeface="Arial (Body)"/>
                <a:ea typeface="+mn-ea"/>
                <a:cs typeface="Arial" panose="020B0604020202020204" pitchFamily="34" charset="0"/>
              </a:rPr>
              <a:t>:</a:t>
            </a:r>
            <a:endParaRPr lang="en-US" altLang="en-US" sz="2400" kern="1200" dirty="0">
              <a:solidFill>
                <a:srgbClr val="000000"/>
              </a:solidFill>
              <a:latin typeface="Arial (Body)"/>
              <a:ea typeface="+mn-ea"/>
              <a:cs typeface="Arial" panose="020B0604020202020204" pitchFamily="34" charset="0"/>
            </a:endParaRPr>
          </a:p>
        </p:txBody>
      </p:sp>
      <p:pic>
        <p:nvPicPr>
          <p:cNvPr id="5" name="Picture 4" descr="Computer code. The code has 5 lines. The lines read as follows. Line 1. for left parenthesis auto ampersand v a l colon numbers right parenthesis. Line 2. left brace. Line 3, indented once. c out left angular bracket left angular bracket double quote Enter an integer value colon double quote semicolon. Line 4, indented once. c in right angular bracket right angular bracket v a l semicolon. Line 5.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917" y="3249208"/>
            <a:ext cx="5532166" cy="135853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Range-Based </a:t>
            </a:r>
            <a:r>
              <a:rPr lang="en-US" altLang="en-US" dirty="0" smtClean="0">
                <a:latin typeface="Courier New" panose="02070309020205020404" pitchFamily="49" charset="0"/>
                <a:ea typeface="+mj-ea"/>
                <a:cs typeface="Arial"/>
              </a:rPr>
              <a:t>for</a:t>
            </a:r>
            <a:r>
              <a:rPr lang="en-US" altLang="en-US" dirty="0" smtClean="0">
                <a:latin typeface="Times New Roman" panose="02020603050405020304" pitchFamily="18" charset="0"/>
                <a:ea typeface="+mj-ea"/>
                <a:cs typeface="Arial"/>
              </a:rPr>
              <a:t> Loop Versus the Regular </a:t>
            </a:r>
            <a:r>
              <a:rPr lang="en-US" altLang="en-US" dirty="0" smtClean="0">
                <a:latin typeface="Courier New" panose="02070309020205020404" pitchFamily="49" charset="0"/>
                <a:ea typeface="+mj-ea"/>
                <a:cs typeface="Arial"/>
              </a:rPr>
              <a:t>for</a:t>
            </a:r>
            <a:r>
              <a:rPr lang="en-US" altLang="en-US" dirty="0" smtClean="0">
                <a:latin typeface="Times New Roman" panose="02020603050405020304" pitchFamily="18" charset="0"/>
                <a:ea typeface="+mj-ea"/>
                <a:cs typeface="Arial"/>
              </a:rPr>
              <a:t> Loop</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224088"/>
          </a:xfrm>
        </p:spPr>
        <p:txBody>
          <a:bodyPr>
            <a:spAutoFit/>
          </a:bodyPr>
          <a:lstStyle/>
          <a:p>
            <a:pPr marL="255651" indent="-255651">
              <a:tabLst/>
              <a:defRPr/>
            </a:pPr>
            <a:r>
              <a:rPr lang="en-US" altLang="en-US" sz="2400" dirty="0">
                <a:solidFill>
                  <a:srgbClr val="000000"/>
                </a:solidFill>
                <a:latin typeface="Arial (Body)"/>
                <a:ea typeface="+mn-ea"/>
              </a:rPr>
              <a:t>The range-based for loop can be used in any situation where you need to step through the elements of an array, and you do not need to use the element </a:t>
            </a:r>
            <a:r>
              <a:rPr lang="en-US" altLang="en-US" sz="2400" dirty="0" smtClean="0">
                <a:solidFill>
                  <a:srgbClr val="000000"/>
                </a:solidFill>
                <a:latin typeface="Arial (Body)"/>
                <a:ea typeface="+mn-ea"/>
              </a:rPr>
              <a:t>subscripts.</a:t>
            </a:r>
            <a:endParaRPr lang="en-US" altLang="en-US" sz="2400" dirty="0">
              <a:solidFill>
                <a:srgbClr val="000000"/>
              </a:solidFill>
              <a:latin typeface="Arial (Body)"/>
              <a:ea typeface="+mn-ea"/>
            </a:endParaRPr>
          </a:p>
          <a:p>
            <a:pPr marL="255651" indent="-255651">
              <a:tabLst/>
              <a:defRPr/>
            </a:pPr>
            <a:r>
              <a:rPr lang="en-US" altLang="en-US" sz="2400" dirty="0" smtClean="0">
                <a:solidFill>
                  <a:srgbClr val="000000"/>
                </a:solidFill>
                <a:latin typeface="Arial (Body)"/>
                <a:ea typeface="+mn-ea"/>
              </a:rPr>
              <a:t>If </a:t>
            </a:r>
            <a:r>
              <a:rPr lang="en-US" altLang="en-US" sz="2400" dirty="0">
                <a:solidFill>
                  <a:srgbClr val="000000"/>
                </a:solidFill>
                <a:latin typeface="Arial (Body)"/>
                <a:ea typeface="+mn-ea"/>
              </a:rPr>
              <a:t>you need the element subscript for some purpose, use the regular </a:t>
            </a:r>
            <a:r>
              <a:rPr lang="en-US" altLang="en-US" sz="2400" dirty="0">
                <a:solidFill>
                  <a:srgbClr val="000000"/>
                </a:solidFill>
                <a:latin typeface="Courier New" panose="02070309020205020404" pitchFamily="49" charset="0"/>
                <a:ea typeface="+mn-ea"/>
                <a:cs typeface="Courier New" panose="02070309020205020404" pitchFamily="49" charset="0"/>
              </a:rPr>
              <a:t>for</a:t>
            </a:r>
            <a:r>
              <a:rPr lang="en-US" altLang="en-US" sz="2400" dirty="0">
                <a:solidFill>
                  <a:srgbClr val="000000"/>
                </a:solidFill>
                <a:latin typeface="Arial (Body)"/>
                <a:ea typeface="+mn-ea"/>
              </a:rPr>
              <a:t> loop.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a:latin typeface="Times New Roman" panose="02020603050405020304" pitchFamily="18" charset="0"/>
                <a:ea typeface="+mj-ea"/>
                <a:cs typeface="Arial"/>
              </a:rPr>
              <a:t>7.6 Processing Array Contents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Processing Array Contents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854323"/>
          </a:xfrm>
        </p:spPr>
        <p:txBody>
          <a:bodyPr>
            <a:spAutoFit/>
          </a:bodyPr>
          <a:lstStyle/>
          <a:p>
            <a:pPr marL="255651" indent="-255651">
              <a:tabLst/>
              <a:defRPr/>
            </a:pPr>
            <a:r>
              <a:rPr lang="en-US" altLang="en-US" sz="2400" dirty="0">
                <a:solidFill>
                  <a:srgbClr val="000000"/>
                </a:solidFill>
                <a:latin typeface="Arial (Body)"/>
                <a:ea typeface="+mn-ea"/>
              </a:rPr>
              <a:t>Array elements can be treated as ordinary variables of the same type as the </a:t>
            </a:r>
            <a:r>
              <a:rPr lang="en-US" altLang="en-US" sz="2400" dirty="0" smtClean="0">
                <a:solidFill>
                  <a:srgbClr val="000000"/>
                </a:solidFill>
                <a:latin typeface="Arial (Body)"/>
                <a:ea typeface="+mn-ea"/>
              </a:rPr>
              <a:t>array</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When using </a:t>
            </a:r>
            <a:r>
              <a:rPr lang="en-US" altLang="en-US" sz="2400" dirty="0" smtClean="0">
                <a:solidFill>
                  <a:srgbClr val="000000"/>
                </a:solidFill>
                <a:latin typeface="Courier New" panose="02070309020205020404" pitchFamily="49" charset="0"/>
                <a:ea typeface="+mn-ea"/>
                <a:cs typeface="Courier New" panose="02070309020205020404" pitchFamily="49" charset="0"/>
              </a:rPr>
              <a:t>++</a:t>
            </a:r>
            <a:r>
              <a:rPr lang="en-US" altLang="en-US" sz="2400" dirty="0" smtClean="0">
                <a:solidFill>
                  <a:srgbClr val="000000"/>
                </a:solidFill>
                <a:latin typeface="+mn-lt"/>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Arial (Body)"/>
                <a:ea typeface="+mn-ea"/>
              </a:rPr>
              <a:t>operators</a:t>
            </a:r>
            <a:r>
              <a:rPr lang="en-US" altLang="en-US" sz="2400" dirty="0">
                <a:solidFill>
                  <a:srgbClr val="000000"/>
                </a:solidFill>
                <a:latin typeface="Arial (Body)"/>
                <a:ea typeface="+mn-ea"/>
              </a:rPr>
              <a:t>, don’t confuse the element with the subscript</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4" name="Picture 3" descr="Computer code. The code has 3 lines. The lines read as follows. Line 1. tests left bracket i right bracket plus plus semicolon forward slash forward slash add 1 to tests left bracket i right bracket. Line 2. tests left bracket i plus plus right bracket semicolon forward slash forward slash increment I comma no. Line 3, indented twice. forward slash forward slash effect on tes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227" y="3759808"/>
            <a:ext cx="5347547" cy="96070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Array Assignment</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a:buNone/>
              <a:tabLst/>
              <a:defRPr/>
            </a:pPr>
            <a:r>
              <a:rPr lang="en-US" altLang="en-US" sz="2400" dirty="0">
                <a:solidFill>
                  <a:srgbClr val="000000"/>
                </a:solidFill>
                <a:latin typeface="Arial (Body)"/>
                <a:ea typeface="+mn-ea"/>
              </a:rPr>
              <a:t>To copy one array to another,</a:t>
            </a:r>
          </a:p>
          <a:p>
            <a:pPr marL="255600" indent="-255600">
              <a:tabLst/>
              <a:defRPr/>
            </a:pPr>
            <a:r>
              <a:rPr lang="en-US" altLang="en-US" sz="2400" dirty="0">
                <a:solidFill>
                  <a:srgbClr val="000000"/>
                </a:solidFill>
                <a:latin typeface="Arial (Body)"/>
                <a:ea typeface="+mn-ea"/>
              </a:rPr>
              <a:t>Don’t try to assign one array to the other</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reads, new tests equals tests semicolon slash, slash won't wor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060" y="2950335"/>
            <a:ext cx="5416993" cy="219919"/>
          </a:xfrm>
          <a:prstGeom prst="rect">
            <a:avLst/>
          </a:prstGeom>
        </p:spPr>
      </p:pic>
      <p:sp>
        <p:nvSpPr>
          <p:cNvPr id="4" name="Text Placeholder 3"/>
          <p:cNvSpPr>
            <a:spLocks noGrp="1"/>
          </p:cNvSpPr>
          <p:nvPr>
            <p:ph type="body" idx="2"/>
          </p:nvPr>
        </p:nvSpPr>
        <p:spPr>
          <a:xfrm>
            <a:off x="457200" y="3298721"/>
            <a:ext cx="8229600" cy="535858"/>
          </a:xfrm>
        </p:spPr>
        <p:txBody>
          <a:bodyPr/>
          <a:lstStyle/>
          <a:p>
            <a:pPr marL="255600" indent="-255600"/>
            <a:r>
              <a:rPr lang="en-US" altLang="en-US" sz="2400" dirty="0">
                <a:solidFill>
                  <a:srgbClr val="000000"/>
                </a:solidFill>
                <a:latin typeface="Arial (Body)"/>
              </a:rPr>
              <a:t>Instead, assign element-by-element</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6" name="Picture 5" descr="Computer code has 3 lines. The lines read as follows. Line 1. for left parenthesis i equals 0 semicolon left angle bracket ARRAY underscore SIZE semicolon i plus, plus right parenthesis. Line 2, indented once. new tests left bracket i right bracket equals tests left bracket i right bracket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332" y="4069334"/>
            <a:ext cx="5335975" cy="6366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Array - Memory Layout</a:t>
            </a:r>
            <a:endParaRPr lang="en-US" altLang="en-US" sz="3400" b="1"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idx="1"/>
          </p:nvPr>
        </p:nvSpPr>
        <p:spPr>
          <a:xfrm>
            <a:off x="457200" y="1600200"/>
            <a:ext cx="8229600" cy="553968"/>
          </a:xfrm>
        </p:spPr>
        <p:txBody>
          <a:bodyPr>
            <a:spAutoFit/>
          </a:bodyPr>
          <a:lstStyle/>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The definition</a:t>
            </a:r>
            <a:r>
              <a:rPr lang="en-US" altLang="en-US" sz="2400" dirty="0" smtClean="0">
                <a:latin typeface="Arial (Body)"/>
                <a:ea typeface="+mn-ea"/>
                <a:sym typeface="Arial"/>
              </a:rPr>
              <a:t>:</a:t>
            </a:r>
            <a:endParaRPr lang="en-US" altLang="en-US" sz="2400" dirty="0">
              <a:latin typeface="Arial (Body)"/>
              <a:ea typeface="+mn-ea"/>
              <a:sym typeface="Arial"/>
            </a:endParaRPr>
          </a:p>
        </p:txBody>
      </p:sp>
      <p:pic>
        <p:nvPicPr>
          <p:cNvPr id="13" name="Picture 12" descr="Computer code reads, i n t test left bracket 5 right bracket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473" y="2295075"/>
            <a:ext cx="2575205" cy="279914"/>
          </a:xfrm>
          <a:prstGeom prst="rect">
            <a:avLst/>
          </a:prstGeom>
        </p:spPr>
      </p:pic>
      <p:sp>
        <p:nvSpPr>
          <p:cNvPr id="14" name="Content Placeholder 13"/>
          <p:cNvSpPr>
            <a:spLocks noGrp="1"/>
          </p:cNvSpPr>
          <p:nvPr>
            <p:ph idx="13"/>
          </p:nvPr>
        </p:nvSpPr>
        <p:spPr>
          <a:xfrm>
            <a:off x="473720" y="2703848"/>
            <a:ext cx="8213080" cy="545716"/>
          </a:xfrm>
        </p:spPr>
        <p:txBody>
          <a:bodyPr/>
          <a:lstStyle/>
          <a:p>
            <a:pPr marL="540000"/>
            <a:r>
              <a:rPr lang="en-US" altLang="en-US" sz="2400" dirty="0">
                <a:latin typeface="+mn-lt"/>
              </a:rPr>
              <a:t>allocates the following memory:</a:t>
            </a:r>
            <a:endParaRPr lang="en-IN" sz="2400" dirty="0">
              <a:latin typeface="+mn-lt"/>
            </a:endParaRPr>
          </a:p>
        </p:txBody>
      </p:sp>
      <p:pic>
        <p:nvPicPr>
          <p:cNvPr id="16" name="Picture 15" descr="A single dimensional array, represented by a 1 by 6 grid contains 6 elements, labeled first element through fifth element, in consecutive memory locat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1326" y="3734671"/>
            <a:ext cx="6501349" cy="157141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Printing the Contents of an Array </a:t>
            </a:r>
            <a:r>
              <a:rPr lang="en-US" altLang="en-US" sz="2000" b="0" dirty="0" smtClean="0">
                <a:latin typeface="Times New Roman" panose="02020603050405020304" pitchFamily="18" charset="0"/>
                <a:ea typeface="+mj-ea"/>
                <a:cs typeface="Arial"/>
              </a:rPr>
              <a:t>(1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altLang="en-US" sz="2400" dirty="0">
                <a:solidFill>
                  <a:srgbClr val="000000"/>
                </a:solidFill>
                <a:latin typeface="Arial (Body)"/>
                <a:ea typeface="+mn-ea"/>
              </a:rPr>
              <a:t>You can display the contents of a </a:t>
            </a:r>
            <a:r>
              <a:rPr lang="en-US" altLang="en-US" sz="2400" b="1" dirty="0">
                <a:solidFill>
                  <a:srgbClr val="000000"/>
                </a:solidFill>
                <a:latin typeface="Arial (Body)"/>
                <a:ea typeface="+mn-ea"/>
              </a:rPr>
              <a:t>character</a:t>
            </a:r>
            <a:r>
              <a:rPr lang="en-US" altLang="en-US" sz="2400" dirty="0">
                <a:solidFill>
                  <a:srgbClr val="000000"/>
                </a:solidFill>
                <a:latin typeface="Arial (Body)"/>
                <a:ea typeface="+mn-ea"/>
              </a:rPr>
              <a:t> array by sending its name to cout</a:t>
            </a:r>
            <a:r>
              <a:rPr lang="en-US" altLang="en-US" sz="2400" dirty="0" smtClean="0">
                <a:solidFill>
                  <a:srgbClr val="000000"/>
                </a:solidFill>
                <a:latin typeface="Arial (Body)"/>
                <a:ea typeface="+mn-ea"/>
              </a:rPr>
              <a:t>:</a:t>
            </a:r>
            <a:endParaRPr lang="en-US" altLang="en-US" sz="2400" dirty="0">
              <a:solidFill>
                <a:srgbClr val="000000"/>
              </a:solidFill>
              <a:latin typeface="Arial (Body)"/>
            </a:endParaRPr>
          </a:p>
        </p:txBody>
      </p:sp>
      <p:pic>
        <p:nvPicPr>
          <p:cNvPr id="4" name="Picture 3" descr="Computer code has 2 lines. The lines read as follows. Line 1. c h a r, f name left bracket right bracket equals double quote Henry double quote semicolon. Line 2. c out left angle bracket, left angle bracket f name left angle bracket, left angle bracket end l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611" y="2932737"/>
            <a:ext cx="4622777" cy="620425"/>
          </a:xfrm>
          <a:prstGeom prst="rect">
            <a:avLst/>
          </a:prstGeom>
        </p:spPr>
      </p:pic>
      <p:sp>
        <p:nvSpPr>
          <p:cNvPr id="5" name="Text Placeholder 4"/>
          <p:cNvSpPr>
            <a:spLocks noGrp="1"/>
          </p:cNvSpPr>
          <p:nvPr>
            <p:ph type="body" idx="2"/>
          </p:nvPr>
        </p:nvSpPr>
        <p:spPr>
          <a:xfrm>
            <a:off x="457200" y="3962401"/>
            <a:ext cx="8229600" cy="550606"/>
          </a:xfrm>
        </p:spPr>
        <p:txBody>
          <a:bodyPr/>
          <a:lstStyle/>
          <a:p>
            <a:pPr marL="0" lvl="1" indent="273050">
              <a:spcBef>
                <a:spcPts val="1500"/>
              </a:spcBef>
              <a:buNone/>
            </a:pPr>
            <a:r>
              <a:rPr lang="en-US" altLang="en-US" sz="2400" dirty="0">
                <a:latin typeface="+mn-lt"/>
              </a:rPr>
              <a:t>But, this ONLY works with character arrays</a:t>
            </a:r>
            <a:r>
              <a:rPr lang="en-US" altLang="en-US" sz="2400" dirty="0" smtClean="0">
                <a:latin typeface="+mn-lt"/>
              </a:rPr>
              <a:t>!</a:t>
            </a:r>
            <a:endParaRPr lang="en-US" altLang="en-US" sz="2400" dirty="0">
              <a:latin typeface="+mn-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a:latin typeface="Times New Roman" panose="02020603050405020304" pitchFamily="18" charset="0"/>
                <a:ea typeface="+mj-ea"/>
                <a:cs typeface="Arial"/>
              </a:rPr>
              <a:t>Printing the Contents of an </a:t>
            </a:r>
            <a:r>
              <a:rPr lang="en-US" altLang="en-US" dirty="0" smtClean="0">
                <a:latin typeface="Times New Roman" panose="02020603050405020304" pitchFamily="18" charset="0"/>
                <a:ea typeface="+mj-ea"/>
                <a:cs typeface="Arial"/>
              </a:rPr>
              <a:t>Array </a:t>
            </a:r>
            <a:r>
              <a:rPr lang="en-US" altLang="en-US" sz="2000" b="0" dirty="0" smtClean="0">
                <a:latin typeface="Times New Roman" panose="02020603050405020304" pitchFamily="18" charset="0"/>
                <a:ea typeface="+mj-ea"/>
                <a:cs typeface="Arial"/>
              </a:rPr>
              <a:t>(2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wrap="square">
            <a:spAutoFit/>
          </a:bodyPr>
          <a:lstStyle/>
          <a:p>
            <a:pPr marL="255651" indent="-255651">
              <a:tabLst/>
              <a:defRPr/>
            </a:pPr>
            <a:r>
              <a:rPr lang="en-US" altLang="en-US" sz="2400" dirty="0">
                <a:solidFill>
                  <a:srgbClr val="000000"/>
                </a:solidFill>
                <a:latin typeface="Arial (Body)"/>
                <a:ea typeface="+mn-ea"/>
              </a:rPr>
              <a:t>For other types of arrays, you must print element-by-element</a:t>
            </a:r>
            <a:r>
              <a:rPr lang="en-US" altLang="en-US" sz="2400" dirty="0" smtClean="0">
                <a:solidFill>
                  <a:srgbClr val="000000"/>
                </a:solidFill>
                <a:latin typeface="Arial (Body)"/>
                <a:ea typeface="+mn-ea"/>
              </a:rPr>
              <a:t>:</a:t>
            </a:r>
            <a:endParaRPr lang="en-US" altLang="en-US" sz="2400" dirty="0">
              <a:solidFill>
                <a:srgbClr val="000000"/>
              </a:solidFill>
              <a:latin typeface="Arial (Body)"/>
            </a:endParaRPr>
          </a:p>
        </p:txBody>
      </p:sp>
      <p:pic>
        <p:nvPicPr>
          <p:cNvPr id="4" name="Picture 3" descr="Computer code has 2 lines. The lines read as follows. Line 1. for left parenthesis i equals 0 semicolon i left angle bracket ARRAY underscore size semicolon i plus, plus right parenthesis. Line 2, indented once. c out left angle bracket, left angle bracket tests left bracket right bracket left angle bracket, left angle bracket end l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013" y="2915745"/>
            <a:ext cx="5335975" cy="63661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Printing the Contents of an Array </a:t>
            </a:r>
            <a:r>
              <a:rPr lang="en-US" altLang="en-US" sz="2000" b="0" dirty="0" smtClean="0">
                <a:latin typeface="Times New Roman" panose="02020603050405020304" pitchFamily="18" charset="0"/>
                <a:ea typeface="+mj-ea"/>
                <a:cs typeface="Arial"/>
              </a:rPr>
              <a:t>(3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27496"/>
            <a:ext cx="8229600" cy="923299"/>
          </a:xfrm>
        </p:spPr>
        <p:txBody>
          <a:bodyPr wrap="square">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In C++ 11 you can use the range-based </a:t>
            </a:r>
            <a:r>
              <a:rPr lang="en-US" altLang="en-US" sz="2400" dirty="0">
                <a:solidFill>
                  <a:srgbClr val="000000"/>
                </a:solidFill>
                <a:latin typeface="Courier New" panose="02070309020205020404" pitchFamily="49" charset="0"/>
                <a:ea typeface="+mn-ea"/>
                <a:cs typeface="Courier New" panose="02070309020205020404" pitchFamily="49" charset="0"/>
              </a:rPr>
              <a:t>for</a:t>
            </a:r>
            <a:r>
              <a:rPr lang="en-US" altLang="en-US" sz="2400" dirty="0">
                <a:solidFill>
                  <a:srgbClr val="000000"/>
                </a:solidFill>
                <a:latin typeface="Arial (Body)"/>
                <a:ea typeface="+mn-ea"/>
              </a:rPr>
              <a:t> loop to display an </a:t>
            </a:r>
            <a:r>
              <a:rPr lang="en-US" altLang="en-US" sz="2400" dirty="0" smtClean="0">
                <a:solidFill>
                  <a:srgbClr val="000000"/>
                </a:solidFill>
                <a:latin typeface="Arial (Body)"/>
                <a:ea typeface="+mn-ea"/>
              </a:rPr>
              <a:t>array’s </a:t>
            </a:r>
            <a:r>
              <a:rPr lang="en-US" altLang="en-US" sz="2400" dirty="0">
                <a:solidFill>
                  <a:srgbClr val="000000"/>
                </a:solidFill>
                <a:latin typeface="Arial (Body)"/>
                <a:ea typeface="+mn-ea"/>
              </a:rPr>
              <a:t>contents, as shown here:</a:t>
            </a:r>
          </a:p>
        </p:txBody>
      </p:sp>
      <p:pic>
        <p:nvPicPr>
          <p:cNvPr id="6" name="Picture 5" descr="Computer code has 2 lines. The lines read as follows. Line 1. for left parenthesis i n t, v a l colon numbers right parenthesis. Line 2, indented once. c out left angle bracket, left angle bracket v a l left angle bracket, left angle bracket end l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189" y="2894731"/>
            <a:ext cx="4101622" cy="596597"/>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342026" cy="677078"/>
          </a:xfrm>
        </p:spPr>
        <p:txBody>
          <a:bodyPr wrap="square">
            <a:spAutoFit/>
          </a:bodyPr>
          <a:lstStyle/>
          <a:p>
            <a:pPr>
              <a:spcBef>
                <a:spcPct val="0"/>
              </a:spcBef>
              <a:buClrTx/>
              <a:defRPr/>
            </a:pPr>
            <a:r>
              <a:rPr lang="en-US" altLang="en-US" sz="3200" dirty="0" smtClean="0">
                <a:latin typeface="Times New Roman" panose="02020603050405020304" pitchFamily="18" charset="0"/>
                <a:ea typeface="+mj-ea"/>
                <a:cs typeface="Arial"/>
              </a:rPr>
              <a:t>Summing and Averaging Array Elements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00" indent="-255600">
              <a:tabLst/>
              <a:defRPr/>
            </a:pPr>
            <a:r>
              <a:rPr lang="en-US" altLang="en-US" sz="2400" dirty="0">
                <a:solidFill>
                  <a:srgbClr val="000000"/>
                </a:solidFill>
                <a:latin typeface="Arial (Body)"/>
                <a:ea typeface="+mn-ea"/>
              </a:rPr>
              <a:t>Use a simple loop to add together array elements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has 2 lines. The lines read as follows. Line 1. i n t, t n u m semicolon. Line 2. double average comma sum equals 0 semicolon. Line 3. for left parenthesis t n u m equals 0 semicolon t n u m left angle bracket SIZE semicolon t u m plus, plus right parenthesis. Line 4, indented once. sum plus equals tests left bracket t n u m right bracket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540" y="2356237"/>
            <a:ext cx="5166561" cy="1231140"/>
          </a:xfrm>
          <a:prstGeom prst="rect">
            <a:avLst/>
          </a:prstGeom>
        </p:spPr>
      </p:pic>
      <p:sp>
        <p:nvSpPr>
          <p:cNvPr id="4" name="Text Placeholder 3"/>
          <p:cNvSpPr>
            <a:spLocks noGrp="1"/>
          </p:cNvSpPr>
          <p:nvPr>
            <p:ph type="body" idx="2"/>
          </p:nvPr>
        </p:nvSpPr>
        <p:spPr>
          <a:xfrm>
            <a:off x="457200" y="3962401"/>
            <a:ext cx="8229600" cy="535858"/>
          </a:xfrm>
        </p:spPr>
        <p:txBody>
          <a:bodyPr/>
          <a:lstStyle/>
          <a:p>
            <a:pPr marL="255600" indent="-255600"/>
            <a:r>
              <a:rPr lang="en-US" altLang="en-US" sz="2400" dirty="0">
                <a:solidFill>
                  <a:srgbClr val="000000"/>
                </a:solidFill>
                <a:latin typeface="Arial (Body)"/>
              </a:rPr>
              <a:t>Once summed, can compute average</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6" name="Picture 5" descr="Computer code reads, average equals sum slash SIZE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111" y="4747025"/>
            <a:ext cx="3495586" cy="25464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357016" cy="677078"/>
          </a:xfrm>
        </p:spPr>
        <p:txBody>
          <a:bodyPr wrap="square">
            <a:spAutoFit/>
          </a:bodyPr>
          <a:lstStyle/>
          <a:p>
            <a:pPr>
              <a:spcBef>
                <a:spcPct val="0"/>
              </a:spcBef>
              <a:buClrTx/>
              <a:defRPr/>
            </a:pPr>
            <a:r>
              <a:rPr lang="en-US" altLang="en-US" sz="3200" dirty="0" smtClean="0">
                <a:latin typeface="Times New Roman" panose="02020603050405020304" pitchFamily="18" charset="0"/>
                <a:ea typeface="+mj-ea"/>
                <a:cs typeface="Arial"/>
              </a:rPr>
              <a:t>Summing and Averaging Array Elements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27496"/>
            <a:ext cx="8229600" cy="923299"/>
          </a:xfrm>
        </p:spPr>
        <p:txBody>
          <a:bodyPr wrap="square">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In C++ 11 you can use the range-based </a:t>
            </a:r>
            <a:r>
              <a:rPr lang="en-US" altLang="en-US" sz="2400" dirty="0">
                <a:solidFill>
                  <a:srgbClr val="000000"/>
                </a:solidFill>
                <a:latin typeface="Courier New" panose="02070309020205020404" pitchFamily="49" charset="0"/>
                <a:ea typeface="+mn-ea"/>
                <a:cs typeface="Courier New" panose="02070309020205020404" pitchFamily="49" charset="0"/>
              </a:rPr>
              <a:t>for</a:t>
            </a:r>
            <a:r>
              <a:rPr lang="en-US" altLang="en-US" sz="2400" dirty="0">
                <a:solidFill>
                  <a:srgbClr val="000000"/>
                </a:solidFill>
                <a:latin typeface="Arial (Body)"/>
                <a:ea typeface="+mn-ea"/>
              </a:rPr>
              <a:t> loop, as shown here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6" name="Picture 5" descr="Computer code has 5 lines. The lines read as follows. Line 1. double total equals 0 semicolon slash, slash initialize accumulator. Line 2. double average semicolon slash, slash will hold the average. Line 3. for left parenthesis i n t, v a l colon scores right parenthesis. Line 4, indented once. total plus equals v a l semicolon. Line 5. average equals total slash N U M underscore score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361" y="2749261"/>
            <a:ext cx="6389279" cy="1388974"/>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a:latin typeface="Times New Roman" panose="02020603050405020304" pitchFamily="18" charset="0"/>
                <a:ea typeface="+mj-ea"/>
                <a:cs typeface="Arial"/>
              </a:rPr>
              <a:t>Finding the Highest Value in an Array</a:t>
            </a:r>
          </a:p>
        </p:txBody>
      </p:sp>
      <p:pic>
        <p:nvPicPr>
          <p:cNvPr id="6" name="Picture 5" descr="Computer code has 8 lines. The lines read as follows. Line 1. i n t count semicolon. Line 2. i n t highest semicolon. Line 3. highest equals numbers left bracket 0 right bracket semicolon. Line 4. for left parenthesis count equals 1 semicolon count left angle bracket SIZE semicolon count plus, plus right parenthesis. Line 5. left brace. Line 6, indented once. if left parenthesis numbers left bracket count right bracket right angle bracket highest right parenthesis. Line 7, indented twice. highest equals numbers left bracket count right bracket semicolon. Line 8.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409" y="1865922"/>
            <a:ext cx="5384479" cy="2211757"/>
          </a:xfrm>
          <a:prstGeom prst="rect">
            <a:avLst/>
          </a:prstGeom>
        </p:spPr>
      </p:pic>
      <p:sp>
        <p:nvSpPr>
          <p:cNvPr id="4" name="Text Placeholder 3"/>
          <p:cNvSpPr>
            <a:spLocks noGrp="1"/>
          </p:cNvSpPr>
          <p:nvPr>
            <p:ph type="body" idx="2"/>
          </p:nvPr>
        </p:nvSpPr>
        <p:spPr>
          <a:xfrm>
            <a:off x="457200" y="4407314"/>
            <a:ext cx="8229600" cy="923925"/>
          </a:xfrm>
        </p:spPr>
        <p:txBody>
          <a:bodyPr>
            <a:spAutoFit/>
          </a:bodyPr>
          <a:lstStyle/>
          <a:p>
            <a:pPr marL="0" indent="0" eaLnBrk="1" hangingPunct="1">
              <a:buNone/>
              <a:defRPr/>
            </a:pPr>
            <a:r>
              <a:rPr lang="en-US" altLang="en-US" sz="2400" kern="1200" dirty="0">
                <a:solidFill>
                  <a:srgbClr val="000000"/>
                </a:solidFill>
                <a:latin typeface="Arial (Body)"/>
                <a:ea typeface="+mn-ea"/>
                <a:cs typeface="Arial" panose="020B0604020202020204" pitchFamily="34" charset="0"/>
              </a:rPr>
              <a:t>When this code is finished, the </a:t>
            </a:r>
            <a:r>
              <a:rPr lang="en-US" altLang="en-US" sz="2400" kern="1200" dirty="0">
                <a:solidFill>
                  <a:srgbClr val="000000"/>
                </a:solidFill>
                <a:latin typeface="Courier New" panose="02070309020205020404" pitchFamily="49" charset="0"/>
                <a:ea typeface="+mn-ea"/>
                <a:cs typeface="Arial" panose="020B0604020202020204" pitchFamily="34" charset="0"/>
              </a:rPr>
              <a:t>highest</a:t>
            </a:r>
            <a:r>
              <a:rPr lang="en-US" altLang="en-US" sz="2400" kern="1200" dirty="0">
                <a:solidFill>
                  <a:srgbClr val="000000"/>
                </a:solidFill>
                <a:latin typeface="Arial (Body)"/>
                <a:ea typeface="+mn-ea"/>
                <a:cs typeface="Arial" panose="020B0604020202020204" pitchFamily="34" charset="0"/>
              </a:rPr>
              <a:t> variable will contains the highest value in the </a:t>
            </a:r>
            <a:r>
              <a:rPr lang="en-US" altLang="en-US" sz="2400" kern="1200" dirty="0">
                <a:solidFill>
                  <a:srgbClr val="000000"/>
                </a:solidFill>
                <a:latin typeface="Courier New" panose="02070309020205020404" pitchFamily="49" charset="0"/>
                <a:ea typeface="+mn-ea"/>
                <a:cs typeface="Arial" panose="020B0604020202020204" pitchFamily="34" charset="0"/>
              </a:rPr>
              <a:t>numbers</a:t>
            </a:r>
            <a:r>
              <a:rPr lang="en-US" altLang="en-US" sz="2400" kern="1200" dirty="0">
                <a:solidFill>
                  <a:srgbClr val="000000"/>
                </a:solidFill>
                <a:latin typeface="Arial (Body)"/>
                <a:ea typeface="+mn-ea"/>
                <a:cs typeface="Arial" panose="020B0604020202020204" pitchFamily="34" charset="0"/>
              </a:rPr>
              <a:t> array.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Finding the Lowest Value in an Array</a:t>
            </a:r>
            <a:endParaRPr lang="en-US" altLang="en-US" dirty="0">
              <a:latin typeface="Times New Roman" panose="02020603050405020304" pitchFamily="18" charset="0"/>
              <a:ea typeface="+mj-ea"/>
              <a:cs typeface="Arial"/>
            </a:endParaRPr>
          </a:p>
        </p:txBody>
      </p:sp>
      <p:pic>
        <p:nvPicPr>
          <p:cNvPr id="6" name="Picture 5" descr="Computer code has 8 lines. The lines read as follows. Line 1. i n t count semicolon. Line 2. i n t lowest semicolon. Line 3. lowest equals numbers left bracket 0 right bracket semicolon. Line 4. for left parenthesis count equals 1 semicolon count left angle bracket SIZE semicolon count plus, plus right parenthesis. Line 5. left brace. Line 6, indented once. if left parenthesis numbers left bracket count right bracket right angle bracket highest right parenthesis. Line 7, indented twice. lowest equals numbers left bracket count right bracket semicolon. Line 8.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689" y="1859078"/>
            <a:ext cx="5369235" cy="2211757"/>
          </a:xfrm>
          <a:prstGeom prst="rect">
            <a:avLst/>
          </a:prstGeom>
        </p:spPr>
      </p:pic>
      <p:sp>
        <p:nvSpPr>
          <p:cNvPr id="4" name="Text Placeholder 3"/>
          <p:cNvSpPr>
            <a:spLocks noGrp="1"/>
          </p:cNvSpPr>
          <p:nvPr>
            <p:ph type="body" idx="2"/>
          </p:nvPr>
        </p:nvSpPr>
        <p:spPr>
          <a:xfrm>
            <a:off x="457200" y="4401310"/>
            <a:ext cx="8229600" cy="923925"/>
          </a:xfrm>
        </p:spPr>
        <p:txBody>
          <a:bodyPr>
            <a:spAutoFit/>
          </a:bodyPr>
          <a:lstStyle/>
          <a:p>
            <a:pPr marL="0" indent="0" eaLnBrk="1" hangingPunct="1">
              <a:buNone/>
              <a:defRPr/>
            </a:pPr>
            <a:r>
              <a:rPr lang="en-US" altLang="en-US" sz="2400" kern="1200" dirty="0">
                <a:solidFill>
                  <a:srgbClr val="000000"/>
                </a:solidFill>
                <a:latin typeface="Arial (Body)"/>
                <a:ea typeface="+mn-ea"/>
                <a:cs typeface="Arial" panose="020B0604020202020204" pitchFamily="34" charset="0"/>
              </a:rPr>
              <a:t>When this code is finished, the </a:t>
            </a:r>
            <a:r>
              <a:rPr lang="en-US" altLang="en-US" sz="2400" kern="1200" dirty="0">
                <a:solidFill>
                  <a:srgbClr val="000000"/>
                </a:solidFill>
                <a:latin typeface="Courier New" panose="02070309020205020404" pitchFamily="49" charset="0"/>
                <a:ea typeface="+mn-ea"/>
                <a:cs typeface="Arial" panose="020B0604020202020204" pitchFamily="34" charset="0"/>
              </a:rPr>
              <a:t>lowest</a:t>
            </a:r>
            <a:r>
              <a:rPr lang="en-US" altLang="en-US" sz="2400" kern="1200" dirty="0">
                <a:solidFill>
                  <a:srgbClr val="000000"/>
                </a:solidFill>
                <a:latin typeface="Arial (Body)"/>
                <a:ea typeface="+mn-ea"/>
                <a:cs typeface="Arial" panose="020B0604020202020204" pitchFamily="34" charset="0"/>
              </a:rPr>
              <a:t> variable will contains the lowest value in the </a:t>
            </a:r>
            <a:r>
              <a:rPr lang="en-US" altLang="en-US" sz="2400" kern="1200" dirty="0">
                <a:solidFill>
                  <a:srgbClr val="000000"/>
                </a:solidFill>
                <a:latin typeface="Courier New" panose="02070309020205020404" pitchFamily="49" charset="0"/>
                <a:ea typeface="+mn-ea"/>
                <a:cs typeface="Arial" panose="020B0604020202020204" pitchFamily="34" charset="0"/>
              </a:rPr>
              <a:t>numbers</a:t>
            </a:r>
            <a:r>
              <a:rPr lang="en-US" altLang="en-US" sz="2400" kern="1200" dirty="0">
                <a:solidFill>
                  <a:srgbClr val="000000"/>
                </a:solidFill>
                <a:latin typeface="Arial (Body)"/>
                <a:ea typeface="+mn-ea"/>
                <a:cs typeface="Arial" panose="020B0604020202020204" pitchFamily="34" charset="0"/>
              </a:rPr>
              <a:t> array</a:t>
            </a:r>
            <a:r>
              <a:rPr lang="en-US" altLang="en-US" sz="2400" kern="1200" dirty="0" smtClean="0">
                <a:solidFill>
                  <a:srgbClr val="000000"/>
                </a:solidFill>
                <a:latin typeface="Arial (Body)"/>
                <a:ea typeface="+mn-ea"/>
                <a:cs typeface="Arial" panose="020B0604020202020204" pitchFamily="34" charset="0"/>
              </a:rPr>
              <a:t>.</a:t>
            </a:r>
            <a:endParaRPr lang="en-US" altLang="en-US" sz="2400" kern="1200" dirty="0">
              <a:solidFill>
                <a:srgbClr val="000000"/>
              </a:solidFill>
              <a:latin typeface="Arial (Body)"/>
              <a:ea typeface="+mn-ea"/>
              <a:cs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Partially-Filled Arrays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184400"/>
          </a:xfrm>
        </p:spPr>
        <p:txBody>
          <a:bodyPr>
            <a:spAutoFit/>
          </a:bodyPr>
          <a:lstStyle/>
          <a:p>
            <a:pPr marL="255651" indent="-255651">
              <a:tabLst/>
              <a:defRPr/>
            </a:pPr>
            <a:r>
              <a:rPr lang="en-US" altLang="en-US" sz="2400" dirty="0">
                <a:solidFill>
                  <a:srgbClr val="000000"/>
                </a:solidFill>
                <a:latin typeface="Arial (Body)"/>
                <a:ea typeface="+mn-ea"/>
              </a:rPr>
              <a:t>If it is unknown how much data an array will be holding:</a:t>
            </a:r>
          </a:p>
          <a:p>
            <a:pPr marL="741553" lvl="1" indent="-284353">
              <a:buFont typeface="Arial" panose="020B0604020202020204" pitchFamily="34" charset="0"/>
              <a:buChar char="–"/>
              <a:defRPr/>
            </a:pPr>
            <a:r>
              <a:rPr lang="en-US" altLang="en-US" sz="2400" dirty="0">
                <a:solidFill>
                  <a:srgbClr val="000000"/>
                </a:solidFill>
                <a:latin typeface="Arial (Body)"/>
              </a:rPr>
              <a:t>Make the array large enough to hold the largest expected number of elements.</a:t>
            </a:r>
          </a:p>
          <a:p>
            <a:pPr marL="741553" lvl="1" indent="-284353">
              <a:buFont typeface="Arial" panose="020B0604020202020204" pitchFamily="34" charset="0"/>
              <a:buChar char="–"/>
              <a:defRPr/>
            </a:pPr>
            <a:r>
              <a:rPr lang="en-US" altLang="en-US" sz="2400" dirty="0">
                <a:solidFill>
                  <a:srgbClr val="000000"/>
                </a:solidFill>
                <a:latin typeface="Arial (Body)"/>
              </a:rPr>
              <a:t>Use a counter variable to keep track of the number of items stored in the array.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Comparing Arrays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304800" y="1676400"/>
            <a:ext cx="8229600" cy="923925"/>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To compare two arrays, you must compare element-by-element:</a:t>
            </a:r>
          </a:p>
        </p:txBody>
      </p:sp>
      <p:pic>
        <p:nvPicPr>
          <p:cNvPr id="6" name="Picture 5" descr="Computer code has 16 lines. The lines read as follows. Line 1. c o n s t, i n t SIZE equals 5 semicolon. Line 2. i n t first Array left bracket SIZE right bracket equals left brace 5 comma 10 comma 15 comma 20 comma 25 right brace semicolon. Line 3. i n t second Array left bracket SIZE right bracket equals left brace 5 comma 10 comma 15 comma 20 comma 25 right brace semicolon. Line 4. b o o l arrays equal equals true semicolon slash, slash Flag variable. Line 5. i n t count equals 0 semicolon slash, slash Loop counter variable. Line 6. Slash, slash compare the two arrays. Line 7. while left parenthesis array Equal ampersand, ampersand count left angle bracket SIZE right parenthesis. Line 8. left brace. Line 9, indented once. if left parenthesis first Array left bracket count right bracket exclamation point equals second Array left bracket count right bracket right parenthesis. Line 10, indented twice. arrays equal false semicolon. Line 11, indented once. count plus, plus. Line 12. Right brace. Line 13. if left parenthesis arrays equal right parenthesis. Line 14, indented once. c out left angle bracket, left angle bracket double quote The arrays are equal period backslash n double quote semicolon. Line 15. else. Line 16. c out left angle bracket, left angle bracket double quote the arrays are not equal period backslash n double quot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323" y="2660188"/>
            <a:ext cx="5515354" cy="354338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a:latin typeface="Times New Roman" panose="02020603050405020304" pitchFamily="18" charset="0"/>
                <a:ea typeface="+mj-ea"/>
                <a:cs typeface="Arial"/>
              </a:rPr>
              <a:t>7.7 Using Parallel Arrays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Array Terminology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0" indent="0">
              <a:buNone/>
              <a:tabLst/>
              <a:defRPr/>
            </a:pPr>
            <a:r>
              <a:rPr lang="en-US" altLang="en-US" sz="2400" dirty="0">
                <a:solidFill>
                  <a:srgbClr val="000000"/>
                </a:solidFill>
                <a:latin typeface="Arial (Body)"/>
                <a:ea typeface="+mn-ea"/>
              </a:rPr>
              <a:t>In the definition </a:t>
            </a:r>
            <a:r>
              <a:rPr lang="en-US" altLang="en-US" sz="2400" dirty="0">
                <a:solidFill>
                  <a:srgbClr val="000000"/>
                </a:solidFill>
                <a:latin typeface="Courier New" panose="02070309020205020404" pitchFamily="49" charset="0"/>
                <a:ea typeface="+mn-ea"/>
              </a:rPr>
              <a:t>int tests[5];</a:t>
            </a:r>
          </a:p>
          <a:p>
            <a:pPr marL="255651" indent="-255651">
              <a:tabLst/>
              <a:defRPr/>
            </a:pPr>
            <a:r>
              <a:rPr lang="en-US" altLang="en-US" sz="2400" dirty="0">
                <a:solidFill>
                  <a:srgbClr val="000000"/>
                </a:solidFill>
                <a:latin typeface="Courier New" panose="02070309020205020404" pitchFamily="49" charset="0"/>
                <a:ea typeface="+mn-ea"/>
              </a:rPr>
              <a:t>int</a:t>
            </a:r>
            <a:r>
              <a:rPr lang="en-US" altLang="en-US" sz="2400" dirty="0">
                <a:solidFill>
                  <a:srgbClr val="000000"/>
                </a:solidFill>
                <a:latin typeface="Arial (Body)"/>
                <a:ea typeface="+mn-ea"/>
              </a:rPr>
              <a:t> is the data type of the array elements</a:t>
            </a:r>
          </a:p>
          <a:p>
            <a:pPr marL="255651" indent="-255651">
              <a:tabLst/>
              <a:defRPr/>
            </a:pPr>
            <a:r>
              <a:rPr lang="en-US" altLang="en-US" sz="2400" dirty="0">
                <a:solidFill>
                  <a:srgbClr val="000000"/>
                </a:solidFill>
                <a:latin typeface="Courier New" panose="02070309020205020404" pitchFamily="49" charset="0"/>
                <a:ea typeface="+mn-ea"/>
              </a:rPr>
              <a:t>tests</a:t>
            </a:r>
            <a:r>
              <a:rPr lang="en-US" altLang="en-US" sz="2400" dirty="0">
                <a:solidFill>
                  <a:srgbClr val="000000"/>
                </a:solidFill>
                <a:latin typeface="Arial (Body)"/>
                <a:ea typeface="+mn-ea"/>
              </a:rPr>
              <a:t> is the </a:t>
            </a:r>
            <a:r>
              <a:rPr lang="en-US" altLang="en-US" sz="2400" b="1" dirty="0">
                <a:solidFill>
                  <a:srgbClr val="000000"/>
                </a:solidFill>
                <a:latin typeface="Arial (Body)"/>
                <a:ea typeface="+mn-ea"/>
              </a:rPr>
              <a:t>name</a:t>
            </a:r>
            <a:r>
              <a:rPr lang="en-US" altLang="en-US" sz="2400" dirty="0">
                <a:solidFill>
                  <a:srgbClr val="000000"/>
                </a:solidFill>
                <a:latin typeface="Arial (Body)"/>
                <a:ea typeface="+mn-ea"/>
              </a:rPr>
              <a:t> of the array</a:t>
            </a:r>
          </a:p>
          <a:p>
            <a:pPr marL="255651" indent="-255651">
              <a:tabLst/>
              <a:defRPr/>
            </a:pPr>
            <a:r>
              <a:rPr lang="en-US" altLang="en-US" sz="2400" dirty="0">
                <a:solidFill>
                  <a:srgbClr val="000000"/>
                </a:solidFill>
                <a:latin typeface="Courier New" panose="02070309020205020404" pitchFamily="49" charset="0"/>
                <a:ea typeface="+mn-ea"/>
              </a:rPr>
              <a:t>5</a:t>
            </a:r>
            <a:r>
              <a:rPr lang="en-US" altLang="en-US" sz="2400" dirty="0">
                <a:solidFill>
                  <a:srgbClr val="000000"/>
                </a:solidFill>
                <a:latin typeface="Arial (Body)"/>
                <a:ea typeface="+mn-ea"/>
              </a:rPr>
              <a:t>, in </a:t>
            </a:r>
            <a:r>
              <a:rPr lang="en-US" altLang="en-US" sz="2400" dirty="0">
                <a:solidFill>
                  <a:srgbClr val="000000"/>
                </a:solidFill>
                <a:latin typeface="Courier New" panose="02070309020205020404" pitchFamily="49" charset="0"/>
                <a:ea typeface="+mn-ea"/>
              </a:rPr>
              <a:t>[5]</a:t>
            </a:r>
            <a:r>
              <a:rPr lang="en-US" altLang="en-US" sz="2400" dirty="0">
                <a:solidFill>
                  <a:srgbClr val="000000"/>
                </a:solidFill>
                <a:latin typeface="Arial (Body)"/>
                <a:ea typeface="+mn-ea"/>
              </a:rPr>
              <a:t>, is the </a:t>
            </a:r>
            <a:r>
              <a:rPr lang="en-US" altLang="en-US" sz="2400" b="1" dirty="0">
                <a:solidFill>
                  <a:srgbClr val="000000"/>
                </a:solidFill>
                <a:latin typeface="Arial (Body)"/>
                <a:ea typeface="+mn-ea"/>
              </a:rPr>
              <a:t>size declarator</a:t>
            </a:r>
            <a:r>
              <a:rPr lang="en-US" altLang="en-US" sz="2400" dirty="0" smtClean="0">
                <a:solidFill>
                  <a:srgbClr val="000000"/>
                </a:solidFill>
                <a:latin typeface="Arial (Body)"/>
                <a:ea typeface="+mn-ea"/>
              </a:rPr>
              <a:t>. It </a:t>
            </a:r>
            <a:r>
              <a:rPr lang="en-US" altLang="en-US" sz="2400" dirty="0">
                <a:solidFill>
                  <a:srgbClr val="000000"/>
                </a:solidFill>
                <a:latin typeface="Arial (Body)"/>
                <a:ea typeface="+mn-ea"/>
              </a:rPr>
              <a:t>shows the number of elements in the array.</a:t>
            </a:r>
          </a:p>
          <a:p>
            <a:pPr marL="255651" indent="-255651">
              <a:tabLst/>
              <a:defRPr/>
            </a:pPr>
            <a:r>
              <a:rPr lang="en-US" altLang="en-US" sz="2400" dirty="0">
                <a:solidFill>
                  <a:srgbClr val="000000"/>
                </a:solidFill>
                <a:latin typeface="Arial (Body)"/>
                <a:ea typeface="+mn-ea"/>
              </a:rPr>
              <a:t>The </a:t>
            </a:r>
            <a:r>
              <a:rPr lang="en-US" altLang="en-US" sz="2400" b="1" dirty="0">
                <a:solidFill>
                  <a:srgbClr val="000000"/>
                </a:solidFill>
                <a:latin typeface="Arial (Body)"/>
                <a:ea typeface="+mn-ea"/>
              </a:rPr>
              <a:t>size</a:t>
            </a:r>
            <a:r>
              <a:rPr lang="en-US" altLang="en-US" sz="2400" dirty="0">
                <a:solidFill>
                  <a:srgbClr val="000000"/>
                </a:solidFill>
                <a:latin typeface="Arial (Body)"/>
                <a:ea typeface="+mn-ea"/>
              </a:rPr>
              <a:t> of an array is (number of elements) * (size of each element)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Using Parallel Arrays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416175"/>
          </a:xfrm>
        </p:spPr>
        <p:txBody>
          <a:bodyPr>
            <a:spAutoFit/>
          </a:bodyPr>
          <a:lstStyle/>
          <a:p>
            <a:pPr marL="255651" indent="-255651">
              <a:tabLst/>
              <a:defRPr/>
            </a:pPr>
            <a:r>
              <a:rPr lang="en-US" altLang="en-US" sz="2400" b="1" dirty="0">
                <a:solidFill>
                  <a:srgbClr val="000000"/>
                </a:solidFill>
                <a:latin typeface="Arial (Body)"/>
                <a:ea typeface="+mn-ea"/>
              </a:rPr>
              <a:t>Parallel arrays</a:t>
            </a:r>
            <a:r>
              <a:rPr lang="en-US" altLang="en-US" sz="2400" dirty="0">
                <a:solidFill>
                  <a:srgbClr val="000000"/>
                </a:solidFill>
                <a:latin typeface="Arial (Body)"/>
                <a:ea typeface="+mn-ea"/>
              </a:rPr>
              <a:t>: two or more arrays that contain related data</a:t>
            </a:r>
          </a:p>
          <a:p>
            <a:pPr marL="255651" indent="-255651">
              <a:tabLst/>
              <a:defRPr/>
            </a:pPr>
            <a:r>
              <a:rPr lang="en-US" altLang="en-US" sz="2400" dirty="0">
                <a:solidFill>
                  <a:srgbClr val="000000"/>
                </a:solidFill>
                <a:latin typeface="Arial (Body)"/>
                <a:ea typeface="+mn-ea"/>
              </a:rPr>
              <a:t>A subscript is used to relate arrays: elements at same subscript are related</a:t>
            </a:r>
          </a:p>
          <a:p>
            <a:pPr marL="255651" indent="-255651">
              <a:tabLst/>
              <a:defRPr/>
            </a:pPr>
            <a:r>
              <a:rPr lang="en-US" altLang="en-US" sz="2400" dirty="0">
                <a:solidFill>
                  <a:srgbClr val="000000"/>
                </a:solidFill>
                <a:latin typeface="Arial (Body)"/>
                <a:ea typeface="+mn-ea"/>
              </a:rPr>
              <a:t>Arrays may be of different types</a:t>
            </a:r>
            <a:endParaRPr lang="en-US" altLang="en-US" sz="2400" u="sng" dirty="0">
              <a:solidFill>
                <a:srgbClr val="000000"/>
              </a:solidFill>
              <a:latin typeface="Arial (Body)"/>
              <a:ea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Parallel Array Example</a:t>
            </a:r>
            <a:endParaRPr lang="en-US" altLang="en-US" dirty="0">
              <a:latin typeface="Times New Roman" panose="02020603050405020304" pitchFamily="18" charset="0"/>
              <a:ea typeface="+mj-ea"/>
              <a:cs typeface="Arial"/>
            </a:endParaRPr>
          </a:p>
        </p:txBody>
      </p:sp>
      <p:pic>
        <p:nvPicPr>
          <p:cNvPr id="5" name="Picture 4" descr="Computer code has 11 lines. The lines read as follows. Line 1. c o n s t, i n t SIZE equals 5 semicolon slash, slash Array Size. Line 2. i n t, i d left bracket SIZE right bracket semicolon. Slash, slash student I D. Line 3. double average left bracket SIZE right bracket semicolon slash, slash course average. Line 4. c h a r grade left bracket SIZE right bracket semicolon course grade. Line 5. incomplete line of code. Line 6. for left parenthesis i n t, i equals 0 semicolon i left angle bracket SIZE semicolon i plus, plus right parenthesis. Line 7. left brace. Line 8, indented once. c out left angle bracket, left angle bracket double quote Student ID colon double quote left angle bracket, left angle bracket i d left bracket i right bracket. Line 9, indented twice. left angle bracket, left angle bracket double quote average colon double quote left angle bracket, left angle bracket average left bracket i right bracket. Line 10, indented twice. left angle bracket, left angle bracket double quote grade colon double quote left angle bracket, left angle bracket grade left bracket i right bracket. Line 11, indented twice. left angle bracket, left angle bracket end l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964" y="1848615"/>
            <a:ext cx="6226072" cy="3603227"/>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9849"/>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Parallel Arrays in Program 7-15 </a:t>
            </a:r>
            <a:r>
              <a:rPr lang="en-US" altLang="en-US" sz="2000" b="0" dirty="0" smtClean="0">
                <a:latin typeface="Times New Roman" panose="02020603050405020304" pitchFamily="18" charset="0"/>
                <a:ea typeface="+mj-ea"/>
                <a:cs typeface="Arial"/>
              </a:rPr>
              <a:t>(1 of 3)</a:t>
            </a:r>
            <a:endParaRPr lang="en-US" altLang="en-US" sz="2000" b="0" dirty="0">
              <a:latin typeface="Times New Roman" panose="02020603050405020304" pitchFamily="18" charset="0"/>
              <a:ea typeface="+mj-ea"/>
              <a:cs typeface="Arial"/>
            </a:endParaRPr>
          </a:p>
        </p:txBody>
      </p:sp>
      <p:pic>
        <p:nvPicPr>
          <p:cNvPr id="72708" name="Picture 4" descr="Computer code has 35 lines. The lines read as follows. Line 1. forward slash forward slash This program uses two parallel arrays colon one for hours. Line 2. forward slash forward slash worked and one for pay rate period. Line 3. hash include left angular bracket i o stream right angular bracket. Line 4. hash include left angular bracket i o m a n i p right angular bracket. Line 5. using namespaces t d semicolon. Line 6. blank. Line 7. i n t main left parenthesis right parenthesis. Line 8. left brace. Line 9, indented once. c o n s t, i n t N U M underscore EMPLOYEES equals 5 semicolon forward slash forward slash Number of employees. Line 10, indented once. i n t hours left bracket N U M underscore EMPLOYEES right bracket semicolon forward slash forward slash Holds hours worked. Line 11, indented once. double pay Rate left bracket N U M underscore EMPLOYEES right bracket semicolon forward slash forward slash Holds pay rates. Line 12, indented once. blank. Line 13, indented once. forward slash forward slash Input the hours worked and the hourly pay rate period. Line 14, indented once. c out left angular bracket left angular bracket double quote Enter the hours worked by double quote left angular bracket left angular bracket N U M underscore EMPLOYEES. Line 15, indented twice. left angular bracket left angular bracket double quote employees and their back slash n double quote. Line 16, indented twice. left angular bracket left angular bracket double quote hourly pay rates period back slash n double quote semicolon. Line 17, indented once. for left parenthesis i n t index equals 0 semicolon index lesser than sign N U M underscore EMPLOYEES semicolon index plus plus right parenthesis. Line 18, indented once. left brace. Line 19, indented twice. c out left angular bracket left angular bracket double quote Hours worked by employee hash double quote left angular bracket left angular bracket left parenthesis index plus 1 right parenthesis left angular bracket left angular bracket double quote colon double quote semicolon. Line 20, indented twice. c in right angular bracket right angular bracket hours left bracket index right bracket semicolon. Line 21, indented twice. c out left angular bracket left angular bracket double quote Hourly pay rate for employee hash double quote left angular bracket left angular bracket left parenthesis index plus 1 right parenthesis left angular bracket left angular bracket double quote colon double quote semicolon. Line 22, indented twice. c in right angular bracket right angular bracket pay Rate left bracket index right bracket semicolon. Line 23, indented once. right brace. Line 24. blank. To be continued."/>
          <p:cNvPicPr>
            <a:picLocks noChangeAspect="1" noChangeArrowheads="1"/>
          </p:cNvPicPr>
          <p:nvPr/>
        </p:nvPicPr>
        <p:blipFill rotWithShape="1">
          <a:blip r:embed="rId2">
            <a:extLst>
              <a:ext uri="{28A0092B-C50C-407E-A947-70E740481C1C}">
                <a14:useLocalDpi xmlns:a14="http://schemas.microsoft.com/office/drawing/2010/main" val="0"/>
              </a:ext>
            </a:extLst>
          </a:blip>
          <a:srcRect t="7171"/>
          <a:stretch/>
        </p:blipFill>
        <p:spPr bwMode="auto">
          <a:xfrm>
            <a:off x="1443037" y="1856096"/>
            <a:ext cx="6257925" cy="4199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9849"/>
            <a:ext cx="8229600" cy="707856"/>
          </a:xfrm>
        </p:spPr>
        <p:txBody>
          <a:bodyPr anchor="b">
            <a:spAutoFit/>
          </a:bodyPr>
          <a:lstStyle/>
          <a:p>
            <a:pPr eaLnBrk="1" hangingPunct="1">
              <a:spcBef>
                <a:spcPct val="0"/>
              </a:spcBef>
              <a:buClrTx/>
              <a:defRPr/>
            </a:pPr>
            <a:r>
              <a:rPr lang="en-US" altLang="en-US" dirty="0">
                <a:latin typeface="Times New Roman" panose="02020603050405020304" pitchFamily="18" charset="0"/>
                <a:cs typeface="Arial"/>
              </a:rPr>
              <a:t>Parallel Arrays in Program 7-15 </a:t>
            </a:r>
            <a:r>
              <a:rPr lang="en-US" altLang="en-US" sz="2000" b="0" dirty="0" smtClean="0">
                <a:latin typeface="Times New Roman" panose="02020603050405020304" pitchFamily="18" charset="0"/>
                <a:cs typeface="Arial"/>
              </a:rPr>
              <a:t>(2 </a:t>
            </a:r>
            <a:r>
              <a:rPr lang="en-US" altLang="en-US" sz="2000" b="0" dirty="0">
                <a:latin typeface="Times New Roman" panose="02020603050405020304" pitchFamily="18" charset="0"/>
                <a:cs typeface="Arial"/>
              </a:rPr>
              <a:t>of 3)</a:t>
            </a:r>
            <a:endParaRPr lang="en-US" sz="2000" b="0" dirty="0">
              <a:latin typeface="Times New Roman" panose="02020603050405020304" pitchFamily="18" charset="0"/>
              <a:ea typeface="+mn-ea"/>
              <a:cs typeface="Arial" panose="020B0604020202020204" pitchFamily="34" charset="0"/>
            </a:endParaRPr>
          </a:p>
        </p:txBody>
      </p:sp>
      <p:pic>
        <p:nvPicPr>
          <p:cNvPr id="73731" name="Picture 5" descr="Computer code continued. Line 25, indented once. forward slash forward slash Display each employee's gross pay period. Line 26, indented once. c out left angular bracket left angular bracket double quote Here is the gross pay for each employee colon back slash n double quote semicolon. Line 27, indented once. c out left angular bracket left angular bracket fixed left angular bracket left angular bracket show point left angular bracket left angular bracket set precision left parenthesis 2 right parenthesis semicolon. Line 28, indented once. for left parenthesis i n t index equals 0 semicolon index lesser than sign N U M underscore EMPLOYEES semicolon index plus plus right parenthesis. Line 29, indented once. left brace. Line 30, indented twice. double gross Pay equals hours left bracket index right bracket asterisk pay Rate left bracket index right bracket semicolon. Line 31, indented twice. c out left angular bracket left angular bracket double quote Employee hash double quote left angular bracket left angular bracket left parenthesis index plus 1 right parenthesis semicolon. Line 32, indented twice. c out left angular bracket left angular bracket double quote colon dollar sign double quote left angular bracket left angular bracket gross Pay left angular bracket left angular bracket end l semicolon. Line 33, indented once. right brace. Line 34, indented once. return 0 semicolon. Line 35. right brace. Program out with example input is show in bold. The program output has 11 lines. The lines read as follows. Line 1. Enter the hours worked by 5 employees and their hourly pay rates. Line 2. Hours worked by employee hash 1 colon 10 left bracket Enter right bracket. Line 3. Hourly pay rate for employee hash 1 colon 9.75 left bracket enter right bracket. Line 4. Hours worked by employee hash 2 colon 15 left bracket Enter right bracket. Line 5. Hourly pay rate for employee hash 2 colon 8.62 left bracket enter right bracket. Line 6. Hours worked by employee hash 3 colon 20 left bracket Enter right bracket. Line 7. Hourly pay rate for employee hash 3 colon 10.50 left bracket enter right bracket. Line 8. Hours worked by employee hash 4 colon 40 left bracket Enter right bracket. Line 9. Hourly pay rate for employee hash 4 colon 18.75 left bracket enter right bracket. Line 10. Hours worked by employee hash 5 colon 40 left bracket Enter right bracket. Line 11. Hourly pay rate for employee hash 5 colon 15.65 left bracket enter right bracket."/>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4635"/>
          <a:stretch/>
        </p:blipFill>
        <p:spPr bwMode="auto">
          <a:xfrm>
            <a:off x="1068387" y="1752601"/>
            <a:ext cx="7007225" cy="43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defRPr/>
            </a:pPr>
            <a:r>
              <a:rPr lang="en-US" altLang="en-US" dirty="0">
                <a:latin typeface="Times New Roman" panose="02020603050405020304" pitchFamily="18" charset="0"/>
                <a:cs typeface="Arial"/>
              </a:rPr>
              <a:t>Parallel Arrays in Program 7-15 </a:t>
            </a:r>
            <a:r>
              <a:rPr lang="en-US" altLang="en-US" sz="2000" b="0" dirty="0" smtClean="0">
                <a:latin typeface="Times New Roman" panose="02020603050405020304" pitchFamily="18" charset="0"/>
                <a:cs typeface="Arial"/>
              </a:rPr>
              <a:t>(3 </a:t>
            </a:r>
            <a:r>
              <a:rPr lang="en-US" altLang="en-US" sz="2000" b="0" dirty="0">
                <a:latin typeface="Times New Roman" panose="02020603050405020304" pitchFamily="18" charset="0"/>
                <a:cs typeface="Arial"/>
              </a:rPr>
              <a:t>of 3)</a:t>
            </a:r>
            <a:endParaRPr lang="en-US" sz="2000" dirty="0">
              <a:solidFill>
                <a:srgbClr val="007FA3"/>
              </a:solidFill>
              <a:latin typeface="Times New Roman" panose="02020603050405020304" pitchFamily="18" charset="0"/>
              <a:ea typeface="+mn-ea"/>
              <a:cs typeface="Arial" panose="020B0604020202020204" pitchFamily="34" charset="0"/>
              <a:sym typeface="Times New Roman"/>
            </a:endParaRPr>
          </a:p>
        </p:txBody>
      </p:sp>
      <p:pic>
        <p:nvPicPr>
          <p:cNvPr id="74756" name="Picture 2" descr="Continuation of program output. Line 12. Here is the gross pay for each employee colon. Line 13. Employee hash 1 colon dollar sign 97.50. Line 14. Employee hash 2 colon dollar sign 129.30. Line 15. Employee hash 3 colon dollar sign 210.00. Line 16. Employee hash 4 colon dollar sign 750.00. Line 17. Employee hash 5 colon dollar sign 626.00."/>
          <p:cNvPicPr>
            <a:picLocks noChangeAspect="1" noChangeArrowheads="1"/>
          </p:cNvPicPr>
          <p:nvPr/>
        </p:nvPicPr>
        <p:blipFill rotWithShape="1">
          <a:blip r:embed="rId2">
            <a:extLst>
              <a:ext uri="{28A0092B-C50C-407E-A947-70E740481C1C}">
                <a14:useLocalDpi xmlns:a14="http://schemas.microsoft.com/office/drawing/2010/main" val="0"/>
              </a:ext>
            </a:extLst>
          </a:blip>
          <a:srcRect t="22298"/>
          <a:stretch/>
        </p:blipFill>
        <p:spPr bwMode="auto">
          <a:xfrm>
            <a:off x="1253842" y="1706974"/>
            <a:ext cx="5397500" cy="113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type="body" idx="1"/>
          </p:nvPr>
        </p:nvSpPr>
        <p:spPr>
          <a:xfrm>
            <a:off x="457200" y="3114237"/>
            <a:ext cx="8229600" cy="923299"/>
          </a:xfrm>
        </p:spPr>
        <p:txBody>
          <a:bodyPr>
            <a:spAutoFit/>
          </a:bodyPr>
          <a:lstStyle/>
          <a:p>
            <a:pPr marL="0" indent="0" eaLnBrk="1" hangingPunct="1">
              <a:spcBef>
                <a:spcPts val="1500"/>
              </a:spcBef>
              <a:buClr>
                <a:srgbClr val="007FA3"/>
              </a:buClr>
              <a:buSzPct val="100000"/>
              <a:buNone/>
              <a:defRPr/>
            </a:pPr>
            <a:r>
              <a:rPr lang="en-US" altLang="en-US" sz="2400" kern="1200" dirty="0">
                <a:latin typeface="Arial (Body)"/>
                <a:ea typeface="+mn-ea"/>
                <a:cs typeface="Arial" panose="020B0604020202020204" pitchFamily="34" charset="0"/>
                <a:sym typeface="Arial"/>
              </a:rPr>
              <a:t>The </a:t>
            </a:r>
            <a:r>
              <a:rPr lang="en-US" altLang="en-US" sz="2400" kern="1200" dirty="0">
                <a:latin typeface="Courier New" panose="02070309020205020404" pitchFamily="49" charset="0"/>
                <a:ea typeface="+mn-ea"/>
                <a:cs typeface="Arial" panose="020B0604020202020204" pitchFamily="34" charset="0"/>
                <a:sym typeface="Arial"/>
              </a:rPr>
              <a:t>hours</a:t>
            </a:r>
            <a:r>
              <a:rPr lang="en-US" altLang="en-US" sz="2400" kern="1200" dirty="0">
                <a:latin typeface="Arial (Body)"/>
                <a:ea typeface="+mn-ea"/>
                <a:cs typeface="Arial" panose="020B0604020202020204" pitchFamily="34" charset="0"/>
                <a:sym typeface="Arial"/>
              </a:rPr>
              <a:t> and </a:t>
            </a:r>
            <a:r>
              <a:rPr lang="en-US" altLang="en-US" sz="2400" kern="1200" dirty="0">
                <a:latin typeface="Courier New" panose="02070309020205020404" pitchFamily="49" charset="0"/>
                <a:ea typeface="+mn-ea"/>
                <a:cs typeface="Arial" panose="020B0604020202020204" pitchFamily="34" charset="0"/>
                <a:sym typeface="Arial"/>
              </a:rPr>
              <a:t>payRate</a:t>
            </a:r>
            <a:r>
              <a:rPr lang="en-US" altLang="en-US" sz="2400" kern="1200" dirty="0">
                <a:latin typeface="Arial (Body)"/>
                <a:ea typeface="+mn-ea"/>
                <a:cs typeface="Arial" panose="020B0604020202020204" pitchFamily="34" charset="0"/>
                <a:sym typeface="Arial"/>
              </a:rPr>
              <a:t> arrays are related through their subscripts:</a:t>
            </a:r>
          </a:p>
        </p:txBody>
      </p:sp>
      <p:pic>
        <p:nvPicPr>
          <p:cNvPr id="74757" name="Picture 3" descr="Two 5 element arrays, hours and pay rate illustrates hours worked and pay rate of 5 employees. In both arrays, the value in index 0 contains the value for employee number 1, index 1 for employee number 2, index 2for employee number 3, index 3 for employee number 4, and index 4 for employee number 5. The indices and the values in the hours array are as follows: hours 0, 10; hours1, 15; hours2, 20; hours3, 40; and hours4, 40. The indices and the values in the pay rate array are as follows: pay rate 0, 9.75; pay rate 1, 8.62; pay rate 2, 10.50; pay rate 3, 18.75; and pay rate 4, 15.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124" y="4307486"/>
            <a:ext cx="4448936" cy="205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a:latin typeface="Times New Roman" panose="02020603050405020304" pitchFamily="18" charset="0"/>
                <a:ea typeface="+mj-ea"/>
                <a:cs typeface="Arial"/>
              </a:rPr>
              <a:t>7.8 Arrays as Function Arguments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Arrays as Function Arguments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00" indent="-255600">
              <a:tabLst/>
              <a:defRPr/>
            </a:pPr>
            <a:r>
              <a:rPr lang="en-US" altLang="en-US" sz="2400" dirty="0">
                <a:solidFill>
                  <a:srgbClr val="000000"/>
                </a:solidFill>
                <a:latin typeface="Arial (Body)"/>
                <a:ea typeface="+mn-ea"/>
              </a:rPr>
              <a:t>To pass an array to a function, just use the array name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reads, show scores left parenthesis tests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6198" y="2411332"/>
            <a:ext cx="3144214" cy="227639"/>
          </a:xfrm>
          <a:prstGeom prst="rect">
            <a:avLst/>
          </a:prstGeom>
        </p:spPr>
      </p:pic>
      <p:sp>
        <p:nvSpPr>
          <p:cNvPr id="4" name="Text Placeholder 3"/>
          <p:cNvSpPr>
            <a:spLocks noGrp="1"/>
          </p:cNvSpPr>
          <p:nvPr>
            <p:ph type="body" idx="2"/>
          </p:nvPr>
        </p:nvSpPr>
        <p:spPr>
          <a:xfrm>
            <a:off x="457200" y="2820536"/>
            <a:ext cx="8229600" cy="875071"/>
          </a:xfrm>
        </p:spPr>
        <p:txBody>
          <a:bodyPr/>
          <a:lstStyle/>
          <a:p>
            <a:pPr marL="255600" indent="-255600"/>
            <a:r>
              <a:rPr lang="en-US" altLang="en-US" sz="2400" dirty="0">
                <a:solidFill>
                  <a:srgbClr val="000000"/>
                </a:solidFill>
                <a:latin typeface="Arial (Body)"/>
              </a:rPr>
              <a:t>To define a function that takes an array parameter, use empty </a:t>
            </a:r>
            <a:r>
              <a:rPr lang="en-US" altLang="en-US" sz="2400" dirty="0">
                <a:solidFill>
                  <a:srgbClr val="000000"/>
                </a:solidFill>
                <a:latin typeface="Courier New" panose="02070309020205020404" pitchFamily="49" charset="0"/>
              </a:rPr>
              <a:t>[]</a:t>
            </a:r>
            <a:r>
              <a:rPr lang="en-US" altLang="en-US" sz="2400" dirty="0">
                <a:solidFill>
                  <a:srgbClr val="000000"/>
                </a:solidFill>
                <a:latin typeface="Arial (Body)"/>
              </a:rPr>
              <a:t> for array argument</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6" name="Picture 5" descr="Computer code has 4 lines. The lines read as follows. Line 1. void show scores left parenthesis i n t left bracket right bracket right parenthesis semicolon. Line 2, indented once. Slash, slash function prototype. Line 3. void show scores left parenthesis i n t tests left bracket right bracket right parenthesis. Line 4, indented once. Slash, slash function head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159" y="4021920"/>
            <a:ext cx="5330293" cy="121265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Arrays as Function Arguments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292631"/>
          </a:xfrm>
        </p:spPr>
        <p:txBody>
          <a:bodyPr>
            <a:spAutoFit/>
          </a:bodyPr>
          <a:lstStyle/>
          <a:p>
            <a:pPr marL="255600" indent="-255600">
              <a:defRPr/>
            </a:pPr>
            <a:r>
              <a:rPr lang="en-US" altLang="en-US" sz="2400" dirty="0">
                <a:solidFill>
                  <a:srgbClr val="000000"/>
                </a:solidFill>
                <a:latin typeface="Arial (Body)"/>
              </a:rPr>
              <a:t>When passing an array to a function, it is common to pass array size so that function knows how many elements to process</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5" name="Picture 4" descr="Computer code reads, show scores left parenthesis tests comma ARRAY underscore SIZE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997" y="3128420"/>
            <a:ext cx="4978006" cy="254250"/>
          </a:xfrm>
          <a:prstGeom prst="rect">
            <a:avLst/>
          </a:prstGeom>
        </p:spPr>
      </p:pic>
      <p:sp>
        <p:nvSpPr>
          <p:cNvPr id="4" name="Text Placeholder 3"/>
          <p:cNvSpPr>
            <a:spLocks noGrp="1"/>
          </p:cNvSpPr>
          <p:nvPr>
            <p:ph type="body" idx="2"/>
          </p:nvPr>
        </p:nvSpPr>
        <p:spPr>
          <a:xfrm>
            <a:off x="457200" y="3618259"/>
            <a:ext cx="8229600" cy="491612"/>
          </a:xfrm>
        </p:spPr>
        <p:txBody>
          <a:bodyPr/>
          <a:lstStyle/>
          <a:p>
            <a:pPr marL="255600" indent="-255600"/>
            <a:r>
              <a:rPr lang="en-US" altLang="en-US" sz="2400" dirty="0">
                <a:solidFill>
                  <a:srgbClr val="000000"/>
                </a:solidFill>
                <a:latin typeface="Arial (Body)"/>
              </a:rPr>
              <a:t>Array size must also be reflected in prototype, header</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6" name="Picture 5" descr="Computer code has 4 lines. The lines read as follows. Line 1. void show scores left parenthesis i n t left bracket right bracket comma i n t right parenthesis semicolon. Line 2. slash, slash function prototype. Line 3. void show scores left parenthesis i n t tests left bracket right bracket comma i n t size right parenthesis. Line 4, indented once. function head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839" y="4441146"/>
            <a:ext cx="6044322" cy="1165333"/>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032428" cy="1231076"/>
          </a:xfrm>
        </p:spPr>
        <p:txBody>
          <a:bodyPr wrap="square" anchor="b">
            <a:spAutoFit/>
          </a:bodyPr>
          <a:lstStyle/>
          <a:p>
            <a:pPr eaLnBrk="1" hangingPunct="1">
              <a:spcBef>
                <a:spcPct val="0"/>
              </a:spcBef>
              <a:buClrTx/>
              <a:defRPr/>
            </a:pPr>
            <a:r>
              <a:rPr lang="en-US" dirty="0" smtClean="0">
                <a:latin typeface="Times New Roman" panose="02020603050405020304" pitchFamily="18" charset="0"/>
                <a:ea typeface="+mn-ea"/>
                <a:cs typeface="Arial" panose="020B0604020202020204" pitchFamily="34" charset="0"/>
              </a:rPr>
              <a:t>Passing an Array to a Function in Program 7-17 </a:t>
            </a:r>
            <a:r>
              <a:rPr lang="en-US" sz="2000" b="0" dirty="0" smtClean="0">
                <a:latin typeface="Times New Roman" panose="02020603050405020304" pitchFamily="18" charset="0"/>
                <a:ea typeface="+mn-ea"/>
                <a:cs typeface="Arial" panose="020B0604020202020204" pitchFamily="34" charset="0"/>
              </a:rPr>
              <a:t>(1 of 2)</a:t>
            </a:r>
            <a:endParaRPr lang="en-US" sz="2000" b="0" dirty="0">
              <a:latin typeface="Times New Roman" panose="02020603050405020304" pitchFamily="18" charset="0"/>
              <a:ea typeface="+mn-ea"/>
              <a:cs typeface="Arial" panose="020B0604020202020204" pitchFamily="34" charset="0"/>
            </a:endParaRPr>
          </a:p>
        </p:txBody>
      </p:sp>
      <p:pic>
        <p:nvPicPr>
          <p:cNvPr id="78852" name="Picture 2" descr="Computer code has 28 lines. The lines read as follows. Line 1. forward slash forward slash This program demonstrates an array being passed to a function period. Line 2. hash include left angular bracket i o stream right angular bracket. Line 3. using name space s t d semicolon. Line 4. blank. Line 5. void show Values left parenthesis i n t left bracket right bracket comma i n t right parenthesis semicolon forward slash forward slash Function prototype. Line 6. blank. Line 7. i n t main left parenthesis right parenthesis. Line 8. left brace. Line 9, indented once. c o n s t,i n t ARRAY underscore SIZE equals 8 semicolon. Line 10, indented once. i n t numbers left bracket ARRAY underscore SIZE right bracket equals left brace 5 comma 10 comma 15 comma 20 comma 25 comma 30 comma 35 comma 40 right brace semicolon. Line 11. blank. Line 12, indented once. show Values left parenthesis numbers comma ARRAY underscore SIZE right parenthesis semicolon. Line 13, indented once. return 0 semicolon. Line 14. right brace. Line 15. blank. To be continued."/>
          <p:cNvPicPr>
            <a:picLocks noChangeAspect="1" noChangeArrowheads="1"/>
          </p:cNvPicPr>
          <p:nvPr/>
        </p:nvPicPr>
        <p:blipFill rotWithShape="1">
          <a:blip r:embed="rId2">
            <a:extLst>
              <a:ext uri="{28A0092B-C50C-407E-A947-70E740481C1C}">
                <a14:useLocalDpi xmlns:a14="http://schemas.microsoft.com/office/drawing/2010/main" val="0"/>
              </a:ext>
            </a:extLst>
          </a:blip>
          <a:srcRect t="10109"/>
          <a:stretch/>
        </p:blipFill>
        <p:spPr bwMode="auto">
          <a:xfrm>
            <a:off x="654371" y="2147078"/>
            <a:ext cx="7835257" cy="3414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7809195" cy="1231076"/>
          </a:xfrm>
        </p:spPr>
        <p:txBody>
          <a:bodyPr wrap="square" anchor="b">
            <a:spAutoFit/>
          </a:bodyPr>
          <a:lstStyle/>
          <a:p>
            <a:pPr eaLnBrk="1" hangingPunct="1">
              <a:spcBef>
                <a:spcPct val="0"/>
              </a:spcBef>
              <a:buClrTx/>
              <a:defRPr/>
            </a:pPr>
            <a:r>
              <a:rPr lang="en-US" dirty="0" smtClean="0">
                <a:latin typeface="Times New Roman" panose="02020603050405020304" pitchFamily="18" charset="0"/>
                <a:ea typeface="+mn-ea"/>
                <a:cs typeface="Arial" panose="020B0604020202020204" pitchFamily="34" charset="0"/>
              </a:rPr>
              <a:t>Passing an Array to a Function in Program 7-17 </a:t>
            </a:r>
            <a:r>
              <a:rPr lang="en-US" sz="2000" b="0" dirty="0" smtClean="0">
                <a:latin typeface="Times New Roman" panose="02020603050405020304" pitchFamily="18" charset="0"/>
                <a:ea typeface="+mn-ea"/>
                <a:cs typeface="Arial" panose="020B0604020202020204" pitchFamily="34" charset="0"/>
              </a:rPr>
              <a:t>(2 of 2)</a:t>
            </a:r>
            <a:endParaRPr lang="en-US" sz="2000" b="0" dirty="0">
              <a:latin typeface="Times New Roman" panose="02020603050405020304" pitchFamily="18" charset="0"/>
              <a:ea typeface="+mn-ea"/>
              <a:cs typeface="Arial" panose="020B0604020202020204" pitchFamily="34" charset="0"/>
            </a:endParaRPr>
          </a:p>
        </p:txBody>
      </p:sp>
      <p:pic>
        <p:nvPicPr>
          <p:cNvPr id="79875" name="Picture 2" descr="Computer code continued. Line 16. forward slash forward series of slash asterisks. Line 17. forward slash forward slash Definition of function show Value period asterisk. Line 18. forward slash forward slash This function accepts an array of integers and asterisk. Line 19. forward slash forward slash the array's size as its arguments period The contents asterisk. Line 20. forward slash forward slash of the array are displayed period asterisk. Line 21. forward slash forward slash series of asterisks. Line 22. blank. Line 23. void show Values left parenthesis i n t, n u m s left bracket right bracket comma i n t size right parenthesis. Line 24. left brace. Line 25, indented once. for left parenthesis i n t index equals 0 semicolon index lesser than sign size semicolon index plus plus right parenthesis. Line 26, indented twice. c out left angular bracket left angular bracket n u m s left bracket index right bracket left angular bracket left angular bracket double quote double quote semicolon. Line 27, indented once. c out left angular bracket left angular bracket end l semicolon. Line 28. right brace. The program output reads, 5, 10, 15, 20, 25, 30, 35,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606" y="2078083"/>
            <a:ext cx="7388789" cy="386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Array Terminology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a:tabLst/>
              <a:defRPr/>
            </a:pPr>
            <a:r>
              <a:rPr lang="en-US" altLang="en-US" sz="2400" dirty="0">
                <a:solidFill>
                  <a:srgbClr val="000000"/>
                </a:solidFill>
                <a:latin typeface="Arial (Body)"/>
                <a:ea typeface="+mn-ea"/>
              </a:rPr>
              <a:t>The </a:t>
            </a:r>
            <a:r>
              <a:rPr lang="en-US" altLang="en-US" sz="2400" b="1" dirty="0">
                <a:solidFill>
                  <a:srgbClr val="000000"/>
                </a:solidFill>
                <a:latin typeface="Arial (Body)"/>
                <a:ea typeface="+mn-ea"/>
              </a:rPr>
              <a:t>size</a:t>
            </a:r>
            <a:r>
              <a:rPr lang="en-US" altLang="en-US" sz="2400" dirty="0">
                <a:solidFill>
                  <a:srgbClr val="000000"/>
                </a:solidFill>
                <a:latin typeface="Arial (Body)"/>
                <a:ea typeface="+mn-ea"/>
              </a:rPr>
              <a:t> of an array is:</a:t>
            </a:r>
          </a:p>
          <a:p>
            <a:pPr marL="741553" lvl="1" indent="-284353">
              <a:buFont typeface="Arial" panose="020B0604020202020204" pitchFamily="34" charset="0"/>
              <a:buChar char="–"/>
              <a:defRPr/>
            </a:pPr>
            <a:r>
              <a:rPr lang="en-US" altLang="en-US" sz="2400" dirty="0">
                <a:solidFill>
                  <a:srgbClr val="000000"/>
                </a:solidFill>
                <a:latin typeface="Arial (Body)"/>
              </a:rPr>
              <a:t>the total number of bytes allocated for it</a:t>
            </a:r>
          </a:p>
          <a:p>
            <a:pPr marL="741553" lvl="1" indent="-284353">
              <a:buFont typeface="Arial" panose="020B0604020202020204" pitchFamily="34" charset="0"/>
              <a:buChar char="–"/>
              <a:defRPr/>
            </a:pPr>
            <a:r>
              <a:rPr lang="en-US" altLang="en-US" sz="2400" dirty="0" smtClean="0">
                <a:solidFill>
                  <a:srgbClr val="000000"/>
                </a:solidFill>
                <a:latin typeface="Arial (Body)"/>
              </a:rPr>
              <a:t>(</a:t>
            </a:r>
            <a:r>
              <a:rPr lang="en-US" altLang="en-US" sz="2400" dirty="0">
                <a:solidFill>
                  <a:srgbClr val="000000"/>
                </a:solidFill>
                <a:latin typeface="Arial (Body)"/>
              </a:rPr>
              <a:t>number of elements) * (number of bytes for each element)</a:t>
            </a:r>
          </a:p>
          <a:p>
            <a:pPr marL="255651" indent="-255651">
              <a:tabLst/>
              <a:defRPr/>
            </a:pPr>
            <a:r>
              <a:rPr lang="en-US" altLang="en-US" sz="2400" dirty="0">
                <a:solidFill>
                  <a:srgbClr val="000000"/>
                </a:solidFill>
                <a:latin typeface="Arial (Body)"/>
                <a:ea typeface="+mn-ea"/>
              </a:rPr>
              <a:t>Examples:</a:t>
            </a:r>
          </a:p>
          <a:p>
            <a:pPr marL="741600" lvl="1" indent="0">
              <a:buNone/>
              <a:defRPr/>
            </a:pPr>
            <a:r>
              <a:rPr lang="en-US" altLang="en-US" sz="2400" dirty="0" smtClean="0">
                <a:solidFill>
                  <a:srgbClr val="000000"/>
                </a:solidFill>
                <a:latin typeface="Courier New" panose="02070309020205020404" pitchFamily="49" charset="0"/>
              </a:rPr>
              <a:t>int </a:t>
            </a:r>
            <a:r>
              <a:rPr lang="en-US" altLang="en-US" sz="2400" dirty="0">
                <a:solidFill>
                  <a:srgbClr val="000000"/>
                </a:solidFill>
                <a:latin typeface="Courier New" panose="02070309020205020404" pitchFamily="49" charset="0"/>
              </a:rPr>
              <a:t>tests[5]</a:t>
            </a:r>
            <a:r>
              <a:rPr lang="en-US" altLang="en-US" sz="2400" dirty="0">
                <a:solidFill>
                  <a:srgbClr val="000000"/>
                </a:solidFill>
                <a:latin typeface="Arial (Body)"/>
              </a:rPr>
              <a:t> is an array of 20 bytes, assuming 4 bytes for an </a:t>
            </a:r>
            <a:r>
              <a:rPr lang="en-US" altLang="en-US" sz="2400" dirty="0">
                <a:solidFill>
                  <a:srgbClr val="000000"/>
                </a:solidFill>
                <a:latin typeface="Courier New" panose="02070309020205020404" pitchFamily="49" charset="0"/>
              </a:rPr>
              <a:t>int</a:t>
            </a:r>
          </a:p>
          <a:p>
            <a:pPr marL="741600" lvl="1" indent="0">
              <a:buNone/>
              <a:defRPr/>
            </a:pPr>
            <a:r>
              <a:rPr lang="en-US" altLang="en-US" sz="2400" dirty="0" smtClean="0">
                <a:solidFill>
                  <a:srgbClr val="000000"/>
                </a:solidFill>
                <a:latin typeface="Courier New" panose="02070309020205020404" pitchFamily="49" charset="0"/>
              </a:rPr>
              <a:t>long </a:t>
            </a:r>
            <a:r>
              <a:rPr lang="en-US" altLang="en-US" sz="2400" dirty="0">
                <a:solidFill>
                  <a:srgbClr val="000000"/>
                </a:solidFill>
                <a:latin typeface="Courier New" panose="02070309020205020404" pitchFamily="49" charset="0"/>
              </a:rPr>
              <a:t>double measures[10</a:t>
            </a:r>
            <a:r>
              <a:rPr lang="en-US" altLang="en-US" sz="2400" dirty="0" smtClean="0">
                <a:solidFill>
                  <a:srgbClr val="000000"/>
                </a:solidFill>
                <a:latin typeface="Courier New" panose="02070309020205020404" pitchFamily="49" charset="0"/>
              </a:rPr>
              <a:t>]</a:t>
            </a:r>
            <a:r>
              <a:rPr lang="en-US" altLang="en-US" sz="2400" dirty="0" smtClean="0">
                <a:solidFill>
                  <a:srgbClr val="000000"/>
                </a:solidFill>
                <a:latin typeface="Arial (Body)"/>
              </a:rPr>
              <a:t> is </a:t>
            </a:r>
            <a:r>
              <a:rPr lang="en-US" altLang="en-US" sz="2400" dirty="0">
                <a:solidFill>
                  <a:srgbClr val="000000"/>
                </a:solidFill>
                <a:latin typeface="Arial (Body)"/>
              </a:rPr>
              <a:t>an array of 80 bytes, assuming 8 bytes for a </a:t>
            </a:r>
            <a:r>
              <a:rPr lang="en-US" altLang="en-US" sz="2400" dirty="0">
                <a:solidFill>
                  <a:srgbClr val="000000"/>
                </a:solidFill>
                <a:latin typeface="Courier New" panose="02070309020205020404" pitchFamily="49" charset="0"/>
              </a:rPr>
              <a:t>long double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Modifying Arrays in Functions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752600"/>
            <a:ext cx="8229600" cy="2223655"/>
          </a:xfrm>
        </p:spPr>
        <p:txBody>
          <a:bodyPr>
            <a:spAutoFit/>
          </a:bodyPr>
          <a:lstStyle/>
          <a:p>
            <a:pPr marL="255651" indent="-255651">
              <a:tabLst/>
              <a:defRPr/>
            </a:pPr>
            <a:r>
              <a:rPr lang="en-US" altLang="en-US" sz="2400" dirty="0">
                <a:solidFill>
                  <a:srgbClr val="000000"/>
                </a:solidFill>
                <a:latin typeface="Arial (Body)"/>
                <a:ea typeface="+mn-ea"/>
              </a:rPr>
              <a:t>Array names in functions are </a:t>
            </a:r>
            <a:r>
              <a:rPr lang="en-US" altLang="en-US" sz="2400" dirty="0" smtClean="0">
                <a:solidFill>
                  <a:srgbClr val="000000"/>
                </a:solidFill>
                <a:latin typeface="Arial (Body)"/>
                <a:ea typeface="+mn-ea"/>
              </a:rPr>
              <a:t>like reference </a:t>
            </a:r>
            <a:r>
              <a:rPr lang="en-US" altLang="en-US" sz="2400" dirty="0">
                <a:solidFill>
                  <a:srgbClr val="000000"/>
                </a:solidFill>
                <a:latin typeface="Arial (Body)"/>
                <a:ea typeface="+mn-ea"/>
              </a:rPr>
              <a:t>variables – changes made to array in a function are reflected in actual array in calling </a:t>
            </a:r>
            <a:r>
              <a:rPr lang="en-US" altLang="en-US" sz="2400" dirty="0" smtClean="0">
                <a:solidFill>
                  <a:srgbClr val="000000"/>
                </a:solidFill>
                <a:latin typeface="Arial (Body)"/>
                <a:ea typeface="+mn-ea"/>
              </a:rPr>
              <a:t>function</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Need to exercise caution that array is not inadvertently changed by a </a:t>
            </a:r>
            <a:r>
              <a:rPr lang="en-US" altLang="en-US" sz="2400" dirty="0" smtClean="0">
                <a:solidFill>
                  <a:srgbClr val="000000"/>
                </a:solidFill>
                <a:latin typeface="Arial (Body)"/>
                <a:ea typeface="+mn-ea"/>
              </a:rPr>
              <a:t>function</a:t>
            </a:r>
            <a:endParaRPr lang="en-US" altLang="en-US" sz="2400" dirty="0">
              <a:solidFill>
                <a:srgbClr val="000000"/>
              </a:solidFill>
              <a:latin typeface="Arial (Body)"/>
              <a:ea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7.9</a:t>
            </a:r>
            <a:r>
              <a:rPr lang="en-US" altLang="en-US" sz="3400" dirty="0">
                <a:latin typeface="Times New Roman" panose="02020603050405020304" pitchFamily="18" charset="0"/>
                <a:ea typeface="+mj-ea"/>
                <a:cs typeface="Arial"/>
              </a:rPr>
              <a:t> Two-Dimensional Arrays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Two-Dimensional Arrays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677352"/>
          </a:xfrm>
        </p:spPr>
        <p:txBody>
          <a:bodyPr>
            <a:spAutoFit/>
          </a:bodyPr>
          <a:lstStyle/>
          <a:p>
            <a:pPr marL="255600" indent="-255600">
              <a:tabLst/>
              <a:defRPr/>
            </a:pPr>
            <a:r>
              <a:rPr lang="en-US" altLang="en-US" sz="2400" dirty="0">
                <a:solidFill>
                  <a:srgbClr val="000000"/>
                </a:solidFill>
                <a:latin typeface="Arial (Body)"/>
                <a:ea typeface="+mn-ea"/>
              </a:rPr>
              <a:t>Can define one array for multiple sets of data</a:t>
            </a:r>
          </a:p>
          <a:p>
            <a:pPr marL="255600" indent="-255600">
              <a:tabLst/>
              <a:defRPr/>
            </a:pPr>
            <a:r>
              <a:rPr lang="en-US" altLang="en-US" sz="2400" dirty="0">
                <a:solidFill>
                  <a:srgbClr val="000000"/>
                </a:solidFill>
                <a:latin typeface="Arial (Body)"/>
                <a:ea typeface="+mn-ea"/>
              </a:rPr>
              <a:t>Like a table in a spreadsheet</a:t>
            </a:r>
          </a:p>
          <a:p>
            <a:pPr marL="255600" indent="-255600">
              <a:tabLst/>
              <a:defRPr/>
            </a:pPr>
            <a:r>
              <a:rPr lang="en-US" altLang="en-US" sz="2400" dirty="0">
                <a:solidFill>
                  <a:srgbClr val="000000"/>
                </a:solidFill>
                <a:latin typeface="Arial (Body)"/>
                <a:ea typeface="+mn-ea"/>
              </a:rPr>
              <a:t>Use two size declarators in definition</a:t>
            </a:r>
            <a:r>
              <a:rPr lang="en-US" altLang="en-US" sz="2400" dirty="0" smtClean="0">
                <a:solidFill>
                  <a:srgbClr val="000000"/>
                </a:solidFill>
                <a:latin typeface="Arial (Body)"/>
                <a:ea typeface="+mn-ea"/>
              </a:rPr>
              <a:t>:</a:t>
            </a:r>
            <a:endParaRPr lang="en-US" altLang="en-US" sz="2400" dirty="0" smtClean="0">
              <a:solidFill>
                <a:srgbClr val="000000"/>
              </a:solidFill>
              <a:latin typeface="Arial (Body)"/>
            </a:endParaRPr>
          </a:p>
        </p:txBody>
      </p:sp>
      <p:pic>
        <p:nvPicPr>
          <p:cNvPr id="5" name="Picture 4" descr="Computer code has 2 lines. the lines read as follows. Line 1. c o n s t, i n t ROWS equals 4 comma C O L S equals 3 semicolon. Line 2. i n t exams left bracket ROWS right bracket left bracket C O L S right bracket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006" y="3495392"/>
            <a:ext cx="4821988" cy="529387"/>
          </a:xfrm>
          <a:prstGeom prst="rect">
            <a:avLst/>
          </a:prstGeom>
        </p:spPr>
      </p:pic>
      <p:sp>
        <p:nvSpPr>
          <p:cNvPr id="4" name="Text Placeholder 3"/>
          <p:cNvSpPr>
            <a:spLocks noGrp="1"/>
          </p:cNvSpPr>
          <p:nvPr>
            <p:ph type="body" idx="2"/>
          </p:nvPr>
        </p:nvSpPr>
        <p:spPr>
          <a:xfrm>
            <a:off x="457200" y="4242619"/>
            <a:ext cx="8229600" cy="845574"/>
          </a:xfrm>
        </p:spPr>
        <p:txBody>
          <a:bodyPr/>
          <a:lstStyle/>
          <a:p>
            <a:pPr marL="255600" indent="-255600"/>
            <a:r>
              <a:rPr lang="en-US" altLang="en-US" sz="2400" dirty="0">
                <a:solidFill>
                  <a:srgbClr val="000000"/>
                </a:solidFill>
                <a:latin typeface="Arial (Body)"/>
              </a:rPr>
              <a:t>First declarator is number of rows; second is number of </a:t>
            </a:r>
            <a:r>
              <a:rPr lang="en-US" altLang="en-US" sz="2400" dirty="0" smtClean="0">
                <a:solidFill>
                  <a:srgbClr val="000000"/>
                </a:solidFill>
                <a:latin typeface="Arial (Body)"/>
              </a:rPr>
              <a:t>columns</a:t>
            </a:r>
            <a:endParaRPr lang="en-US" altLang="en-US" sz="2400" dirty="0">
              <a:solidFill>
                <a:srgbClr val="000000"/>
              </a:solidFill>
              <a:latin typeface="Arial (Body)"/>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Two-Dimensional Array Representation</a:t>
            </a:r>
            <a:endParaRPr lang="en-US" altLang="en-US" sz="3400" b="1" dirty="0">
              <a:solidFill>
                <a:srgbClr val="007FA3"/>
              </a:solidFill>
              <a:latin typeface="Times New Roman" panose="02020603050405020304" pitchFamily="18" charset="0"/>
              <a:ea typeface="+mj-ea"/>
              <a:sym typeface="Times New Roman"/>
            </a:endParaRPr>
          </a:p>
        </p:txBody>
      </p:sp>
      <p:pic>
        <p:nvPicPr>
          <p:cNvPr id="3" name="Picture 2" descr="Computer code reads, c o n s t, i n t ROWS equals 4 comma C O L S equals 3 semicolon i n t exams left bracket ROWS right bracket left bracket C O L S right bracket semicolon. A table is displayed below. The table has 4 rows and 3 columns. The columns have the following headings from left to right. Column 1, Column 2, Column 3, . The row entries are as follows. Row 1. Column 1, exams left 0 bracket right bracket left 0 bracket right bracket. Column 2, exams left bracket 0 right bracket left bracket 1 right bracket. Column 3, exams left bracket 0 right bracket left bracket 2 right bracket. Row 2. Column 1, exams left bracket 1 right bracket left 0 bracket right bracket. Column 2, exams left bracket 1 right bracket left bracket 1 right bracket. Column 3, exams left bracket 1 right bracket left bracket 2 right bracket. Row 3. Column 1, exams left bracket 2 right bracket left bracket 0 right bracket. Column 2, exams left bracket 2 right bracket left bracket right 1 bracket. Column 3, exams left bracket 2 right bracket left bracket 2 right bracket. Row 4. Column 1, exams left bracket 3 right bracket left bracket 0 right bracket. Column 2, exams left bracket 3 right bracket left bracket 1 right bracket. Column 3, exams left bracket 3 right bracket left bracket 2 right bracket."/>
          <p:cNvPicPr>
            <a:picLocks noChangeAspect="1"/>
          </p:cNvPicPr>
          <p:nvPr/>
        </p:nvPicPr>
        <p:blipFill rotWithShape="1">
          <a:blip r:embed="rId2"/>
          <a:srcRect t="11097"/>
          <a:stretch/>
        </p:blipFill>
        <p:spPr>
          <a:xfrm>
            <a:off x="1290295" y="1845022"/>
            <a:ext cx="6563409" cy="2498773"/>
          </a:xfrm>
          <a:prstGeom prst="rect">
            <a:avLst/>
          </a:prstGeom>
        </p:spPr>
      </p:pic>
      <p:sp>
        <p:nvSpPr>
          <p:cNvPr id="10" name="Text Placeholder 9"/>
          <p:cNvSpPr>
            <a:spLocks noGrp="1"/>
          </p:cNvSpPr>
          <p:nvPr>
            <p:ph type="body" idx="1"/>
          </p:nvPr>
        </p:nvSpPr>
        <p:spPr>
          <a:xfrm>
            <a:off x="457200" y="4508137"/>
            <a:ext cx="8229600" cy="567813"/>
          </a:xfrm>
        </p:spPr>
        <p:txBody>
          <a:bodyPr/>
          <a:lstStyle/>
          <a:p>
            <a:r>
              <a:rPr lang="en-US" altLang="en-US" sz="2400" dirty="0">
                <a:latin typeface="Arial (Body)"/>
              </a:rPr>
              <a:t>Use two subscripts to access element</a:t>
            </a:r>
            <a:r>
              <a:rPr lang="en-US" altLang="en-US" sz="2400" dirty="0" smtClean="0">
                <a:latin typeface="Arial (Body)"/>
              </a:rPr>
              <a:t>:</a:t>
            </a:r>
            <a:endParaRPr lang="en-US" altLang="en-US" sz="2400" dirty="0">
              <a:latin typeface="Arial (Body)"/>
            </a:endParaRPr>
          </a:p>
        </p:txBody>
      </p:sp>
      <p:pic>
        <p:nvPicPr>
          <p:cNvPr id="12" name="Picture 11" descr="Computer code reads, left bracket 2 right bracket left bracket 2 right bracket equals 86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950" y="5194730"/>
            <a:ext cx="2944049" cy="22538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099"/>
            <a:ext cx="8229600" cy="646300"/>
          </a:xfrm>
        </p:spPr>
        <p:txBody>
          <a:bodyPr anchor="b">
            <a:spAutoFit/>
          </a:bodyPr>
          <a:lstStyle/>
          <a:p>
            <a:pPr eaLnBrk="1" hangingPunct="1">
              <a:spcBef>
                <a:spcPct val="0"/>
              </a:spcBef>
              <a:buClrTx/>
              <a:defRPr/>
            </a:pPr>
            <a:r>
              <a:rPr lang="en-US" sz="3000" dirty="0" smtClean="0">
                <a:latin typeface="Times New Roman" panose="02020603050405020304" pitchFamily="18" charset="0"/>
                <a:ea typeface="+mn-ea"/>
                <a:cs typeface="Arial" panose="020B0604020202020204" pitchFamily="34" charset="0"/>
              </a:rPr>
              <a:t>A Two-Dimensional Array in Program 7-21 </a:t>
            </a:r>
            <a:r>
              <a:rPr lang="en-US" sz="2000" b="0" dirty="0" smtClean="0">
                <a:latin typeface="Times New Roman" panose="02020603050405020304" pitchFamily="18" charset="0"/>
                <a:ea typeface="+mn-ea"/>
                <a:cs typeface="Arial" panose="020B0604020202020204" pitchFamily="34" charset="0"/>
              </a:rPr>
              <a:t>(1 of 3)</a:t>
            </a:r>
            <a:endParaRPr lang="en-US" sz="2000" b="0" dirty="0">
              <a:latin typeface="Times New Roman" panose="02020603050405020304" pitchFamily="18" charset="0"/>
              <a:ea typeface="+mn-ea"/>
              <a:cs typeface="Arial" panose="020B0604020202020204" pitchFamily="34" charset="0"/>
            </a:endParaRPr>
          </a:p>
        </p:txBody>
      </p:sp>
      <p:pic>
        <p:nvPicPr>
          <p:cNvPr id="84995" name="Picture 2" descr="Computer code has 42 lines. The lines read as follows. Line 1. forward slash forward slash This program demonstrates a two hyphen dimensional array period. Line 2. hash include left angular bracket i o stream right angular bracket. Line 3. hash include left angular bracket i o m a n i p right angular bracket. Line 4. using name space s t d semicolon. Line 5. blank. Line 6. i n t main left parenthesis right parenthesis. Line 7. left brace. Line 8, indented once. c o n s t, i n t, N U M underscore D I V S equals 3 semicolon forward slash forward slash Number of divisions. Line 9, indented once. c o n s t, i n t, N U M underscore Q T R S equals 4 semicolon forward slash forward slash Number of quarters. Line 10, indented once. double sales left bracket N U M underscore D I V S right bracket left bracket N U M underscore Q T R S right bracket semicolon forward slash forward slash Array with 3 rows and 4 columns period. Line 11, indented once. double total Sales equals 0 semicolon forward slash forward slash To hold the total sales period. Line 12, indented once. i n t, d i v comma q t r semicolon forward slash forward slash Loop counters period. Line 13. blank. Line 14, indented once. c out left angular bracket left angular bracket double quote This program will calculate the total sales of back slash n double quote semicolon. Line 15, indented once. c out left angular bracket left angular bracket double quote all the company's divisions period back slash n double quote semicolon. Line 16, indented once. c out left angular bracket left angular bracket double quote Enter the following sales information colon back slash n back slash n double quote semicolon. Line 17. blank. To be continued."/>
          <p:cNvPicPr>
            <a:picLocks noChangeAspect="1" noChangeArrowheads="1"/>
          </p:cNvPicPr>
          <p:nvPr/>
        </p:nvPicPr>
        <p:blipFill rotWithShape="1">
          <a:blip r:embed="rId2">
            <a:extLst>
              <a:ext uri="{28A0092B-C50C-407E-A947-70E740481C1C}">
                <a14:useLocalDpi xmlns:a14="http://schemas.microsoft.com/office/drawing/2010/main" val="0"/>
              </a:ext>
            </a:extLst>
          </a:blip>
          <a:srcRect t="10180" b="5355"/>
          <a:stretch/>
        </p:blipFill>
        <p:spPr bwMode="auto">
          <a:xfrm>
            <a:off x="950233" y="2191812"/>
            <a:ext cx="7243535" cy="304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099"/>
            <a:ext cx="8229600" cy="646300"/>
          </a:xfrm>
        </p:spPr>
        <p:txBody>
          <a:bodyPr anchor="b">
            <a:spAutoFit/>
          </a:bodyPr>
          <a:lstStyle/>
          <a:p>
            <a:pPr eaLnBrk="1" hangingPunct="1">
              <a:spcBef>
                <a:spcPct val="0"/>
              </a:spcBef>
              <a:buClrTx/>
              <a:defRPr/>
            </a:pPr>
            <a:r>
              <a:rPr lang="en-US" sz="3000" dirty="0" smtClean="0">
                <a:latin typeface="Times New Roman" panose="02020603050405020304" pitchFamily="18" charset="0"/>
                <a:ea typeface="+mn-ea"/>
                <a:cs typeface="Arial" panose="020B0604020202020204" pitchFamily="34" charset="0"/>
              </a:rPr>
              <a:t>A Two-Dimensional Array in Program 7-21 </a:t>
            </a:r>
            <a:r>
              <a:rPr lang="en-US" sz="2000" b="0" dirty="0" smtClean="0">
                <a:latin typeface="Times New Roman" panose="02020603050405020304" pitchFamily="18" charset="0"/>
                <a:ea typeface="+mn-ea"/>
                <a:cs typeface="Arial" panose="020B0604020202020204" pitchFamily="34" charset="0"/>
              </a:rPr>
              <a:t>(2 of 3)</a:t>
            </a:r>
            <a:endParaRPr lang="en-US" sz="2000" b="0" dirty="0">
              <a:latin typeface="Times New Roman" panose="02020603050405020304" pitchFamily="18" charset="0"/>
              <a:ea typeface="+mn-ea"/>
              <a:cs typeface="Arial" panose="020B0604020202020204" pitchFamily="34" charset="0"/>
            </a:endParaRPr>
          </a:p>
        </p:txBody>
      </p:sp>
      <p:pic>
        <p:nvPicPr>
          <p:cNvPr id="86019" name="Picture 2" descr="Computer code continued. Line 18, indented once. forward slash forward slash Nested loops to fill the array with quarterly. Line 19. forward slash forward slash sales figures for each division period. Line 20, indented once. for left parenthesis d i v equals 0 semicolon d i v lesser than sign N U M underscore D I V S semicolon d i v plus plus right parenthesis. Line 21, indented once. left brace. Line 22, indented twice. for left parenthesis q t r equals 0 semicolon q t r lesser than sign N U M underscore Q T R S semicolon q t r plus plus right parenthesis. Line 23, indented twice. left brace. Line 24, indented twice. c out left angular bracket left angular bracket double quote Division double quote left angular bracket left angular bracket left parenthesis d i v plus 1 right parenthesis semicolon. Line 25, indented twice. c out left angular bracket left angular bracket double quote comma Quarter double quote left angular bracket left angular bracket left parenthesis q t r plus 1 right parenthesis left angular bracket left angular bracket double quote colon dollar sign double quote semicolon. Line 26, indented twice. c in right angular bracket right angular bracket sales left bracket d i v right bracket left bracket q t r right bracket semicolon. Line 27, indented twice. right brace. Line 28, indented twice. c out left angular bracket left angular bracket end l semicolon forward slash forward slash Print blank line period. Line 29, indented once. right brace. Line 30. blank. Line 31, indented once. forward slash forward slash Nested loops used to add all the elements period. Line 32, indented once. for left parenthesis d i v equals 0 semicolon d iv lesser than sign N U M underscore D I V S semicolon d i v plus plus right parenthesis. Line 33, indented once. left brace. Line 34, indented twice. for left parenthesis q t r equals 0 semicolon q t r bracket lesser than sign N U M underscore Q T R S semicolon q t r plus plus right parenthesis. Line 35, indented 3 times. total Sales plus equals sales left bracket d i v right bracket left bracket q t r right bracket semicolon. Line 36, indented once. right brace. Line 37. blank. Line 38, indented once. c out left angular bracket left angular bracket fixed left angular bracket left angular bracket show point left angular bracket left angular bracket set precision left parenthesis 2 right parenthesis semicolon. Line 39, indented once. c out left angular bracket left angular bracket double quote The total sales for the company are colon dollar sign double quote semicolon. Line 40, indented once. c out left angular bracket left angular bracket total Sales left angular bracket left angular bracket end l semicolon. Line 41, indented once. return 0 semicolon. Line 42. right brace."/>
          <p:cNvPicPr>
            <a:picLocks noChangeAspect="1" noChangeArrowheads="1"/>
          </p:cNvPicPr>
          <p:nvPr/>
        </p:nvPicPr>
        <p:blipFill rotWithShape="1">
          <a:blip r:embed="rId2">
            <a:extLst>
              <a:ext uri="{28A0092B-C50C-407E-A947-70E740481C1C}">
                <a14:useLocalDpi xmlns:a14="http://schemas.microsoft.com/office/drawing/2010/main" val="0"/>
              </a:ext>
            </a:extLst>
          </a:blip>
          <a:srcRect t="5932"/>
          <a:stretch/>
        </p:blipFill>
        <p:spPr bwMode="auto">
          <a:xfrm>
            <a:off x="1725606" y="1714084"/>
            <a:ext cx="5692789" cy="444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099"/>
            <a:ext cx="8229600" cy="646300"/>
          </a:xfrm>
        </p:spPr>
        <p:txBody>
          <a:bodyPr anchor="b">
            <a:spAutoFit/>
          </a:bodyPr>
          <a:lstStyle/>
          <a:p>
            <a:pPr eaLnBrk="1" hangingPunct="1">
              <a:spcBef>
                <a:spcPct val="0"/>
              </a:spcBef>
              <a:buClrTx/>
              <a:defRPr/>
            </a:pPr>
            <a:r>
              <a:rPr lang="en-US" sz="3000" dirty="0" smtClean="0">
                <a:latin typeface="Times New Roman" panose="02020603050405020304" pitchFamily="18" charset="0"/>
                <a:ea typeface="+mn-ea"/>
                <a:cs typeface="Arial" panose="020B0604020202020204" pitchFamily="34" charset="0"/>
              </a:rPr>
              <a:t>A Two-Dimensional Array in Program 7-21 </a:t>
            </a:r>
            <a:r>
              <a:rPr lang="en-US" sz="2000" b="0" dirty="0" smtClean="0">
                <a:latin typeface="Times New Roman" panose="02020603050405020304" pitchFamily="18" charset="0"/>
                <a:ea typeface="+mn-ea"/>
                <a:cs typeface="Arial" panose="020B0604020202020204" pitchFamily="34" charset="0"/>
              </a:rPr>
              <a:t>(3 of 3)</a:t>
            </a:r>
            <a:endParaRPr lang="en-US" sz="2000" b="0" dirty="0">
              <a:latin typeface="Times New Roman" panose="02020603050405020304" pitchFamily="18" charset="0"/>
              <a:ea typeface="+mn-ea"/>
              <a:cs typeface="Arial" panose="020B0604020202020204" pitchFamily="34" charset="0"/>
            </a:endParaRPr>
          </a:p>
        </p:txBody>
      </p:sp>
      <p:pic>
        <p:nvPicPr>
          <p:cNvPr id="87043" name="Picture 2" descr="Program output with example input is shown in bold. The program output has 16 lines. The lines read as follows. Line 1. This program will calculate the total sales of. Line 2. all the company's divisions period. Line 3. Enter the following sales data colon. Line 4. Division 1 comma Quarter 1 colon dollar sign 31569 period 45 left bracket Enter right bracket. Line 5. Division 1 comma Quarter 2 colon dollar sign 29654 period 23 left bracket Enter right bracket. Line 6. Division 1 comma Quarter 3 colon dollar sign 32982 period 54 left bracket Enter right bracket. Line 7. Division 1 comma Quarter 4 colon dollar sign 39651 period 21 left bracket Enter right bracket. Line 8. Division 2 comma Quarter 1 colon dollar sign 56321 period 02 left bracket Enter right bracket. Line 9. Division 2 comma Quarter 2 colon dollar sign 54128 period 63 left bracket Enter right bracket. Line 10. Division 2 comma Quarter 3 colon dollar sign 41235 period 85 left bracket Enter right bracket. Line 11. Division 2 comma Quarter 4 colon dollar sign 54652 period 33 left bracket Enter right bracket. Line 12. Division 3 comma Quarter 1 colon dollar sign 29654 period 35 left bracket Enter right bracket. Line 13. Division 3 comma Quarter 2 colon dollar sign 28963 period 32 left bracket Enter right bracket. Line 14. Division 3 comma Quarter 3 colon dollar sign 25353 period 55 left bracket Enter right bracket. Line 15. Division 3 comma Quarter 4 colon dollar sign 32615 period 88 left bracket Enter right bracket. Line 16. The total sales for the company are colon dollar sign 456782 period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646901"/>
            <a:ext cx="60198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2D Array Initialization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00" indent="-255600">
              <a:buFont typeface="Arial" panose="020B0604020202020204" pitchFamily="34" charset="0"/>
              <a:buChar char="•"/>
              <a:defRPr/>
            </a:pPr>
            <a:r>
              <a:rPr lang="en-US" altLang="en-US" sz="2400" dirty="0">
                <a:solidFill>
                  <a:srgbClr val="000000"/>
                </a:solidFill>
                <a:latin typeface="Arial (Body)"/>
                <a:ea typeface="+mn-ea"/>
              </a:rPr>
              <a:t>Two-dimensional arrays are initialized row-by-row</a:t>
            </a:r>
            <a:r>
              <a:rPr lang="en-US" altLang="en-US" sz="2400" dirty="0" smtClean="0">
                <a:solidFill>
                  <a:srgbClr val="000000"/>
                </a:solidFill>
                <a:latin typeface="Arial (Body)"/>
                <a:ea typeface="+mn-ea"/>
              </a:rPr>
              <a:t>:</a:t>
            </a:r>
          </a:p>
        </p:txBody>
      </p:sp>
      <p:pic>
        <p:nvPicPr>
          <p:cNvPr id="6" name="Picture 5" descr="Computer code has 2 lines. The lines read as follows. Line 1. c o n s t, i n t ROWS equals 2 comma C O L S equals 2 semicolon. Line 2. i n t exams left bracket ROWS right bracket left bracket C O L S right bracket equals left brace, left brace 84 comma 78 right brace comma left brace 92 comma 97 right brace, right brace semicolon. A two dimensional array is displayed below. The array has four cells: two rows and two columns. The values stored in the cells are as follows: Top left, 84, top right 78; bottom left 92; bottom right 9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834" y="2375662"/>
            <a:ext cx="5966332" cy="1848724"/>
          </a:xfrm>
          <a:prstGeom prst="rect">
            <a:avLst/>
          </a:prstGeom>
        </p:spPr>
      </p:pic>
      <p:sp>
        <p:nvSpPr>
          <p:cNvPr id="4" name="Text Placeholder 3"/>
          <p:cNvSpPr>
            <a:spLocks noGrp="1"/>
          </p:cNvSpPr>
          <p:nvPr>
            <p:ph type="body" idx="2"/>
          </p:nvPr>
        </p:nvSpPr>
        <p:spPr>
          <a:xfrm>
            <a:off x="457200" y="4445880"/>
            <a:ext cx="8229600" cy="875071"/>
          </a:xfrm>
        </p:spPr>
        <p:txBody>
          <a:bodyPr/>
          <a:lstStyle/>
          <a:p>
            <a:pPr marL="255600" indent="-255600"/>
            <a:r>
              <a:rPr lang="en-US" altLang="en-US" sz="2400" dirty="0">
                <a:solidFill>
                  <a:srgbClr val="000000"/>
                </a:solidFill>
                <a:latin typeface="Arial (Body)"/>
              </a:rPr>
              <a:t>Can omit inner </a:t>
            </a:r>
            <a:r>
              <a:rPr lang="en-US" altLang="en-US" sz="2400" dirty="0">
                <a:solidFill>
                  <a:srgbClr val="000000"/>
                </a:solidFill>
                <a:latin typeface="Courier New" panose="02070309020205020404" pitchFamily="49" charset="0"/>
              </a:rPr>
              <a:t>{</a:t>
            </a:r>
            <a:r>
              <a:rPr lang="en-US" altLang="en-US" sz="2400" dirty="0">
                <a:solidFill>
                  <a:srgbClr val="000000"/>
                </a:solidFill>
                <a:latin typeface="Arial (Body)"/>
              </a:rPr>
              <a:t> </a:t>
            </a:r>
            <a:r>
              <a:rPr lang="en-US" altLang="en-US" sz="2400" dirty="0">
                <a:solidFill>
                  <a:srgbClr val="000000"/>
                </a:solidFill>
                <a:latin typeface="Courier New" panose="02070309020205020404" pitchFamily="49" charset="0"/>
              </a:rPr>
              <a:t>}</a:t>
            </a:r>
            <a:r>
              <a:rPr lang="en-US" altLang="en-US" sz="2400" dirty="0">
                <a:solidFill>
                  <a:srgbClr val="000000"/>
                </a:solidFill>
                <a:latin typeface="Arial (Body)"/>
              </a:rPr>
              <a:t>, some initial values in a row – array elements without initial values will be set to </a:t>
            </a:r>
            <a:r>
              <a:rPr lang="en-US" altLang="en-US" sz="2400" dirty="0">
                <a:solidFill>
                  <a:srgbClr val="000000"/>
                </a:solidFill>
                <a:latin typeface="Courier New" panose="02070309020205020404" pitchFamily="49" charset="0"/>
              </a:rPr>
              <a:t>0</a:t>
            </a:r>
            <a:r>
              <a:rPr lang="en-US" altLang="en-US" sz="2400" dirty="0">
                <a:solidFill>
                  <a:srgbClr val="000000"/>
                </a:solidFill>
                <a:latin typeface="Arial (Body)"/>
              </a:rPr>
              <a:t> or </a:t>
            </a:r>
            <a:r>
              <a:rPr lang="en-US" altLang="en-US" sz="2400" dirty="0" smtClean="0">
                <a:solidFill>
                  <a:srgbClr val="000000"/>
                </a:solidFill>
                <a:latin typeface="Courier New" panose="02070309020205020404" pitchFamily="49" charset="0"/>
              </a:rPr>
              <a:t>NULL</a:t>
            </a:r>
            <a:endParaRPr lang="en-US" altLang="en-US" sz="2400" dirty="0">
              <a:solidFill>
                <a:srgbClr val="000000"/>
              </a:solidFill>
              <a:latin typeface="Courier New" panose="02070309020205020404"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dirty="0" smtClean="0">
                <a:latin typeface="Times New Roman" panose="02020603050405020304" pitchFamily="18" charset="0"/>
                <a:ea typeface="+mj-ea"/>
                <a:cs typeface="Arial"/>
              </a:rPr>
              <a:t>Two-Dimensional Array as Parameter, Argument</a:t>
            </a:r>
            <a:endParaRPr 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00" indent="-255600">
              <a:tabLst/>
              <a:defRPr/>
            </a:pPr>
            <a:r>
              <a:rPr lang="en-US" altLang="en-US" sz="2400" dirty="0">
                <a:solidFill>
                  <a:srgbClr val="000000"/>
                </a:solidFill>
                <a:latin typeface="Arial (Body)"/>
                <a:ea typeface="+mn-ea"/>
              </a:rPr>
              <a:t>Use array name as argument in function call</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reads, get exams left parenthesis exams comma 2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66" y="2460758"/>
            <a:ext cx="3321542" cy="237255"/>
          </a:xfrm>
          <a:prstGeom prst="rect">
            <a:avLst/>
          </a:prstGeom>
        </p:spPr>
      </p:pic>
      <p:sp>
        <p:nvSpPr>
          <p:cNvPr id="4" name="Text Placeholder 3"/>
          <p:cNvSpPr>
            <a:spLocks noGrp="1"/>
          </p:cNvSpPr>
          <p:nvPr>
            <p:ph type="body" idx="2"/>
          </p:nvPr>
        </p:nvSpPr>
        <p:spPr>
          <a:xfrm>
            <a:off x="457200" y="3004603"/>
            <a:ext cx="8229600" cy="934065"/>
          </a:xfrm>
        </p:spPr>
        <p:txBody>
          <a:bodyPr/>
          <a:lstStyle/>
          <a:p>
            <a:pPr marL="255600" indent="-255600"/>
            <a:r>
              <a:rPr lang="en-US" altLang="en-US" sz="2400" dirty="0">
                <a:solidFill>
                  <a:srgbClr val="000000"/>
                </a:solidFill>
                <a:latin typeface="Arial (Body)"/>
              </a:rPr>
              <a:t>Use empty </a:t>
            </a:r>
            <a:r>
              <a:rPr lang="en-US" altLang="en-US" sz="2400" dirty="0">
                <a:solidFill>
                  <a:srgbClr val="000000"/>
                </a:solidFill>
                <a:latin typeface="Courier New" panose="02070309020205020404" pitchFamily="49" charset="0"/>
              </a:rPr>
              <a:t>[]</a:t>
            </a:r>
            <a:r>
              <a:rPr lang="en-US" altLang="en-US" sz="2400" dirty="0">
                <a:solidFill>
                  <a:srgbClr val="000000"/>
                </a:solidFill>
                <a:latin typeface="Arial (Body)"/>
              </a:rPr>
              <a:t> for row, size declarator for column in prototype, header</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6" name="Picture 5" descr="Computer code has 5 lines. The lines read as follows. Line 1. c o n s t, i n t, C O L S equals 2 semicolon. Line 2. Slash, slash Prototype. Line 3. Void get exams left parenthesis i n t left bracket right bracket left bracket C O L S right bracket comma i n t right parenthesis semicolon. Line 4. Slash, slash Header. Line 5. Void get exams left parenthesis i n t, exams left bracket right bracket left bracket C O L S right bracket comma i n t rows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517" y="4245258"/>
            <a:ext cx="6658966" cy="1833442"/>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99"/>
            <a:ext cx="8229600" cy="123107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Example – The </a:t>
            </a:r>
            <a:r>
              <a:rPr lang="en-US" dirty="0" smtClean="0">
                <a:latin typeface="Courier New" panose="02070309020205020404" pitchFamily="49" charset="0"/>
                <a:ea typeface="+mj-ea"/>
                <a:cs typeface="Arial"/>
              </a:rPr>
              <a:t>showarray</a:t>
            </a:r>
            <a:r>
              <a:rPr lang="en-US" dirty="0" smtClean="0">
                <a:latin typeface="Times New Roman" panose="02020603050405020304" pitchFamily="18" charset="0"/>
                <a:ea typeface="+mj-ea"/>
                <a:cs typeface="Arial"/>
              </a:rPr>
              <a:t> Function from Program 7-22</a:t>
            </a:r>
            <a:endParaRPr lang="en-US" dirty="0">
              <a:latin typeface="Times New Roman" panose="02020603050405020304" pitchFamily="18" charset="0"/>
              <a:ea typeface="+mj-ea"/>
              <a:cs typeface="Arial"/>
            </a:endParaRPr>
          </a:p>
        </p:txBody>
      </p:sp>
      <p:pic>
        <p:nvPicPr>
          <p:cNvPr id="90115" name="Picture 3" descr="Computer code has 18 lines. The lines read as follows. Line 30. forward slash forward slash series of asterisks. Line 31. forward slash forward slash Function Definition for show Array asterisk. Line 32. forward slash forward slash The first argument is a two hyphen dimensional i n t array with C O L S asterisk. Line 33. forward slash forward slash columns period The second argument comma rows comma specifies the number of asterisk. Line 34. forward slash forward slash rows in the array period The function displays the array's contents period asterisk. Line 35. forward slash forward slash series of asterisks. Line 36. blank. Line 37. void show Array left parenthesis c o n s t, i n t numbers left bracket right bracket left bracket C O L S right bracket comma i n t rows right parenthesis. Line 38. left brace. Line 39, indented once. for left parenthesis i n t, x equals 0 semicolon x lesser than sign rows semicolon x plus plus right parenthesis. Line 40, indented once. left brace. Line 41, indented twice. for left parenthesis i n t, y equals 0 semicolon y lesser than sign C O L S semicolon y plus plus right parenthesis. Line 42, indented twice. left brace. Line 43, indented 3 times. c out left angular bracket left angular bracket set w left parenthesis 4 right parenthesis left angular bracket left angular bracket numbers left bracket x right bracket left bracket y right bracket left angular bracket left angular bracket double quote double quote semicolon. Line 44, indented twice. right brace. Line 45, indented twice. c out left angular bracket left angular bracket end l semicolon. Line 46, indented once. right brace. Line 47.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36" y="1963467"/>
            <a:ext cx="7550727" cy="3854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Size Declarators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00" indent="-255600">
              <a:tabLst/>
              <a:defRPr/>
            </a:pPr>
            <a:r>
              <a:rPr lang="en-US" altLang="en-US" sz="2400" dirty="0">
                <a:solidFill>
                  <a:srgbClr val="000000"/>
                </a:solidFill>
                <a:latin typeface="Arial (Body)"/>
                <a:ea typeface="+mn-ea"/>
              </a:rPr>
              <a:t>Named constants are commonly used as size declarators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The code has 2 lines. The lines read as follows. Line 1. c o n s t, i n t, SIZE equals 5 semicolon. Line 2. i n t tests left bracket SIZE right bracket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551" y="2756730"/>
            <a:ext cx="3611330" cy="636612"/>
          </a:xfrm>
          <a:prstGeom prst="rect">
            <a:avLst/>
          </a:prstGeom>
        </p:spPr>
      </p:pic>
      <p:sp>
        <p:nvSpPr>
          <p:cNvPr id="4" name="Text Placeholder 3"/>
          <p:cNvSpPr>
            <a:spLocks noGrp="1"/>
          </p:cNvSpPr>
          <p:nvPr>
            <p:ph type="body" idx="2"/>
          </p:nvPr>
        </p:nvSpPr>
        <p:spPr>
          <a:xfrm>
            <a:off x="457200" y="3726428"/>
            <a:ext cx="8229600" cy="860323"/>
          </a:xfrm>
        </p:spPr>
        <p:txBody>
          <a:bodyPr/>
          <a:lstStyle/>
          <a:p>
            <a:pPr marL="255600" indent="-255600"/>
            <a:r>
              <a:rPr lang="en-US" altLang="en-US" sz="2400" dirty="0">
                <a:solidFill>
                  <a:srgbClr val="000000"/>
                </a:solidFill>
                <a:latin typeface="Arial (Body)"/>
                <a:ea typeface="+mn-ea"/>
              </a:rPr>
              <a:t>This eases program maintenance when the size of the array needs to be changed.</a:t>
            </a:r>
            <a:endParaRPr lang="en-IN" sz="2400" dirty="0">
              <a:solidFill>
                <a:srgbClr val="000000"/>
              </a:solidFill>
              <a:latin typeface="Arial (Body)"/>
              <a:ea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How </a:t>
            </a:r>
            <a:r>
              <a:rPr lang="en-US" altLang="en-US" dirty="0" smtClean="0">
                <a:latin typeface="Courier New" panose="02070309020205020404" pitchFamily="49" charset="0"/>
                <a:ea typeface="+mj-ea"/>
                <a:cs typeface="Arial"/>
              </a:rPr>
              <a:t>showarray</a:t>
            </a:r>
            <a:r>
              <a:rPr lang="en-US" altLang="en-US" dirty="0" smtClean="0">
                <a:latin typeface="Times New Roman" panose="02020603050405020304" pitchFamily="18" charset="0"/>
                <a:ea typeface="+mj-ea"/>
                <a:cs typeface="Arial"/>
              </a:rPr>
              <a:t> is Called</a:t>
            </a:r>
            <a:endParaRPr lang="en-US" altLang="en-US" dirty="0">
              <a:latin typeface="Times New Roman" panose="02020603050405020304" pitchFamily="18" charset="0"/>
              <a:ea typeface="+mj-ea"/>
              <a:cs typeface="Arial"/>
            </a:endParaRPr>
          </a:p>
        </p:txBody>
      </p:sp>
      <p:pic>
        <p:nvPicPr>
          <p:cNvPr id="91139" name="Picture 3" descr="Line 15, indented once. i n t table 1 left bracket T B L 1 underscore ROWS right bracket left bracket C O L S right bracket equals left brace left brace 1 comma 2 comma 3 comma 4 right brace comma. Line 16, indented 5 times. left brace 5 comma 6 comma 7 comma 8 right brace comma. Line 17, indented 5 times. left brace 9 comma 10 comma 11 comma 12 right brace right brace semicolon. Line 18, indented once. i n t table 2 left bracket T B L 2 underscore ROWS right bracket left bracket C O L S right bracket equals left brace left brace 10 comma 20 comma 30 comma 40 right brace comma. Line 19, indented 5 times. left brace 50 comma 60 comma 70 comma 80 right brace comma. Line 20, indented 5 times. left brace 90 comma 100 comma 110 comma 120 right brace comma. Line 21, indented 5 times. left brace 130 comma 140 comma 150 comma 160 right brace right brace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2" y="2301449"/>
            <a:ext cx="7481455" cy="3022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Summing All the Elements in a Two-Dimensional Array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4038"/>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Given the following definitions:</a:t>
            </a:r>
          </a:p>
        </p:txBody>
      </p:sp>
      <p:pic>
        <p:nvPicPr>
          <p:cNvPr id="6" name="Picture 5" descr="Computer code has 5 lines. The lines read as follows. Line 1. c o n s t, i n t N U M underscore ROWS equals 5 semicolon slash, slash Number of rows. Line 2. C o n s t, i n t, N U M underscore C O L S equals 5 semicolon slash, slash Number of columns. Line 3. i n t total equals 0 semicolon slash, slash Accumulator. Line 4. i n t numbers left bracket N U M underscore ROWS right bracket left bracket N U M underscore C O L S right bracket equals. Line 5, indented once. left brace, left brace 2 comma 7 comma 9 comma 6 comma 4 right brace comma left brace 6 comma 1 comma 8 comma 9 comma 4 right brace comma left brace 4 comma 3 comma 7 comma 2 comma 9 right brace comma left brace 9 comma 9 comma 0 comma 3 comma 1 right brace comma left brace 6 comma 2 comma 7 comma 4 comma 1 right brace, right brac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358" y="2283691"/>
            <a:ext cx="6347283" cy="2526587"/>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611"/>
            <a:ext cx="8229600" cy="1231076"/>
          </a:xfrm>
        </p:spPr>
        <p:txBody>
          <a:bodyPr anchor="b">
            <a:spAutoFit/>
          </a:bodyPr>
          <a:lstStyle/>
          <a:p>
            <a:pPr>
              <a:spcBef>
                <a:spcPct val="0"/>
              </a:spcBef>
              <a:buClrTx/>
              <a:defRPr/>
            </a:pPr>
            <a:r>
              <a:rPr lang="en-US" altLang="en-US" dirty="0">
                <a:latin typeface="Times New Roman" panose="02020603050405020304" pitchFamily="18" charset="0"/>
                <a:cs typeface="Arial"/>
              </a:rPr>
              <a:t>Summing All the Elements in a Two-Dimensional Array </a:t>
            </a:r>
            <a:r>
              <a:rPr lang="en-US" altLang="en-US" sz="2000" b="0" dirty="0" smtClean="0">
                <a:latin typeface="Times New Roman" panose="02020603050405020304" pitchFamily="18" charset="0"/>
                <a:cs typeface="Arial"/>
              </a:rPr>
              <a:t>(2 </a:t>
            </a:r>
            <a:r>
              <a:rPr lang="en-US" altLang="en-US" sz="2000" b="0" dirty="0">
                <a:latin typeface="Times New Roman" panose="02020603050405020304" pitchFamily="18" charset="0"/>
                <a:cs typeface="Arial"/>
              </a:rPr>
              <a:t>of 2)</a:t>
            </a:r>
            <a:endParaRPr lang="en-US" altLang="en-US" sz="2000" b="0" dirty="0">
              <a:latin typeface="Times New Roman" panose="02020603050405020304" pitchFamily="18" charset="0"/>
              <a:ea typeface="+mj-ea"/>
              <a:cs typeface="Arial"/>
            </a:endParaRPr>
          </a:p>
        </p:txBody>
      </p:sp>
      <p:pic>
        <p:nvPicPr>
          <p:cNvPr id="5" name="Picture 4" descr="Computer code has 7 lines. The lines read as follows. Line 1. slash, slash sum the array elements period. Line 2. for left parenthesis i n t row equals 0 semicolon row left angle bracket N U M underscore ROWS semicolon row plus, plus right parenthesis. Line 3. left brace. Line 4, indented once. for left parenthesis i n t, c o l equals 0 semicolon c o l left angle bracket N U M underscore C O L S semicolon c o l plus, plus right parenthesis. Line 5, indented twice. total plus equals numbers left bracket row right bracket left bracket c o l right bracket semicolon. Line 6. Right brace. Line 7. Slash, slash display the sum. Line 8. c out left angle bracket, left angle bracket double quote the total is double quote left angle bracket, left angle bracket total left angle bracket, left angle bracket end l semicol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795" y="2334724"/>
            <a:ext cx="6162410" cy="2511183"/>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altLang="en-US" dirty="0">
                <a:latin typeface="Times New Roman" panose="02020603050405020304" pitchFamily="18" charset="0"/>
                <a:ea typeface="+mj-ea"/>
                <a:cs typeface="Arial"/>
              </a:rPr>
              <a:t>Summing the Rows of a Two-Dimensional </a:t>
            </a:r>
            <a:r>
              <a:rPr lang="en-US" altLang="en-US" dirty="0" smtClean="0">
                <a:latin typeface="Times New Roman" panose="02020603050405020304" pitchFamily="18" charset="0"/>
                <a:ea typeface="+mj-ea"/>
                <a:cs typeface="Arial"/>
              </a:rPr>
              <a:t>Array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4038"/>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Given the following definitions:</a:t>
            </a:r>
          </a:p>
        </p:txBody>
      </p:sp>
      <p:pic>
        <p:nvPicPr>
          <p:cNvPr id="6" name="Picture 5" descr="Computer code has 6 lines. The lines read as follows. Line 1. c o n s t, i n t N U M underscore STUDENTS equals 3 semicolon. Line 2. c o n s t, i n t, N U M underscore SCORES equals 5 semicolon. Line 3. double total semicolon slash, slash Accumulator. Line 4. double average semicolon slash, slash to hold average scores. Line 5. double scores left bracket N U M underscore STUDENTS right bracket left bracket N U M underscore SCORES right bracket equals. Line 6. indented once. left brace, left brace 88 comma 97 comma 79 comma 86 comma 94 right brace comma left brace 86 comma 91 comma 78 coma 79 comma 84 right brace comma left brace 82 comma 73 comma 77 comma 82 comma 89 right brace, right brace semicol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175" y="2312063"/>
            <a:ext cx="5931318" cy="223387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888"/>
            <a:ext cx="8229600" cy="1066799"/>
          </a:xfrm>
        </p:spPr>
        <p:txBody>
          <a:bodyPr anchor="b"/>
          <a:lstStyle/>
          <a:p>
            <a:pPr>
              <a:spcBef>
                <a:spcPct val="0"/>
              </a:spcBef>
              <a:buClrTx/>
              <a:defRPr/>
            </a:pPr>
            <a:r>
              <a:rPr lang="en-US" altLang="en-US" dirty="0">
                <a:latin typeface="Times New Roman" panose="02020603050405020304" pitchFamily="18" charset="0"/>
                <a:cs typeface="Arial"/>
              </a:rPr>
              <a:t>Summing the Rows of a Two-Dimensional Array </a:t>
            </a:r>
            <a:r>
              <a:rPr lang="en-US" altLang="en-US" sz="2000" b="0" dirty="0" smtClean="0">
                <a:latin typeface="Times New Roman" panose="02020603050405020304" pitchFamily="18" charset="0"/>
                <a:cs typeface="Arial"/>
              </a:rPr>
              <a:t>(2 </a:t>
            </a:r>
            <a:r>
              <a:rPr lang="en-US" altLang="en-US" sz="2000" b="0" dirty="0">
                <a:latin typeface="Times New Roman" panose="02020603050405020304" pitchFamily="18" charset="0"/>
                <a:cs typeface="Arial"/>
              </a:rPr>
              <a:t>of 2)</a:t>
            </a:r>
            <a:endParaRPr lang="en-US" altLang="en-US" sz="2000" b="0" dirty="0">
              <a:latin typeface="Times New Roman" panose="02020603050405020304" pitchFamily="18" charset="0"/>
              <a:ea typeface="+mj-ea"/>
              <a:cs typeface="Arial"/>
            </a:endParaRPr>
          </a:p>
        </p:txBody>
      </p:sp>
      <p:pic>
        <p:nvPicPr>
          <p:cNvPr id="5" name="Picture 4" descr="Computer code has 14 lines. The lines read as follows. Line 1. slash, slash get each student's average score. Line 2. for left parenthesis i n t row equals 0 semicolon row left angle bracket N U M underscore STUDENTS semicolon row plus, plus right parenthesis. Line 3. Left brace. Line 4, indented once. slash, slash set the accumulator. Line 5, indented once. total equals 0 semicolon. Line 6, indented once. slash, slash sum a row period. Line 7, indented once. for left parenthesis i n t, c o l equals 0 semicolon c o l left angle bracket N U M underscore SCORES semicolon c o l plus, plus right parenthesis. Line 8, indented twice. total plus equals scores left bracket row right bracket left bracket c o l right bracket semicolon. Line 9, indented once. slash, slash get the average. Line 10, indented once. average equals total slash N U M underscore SCORES semicolon. Line 11, indented once. slash, slash display the average. Line 12, indented once. c out left angle bracket, left angle bracket double quote Score average for student double quote. Line 13, indented twice. left angle bracket, left angle bracket left parenthesis row plus 1 right parenthesis left angle bracket, left angle bracket double quote is double quote left angle bracket, left angle bracket average left angle bracket, left angle bracket end l semicol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70" y="1742141"/>
            <a:ext cx="7168260" cy="4010657"/>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Summing the Columns of a Two-Dimensional Array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wrap="square">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Given the following definitions:</a:t>
            </a:r>
          </a:p>
        </p:txBody>
      </p:sp>
      <p:pic>
        <p:nvPicPr>
          <p:cNvPr id="6" name="Picture 5" descr="Computer code has 6 lines. The lines read as follows. Line 1. c o n s t, i n t N U M underscore STUDENTS equals 3 semicolon. Line 2. c o n s t, i n t, N U M underscore SCORES equals 5 semicolon. Line 3. double total semicolon slash, slash Accumulator. Line 4. double average semicolon slash, slash to hold average scores. Line 5. double scores left bracket N U M underscore STUDENTS right bracket left bracket N U M underscore SCORES right bracket equals. Line 6. indented once. left brace, left brace 88 comma 97 comma 79 comma 86 comma 94 right brace comma left brace 86 comma 91 comma 78 coma 79 comma 84 right brace comma left brace 82 comma 73 comma 77 comma 82 comma 89 right brace, right brace semicol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645" y="2312063"/>
            <a:ext cx="5931318" cy="223387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611"/>
            <a:ext cx="8229600" cy="1231076"/>
          </a:xfrm>
        </p:spPr>
        <p:txBody>
          <a:bodyPr anchor="b">
            <a:spAutoFit/>
          </a:bodyPr>
          <a:lstStyle/>
          <a:p>
            <a:pPr>
              <a:spcBef>
                <a:spcPct val="0"/>
              </a:spcBef>
              <a:buClrTx/>
              <a:defRPr/>
            </a:pPr>
            <a:r>
              <a:rPr lang="en-US" altLang="en-US" dirty="0">
                <a:latin typeface="Times New Roman" panose="02020603050405020304" pitchFamily="18" charset="0"/>
                <a:cs typeface="Arial"/>
              </a:rPr>
              <a:t>Summing the Columns of a Two-Dimensional Array </a:t>
            </a:r>
            <a:r>
              <a:rPr lang="en-US" altLang="en-US" sz="2000" b="0" dirty="0" smtClean="0">
                <a:latin typeface="Times New Roman" panose="02020603050405020304" pitchFamily="18" charset="0"/>
                <a:cs typeface="Arial"/>
              </a:rPr>
              <a:t>(2 </a:t>
            </a:r>
            <a:r>
              <a:rPr lang="en-US" altLang="en-US" sz="2000" b="0" dirty="0">
                <a:latin typeface="Times New Roman" panose="02020603050405020304" pitchFamily="18" charset="0"/>
                <a:cs typeface="Arial"/>
              </a:rPr>
              <a:t>of 2)</a:t>
            </a:r>
            <a:endParaRPr lang="en-US" altLang="en-US" sz="2000" b="0" dirty="0">
              <a:latin typeface="Times New Roman" panose="02020603050405020304" pitchFamily="18" charset="0"/>
              <a:ea typeface="+mj-ea"/>
              <a:cs typeface="Arial"/>
            </a:endParaRPr>
          </a:p>
        </p:txBody>
      </p:sp>
      <p:pic>
        <p:nvPicPr>
          <p:cNvPr id="5" name="Picture 4" descr="Computer code has 14 lines. The lines read as follows. Line 1. slash, slash get the class average for each score period. Line 2. for left parenthesis i n t, c o l equals 0 semicolon c o l left angle bracket N U M underscore SCORES semicolon c o l plus, plus right parenthesis. Line 3. Left brace. Line 4, indented once. Reset the accumulator period. Line 5, indented once. total equals 0 semicolon. Line 6, indented once. slash, slash sum a column. Line 7, indented once. for left parenthesis i n t row equals 0 semicolon row left angle bracket N U M underscore STUDENTS semicolon row plus plus right parenthesis. Line 8, indented twice. total plus equals scores left bracket row right bracket left bracket c o l right bracket semicolon. Line 9, indented once. get the average. Line 10, indented once. average equals total slash N U M underscore STUDENTS semicolon. Line 11, indented once. slash, slash display the class average. Line 12, indented once. c out left angle bracket, left angle bracket class average for test double quote left angle bracket, left angle bracket left parenthesis c o l plus 1 right parenthesis. Line 13, indented twice. left angle bracket, left angle bracket double quote is double quote left angle bracket, left angle bracket average left angle bracket, left angle bracket end l semicolon. Line 14.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603" y="1945390"/>
            <a:ext cx="7142794" cy="4010657"/>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a:spAutoFit/>
          </a:bodyPr>
          <a:lstStyle/>
          <a:p>
            <a:pPr>
              <a:spcBef>
                <a:spcPct val="0"/>
              </a:spcBef>
              <a:buClrTx/>
              <a:defRPr/>
            </a:pPr>
            <a:r>
              <a:rPr lang="en-US" altLang="en-US" sz="3400" dirty="0">
                <a:latin typeface="Times New Roman" panose="02020603050405020304" pitchFamily="18" charset="0"/>
                <a:ea typeface="+mj-ea"/>
                <a:cs typeface="Arial"/>
              </a:rPr>
              <a:t>7.10 Arrays with Three or More Dimensions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Arrays with Three or More Dimensions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00" indent="-255600">
              <a:tabLst/>
              <a:defRPr/>
            </a:pPr>
            <a:r>
              <a:rPr lang="en-US" altLang="en-US" sz="2400" dirty="0">
                <a:solidFill>
                  <a:srgbClr val="000000"/>
                </a:solidFill>
                <a:latin typeface="Arial (Body)"/>
                <a:ea typeface="+mn-ea"/>
              </a:rPr>
              <a:t>Can define arrays with any number of dimensions</a:t>
            </a:r>
            <a:r>
              <a:rPr lang="en-US" altLang="en-US" sz="2400" dirty="0" smtClean="0">
                <a:solidFill>
                  <a:srgbClr val="000000"/>
                </a:solidFill>
                <a:latin typeface="Arial (Body)"/>
                <a:ea typeface="+mn-ea"/>
              </a:rPr>
              <a:t>:</a:t>
            </a:r>
            <a:endParaRPr lang="en-US" altLang="en-US" sz="2400" dirty="0">
              <a:solidFill>
                <a:srgbClr val="000000"/>
              </a:solidFill>
              <a:latin typeface="Arial (Body)"/>
            </a:endParaRPr>
          </a:p>
        </p:txBody>
      </p:sp>
      <p:pic>
        <p:nvPicPr>
          <p:cNvPr id="5" name="Picture 4" descr="Computer code has 2 lines. The lines read as follows. Line 1. short r e c t solid left bracket 2 right bracket left bracket 3 right bracket left bracket 5 right bracket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646" y="2312275"/>
            <a:ext cx="4687782" cy="636612"/>
          </a:xfrm>
          <a:prstGeom prst="rect">
            <a:avLst/>
          </a:prstGeom>
        </p:spPr>
      </p:pic>
      <p:sp>
        <p:nvSpPr>
          <p:cNvPr id="4" name="Text Placeholder 3"/>
          <p:cNvSpPr>
            <a:spLocks noGrp="1"/>
          </p:cNvSpPr>
          <p:nvPr>
            <p:ph type="body" idx="2"/>
          </p:nvPr>
        </p:nvSpPr>
        <p:spPr>
          <a:xfrm>
            <a:off x="457200" y="3106994"/>
            <a:ext cx="8229600" cy="889819"/>
          </a:xfrm>
        </p:spPr>
        <p:txBody>
          <a:bodyPr/>
          <a:lstStyle/>
          <a:p>
            <a:pPr marL="255600" indent="-255600"/>
            <a:r>
              <a:rPr lang="en-US" altLang="en-US" sz="2400" dirty="0">
                <a:solidFill>
                  <a:srgbClr val="000000"/>
                </a:solidFill>
                <a:latin typeface="Arial (Body)"/>
              </a:rPr>
              <a:t>When used as parameter, specify all but 1</a:t>
            </a:r>
            <a:r>
              <a:rPr lang="en-US" altLang="en-US" sz="2400" baseline="30000" dirty="0">
                <a:solidFill>
                  <a:srgbClr val="000000"/>
                </a:solidFill>
                <a:latin typeface="Arial (Body)"/>
              </a:rPr>
              <a:t>st</a:t>
            </a:r>
            <a:r>
              <a:rPr lang="en-US" altLang="en-US" sz="2400" dirty="0">
                <a:solidFill>
                  <a:srgbClr val="000000"/>
                </a:solidFill>
                <a:latin typeface="Arial (Body)"/>
              </a:rPr>
              <a:t> dimension in prototype, heading</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6" name="Picture 5" descr="Computer code reads, void get r e c t solid left parenthesis short left bracket right bracket left bracket 3 right bracket left bracket 5 right bracket right parenthesis semicolon.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3031" y="4153995"/>
            <a:ext cx="5717938" cy="254649"/>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7.12</a:t>
            </a:r>
            <a:r>
              <a:rPr lang="en-US" altLang="en-US" sz="3400" dirty="0">
                <a:latin typeface="Times New Roman" panose="02020603050405020304" pitchFamily="18" charset="0"/>
                <a:ea typeface="+mj-ea"/>
                <a:cs typeface="Arial"/>
              </a:rPr>
              <a:t> Introduction to the </a:t>
            </a:r>
            <a:r>
              <a:rPr lang="en-US" altLang="en-US" sz="3400" dirty="0" smtClean="0">
                <a:latin typeface="Times New Roman" panose="02020603050405020304" pitchFamily="18" charset="0"/>
                <a:ea typeface="+mj-ea"/>
                <a:cs typeface="Arial"/>
              </a:rPr>
              <a:t>S</a:t>
            </a:r>
            <a:r>
              <a:rPr lang="en-US" altLang="en-US" sz="100" dirty="0" smtClean="0">
                <a:latin typeface="Times New Roman" panose="02020603050405020304" pitchFamily="18" charset="0"/>
                <a:ea typeface="+mj-ea"/>
                <a:cs typeface="Arial"/>
              </a:rPr>
              <a:t> </a:t>
            </a:r>
            <a:r>
              <a:rPr lang="en-US" altLang="en-US" sz="3400" dirty="0" smtClean="0">
                <a:latin typeface="Times New Roman" panose="02020603050405020304" pitchFamily="18" charset="0"/>
                <a:ea typeface="+mj-ea"/>
                <a:cs typeface="Arial"/>
              </a:rPr>
              <a:t>T</a:t>
            </a:r>
            <a:r>
              <a:rPr lang="en-US" altLang="en-US" sz="100" dirty="0" smtClean="0">
                <a:latin typeface="Times New Roman" panose="02020603050405020304" pitchFamily="18" charset="0"/>
                <a:ea typeface="+mj-ea"/>
                <a:cs typeface="Arial"/>
              </a:rPr>
              <a:t> </a:t>
            </a:r>
            <a:r>
              <a:rPr lang="en-US" altLang="en-US" sz="3400" dirty="0" smtClean="0">
                <a:latin typeface="Times New Roman" panose="02020603050405020304" pitchFamily="18" charset="0"/>
                <a:ea typeface="+mj-ea"/>
                <a:cs typeface="Arial"/>
              </a:rPr>
              <a:t>L </a:t>
            </a:r>
            <a:r>
              <a:rPr lang="en-US" altLang="en-US" sz="3400" dirty="0">
                <a:latin typeface="Courier New" panose="02070309020205020404" pitchFamily="49" charset="0"/>
                <a:ea typeface="+mj-ea"/>
                <a:cs typeface="Arial"/>
              </a:rPr>
              <a:t>vector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7.2</a:t>
            </a:r>
            <a:r>
              <a:rPr lang="en-US" altLang="en-US" sz="3400" dirty="0">
                <a:latin typeface="Times New Roman" panose="02020603050405020304" pitchFamily="18" charset="0"/>
                <a:ea typeface="+mj-ea"/>
                <a:cs typeface="Arial"/>
              </a:rPr>
              <a:t> Accessing Array Elements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Introduction to the S</a:t>
            </a:r>
            <a:r>
              <a:rPr lang="en-US" altLang="en-US" sz="100" dirty="0" smtClean="0">
                <a:latin typeface="Times New Roman" panose="02020603050405020304" pitchFamily="18" charset="0"/>
                <a:ea typeface="+mj-ea"/>
                <a:cs typeface="Arial"/>
              </a:rPr>
              <a:t> </a:t>
            </a:r>
            <a:r>
              <a:rPr lang="en-US" altLang="en-US" dirty="0" smtClean="0">
                <a:latin typeface="Times New Roman" panose="02020603050405020304" pitchFamily="18" charset="0"/>
                <a:ea typeface="+mj-ea"/>
                <a:cs typeface="Arial"/>
              </a:rPr>
              <a:t>T</a:t>
            </a:r>
            <a:r>
              <a:rPr lang="en-US" altLang="en-US" sz="100" dirty="0" smtClean="0">
                <a:latin typeface="Times New Roman" panose="02020603050405020304" pitchFamily="18" charset="0"/>
                <a:ea typeface="+mj-ea"/>
                <a:cs typeface="Arial"/>
              </a:rPr>
              <a:t> </a:t>
            </a:r>
            <a:r>
              <a:rPr lang="en-US" altLang="en-US" dirty="0" smtClean="0">
                <a:latin typeface="Times New Roman" panose="02020603050405020304" pitchFamily="18" charset="0"/>
                <a:ea typeface="+mj-ea"/>
                <a:cs typeface="Arial"/>
              </a:rPr>
              <a:t>L </a:t>
            </a:r>
            <a:r>
              <a:rPr lang="en-US" altLang="en-US" dirty="0" smtClean="0">
                <a:latin typeface="Courier New" panose="02070309020205020404" pitchFamily="49" charset="0"/>
                <a:ea typeface="+mj-ea"/>
                <a:cs typeface="Arial"/>
              </a:rPr>
              <a:t>vector</a:t>
            </a:r>
            <a:endParaRPr lang="en-US" altLang="en-US" dirty="0">
              <a:latin typeface="Courier New" panose="02070309020205020404" pitchFamily="49" charset="0"/>
              <a:ea typeface="+mj-ea"/>
              <a:cs typeface="Arial"/>
            </a:endParaRPr>
          </a:p>
        </p:txBody>
      </p:sp>
      <p:sp>
        <p:nvSpPr>
          <p:cNvPr id="3" name="Text Placeholder 2"/>
          <p:cNvSpPr>
            <a:spLocks noGrp="1"/>
          </p:cNvSpPr>
          <p:nvPr>
            <p:ph type="body" idx="1"/>
          </p:nvPr>
        </p:nvSpPr>
        <p:spPr>
          <a:xfrm>
            <a:off x="457200" y="1600200"/>
            <a:ext cx="8229600" cy="1484992"/>
          </a:xfrm>
        </p:spPr>
        <p:txBody>
          <a:bodyPr>
            <a:spAutoFit/>
          </a:bodyPr>
          <a:lstStyle/>
          <a:p>
            <a:pPr marL="255651" indent="-255651">
              <a:tabLst/>
              <a:defRPr/>
            </a:pPr>
            <a:r>
              <a:rPr lang="en-US" altLang="en-US" sz="2400" dirty="0">
                <a:solidFill>
                  <a:srgbClr val="000000"/>
                </a:solidFill>
                <a:latin typeface="Arial (Body)"/>
                <a:ea typeface="+mn-ea"/>
              </a:rPr>
              <a:t>A data type defined in the Standard Template Library (covered more in Chapter 16)</a:t>
            </a:r>
          </a:p>
          <a:p>
            <a:pPr marL="255651" indent="-255651">
              <a:tabLst/>
              <a:defRPr/>
            </a:pPr>
            <a:r>
              <a:rPr lang="en-US" altLang="en-US" sz="2400" dirty="0">
                <a:solidFill>
                  <a:srgbClr val="000000"/>
                </a:solidFill>
                <a:latin typeface="Arial (Body)"/>
                <a:ea typeface="+mn-ea"/>
              </a:rPr>
              <a:t>Can hold values of any type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reads, vector left angle bracket i n t right angle bracket score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078" y="3270106"/>
            <a:ext cx="3475903" cy="241911"/>
          </a:xfrm>
          <a:prstGeom prst="rect">
            <a:avLst/>
          </a:prstGeom>
        </p:spPr>
      </p:pic>
      <p:sp>
        <p:nvSpPr>
          <p:cNvPr id="4" name="Text Placeholder 3"/>
          <p:cNvSpPr>
            <a:spLocks noGrp="1"/>
          </p:cNvSpPr>
          <p:nvPr>
            <p:ph type="body" idx="2"/>
          </p:nvPr>
        </p:nvSpPr>
        <p:spPr>
          <a:xfrm>
            <a:off x="457200" y="3696932"/>
            <a:ext cx="8229600" cy="1435507"/>
          </a:xfrm>
        </p:spPr>
        <p:txBody>
          <a:bodyPr/>
          <a:lstStyle/>
          <a:p>
            <a:pPr marL="255651" indent="-255651">
              <a:tabLst/>
              <a:defRPr/>
            </a:pPr>
            <a:r>
              <a:rPr lang="en-US" altLang="en-US" sz="2400" dirty="0">
                <a:solidFill>
                  <a:srgbClr val="000000"/>
                </a:solidFill>
                <a:latin typeface="Arial (Body)"/>
              </a:rPr>
              <a:t>Automatically adds space as more is needed – no need to determine size at definition</a:t>
            </a:r>
          </a:p>
          <a:p>
            <a:pPr marL="255651" indent="-255651">
              <a:tabLst/>
              <a:defRPr/>
            </a:pPr>
            <a:r>
              <a:rPr lang="en-US" altLang="en-US" sz="2400" dirty="0">
                <a:solidFill>
                  <a:srgbClr val="000000"/>
                </a:solidFill>
                <a:latin typeface="Arial (Body)"/>
              </a:rPr>
              <a:t>Can use </a:t>
            </a:r>
            <a:r>
              <a:rPr lang="en-US" altLang="en-US" sz="2400" dirty="0">
                <a:solidFill>
                  <a:srgbClr val="000000"/>
                </a:solidFill>
                <a:latin typeface="Courier New" panose="02070309020205020404" pitchFamily="49" charset="0"/>
              </a:rPr>
              <a:t>[]</a:t>
            </a:r>
            <a:r>
              <a:rPr lang="en-US" altLang="en-US" sz="2400" dirty="0">
                <a:solidFill>
                  <a:srgbClr val="000000"/>
                </a:solidFill>
                <a:latin typeface="Arial (Body)"/>
              </a:rPr>
              <a:t> to access </a:t>
            </a:r>
            <a:r>
              <a:rPr lang="en-US" altLang="en-US" sz="2400" dirty="0" smtClean="0">
                <a:solidFill>
                  <a:srgbClr val="000000"/>
                </a:solidFill>
                <a:latin typeface="Arial (Body)"/>
              </a:rPr>
              <a:t>elements</a:t>
            </a:r>
            <a:endParaRPr lang="en-US" altLang="en-US" sz="2400" dirty="0">
              <a:solidFill>
                <a:srgbClr val="000000"/>
              </a:solidFill>
              <a:latin typeface="Arial (Body)"/>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Declaring Vectors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229600" cy="1115660"/>
          </a:xfrm>
        </p:spPr>
        <p:txBody>
          <a:bodyPr>
            <a:spAutoFit/>
          </a:bodyPr>
          <a:lstStyle/>
          <a:p>
            <a:pPr marL="255651" indent="-255651">
              <a:tabLst/>
              <a:defRPr/>
            </a:pPr>
            <a:r>
              <a:rPr lang="en-US" altLang="en-US" sz="2400" dirty="0">
                <a:solidFill>
                  <a:srgbClr val="000000"/>
                </a:solidFill>
                <a:latin typeface="Arial (Body)"/>
                <a:ea typeface="+mn-ea"/>
              </a:rPr>
              <a:t>You must </a:t>
            </a:r>
            <a:r>
              <a:rPr lang="en-US" altLang="en-US" sz="2400" dirty="0">
                <a:solidFill>
                  <a:srgbClr val="000000"/>
                </a:solidFill>
                <a:latin typeface="Courier New" panose="02070309020205020404" pitchFamily="49" charset="0"/>
                <a:ea typeface="+mn-ea"/>
              </a:rPr>
              <a:t>#include&lt;vector&gt;</a:t>
            </a:r>
          </a:p>
          <a:p>
            <a:pPr marL="255651" indent="-255651">
              <a:tabLst/>
              <a:defRPr/>
            </a:pPr>
            <a:r>
              <a:rPr lang="en-US" altLang="en-US" sz="2400" dirty="0">
                <a:solidFill>
                  <a:srgbClr val="000000"/>
                </a:solidFill>
                <a:latin typeface="Arial (Body)"/>
                <a:ea typeface="+mn-ea"/>
              </a:rPr>
              <a:t>Declare a vector to hold </a:t>
            </a:r>
            <a:r>
              <a:rPr lang="en-US" altLang="en-US" sz="2400" dirty="0">
                <a:solidFill>
                  <a:srgbClr val="000000"/>
                </a:solidFill>
                <a:latin typeface="Courier New" panose="02070309020205020404" pitchFamily="49" charset="0"/>
                <a:ea typeface="+mn-ea"/>
              </a:rPr>
              <a:t>int</a:t>
            </a:r>
            <a:r>
              <a:rPr lang="en-US" altLang="en-US" sz="2400" dirty="0">
                <a:solidFill>
                  <a:srgbClr val="000000"/>
                </a:solidFill>
                <a:latin typeface="Arial (Body)"/>
                <a:ea typeface="+mn-ea"/>
              </a:rPr>
              <a:t> element</a:t>
            </a:r>
            <a:r>
              <a:rPr lang="en-US" altLang="en-US" sz="2400" dirty="0" smtClean="0">
                <a:solidFill>
                  <a:srgbClr val="000000"/>
                </a:solidFill>
                <a:latin typeface="Arial (Body)"/>
                <a:ea typeface="+mn-ea"/>
              </a:rPr>
              <a:t>:</a:t>
            </a:r>
          </a:p>
        </p:txBody>
      </p:sp>
      <p:pic>
        <p:nvPicPr>
          <p:cNvPr id="9" name="Picture 8" descr="Computer code reads, vector left angle bracket i n t right angle bracket scores semicol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688" y="2786549"/>
            <a:ext cx="3493772" cy="223010"/>
          </a:xfrm>
          <a:prstGeom prst="rect">
            <a:avLst/>
          </a:prstGeom>
        </p:spPr>
      </p:pic>
      <p:sp>
        <p:nvSpPr>
          <p:cNvPr id="4" name="Content Placeholder 3"/>
          <p:cNvSpPr>
            <a:spLocks noGrp="1"/>
          </p:cNvSpPr>
          <p:nvPr>
            <p:ph sz="quarter" idx="13"/>
          </p:nvPr>
        </p:nvSpPr>
        <p:spPr>
          <a:xfrm>
            <a:off x="457200" y="3118722"/>
            <a:ext cx="8229600" cy="558800"/>
          </a:xfrm>
        </p:spPr>
        <p:txBody>
          <a:bodyPr/>
          <a:lstStyle/>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Declare a vector with initial size 30:</a:t>
            </a:r>
          </a:p>
        </p:txBody>
      </p:sp>
      <p:pic>
        <p:nvPicPr>
          <p:cNvPr id="10" name="Picture 9" descr="Computer code reads, vector left angle bracket i n t right angle bracket scores left parenthesis 30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272" y="3762949"/>
            <a:ext cx="4390715" cy="246499"/>
          </a:xfrm>
          <a:prstGeom prst="rect">
            <a:avLst/>
          </a:prstGeom>
        </p:spPr>
      </p:pic>
      <p:sp>
        <p:nvSpPr>
          <p:cNvPr id="5" name="Content Placeholder 4"/>
          <p:cNvSpPr>
            <a:spLocks noGrp="1"/>
          </p:cNvSpPr>
          <p:nvPr>
            <p:ph sz="quarter" idx="14"/>
          </p:nvPr>
        </p:nvSpPr>
        <p:spPr>
          <a:xfrm>
            <a:off x="457200" y="4104714"/>
            <a:ext cx="8232775" cy="609600"/>
          </a:xfrm>
        </p:spPr>
        <p:txBody>
          <a:bodyPr/>
          <a:lstStyle/>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Declare a vector and initialize all elements to 0:</a:t>
            </a:r>
          </a:p>
        </p:txBody>
      </p:sp>
      <p:pic>
        <p:nvPicPr>
          <p:cNvPr id="11" name="Picture 10" descr="Computer code reads, vector left angle bracket i n t right angle bracket scores left parenthesis 30 comma 0 right parenthesis semicol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529" y="4780583"/>
            <a:ext cx="4976142" cy="246499"/>
          </a:xfrm>
          <a:prstGeom prst="rect">
            <a:avLst/>
          </a:prstGeom>
        </p:spPr>
      </p:pic>
      <p:sp>
        <p:nvSpPr>
          <p:cNvPr id="6" name="Content Placeholder 5"/>
          <p:cNvSpPr>
            <a:spLocks noGrp="1"/>
          </p:cNvSpPr>
          <p:nvPr>
            <p:ph sz="quarter" idx="15"/>
          </p:nvPr>
        </p:nvSpPr>
        <p:spPr>
          <a:xfrm>
            <a:off x="457200" y="5137693"/>
            <a:ext cx="8229600" cy="740464"/>
          </a:xfrm>
        </p:spPr>
        <p:txBody>
          <a:bodyPr/>
          <a:lstStyle/>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Declare a vector initialized to size and contents of another vector:</a:t>
            </a:r>
          </a:p>
        </p:txBody>
      </p:sp>
      <p:pic>
        <p:nvPicPr>
          <p:cNvPr id="12" name="Picture 11" descr="Computer code reads, vector left angle bracket i n t right angle bracket finals left parenthesis scores right parenthesis semicolon. "/>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7688" y="6020478"/>
            <a:ext cx="5161023" cy="246499"/>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Adding Elements to a Vector</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229600" cy="923299"/>
          </a:xfrm>
        </p:spPr>
        <p:txBody>
          <a:bodyPr>
            <a:spAutoFit/>
          </a:bodyPr>
          <a:lstStyle/>
          <a:p>
            <a:pPr marL="255651" indent="-255651">
              <a:tabLst/>
              <a:defRPr/>
            </a:pPr>
            <a:r>
              <a:rPr lang="en-US" sz="2400" dirty="0">
                <a:solidFill>
                  <a:srgbClr val="000000"/>
                </a:solidFill>
                <a:latin typeface="Arial (Body)"/>
                <a:ea typeface="+mn-ea"/>
              </a:rPr>
              <a:t>If you are using C++ 11, you can initialize a vector with a list of values</a:t>
            </a:r>
            <a:r>
              <a:rPr lang="en-US" sz="2400" dirty="0" smtClean="0">
                <a:solidFill>
                  <a:srgbClr val="000000"/>
                </a:solidFill>
                <a:latin typeface="Arial (Body)"/>
                <a:ea typeface="+mn-ea"/>
              </a:rPr>
              <a:t>:</a:t>
            </a:r>
          </a:p>
        </p:txBody>
      </p:sp>
      <p:pic>
        <p:nvPicPr>
          <p:cNvPr id="41" name="Picture 40" descr="Computer code reads, vector left angle bracket i n t right angle bracket numbers left bracket 10 comma 20 comma 30 comma 40 right brac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39" y="2654488"/>
            <a:ext cx="7255771" cy="253810"/>
          </a:xfrm>
          <a:prstGeom prst="rect">
            <a:avLst/>
          </a:prstGeom>
        </p:spPr>
      </p:pic>
      <p:sp>
        <p:nvSpPr>
          <p:cNvPr id="36" name="Content Placeholder 35"/>
          <p:cNvSpPr>
            <a:spLocks noGrp="1"/>
          </p:cNvSpPr>
          <p:nvPr>
            <p:ph sz="quarter" idx="13"/>
          </p:nvPr>
        </p:nvSpPr>
        <p:spPr>
          <a:xfrm>
            <a:off x="457200" y="3097577"/>
            <a:ext cx="8229600" cy="878091"/>
          </a:xfrm>
        </p:spPr>
        <p:txBody>
          <a:bodyPr/>
          <a:lstStyle/>
          <a:p>
            <a:pPr marL="255651" lvl="0"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Use </a:t>
            </a:r>
            <a:r>
              <a:rPr lang="en-US" altLang="en-US" sz="2400" dirty="0">
                <a:latin typeface="Courier New" panose="02070309020205020404" pitchFamily="49" charset="0"/>
                <a:ea typeface="+mn-ea"/>
                <a:sym typeface="Arial"/>
              </a:rPr>
              <a:t>push_back</a:t>
            </a:r>
            <a:r>
              <a:rPr lang="en-US" altLang="en-US" sz="2400" dirty="0">
                <a:latin typeface="Arial (Body)"/>
                <a:ea typeface="+mn-ea"/>
                <a:sym typeface="Arial"/>
              </a:rPr>
              <a:t> member function to add element to a full array or to an array that had no defined size</a:t>
            </a:r>
            <a:r>
              <a:rPr lang="en-US" altLang="en-US" sz="2400" dirty="0" smtClean="0">
                <a:latin typeface="Arial (Body)"/>
                <a:ea typeface="+mn-ea"/>
                <a:sym typeface="Arial"/>
              </a:rPr>
              <a:t>:</a:t>
            </a:r>
            <a:endParaRPr lang="en-US" altLang="en-US" sz="2400" dirty="0">
              <a:latin typeface="Arial (Body)"/>
              <a:ea typeface="+mn-ea"/>
              <a:sym typeface="Arial"/>
            </a:endParaRPr>
          </a:p>
        </p:txBody>
      </p:sp>
      <p:pic>
        <p:nvPicPr>
          <p:cNvPr id="42" name="Picture 41" descr="Computer code reads, scores period push underscore back left parenthesis 75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373" y="4161044"/>
            <a:ext cx="3756897" cy="287069"/>
          </a:xfrm>
          <a:prstGeom prst="rect">
            <a:avLst/>
          </a:prstGeom>
        </p:spPr>
      </p:pic>
      <p:sp>
        <p:nvSpPr>
          <p:cNvPr id="37" name="Content Placeholder 36"/>
          <p:cNvSpPr>
            <a:spLocks noGrp="1"/>
          </p:cNvSpPr>
          <p:nvPr>
            <p:ph sz="quarter" idx="14"/>
          </p:nvPr>
        </p:nvSpPr>
        <p:spPr>
          <a:xfrm>
            <a:off x="452435" y="4633489"/>
            <a:ext cx="8232775" cy="409999"/>
          </a:xfrm>
        </p:spPr>
        <p:txBody>
          <a:bodyPr/>
          <a:lstStyle/>
          <a:p>
            <a:pPr marL="255651" lvl="0"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Use </a:t>
            </a:r>
            <a:r>
              <a:rPr lang="en-US" altLang="en-US" sz="2400" dirty="0">
                <a:latin typeface="Courier New" panose="02070309020205020404" pitchFamily="49" charset="0"/>
                <a:ea typeface="+mn-ea"/>
                <a:sym typeface="Arial"/>
              </a:rPr>
              <a:t>size</a:t>
            </a:r>
            <a:r>
              <a:rPr lang="en-US" altLang="en-US" sz="2400" dirty="0">
                <a:latin typeface="Arial (Body)"/>
                <a:ea typeface="+mn-ea"/>
                <a:sym typeface="Arial"/>
              </a:rPr>
              <a:t> member function to determine size of a vector</a:t>
            </a:r>
            <a:r>
              <a:rPr lang="en-US" altLang="en-US" sz="2400" dirty="0" smtClean="0">
                <a:latin typeface="Arial (Body)"/>
                <a:ea typeface="+mn-ea"/>
                <a:sym typeface="Arial"/>
              </a:rPr>
              <a:t>:</a:t>
            </a:r>
            <a:endParaRPr lang="en-US" altLang="en-US" sz="2400" dirty="0">
              <a:latin typeface="Arial (Body)"/>
              <a:ea typeface="+mn-ea"/>
              <a:sym typeface="Arial"/>
            </a:endParaRPr>
          </a:p>
        </p:txBody>
      </p:sp>
      <p:pic>
        <p:nvPicPr>
          <p:cNvPr id="43" name="Picture 42" descr="Computer code reads, how big equals scores period size left parenthesis right parenthesis semicolon.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7283" y="5229184"/>
            <a:ext cx="4373496" cy="2898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Removing Vector Elements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229600" cy="923299"/>
          </a:xfrm>
        </p:spPr>
        <p:txBody>
          <a:bodyPr>
            <a:spAutoFit/>
          </a:bodyPr>
          <a:lstStyle/>
          <a:p>
            <a:pPr marL="255651" indent="-255651">
              <a:tabLst/>
              <a:defRPr/>
            </a:pPr>
            <a:r>
              <a:rPr lang="en-US" altLang="en-US" sz="2400" dirty="0">
                <a:solidFill>
                  <a:srgbClr val="000000"/>
                </a:solidFill>
                <a:latin typeface="Arial (Body)"/>
                <a:ea typeface="+mn-ea"/>
              </a:rPr>
              <a:t>Use </a:t>
            </a:r>
            <a:r>
              <a:rPr lang="en-US" altLang="en-US" sz="2400" dirty="0">
                <a:solidFill>
                  <a:srgbClr val="000000"/>
                </a:solidFill>
                <a:latin typeface="Courier New" panose="02070309020205020404" pitchFamily="49" charset="0"/>
                <a:ea typeface="+mn-ea"/>
                <a:cs typeface="Courier New" panose="02070309020205020404" pitchFamily="49" charset="0"/>
              </a:rPr>
              <a:t>pop_back</a:t>
            </a:r>
            <a:r>
              <a:rPr lang="en-US" altLang="en-US" sz="2400" dirty="0">
                <a:solidFill>
                  <a:srgbClr val="000000"/>
                </a:solidFill>
                <a:latin typeface="Arial (Body)"/>
                <a:ea typeface="+mn-ea"/>
              </a:rPr>
              <a:t> member function to remove last element from vector</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9" name="Picture 8" descr="Computer code reads, scores period pop underscore back left parenthesis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816" y="2720607"/>
            <a:ext cx="3389332" cy="292712"/>
          </a:xfrm>
          <a:prstGeom prst="rect">
            <a:avLst/>
          </a:prstGeom>
        </p:spPr>
      </p:pic>
      <p:sp>
        <p:nvSpPr>
          <p:cNvPr id="4" name="Content Placeholder 3"/>
          <p:cNvSpPr>
            <a:spLocks noGrp="1"/>
          </p:cNvSpPr>
          <p:nvPr>
            <p:ph sz="quarter" idx="13"/>
          </p:nvPr>
        </p:nvSpPr>
        <p:spPr>
          <a:xfrm>
            <a:off x="457200" y="3086201"/>
            <a:ext cx="8229600" cy="878092"/>
          </a:xfrm>
        </p:spPr>
        <p:txBody>
          <a:bodyPr/>
          <a:lstStyle/>
          <a:p>
            <a:pPr marL="255651" lvl="0"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To remove all contents of vector, use </a:t>
            </a:r>
            <a:r>
              <a:rPr lang="en-US" altLang="en-US" sz="2400" dirty="0">
                <a:latin typeface="Courier New" panose="02070309020205020404" pitchFamily="49" charset="0"/>
                <a:ea typeface="+mn-ea"/>
                <a:cs typeface="Courier New" panose="02070309020205020404" pitchFamily="49" charset="0"/>
                <a:sym typeface="Arial"/>
              </a:rPr>
              <a:t>clear</a:t>
            </a:r>
            <a:r>
              <a:rPr lang="en-US" altLang="en-US" sz="2400" dirty="0">
                <a:latin typeface="Arial (Body)"/>
                <a:ea typeface="+mn-ea"/>
                <a:sym typeface="Arial"/>
              </a:rPr>
              <a:t> member function</a:t>
            </a:r>
            <a:r>
              <a:rPr lang="en-US" altLang="en-US" sz="2400" dirty="0" smtClean="0">
                <a:latin typeface="Arial (Body)"/>
                <a:ea typeface="+mn-ea"/>
                <a:sym typeface="Arial"/>
              </a:rPr>
              <a:t>:</a:t>
            </a:r>
            <a:endParaRPr lang="en-US" altLang="en-US" sz="2400" dirty="0">
              <a:latin typeface="Arial (Body)"/>
              <a:ea typeface="+mn-ea"/>
              <a:sym typeface="Arial"/>
            </a:endParaRPr>
          </a:p>
        </p:txBody>
      </p:sp>
      <p:pic>
        <p:nvPicPr>
          <p:cNvPr id="10" name="Picture 9" descr="Computer code reads, score period clear left parenthesis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816" y="4119649"/>
            <a:ext cx="2819302" cy="246499"/>
          </a:xfrm>
          <a:prstGeom prst="rect">
            <a:avLst/>
          </a:prstGeom>
        </p:spPr>
      </p:pic>
      <p:sp>
        <p:nvSpPr>
          <p:cNvPr id="5" name="Content Placeholder 4"/>
          <p:cNvSpPr>
            <a:spLocks noGrp="1"/>
          </p:cNvSpPr>
          <p:nvPr>
            <p:ph sz="quarter" idx="14"/>
          </p:nvPr>
        </p:nvSpPr>
        <p:spPr>
          <a:xfrm>
            <a:off x="454025" y="4521504"/>
            <a:ext cx="8232775" cy="865496"/>
          </a:xfrm>
        </p:spPr>
        <p:txBody>
          <a:bodyPr/>
          <a:lstStyle/>
          <a:p>
            <a:pPr marL="255651" lvl="0"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To determine if vector is empty, use </a:t>
            </a:r>
            <a:r>
              <a:rPr lang="en-US" altLang="en-US" sz="2400" dirty="0">
                <a:latin typeface="Courier New" panose="02070309020205020404" pitchFamily="49" charset="0"/>
                <a:ea typeface="+mn-ea"/>
                <a:cs typeface="Courier New" panose="02070309020205020404" pitchFamily="49" charset="0"/>
                <a:sym typeface="Arial"/>
              </a:rPr>
              <a:t>empty</a:t>
            </a:r>
            <a:r>
              <a:rPr lang="en-US" altLang="en-US" sz="2400" dirty="0">
                <a:latin typeface="Arial (Body)"/>
                <a:ea typeface="+mn-ea"/>
                <a:sym typeface="Arial"/>
              </a:rPr>
              <a:t> member function</a:t>
            </a:r>
            <a:r>
              <a:rPr lang="en-US" altLang="en-US" sz="2400" dirty="0" smtClean="0">
                <a:latin typeface="Arial (Body)"/>
                <a:ea typeface="+mn-ea"/>
                <a:sym typeface="Arial"/>
              </a:rPr>
              <a:t>:</a:t>
            </a:r>
            <a:endParaRPr lang="en-US" altLang="en-US" sz="2400" dirty="0">
              <a:latin typeface="Arial (Body)"/>
              <a:ea typeface="+mn-ea"/>
              <a:sym typeface="Arial"/>
            </a:endParaRPr>
          </a:p>
        </p:txBody>
      </p:sp>
      <p:pic>
        <p:nvPicPr>
          <p:cNvPr id="11" name="Picture 10" descr="Computer code reads, while left parenthesis semicolon scores period empty left parenthesis right parenthesis, right parenthesis. Incomplete line of code.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816" y="5542356"/>
            <a:ext cx="5045302" cy="255276"/>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303"/>
            <a:ext cx="8229600" cy="123107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Using the Range-Based </a:t>
            </a:r>
            <a:r>
              <a:rPr lang="en-US" altLang="en-US" dirty="0" smtClean="0">
                <a:latin typeface="Courier New" panose="02070309020205020404" pitchFamily="49" charset="0"/>
                <a:ea typeface="+mj-ea"/>
                <a:cs typeface="Arial"/>
              </a:rPr>
              <a:t>for</a:t>
            </a:r>
            <a:r>
              <a:rPr lang="en-US" altLang="en-US" dirty="0" smtClean="0">
                <a:latin typeface="Times New Roman" panose="02020603050405020304" pitchFamily="18" charset="0"/>
                <a:ea typeface="+mj-ea"/>
                <a:cs typeface="Arial"/>
              </a:rPr>
              <a:t> Loop with a Vector in C++ 11</a:t>
            </a:r>
            <a:endParaRPr lang="en-US" altLang="en-US" dirty="0">
              <a:latin typeface="Times New Roman" panose="02020603050405020304" pitchFamily="18" charset="0"/>
              <a:ea typeface="+mj-ea"/>
              <a:cs typeface="Arial"/>
            </a:endParaRPr>
          </a:p>
        </p:txBody>
      </p:sp>
      <p:pic>
        <p:nvPicPr>
          <p:cNvPr id="108547" name="Picture 3" descr="Computer code has 16 lines. The lines read as follows. Line 1. forward slash forward slash This program demonstrates the range hyphen based for loop with a vector period. Line 2. include left angular bracket i o stream right angular bracket. Line 3. hash include left angular bracket vector right angular bracket. Line 4. using name space s t d semicolon. Line 5. blank. Line 6. i n t main left parenthesis right parenthesis. Line 7. left brace. Line 8.indented once. forward slash forward slash Define and initialize a vector period. Line 9. indented once. vector left angular bracket i n t right angular bracket numbers left brace 10 comma 20 comma 30 comma 40 comma 50 right brace semicolon. Line 10. blank. Line 11.indented once. forward slash forward slash Display the vector elements period. Line 12. indented once. for left parenthesis I n t, v a l colon numbers right parenthesis. Line 13.indented twice. c out left angular bracket left angular bracket v a l left angular bracket left angular bracket end l semicolon. Line 14. blank. Line 15. indented once. return 0 semicolon. Line 16. right brace. Program output has 5 lines, as follows. Line 1. 10. Line 2. 20. Line 3. 30. Line 4. 40. Line 5. 50."/>
          <p:cNvPicPr>
            <a:picLocks noChangeAspect="1"/>
          </p:cNvPicPr>
          <p:nvPr/>
        </p:nvPicPr>
        <p:blipFill rotWithShape="1">
          <a:blip r:embed="rId2">
            <a:extLst>
              <a:ext uri="{28A0092B-C50C-407E-A947-70E740481C1C}">
                <a14:useLocalDpi xmlns:a14="http://schemas.microsoft.com/office/drawing/2010/main" val="0"/>
              </a:ext>
            </a:extLst>
          </a:blip>
          <a:srcRect t="6515"/>
          <a:stretch/>
        </p:blipFill>
        <p:spPr bwMode="auto">
          <a:xfrm>
            <a:off x="1139825" y="1678674"/>
            <a:ext cx="6864350" cy="4487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Other Useful Member Functions</a:t>
            </a:r>
            <a:endParaRPr lang="en-US" altLang="en-US" dirty="0">
              <a:latin typeface="Times New Roman" panose="02020603050405020304" pitchFamily="18" charset="0"/>
              <a:ea typeface="+mj-ea"/>
              <a:cs typeface="Arial"/>
            </a:endParaRPr>
          </a:p>
        </p:txBody>
      </p:sp>
      <p:graphicFrame>
        <p:nvGraphicFramePr>
          <p:cNvPr id="4" name="Table 33"/>
          <p:cNvGraphicFramePr>
            <a:graphicFrameLocks noGrp="1"/>
          </p:cNvGraphicFramePr>
          <p:nvPr>
            <p:extLst>
              <p:ext uri="{D42A27DB-BD31-4B8C-83A1-F6EECF244321}">
                <p14:modId xmlns:p14="http://schemas.microsoft.com/office/powerpoint/2010/main" val="1185269982"/>
              </p:ext>
            </p:extLst>
          </p:nvPr>
        </p:nvGraphicFramePr>
        <p:xfrm>
          <a:off x="720213" y="1843550"/>
          <a:ext cx="7494639" cy="3838009"/>
        </p:xfrm>
        <a:graphic>
          <a:graphicData uri="http://schemas.openxmlformats.org/drawingml/2006/table">
            <a:tbl>
              <a:tblPr firstRow="1"/>
              <a:tblGrid>
                <a:gridCol w="1552709">
                  <a:extLst>
                    <a:ext uri="{9D8B030D-6E8A-4147-A177-3AD203B41FA5}">
                      <a16:colId xmlns:a16="http://schemas.microsoft.com/office/drawing/2014/main" val="20000"/>
                    </a:ext>
                  </a:extLst>
                </a:gridCol>
                <a:gridCol w="3443717">
                  <a:extLst>
                    <a:ext uri="{9D8B030D-6E8A-4147-A177-3AD203B41FA5}">
                      <a16:colId xmlns:a16="http://schemas.microsoft.com/office/drawing/2014/main" val="20001"/>
                    </a:ext>
                  </a:extLst>
                </a:gridCol>
                <a:gridCol w="2498213">
                  <a:extLst>
                    <a:ext uri="{9D8B030D-6E8A-4147-A177-3AD203B41FA5}">
                      <a16:colId xmlns:a16="http://schemas.microsoft.com/office/drawing/2014/main" val="20002"/>
                    </a:ext>
                  </a:extLst>
                </a:gridCol>
              </a:tblGrid>
              <a:tr h="58494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ea typeface="ヒラギノ角ゴ Pro W3" pitchFamily="-16" charset="-128"/>
                        </a:rPr>
                        <a:t>Member </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ea typeface="ヒラギノ角ゴ Pro W3" pitchFamily="-16" charset="-128"/>
                        </a:rPr>
                        <a:t>Function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ea typeface="ヒラギノ角ゴ Pro W3" pitchFamily="-16" charset="-128"/>
                        </a:rPr>
                        <a:t>Description</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ea typeface="ヒラギノ角ゴ Pro W3" pitchFamily="-16" charset="-128"/>
                        </a:rPr>
                        <a:t>Example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83577">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6" charset="0"/>
                          <a:ea typeface="ヒラギノ角ゴ Pro W3" pitchFamily="-16" charset="-128"/>
                        </a:rPr>
                        <a:t>at(elt)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Returns the value of the element at position </a:t>
                      </a:r>
                      <a:r>
                        <a:rPr kumimoji="0" lang="en-US" sz="1800" b="0" i="0" u="none" strike="noStrike" cap="none" normalizeH="0" baseline="0" dirty="0" smtClean="0">
                          <a:ln>
                            <a:noFill/>
                          </a:ln>
                          <a:solidFill>
                            <a:schemeClr val="tx1"/>
                          </a:solidFill>
                          <a:effectLst/>
                          <a:latin typeface="Courier New" panose="02070309020205020404" pitchFamily="49" charset="0"/>
                          <a:ea typeface="ヒラギノ角ゴ Pro W3" pitchFamily="-16" charset="-128"/>
                        </a:rPr>
                        <a:t>elt</a:t>
                      </a:r>
                      <a:r>
                        <a:rPr kumimoji="0" lang="en-US" sz="1800" b="0" i="0" u="none" strike="noStrike" cap="none" normalizeH="0" baseline="0" dirty="0" smtClean="0">
                          <a:ln>
                            <a:noFill/>
                          </a:ln>
                          <a:solidFill>
                            <a:schemeClr val="tx1"/>
                          </a:solidFill>
                          <a:effectLst/>
                          <a:latin typeface="+mn-lt"/>
                          <a:ea typeface="ヒラギノ角ゴ Pro W3" pitchFamily="-16" charset="-128"/>
                        </a:rPr>
                        <a:t> in the vector</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lnSpc>
                          <a:spcPct val="107000"/>
                        </a:lnSpc>
                        <a:spcAft>
                          <a:spcPts val="0"/>
                        </a:spcAft>
                      </a:pPr>
                      <a:r>
                        <a:rPr lang="en-US" sz="800" dirty="0">
                          <a:solidFill>
                            <a:schemeClr val="bg1"/>
                          </a:solidFill>
                          <a:effectLst/>
                          <a:latin typeface="+mn-lt"/>
                          <a:ea typeface="Calibri" panose="020F0502020204030204" pitchFamily="34" charset="0"/>
                          <a:cs typeface="Calibri" panose="020F0502020204030204" pitchFamily="34" charset="0"/>
                        </a:rPr>
                        <a:t>Computer code has 2 lines. The lines read as follows. Line 1. c out left angle bracket, left angle bracket. Line 2, indented once. v e c l period a t left parenthesis i right parenthesis semicolon.</a:t>
                      </a:r>
                      <a:endParaRPr lang="en-US" sz="8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647113">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6" charset="0"/>
                          <a:ea typeface="ヒラギノ角ゴ Pro W3" pitchFamily="-16" charset="-128"/>
                        </a:rPr>
                        <a:t>capacity()</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Returns the maximum number of elements a vector can store without allocating more memory</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lnSpc>
                          <a:spcPct val="107000"/>
                        </a:lnSpc>
                        <a:spcAft>
                          <a:spcPts val="0"/>
                        </a:spcAft>
                      </a:pPr>
                      <a:r>
                        <a:rPr lang="en-US" sz="800" dirty="0">
                          <a:solidFill>
                            <a:schemeClr val="bg1"/>
                          </a:solidFill>
                          <a:effectLst/>
                          <a:latin typeface="+mn-lt"/>
                          <a:ea typeface="Calibri" panose="020F0502020204030204" pitchFamily="34" charset="0"/>
                          <a:cs typeface="Calibri" panose="020F0502020204030204" pitchFamily="34" charset="0"/>
                        </a:rPr>
                        <a:t>Computer code has 2 lines. The lines read as follows. Line 1. m a x e l t s equals. Line 2. v e c l period capacity left parenthesis right parenthesis semicolon.</a:t>
                      </a:r>
                      <a:endParaRPr lang="en-US" sz="8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8494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6" charset="0"/>
                          <a:ea typeface="ヒラギノ角ゴ Pro W3" pitchFamily="-16" charset="-128"/>
                        </a:rPr>
                        <a:t>reverse()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Reverse the order of the elements in a vector</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lnSpc>
                          <a:spcPct val="107000"/>
                        </a:lnSpc>
                        <a:spcAft>
                          <a:spcPts val="0"/>
                        </a:spcAft>
                      </a:pPr>
                      <a:r>
                        <a:rPr lang="en-US" sz="800" dirty="0">
                          <a:solidFill>
                            <a:schemeClr val="bg1"/>
                          </a:solidFill>
                          <a:effectLst/>
                          <a:latin typeface="+mn-lt"/>
                          <a:ea typeface="Calibri" panose="020F0502020204030204" pitchFamily="34" charset="0"/>
                          <a:cs typeface="Calibri" panose="020F0502020204030204" pitchFamily="34" charset="0"/>
                        </a:rPr>
                        <a:t>Computer code reads, v e c l period reverse left parenthesis right parenthesis semicolon.</a:t>
                      </a:r>
                      <a:endParaRPr lang="en-US" sz="8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583577">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6" charset="0"/>
                          <a:ea typeface="ヒラギノ角ゴ Pro W3" pitchFamily="-16" charset="-128"/>
                        </a:rPr>
                        <a:t>resize</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6" charset="0"/>
                          <a:ea typeface="ヒラギノ角ゴ Pro W3" pitchFamily="-16" charset="-128"/>
                        </a:rPr>
                        <a:t>(elts,val)</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Add elements to a vector, optionally initializes them</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lnSpc>
                          <a:spcPct val="107000"/>
                        </a:lnSpc>
                        <a:spcAft>
                          <a:spcPts val="0"/>
                        </a:spcAft>
                      </a:pPr>
                      <a:r>
                        <a:rPr lang="en-US" sz="800" dirty="0">
                          <a:solidFill>
                            <a:schemeClr val="bg1"/>
                          </a:solidFill>
                          <a:effectLst/>
                          <a:latin typeface="+mn-lt"/>
                          <a:ea typeface="Calibri" panose="020F0502020204030204" pitchFamily="34" charset="0"/>
                          <a:cs typeface="Calibri" panose="020F0502020204030204" pitchFamily="34" charset="0"/>
                        </a:rPr>
                        <a:t>Computer code reads, v e c l period resize left parenthesis 5 comma 0 right parenthesis semicolon.</a:t>
                      </a:r>
                      <a:endParaRPr lang="en-US" sz="8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58494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6" charset="0"/>
                          <a:ea typeface="ヒラギノ角ゴ Pro W3" pitchFamily="-16" charset="-128"/>
                        </a:rPr>
                        <a:t>swap(vec2)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Exchange the contents of two vectors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lnSpc>
                          <a:spcPct val="107000"/>
                        </a:lnSpc>
                        <a:spcAft>
                          <a:spcPts val="0"/>
                        </a:spcAft>
                      </a:pPr>
                      <a:r>
                        <a:rPr lang="en-US" sz="800" dirty="0">
                          <a:solidFill>
                            <a:schemeClr val="bg1"/>
                          </a:solidFill>
                          <a:effectLst/>
                          <a:latin typeface="+mn-lt"/>
                          <a:ea typeface="Calibri" panose="020F0502020204030204" pitchFamily="34" charset="0"/>
                          <a:cs typeface="Calibri" panose="020F0502020204030204" pitchFamily="34" charset="0"/>
                        </a:rPr>
                        <a:t>Computer code reads, v e c l period swap left parenthesis v e c 2 right parenthesis semicolon.</a:t>
                      </a:r>
                      <a:endParaRPr lang="en-US" sz="8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160" y="2545691"/>
            <a:ext cx="1694663" cy="4005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963" y="3321412"/>
            <a:ext cx="2212869" cy="3921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9380" y="4073308"/>
            <a:ext cx="2126034" cy="18487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9380" y="4680064"/>
            <a:ext cx="2198864" cy="18207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0165" y="5246152"/>
            <a:ext cx="2264687" cy="200283"/>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11619"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Accessing Array Elements </a:t>
            </a:r>
            <a:r>
              <a:rPr lang="en-US" altLang="en-US" sz="2000" b="0" dirty="0" smtClean="0">
                <a:solidFill>
                  <a:srgbClr val="007FA3"/>
                </a:solidFill>
                <a:latin typeface="Times New Roman" panose="02020603050405020304" pitchFamily="18" charset="0"/>
                <a:ea typeface="+mj-ea"/>
                <a:sym typeface="Times New Roman"/>
              </a:rPr>
              <a:t>(1 of 3)</a:t>
            </a:r>
            <a:endParaRPr lang="en-US" altLang="en-US" sz="2000" b="0"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8359254" cy="1115660"/>
          </a:xfrm>
        </p:spPr>
        <p:txBody>
          <a:bodyPr wrap="square">
            <a:spAutoFit/>
          </a:bodyPr>
          <a:lstStyle/>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Each element in an array is assigned a unique </a:t>
            </a:r>
            <a:r>
              <a:rPr lang="en-US" altLang="en-US" sz="2400" b="1" dirty="0">
                <a:latin typeface="Arial (Body)"/>
                <a:ea typeface="+mn-ea"/>
                <a:sym typeface="Arial"/>
              </a:rPr>
              <a:t>subscript</a:t>
            </a:r>
            <a:r>
              <a:rPr lang="en-US" altLang="en-US" sz="2400" dirty="0">
                <a:latin typeface="Arial (Body)"/>
                <a:ea typeface="+mn-ea"/>
                <a:sym typeface="Arial"/>
              </a:rPr>
              <a:t>.</a:t>
            </a:r>
          </a:p>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Subscripts start at </a:t>
            </a:r>
            <a:r>
              <a:rPr lang="en-US" altLang="en-US" sz="2400" dirty="0" smtClean="0">
                <a:latin typeface="Arial (Body)"/>
                <a:ea typeface="+mn-ea"/>
                <a:sym typeface="Arial"/>
              </a:rPr>
              <a:t>0</a:t>
            </a:r>
            <a:endParaRPr lang="en-US" altLang="en-US" sz="2400" dirty="0">
              <a:latin typeface="Arial (Body)"/>
              <a:ea typeface="+mn-ea"/>
              <a:sym typeface="Arial"/>
            </a:endParaRPr>
          </a:p>
        </p:txBody>
      </p:sp>
      <p:pic>
        <p:nvPicPr>
          <p:cNvPr id="6" name="Picture 5" descr="A 6 element array is represented by an empty 1 by 6 grid. The grid cells (memory locations) from left are labeled subscripts 0 through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842" y="4016190"/>
            <a:ext cx="5910317" cy="1008401"/>
          </a:xfrm>
          <a:prstGeom prst="rect">
            <a:avLst/>
          </a:prstGeom>
        </p:spPr>
      </p:pic>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8827</TotalTime>
  <Words>2410</Words>
  <Application>Microsoft Office PowerPoint</Application>
  <PresentationFormat>On-screen Show (4:3)</PresentationFormat>
  <Paragraphs>232</Paragraphs>
  <Slides>86</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86</vt:i4>
      </vt:variant>
    </vt:vector>
  </HeadingPairs>
  <TitlesOfParts>
    <vt:vector size="97" baseType="lpstr">
      <vt:lpstr>Arial</vt:lpstr>
      <vt:lpstr>Arial (Body)</vt:lpstr>
      <vt:lpstr>Calibri</vt:lpstr>
      <vt:lpstr>Courier New</vt:lpstr>
      <vt:lpstr>Noto Sans Symbols</vt:lpstr>
      <vt:lpstr>Times New Roman</vt:lpstr>
      <vt:lpstr>Verdana</vt:lpstr>
      <vt:lpstr>Wingdings</vt:lpstr>
      <vt:lpstr>ヒラギノ角ゴ Pro W3</vt:lpstr>
      <vt:lpstr>508 Lecture</vt:lpstr>
      <vt:lpstr>1_508 Lecture</vt:lpstr>
      <vt:lpstr>Starting out With C++: From Control Structures Through Objects</vt:lpstr>
      <vt:lpstr>7.1 Arrays Hold Multiple Values</vt:lpstr>
      <vt:lpstr>Arrays Hold Multiple Values</vt:lpstr>
      <vt:lpstr>Array - Memory Layout</vt:lpstr>
      <vt:lpstr>Array Terminology (1 of 2)</vt:lpstr>
      <vt:lpstr>Array Terminology (2 of 2)</vt:lpstr>
      <vt:lpstr>Size Declarators</vt:lpstr>
      <vt:lpstr>7.2 Accessing Array Elements</vt:lpstr>
      <vt:lpstr>Accessing Array Elements (1 of 3)</vt:lpstr>
      <vt:lpstr>Accessing Array Elements (2 of 3)</vt:lpstr>
      <vt:lpstr>Accessing Array Elements (3 of 3)</vt:lpstr>
      <vt:lpstr>Accessing Array Elements in Program 7-1 (1 of 2)</vt:lpstr>
      <vt:lpstr>Accessing Array Elements in Program 7-1 (2 of 2)</vt:lpstr>
      <vt:lpstr>Accessing Array Contents</vt:lpstr>
      <vt:lpstr>Using a Loop to Step Through an Array</vt:lpstr>
      <vt:lpstr>A Closer Look at the Loop</vt:lpstr>
      <vt:lpstr>Default Initialization</vt:lpstr>
      <vt:lpstr>7.3 No Bounds Checking in C++</vt:lpstr>
      <vt:lpstr>No Bounds Checking in C++ (1 of 2)</vt:lpstr>
      <vt:lpstr>Code from Program 7-5</vt:lpstr>
      <vt:lpstr>What the Code Does</vt:lpstr>
      <vt:lpstr>No Bounds Checking in C++ (2 of 2)</vt:lpstr>
      <vt:lpstr>Off-By-One Errors</vt:lpstr>
      <vt:lpstr>7.4 Array Initialization</vt:lpstr>
      <vt:lpstr>Array Initialization</vt:lpstr>
      <vt:lpstr>Code from Program 7-6</vt:lpstr>
      <vt:lpstr>Partial Array Initialization</vt:lpstr>
      <vt:lpstr>Implicit Array Sizing</vt:lpstr>
      <vt:lpstr>7.5 The Range-Based for Loop</vt:lpstr>
      <vt:lpstr>The Range-Based for Loop (1 of 2)</vt:lpstr>
      <vt:lpstr>The Range-Based for Loop (2 of 2)</vt:lpstr>
      <vt:lpstr>The Range-Based for Loop in Program 7-10</vt:lpstr>
      <vt:lpstr>Modifying an Array with a Range-Based for Loop (1 of 2)</vt:lpstr>
      <vt:lpstr>Modifying an Array with a Range-Based for Loop in Program 7-12</vt:lpstr>
      <vt:lpstr>Modifying an Array with a Range-Based for Loop (2 of 2)</vt:lpstr>
      <vt:lpstr>The Range-Based for Loop Versus the Regular for Loop</vt:lpstr>
      <vt:lpstr>7.6 Processing Array Contents</vt:lpstr>
      <vt:lpstr>Processing Array Contents</vt:lpstr>
      <vt:lpstr>Array Assignment</vt:lpstr>
      <vt:lpstr>Printing the Contents of an Array (1 of 3)</vt:lpstr>
      <vt:lpstr>Printing the Contents of an Array (2 of 3)</vt:lpstr>
      <vt:lpstr>Printing the Contents of an Array (3 of 3)</vt:lpstr>
      <vt:lpstr>Summing and Averaging Array Elements (1 of 2)</vt:lpstr>
      <vt:lpstr>Summing and Averaging Array Elements (2 of 2)</vt:lpstr>
      <vt:lpstr>Finding the Highest Value in an Array</vt:lpstr>
      <vt:lpstr>Finding the Lowest Value in an Array</vt:lpstr>
      <vt:lpstr>Partially-Filled Arrays</vt:lpstr>
      <vt:lpstr>Comparing Arrays</vt:lpstr>
      <vt:lpstr>7.7 Using Parallel Arrays</vt:lpstr>
      <vt:lpstr>Using Parallel Arrays</vt:lpstr>
      <vt:lpstr>Parallel Array Example</vt:lpstr>
      <vt:lpstr>Parallel Arrays in Program 7-15 (1 of 3)</vt:lpstr>
      <vt:lpstr>Parallel Arrays in Program 7-15 (2 of 3)</vt:lpstr>
      <vt:lpstr>Parallel Arrays in Program 7-15 (3 of 3)</vt:lpstr>
      <vt:lpstr>7.8 Arrays as Function Arguments</vt:lpstr>
      <vt:lpstr>Arrays as Function Arguments (1 of 2)</vt:lpstr>
      <vt:lpstr>Arrays as Function Arguments (2 of 2)</vt:lpstr>
      <vt:lpstr>Passing an Array to a Function in Program 7-17 (1 of 2)</vt:lpstr>
      <vt:lpstr>Passing an Array to a Function in Program 7-17 (2 of 2)</vt:lpstr>
      <vt:lpstr>Modifying Arrays in Functions</vt:lpstr>
      <vt:lpstr>7.9 Two-Dimensional Arrays</vt:lpstr>
      <vt:lpstr>Two-Dimensional Arrays</vt:lpstr>
      <vt:lpstr>Two-Dimensional Array Representation</vt:lpstr>
      <vt:lpstr>A Two-Dimensional Array in Program 7-21 (1 of 3)</vt:lpstr>
      <vt:lpstr>A Two-Dimensional Array in Program 7-21 (2 of 3)</vt:lpstr>
      <vt:lpstr>A Two-Dimensional Array in Program 7-21 (3 of 3)</vt:lpstr>
      <vt:lpstr>2D Array Initialization</vt:lpstr>
      <vt:lpstr>Two-Dimensional Array as Parameter, Argument</vt:lpstr>
      <vt:lpstr>Example – The showarray Function from Program 7-22</vt:lpstr>
      <vt:lpstr>How showarray is Called</vt:lpstr>
      <vt:lpstr>Summing All the Elements in a Two-Dimensional Array (1 of 2)</vt:lpstr>
      <vt:lpstr>Summing All the Elements in a Two-Dimensional Array (2 of 2)</vt:lpstr>
      <vt:lpstr>Summing the Rows of a Two-Dimensional Array (1 of 2)</vt:lpstr>
      <vt:lpstr>Summing the Rows of a Two-Dimensional Array (2 of 2)</vt:lpstr>
      <vt:lpstr>Summing the Columns of a Two-Dimensional Array (1 of 2)</vt:lpstr>
      <vt:lpstr>Summing the Columns of a Two-Dimensional Array (2 of 2)</vt:lpstr>
      <vt:lpstr>7.10 Arrays with Three or More Dimensions</vt:lpstr>
      <vt:lpstr>Arrays with Three or More Dimensions</vt:lpstr>
      <vt:lpstr>7.12 Introduction to the S T L vector</vt:lpstr>
      <vt:lpstr>Introduction to the S T L vector</vt:lpstr>
      <vt:lpstr>Declaring Vectors</vt:lpstr>
      <vt:lpstr>Adding Elements to a Vector</vt:lpstr>
      <vt:lpstr>Removing Vector Elements</vt:lpstr>
      <vt:lpstr>Using the Range-Based for Loop with a Vector in C++ 11</vt:lpstr>
      <vt:lpstr>Other Useful Member Functions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C++: From Control Structures Through Objects, 8e</dc:title>
  <dc:subject>Computer Science</dc:subject>
  <dc:creator>Gaddis</dc:creator>
  <cp:keywords>Starting out With C++</cp:keywords>
  <cp:lastModifiedBy>Windows User</cp:lastModifiedBy>
  <cp:revision>913</cp:revision>
  <dcterms:modified xsi:type="dcterms:W3CDTF">2018-04-11T05:05:34Z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