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2"/>
  </p:notesMasterIdLst>
  <p:handoutMasterIdLst>
    <p:handoutMasterId r:id="rId33"/>
  </p:handoutMasterIdLst>
  <p:sldIdLst>
    <p:sldId id="301"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05" r:id="rId31"/>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5" autoAdjust="0"/>
    <p:restoredTop sz="94364" autoAdjust="0"/>
  </p:normalViewPr>
  <p:slideViewPr>
    <p:cSldViewPr snapToGrid="0" snapToObjects="1">
      <p:cViewPr varScale="1">
        <p:scale>
          <a:sx n="70" d="100"/>
          <a:sy n="70" d="100"/>
        </p:scale>
        <p:origin x="47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Header Placeholder 1"/>
          <p:cNvSpPr>
            <a:spLocks noGrp="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a:p>
        </p:txBody>
      </p:sp>
      <p:sp>
        <p:nvSpPr>
          <p:cNvPr id="16387" name="Date Placeholder 2"/>
          <p:cNvSpPr>
            <a:spLocks noGrp="1"/>
          </p:cNvSpPr>
          <p:nvPr>
            <p:ph type="dt" sz="quarter"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vl1pPr>
          </a:lstStyle>
          <a:p>
            <a:fld id="{E9478922-8984-4404-8092-DCB9AFD11C52}" type="datetimeFigureOut">
              <a:rPr lang="en-US" altLang="en-US"/>
              <a:pPr/>
              <a:t>4/11/2018</a:t>
            </a:fld>
            <a:endParaRPr lang="en-US" altLang="en-US"/>
          </a:p>
        </p:txBody>
      </p:sp>
      <p:sp>
        <p:nvSpPr>
          <p:cNvPr id="16388" name="Footer Placeholder 3"/>
          <p:cNvSpPr>
            <a:spLocks noGrp="1"/>
          </p:cNvSpPr>
          <p:nvPr>
            <p:ph type="ftr" sz="quarter" idx="2"/>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a:p>
        </p:txBody>
      </p:sp>
      <p:sp>
        <p:nvSpPr>
          <p:cNvPr id="16389" name="Slide Number Placeholder 4"/>
          <p:cNvSpPr>
            <a:spLocks noGrp="1"/>
          </p:cNvSpPr>
          <p:nvPr>
            <p:ph type="sldNum" sz="quarter" idx="3"/>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E63DC0D5-2220-4DF6-B18E-E593E37642D0}"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Shape 3"/>
          <p:cNvSpPr txBox="1">
            <a:spLocks noGrp="1"/>
          </p:cNvSpPr>
          <p:nvPr>
            <p:ph type="hdr" idx="2"/>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eaLnBrk="1" hangingPunct="1">
              <a:defRPr sz="1200"/>
            </a:lvl1pPr>
          </a:lstStyle>
          <a:p>
            <a:endParaRPr lang="en-US" altLang="en-US"/>
          </a:p>
        </p:txBody>
      </p:sp>
      <p:sp>
        <p:nvSpPr>
          <p:cNvPr id="15363" name="Shape 4"/>
          <p:cNvSpPr txBox="1">
            <a:spLocks noGrp="1"/>
          </p:cNvSpPr>
          <p:nvPr>
            <p:ph type="dt" idx="10"/>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algn="r" eaLnBrk="1" hangingPunct="1">
              <a:defRPr sz="1200"/>
            </a:lvl1pPr>
          </a:lstStyle>
          <a:p>
            <a:endParaRPr lang="en-US" altLang="en-US"/>
          </a:p>
        </p:txBody>
      </p:sp>
      <p:sp>
        <p:nvSpPr>
          <p:cNvPr id="15364" name="Shape 5"/>
          <p:cNvSpPr>
            <a:spLocks noGrp="1" noRot="1" noChangeAspect="1"/>
          </p:cNvSpPr>
          <p:nvPr>
            <p:ph type="sldImg" idx="3"/>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6" name="Shape 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pPr lvl="0"/>
            <a:endParaRPr noProof="0">
              <a:sym typeface="Arial"/>
            </a:endParaRPr>
          </a:p>
        </p:txBody>
      </p:sp>
      <p:sp>
        <p:nvSpPr>
          <p:cNvPr id="15366" name="Shape 7"/>
          <p:cNvSpPr txBox="1">
            <a:spLocks noGrp="1"/>
          </p:cNvSpPr>
          <p:nvPr>
            <p:ph type="ftr" idx="11"/>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200"/>
            </a:lvl1pPr>
          </a:lstStyle>
          <a:p>
            <a:endParaRPr lang="en-US" altLang="en-US"/>
          </a:p>
        </p:txBody>
      </p:sp>
      <p:sp>
        <p:nvSpPr>
          <p:cNvPr id="15367" name="Shape 8"/>
          <p:cNvSpPr txBox="1">
            <a:spLocks noGrp="1"/>
          </p:cNvSpPr>
          <p:nvPr>
            <p:ph type="sldNum" idx="12"/>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b" anchorCtr="0" compatLnSpc="1">
            <a:prstTxWarp prst="textNoShape">
              <a:avLst/>
            </a:prstTxWarp>
          </a:bodyPr>
          <a:lstStyle>
            <a:lvl1pPr algn="r" eaLnBrk="1" hangingPunct="1">
              <a:buSzPct val="25000"/>
              <a:defRPr sz="1200"/>
            </a:lvl1pPr>
          </a:lstStyle>
          <a:p>
            <a:fld id="{FA22FADA-672E-4F82-BFBC-624F1C44BE86}" type="slidenum">
              <a:rPr lang="en-US" altLang="en-US"/>
              <a:pPr/>
              <a:t>‹#›</a:t>
            </a:fld>
            <a:endParaRPr lang="en-US" altLang="en-US"/>
          </a:p>
        </p:txBody>
      </p:sp>
    </p:spTree>
  </p:cSld>
  <p:clrMap bg1="lt1" tx1="dk1" bg2="dk2" tx2="lt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a:headEnd/>
            <a:tailEnd/>
          </a:ln>
        </p:spPr>
      </p:sp>
      <p:sp>
        <p:nvSpPr>
          <p:cNvPr id="18435" name="Notes Placeholder 2"/>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If this PowerPoint presentation contains mathematical equations, you may need to check that your computer has the following installed:</a:t>
            </a:r>
          </a:p>
          <a:p>
            <a:pPr>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1) </a:t>
            </a:r>
            <a:r>
              <a:rPr lang="en-US" altLang="en-US" dirty="0" err="1" smtClean="0">
                <a:solidFill>
                  <a:srgbClr val="000000"/>
                </a:solidFill>
                <a:latin typeface="Arial" panose="020B0604020202020204" pitchFamily="34" charset="0"/>
                <a:cs typeface="Arial" panose="020B0604020202020204" pitchFamily="34" charset="0"/>
                <a:sym typeface="Arial" panose="020B0604020202020204" pitchFamily="34" charset="0"/>
              </a:rPr>
              <a:t>MathType</a:t>
            </a: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 Plugin</a:t>
            </a:r>
          </a:p>
          <a:p>
            <a:pPr>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2) Math Player (free versions available)</a:t>
            </a:r>
          </a:p>
          <a:p>
            <a:pPr>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3) NVDA Reader (free versions available)</a:t>
            </a:r>
          </a:p>
        </p:txBody>
      </p:sp>
      <p:sp>
        <p:nvSpPr>
          <p:cNvPr id="18436" name="Slide Number Placeholder 3"/>
          <p:cNvSpPr>
            <a:spLocks noGrp="1"/>
          </p:cNvSpPr>
          <p:nvPr>
            <p:ph type="sldNum" sz="quarter" idx="12"/>
          </p:nvPr>
        </p:nvSpPr>
        <p:spPr>
          <a:noFill/>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4AB08D08-EB86-4A4B-8117-BAB51CAF3BBE}" type="slidenum">
              <a:rPr lang="en-US" altLang="en-US" sz="1200"/>
              <a:pPr/>
              <a:t>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endParaRPr lang="en-US" altLang="en-US" sz="1800">
              <a:solidFill>
                <a:srgbClr val="FFFFFF"/>
              </a:solidFil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a:defRPr/>
            </a:lvl1pPr>
          </a:lstStyle>
          <a:p>
            <a:endParaRPr lang="en-US" altLang="en-US"/>
          </a:p>
        </p:txBody>
      </p:sp>
      <p:sp>
        <p:nvSpPr>
          <p:cNvPr id="6" name="Shape 22"/>
          <p:cNvSpPr txBox="1">
            <a:spLocks noGrp="1"/>
          </p:cNvSpPr>
          <p:nvPr>
            <p:ph type="dt" idx="11"/>
          </p:nvPr>
        </p:nvSpPr>
        <p:spPr/>
        <p:txBody>
          <a:bodyPr/>
          <a:lstStyle>
            <a:lvl1pPr>
              <a:defRPr/>
            </a:lvl1pPr>
          </a:lstStyle>
          <a:p>
            <a:endParaRPr lang="en-US" altLang="en-US"/>
          </a:p>
        </p:txBody>
      </p:sp>
      <p:sp>
        <p:nvSpPr>
          <p:cNvPr id="7" name="Shape 23"/>
          <p:cNvSpPr txBox="1">
            <a:spLocks noGrp="1"/>
          </p:cNvSpPr>
          <p:nvPr>
            <p:ph type="sldNum" idx="12"/>
          </p:nvPr>
        </p:nvSpPr>
        <p:spPr/>
        <p:txBody>
          <a:bodyPr/>
          <a:lstStyle>
            <a:lvl1pPr>
              <a:defRPr/>
            </a:lvl1pPr>
          </a:lstStyle>
          <a:p>
            <a:fld id="{9763B1FD-299F-41C7-AF8C-7D1DA59AA6A4}" type="slidenum">
              <a:rPr lang="en-US" altLang="en-US"/>
              <a:pPr/>
              <a:t>‹#›</a:t>
            </a:fld>
            <a:endParaRPr lang="en-US" altLang="en-US"/>
          </a:p>
        </p:txBody>
      </p:sp>
    </p:spTree>
    <p:extLst>
      <p:ext uri="{BB962C8B-B14F-4D97-AF65-F5344CB8AC3E}">
        <p14:creationId xmlns:p14="http://schemas.microsoft.com/office/powerpoint/2010/main" val="1443156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5" name="Shape 12"/>
          <p:cNvSpPr txBox="1">
            <a:spLocks noGrp="1"/>
          </p:cNvSpPr>
          <p:nvPr>
            <p:ph type="ftr" idx="12"/>
          </p:nvPr>
        </p:nvSpPr>
        <p:spPr>
          <a:ln/>
        </p:spPr>
        <p:txBody>
          <a:bodyPr/>
          <a:lstStyle>
            <a:lvl1pPr>
              <a:defRPr/>
            </a:lvl1pPr>
          </a:lstStyle>
          <a:p>
            <a:endParaRPr lang="en-US" altLang="en-US"/>
          </a:p>
        </p:txBody>
      </p:sp>
      <p:sp>
        <p:nvSpPr>
          <p:cNvPr id="6" name="Shape 13"/>
          <p:cNvSpPr txBox="1">
            <a:spLocks noGrp="1"/>
          </p:cNvSpPr>
          <p:nvPr>
            <p:ph type="dt" idx="13"/>
          </p:nvPr>
        </p:nvSpPr>
        <p:spPr>
          <a:ln/>
        </p:spPr>
        <p:txBody>
          <a:bodyPr/>
          <a:lstStyle>
            <a:lvl1pPr>
              <a:defRPr/>
            </a:lvl1pPr>
          </a:lstStyle>
          <a:p>
            <a:endParaRPr lang="en-US" altLang="en-US"/>
          </a:p>
        </p:txBody>
      </p:sp>
      <p:sp>
        <p:nvSpPr>
          <p:cNvPr id="7" name="Shape 14"/>
          <p:cNvSpPr txBox="1">
            <a:spLocks noGrp="1"/>
          </p:cNvSpPr>
          <p:nvPr>
            <p:ph type="sldNum" idx="14"/>
          </p:nvPr>
        </p:nvSpPr>
        <p:spPr>
          <a:ln/>
        </p:spPr>
        <p:txBody>
          <a:bodyPr/>
          <a:lstStyle>
            <a:lvl1pPr>
              <a:defRPr/>
            </a:lvl1pPr>
          </a:lstStyle>
          <a:p>
            <a:fld id="{E35BA038-1814-4A14-AB4F-BDDCC80A1EC4}" type="slidenum">
              <a:rPr lang="en-US" altLang="en-US"/>
              <a:pPr/>
              <a:t>‹#›</a:t>
            </a:fld>
            <a:endParaRPr lang="en-US" altLang="en-US"/>
          </a:p>
        </p:txBody>
      </p:sp>
    </p:spTree>
    <p:extLst>
      <p:ext uri="{BB962C8B-B14F-4D97-AF65-F5344CB8AC3E}">
        <p14:creationId xmlns:p14="http://schemas.microsoft.com/office/powerpoint/2010/main" val="270027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a:defRPr/>
            </a:lvl1pPr>
          </a:lstStyle>
          <a:p>
            <a:endParaRPr lang="en-US" altLang="en-US"/>
          </a:p>
        </p:txBody>
      </p:sp>
      <p:sp>
        <p:nvSpPr>
          <p:cNvPr id="3" name="Shape 81"/>
          <p:cNvSpPr txBox="1">
            <a:spLocks noGrp="1"/>
          </p:cNvSpPr>
          <p:nvPr>
            <p:ph type="dt" idx="11"/>
          </p:nvPr>
        </p:nvSpPr>
        <p:spPr/>
        <p:txBody>
          <a:bodyPr/>
          <a:lstStyle>
            <a:lvl1pPr>
              <a:defRPr>
                <a:solidFill>
                  <a:srgbClr val="000000"/>
                </a:solidFill>
              </a:defRPr>
            </a:lvl1pPr>
          </a:lstStyle>
          <a:p>
            <a:endParaRPr lang="en-US" altLang="en-US"/>
          </a:p>
        </p:txBody>
      </p:sp>
      <p:sp>
        <p:nvSpPr>
          <p:cNvPr id="4" name="Shape 82"/>
          <p:cNvSpPr txBox="1">
            <a:spLocks noGrp="1"/>
          </p:cNvSpPr>
          <p:nvPr>
            <p:ph type="sldNum" idx="12"/>
          </p:nvPr>
        </p:nvSpPr>
        <p:spPr/>
        <p:txBody>
          <a:bodyPr/>
          <a:lstStyle>
            <a:lvl1pPr>
              <a:defRPr>
                <a:solidFill>
                  <a:srgbClr val="000000"/>
                </a:solidFill>
              </a:defRPr>
            </a:lvl1pPr>
          </a:lstStyle>
          <a:p>
            <a:fld id="{C6E41248-5D9C-4D12-9808-C970FCCAA56D}" type="slidenum">
              <a:rPr lang="en-US" altLang="en-US"/>
              <a:pPr/>
              <a:t>‹#›</a:t>
            </a:fld>
            <a:endParaRPr lang="en-US" altLang="en-US"/>
          </a:p>
        </p:txBody>
      </p:sp>
    </p:spTree>
    <p:extLst>
      <p:ext uri="{BB962C8B-B14F-4D97-AF65-F5344CB8AC3E}">
        <p14:creationId xmlns:p14="http://schemas.microsoft.com/office/powerpoint/2010/main" val="3853783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15"/>
          </p:nvPr>
        </p:nvSpPr>
        <p:spPr/>
        <p:txBody>
          <a:bodyPr/>
          <a:lstStyle>
            <a:lvl1pPr>
              <a:defRPr/>
            </a:lvl1pPr>
          </a:lstStyle>
          <a:p>
            <a:endParaRPr lang="en-US" altLang="en-US"/>
          </a:p>
        </p:txBody>
      </p:sp>
      <p:sp>
        <p:nvSpPr>
          <p:cNvPr id="7" name="Date Placeholder 3"/>
          <p:cNvSpPr>
            <a:spLocks noGrp="1"/>
          </p:cNvSpPr>
          <p:nvPr>
            <p:ph type="dt" sz="half" idx="16"/>
          </p:nvPr>
        </p:nvSpPr>
        <p:spPr/>
        <p:txBody>
          <a:bodyPr/>
          <a:lstStyle>
            <a:lvl1pPr>
              <a:defRPr/>
            </a:lvl1pPr>
          </a:lstStyle>
          <a:p>
            <a:fld id="{B1A5F39A-7920-4AC9-B8F1-082412B5DA68}" type="datetimeFigureOut">
              <a:rPr lang="en-US" altLang="en-US"/>
              <a:pPr/>
              <a:t>4/11/2018</a:t>
            </a:fld>
            <a:endParaRPr lang="en-US" altLang="en-US"/>
          </a:p>
        </p:txBody>
      </p:sp>
      <p:sp>
        <p:nvSpPr>
          <p:cNvPr id="10" name="Slide Number Placeholder 5"/>
          <p:cNvSpPr>
            <a:spLocks noGrp="1"/>
          </p:cNvSpPr>
          <p:nvPr>
            <p:ph type="sldNum" sz="quarter" idx="17"/>
          </p:nvPr>
        </p:nvSpPr>
        <p:spPr/>
        <p:txBody>
          <a:bodyPr/>
          <a:lstStyle>
            <a:lvl1pPr algn="l">
              <a:buSzTx/>
              <a:defRPr sz="1400">
                <a:solidFill>
                  <a:srgbClr val="000000"/>
                </a:solidFill>
              </a:defRPr>
            </a:lvl1pPr>
          </a:lstStyle>
          <a:p>
            <a:fld id="{ADFFAB76-24D9-4DE4-A399-9F1130CF8283}" type="slidenum">
              <a:rPr lang="en-US" altLang="en-US"/>
              <a:pPr/>
              <a:t>‹#›</a:t>
            </a:fld>
            <a:endParaRPr lang="en-US" altLang="en-US"/>
          </a:p>
        </p:txBody>
      </p:sp>
    </p:spTree>
    <p:extLst>
      <p:ext uri="{BB962C8B-B14F-4D97-AF65-F5344CB8AC3E}">
        <p14:creationId xmlns:p14="http://schemas.microsoft.com/office/powerpoint/2010/main" val="2643290743"/>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8"/>
          </p:nvPr>
        </p:nvSpPr>
        <p:spPr/>
        <p:txBody>
          <a:bodyPr/>
          <a:lstStyle>
            <a:lvl1pPr>
              <a:defRPr/>
            </a:lvl1pPr>
          </a:lstStyle>
          <a:p>
            <a:endParaRPr lang="en-US" altLang="en-US"/>
          </a:p>
        </p:txBody>
      </p:sp>
      <p:sp>
        <p:nvSpPr>
          <p:cNvPr id="11" name="Date Placeholder 3"/>
          <p:cNvSpPr>
            <a:spLocks noGrp="1"/>
          </p:cNvSpPr>
          <p:nvPr>
            <p:ph type="dt" sz="half" idx="19"/>
          </p:nvPr>
        </p:nvSpPr>
        <p:spPr/>
        <p:txBody>
          <a:bodyPr/>
          <a:lstStyle>
            <a:lvl1pPr>
              <a:defRPr/>
            </a:lvl1pPr>
          </a:lstStyle>
          <a:p>
            <a:fld id="{127A2F06-2C27-47F4-9768-62D2D58FD2B5}" type="datetimeFigureOut">
              <a:rPr lang="en-US" altLang="en-US"/>
              <a:pPr/>
              <a:t>4/11/2018</a:t>
            </a:fld>
            <a:endParaRPr lang="en-US" altLang="en-US"/>
          </a:p>
        </p:txBody>
      </p:sp>
      <p:sp>
        <p:nvSpPr>
          <p:cNvPr id="12" name="Slide Number Placeholder 5"/>
          <p:cNvSpPr>
            <a:spLocks noGrp="1"/>
          </p:cNvSpPr>
          <p:nvPr>
            <p:ph type="sldNum" sz="quarter" idx="20"/>
          </p:nvPr>
        </p:nvSpPr>
        <p:spPr/>
        <p:txBody>
          <a:bodyPr/>
          <a:lstStyle>
            <a:lvl1pPr algn="l">
              <a:buSzTx/>
              <a:defRPr sz="1400">
                <a:solidFill>
                  <a:srgbClr val="000000"/>
                </a:solidFill>
              </a:defRPr>
            </a:lvl1pPr>
          </a:lstStyle>
          <a:p>
            <a:fld id="{3E13BA50-0356-47B9-A95F-1C7720A28CC5}" type="slidenum">
              <a:rPr lang="en-US" altLang="en-US"/>
              <a:pPr/>
              <a:t>‹#›</a:t>
            </a:fld>
            <a:endParaRPr lang="en-US" altLang="en-US"/>
          </a:p>
        </p:txBody>
      </p:sp>
    </p:spTree>
    <p:extLst>
      <p:ext uri="{BB962C8B-B14F-4D97-AF65-F5344CB8AC3E}">
        <p14:creationId xmlns:p14="http://schemas.microsoft.com/office/powerpoint/2010/main" val="1010401110"/>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8"/>
          </p:nvPr>
        </p:nvSpPr>
        <p:spPr/>
        <p:txBody>
          <a:bodyPr/>
          <a:lstStyle>
            <a:lvl1pPr>
              <a:defRPr/>
            </a:lvl1pPr>
          </a:lstStyle>
          <a:p>
            <a:endParaRPr lang="en-US" altLang="en-US"/>
          </a:p>
        </p:txBody>
      </p:sp>
      <p:sp>
        <p:nvSpPr>
          <p:cNvPr id="11" name="Date Placeholder 3"/>
          <p:cNvSpPr>
            <a:spLocks noGrp="1"/>
          </p:cNvSpPr>
          <p:nvPr>
            <p:ph type="dt" sz="half" idx="19"/>
          </p:nvPr>
        </p:nvSpPr>
        <p:spPr/>
        <p:txBody>
          <a:bodyPr/>
          <a:lstStyle>
            <a:lvl1pPr>
              <a:defRPr/>
            </a:lvl1pPr>
          </a:lstStyle>
          <a:p>
            <a:fld id="{AF2225B5-0D84-4FBF-A974-E1D78FCB98D1}" type="datetimeFigureOut">
              <a:rPr lang="en-US" altLang="en-US"/>
              <a:pPr/>
              <a:t>4/11/2018</a:t>
            </a:fld>
            <a:endParaRPr lang="en-US" altLang="en-US"/>
          </a:p>
        </p:txBody>
      </p:sp>
      <p:sp>
        <p:nvSpPr>
          <p:cNvPr id="13" name="Slide Number Placeholder 5"/>
          <p:cNvSpPr>
            <a:spLocks noGrp="1"/>
          </p:cNvSpPr>
          <p:nvPr>
            <p:ph type="sldNum" sz="quarter" idx="20"/>
          </p:nvPr>
        </p:nvSpPr>
        <p:spPr/>
        <p:txBody>
          <a:bodyPr/>
          <a:lstStyle>
            <a:lvl1pPr algn="l">
              <a:buSzTx/>
              <a:defRPr sz="1400">
                <a:solidFill>
                  <a:srgbClr val="000000"/>
                </a:solidFill>
              </a:defRPr>
            </a:lvl1pPr>
          </a:lstStyle>
          <a:p>
            <a:fld id="{472E0C67-0511-407C-94FA-647294B6A89D}" type="slidenum">
              <a:rPr lang="en-US" altLang="en-US"/>
              <a:pPr/>
              <a:t>‹#›</a:t>
            </a:fld>
            <a:endParaRPr lang="en-US" altLang="en-US"/>
          </a:p>
        </p:txBody>
      </p:sp>
    </p:spTree>
    <p:extLst>
      <p:ext uri="{BB962C8B-B14F-4D97-AF65-F5344CB8AC3E}">
        <p14:creationId xmlns:p14="http://schemas.microsoft.com/office/powerpoint/2010/main" val="2601278431"/>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7" name="Shape 42"/>
          <p:cNvSpPr txBox="1">
            <a:spLocks noGrp="1"/>
          </p:cNvSpPr>
          <p:nvPr>
            <p:ph type="ftr" idx="14"/>
          </p:nvPr>
        </p:nvSpPr>
        <p:spPr>
          <a:xfrm>
            <a:off x="93663" y="6165850"/>
            <a:ext cx="8596312" cy="234950"/>
          </a:xfrm>
        </p:spPr>
        <p:txBody>
          <a:bodyPr/>
          <a:lstStyle>
            <a:lvl1pPr>
              <a:defRPr/>
            </a:lvl1pPr>
          </a:lstStyle>
          <a:p>
            <a:endParaRPr lang="en-US" altLang="en-US"/>
          </a:p>
        </p:txBody>
      </p:sp>
      <p:sp>
        <p:nvSpPr>
          <p:cNvPr id="8" name="Shape 43"/>
          <p:cNvSpPr txBox="1">
            <a:spLocks noGrp="1"/>
          </p:cNvSpPr>
          <p:nvPr>
            <p:ph type="dt" idx="15"/>
          </p:nvPr>
        </p:nvSpPr>
        <p:spPr/>
        <p:txBody>
          <a:bodyPr/>
          <a:lstStyle>
            <a:lvl1pPr>
              <a:defRPr/>
            </a:lvl1pPr>
          </a:lstStyle>
          <a:p>
            <a:endParaRPr lang="en-US" altLang="en-US"/>
          </a:p>
        </p:txBody>
      </p:sp>
      <p:sp>
        <p:nvSpPr>
          <p:cNvPr id="10" name="Shape 44"/>
          <p:cNvSpPr txBox="1">
            <a:spLocks noGrp="1"/>
          </p:cNvSpPr>
          <p:nvPr>
            <p:ph type="sldNum" idx="16"/>
          </p:nvPr>
        </p:nvSpPr>
        <p:spPr/>
        <p:txBody>
          <a:bodyPr/>
          <a:lstStyle>
            <a:lvl1pPr>
              <a:defRPr/>
            </a:lvl1pPr>
          </a:lstStyle>
          <a:p>
            <a:fld id="{4E909FF8-5D23-4709-916B-6F4006E486E6}" type="slidenum">
              <a:rPr lang="en-US" altLang="en-US"/>
              <a:pPr/>
              <a:t>‹#›</a:t>
            </a:fld>
            <a:endParaRPr lang="en-US" altLang="en-US"/>
          </a:p>
        </p:txBody>
      </p:sp>
    </p:spTree>
    <p:extLst>
      <p:ext uri="{BB962C8B-B14F-4D97-AF65-F5344CB8AC3E}">
        <p14:creationId xmlns:p14="http://schemas.microsoft.com/office/powerpoint/2010/main" val="2001605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lvl1pPr>
              <a:defRPr/>
            </a:lvl1pPr>
          </a:lstStyle>
          <a:p>
            <a:endParaRPr lang="en-US" altLang="en-US"/>
          </a:p>
        </p:txBody>
      </p:sp>
      <p:sp>
        <p:nvSpPr>
          <p:cNvPr id="3" name="Date Placeholder 2"/>
          <p:cNvSpPr>
            <a:spLocks noGrp="1"/>
          </p:cNvSpPr>
          <p:nvPr>
            <p:ph type="dt" idx="11"/>
          </p:nvPr>
        </p:nvSpPr>
        <p:spPr/>
        <p:txBody>
          <a:bodyPr/>
          <a:lstStyle>
            <a:lvl1pPr>
              <a:defRPr/>
            </a:lvl1pPr>
          </a:lstStyle>
          <a:p>
            <a:endParaRPr lang="en-US" altLang="en-US"/>
          </a:p>
        </p:txBody>
      </p:sp>
      <p:sp>
        <p:nvSpPr>
          <p:cNvPr id="4" name="Slide Number Placeholder 3"/>
          <p:cNvSpPr>
            <a:spLocks noGrp="1"/>
          </p:cNvSpPr>
          <p:nvPr>
            <p:ph type="sldNum" idx="12"/>
          </p:nvPr>
        </p:nvSpPr>
        <p:spPr/>
        <p:txBody>
          <a:bodyPr/>
          <a:lstStyle>
            <a:lvl1pPr>
              <a:defRPr/>
            </a:lvl1pPr>
          </a:lstStyle>
          <a:p>
            <a:fld id="{C73AC325-0BD2-4C90-9AF7-D4EF6D242200}" type="slidenum">
              <a:rPr lang="en-US" altLang="en-US"/>
              <a:pPr/>
              <a:t>‹#›</a:t>
            </a:fld>
            <a:endParaRPr lang="en-US" altLang="en-US"/>
          </a:p>
        </p:txBody>
      </p:sp>
    </p:spTree>
    <p:extLst>
      <p:ext uri="{BB962C8B-B14F-4D97-AF65-F5344CB8AC3E}">
        <p14:creationId xmlns:p14="http://schemas.microsoft.com/office/powerpoint/2010/main" val="4269328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a:defRPr/>
            </a:lvl1pPr>
          </a:lstStyle>
          <a:p>
            <a:endParaRPr lang="en-US" altLang="en-US"/>
          </a:p>
        </p:txBody>
      </p:sp>
      <p:sp>
        <p:nvSpPr>
          <p:cNvPr id="5" name="Shape 57"/>
          <p:cNvSpPr txBox="1">
            <a:spLocks noGrp="1"/>
          </p:cNvSpPr>
          <p:nvPr>
            <p:ph type="dt" idx="11"/>
          </p:nvPr>
        </p:nvSpPr>
        <p:spPr/>
        <p:txBody>
          <a:bodyPr/>
          <a:lstStyle>
            <a:lvl1pPr>
              <a:defRPr>
                <a:solidFill>
                  <a:srgbClr val="000000"/>
                </a:solidFill>
              </a:defRPr>
            </a:lvl1pPr>
          </a:lstStyle>
          <a:p>
            <a:endParaRPr lang="en-US" altLang="en-US"/>
          </a:p>
        </p:txBody>
      </p:sp>
      <p:sp>
        <p:nvSpPr>
          <p:cNvPr id="6" name="Shape 58"/>
          <p:cNvSpPr txBox="1">
            <a:spLocks noGrp="1"/>
          </p:cNvSpPr>
          <p:nvPr>
            <p:ph type="sldNum" idx="12"/>
          </p:nvPr>
        </p:nvSpPr>
        <p:spPr/>
        <p:txBody>
          <a:bodyPr/>
          <a:lstStyle>
            <a:lvl1pPr>
              <a:defRPr>
                <a:solidFill>
                  <a:srgbClr val="000000"/>
                </a:solidFill>
              </a:defRPr>
            </a:lvl1pPr>
          </a:lstStyle>
          <a:p>
            <a:fld id="{E8AFD79E-BA99-44B7-B9A5-944CD0E97A05}" type="slidenum">
              <a:rPr lang="en-US" altLang="en-US"/>
              <a:pPr/>
              <a:t>‹#›</a:t>
            </a:fld>
            <a:endParaRPr lang="en-US" altLang="en-US"/>
          </a:p>
        </p:txBody>
      </p:sp>
    </p:spTree>
    <p:extLst>
      <p:ext uri="{BB962C8B-B14F-4D97-AF65-F5344CB8AC3E}">
        <p14:creationId xmlns:p14="http://schemas.microsoft.com/office/powerpoint/2010/main" val="164565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extLst>
      <p:ext uri="{BB962C8B-B14F-4D97-AF65-F5344CB8AC3E}">
        <p14:creationId xmlns:p14="http://schemas.microsoft.com/office/powerpoint/2010/main" val="3352467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136839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66832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a:defRPr/>
            </a:lvl1pPr>
          </a:lstStyle>
          <a:p>
            <a:endParaRPr lang="en-US" altLang="en-US"/>
          </a:p>
        </p:txBody>
      </p:sp>
      <p:sp>
        <p:nvSpPr>
          <p:cNvPr id="7" name="Shape 43"/>
          <p:cNvSpPr txBox="1">
            <a:spLocks noGrp="1"/>
          </p:cNvSpPr>
          <p:nvPr>
            <p:ph type="dt" idx="11"/>
          </p:nvPr>
        </p:nvSpPr>
        <p:spPr/>
        <p:txBody>
          <a:bodyPr/>
          <a:lstStyle>
            <a:lvl1pPr>
              <a:defRPr/>
            </a:lvl1pPr>
          </a:lstStyle>
          <a:p>
            <a:endParaRPr lang="en-US" altLang="en-US"/>
          </a:p>
        </p:txBody>
      </p:sp>
      <p:sp>
        <p:nvSpPr>
          <p:cNvPr id="8" name="Shape 44"/>
          <p:cNvSpPr txBox="1">
            <a:spLocks noGrp="1"/>
          </p:cNvSpPr>
          <p:nvPr>
            <p:ph type="sldNum" idx="12"/>
          </p:nvPr>
        </p:nvSpPr>
        <p:spPr/>
        <p:txBody>
          <a:bodyPr/>
          <a:lstStyle>
            <a:lvl1pPr>
              <a:defRPr/>
            </a:lvl1pPr>
          </a:lstStyle>
          <a:p>
            <a:fld id="{EC1F7139-1DE0-480A-98C6-23C4EAC64F1E}" type="slidenum">
              <a:rPr lang="en-US" altLang="en-US"/>
              <a:pPr/>
              <a:t>‹#›</a:t>
            </a:fld>
            <a:endParaRPr lang="en-US" altLang="en-US"/>
          </a:p>
        </p:txBody>
      </p:sp>
    </p:spTree>
    <p:extLst>
      <p:ext uri="{BB962C8B-B14F-4D97-AF65-F5344CB8AC3E}">
        <p14:creationId xmlns:p14="http://schemas.microsoft.com/office/powerpoint/2010/main" val="660814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5" name="Shape 12"/>
          <p:cNvSpPr txBox="1">
            <a:spLocks noGrp="1"/>
          </p:cNvSpPr>
          <p:nvPr>
            <p:ph type="ftr" idx="12"/>
          </p:nvPr>
        </p:nvSpPr>
        <p:spPr>
          <a:ln/>
        </p:spPr>
        <p:txBody>
          <a:bodyPr/>
          <a:lstStyle>
            <a:lvl1pPr>
              <a:defRPr/>
            </a:lvl1pPr>
          </a:lstStyle>
          <a:p>
            <a:endParaRPr lang="en-US" altLang="en-US"/>
          </a:p>
        </p:txBody>
      </p:sp>
      <p:sp>
        <p:nvSpPr>
          <p:cNvPr id="6" name="Shape 13"/>
          <p:cNvSpPr txBox="1">
            <a:spLocks noGrp="1"/>
          </p:cNvSpPr>
          <p:nvPr>
            <p:ph type="dt" idx="13"/>
          </p:nvPr>
        </p:nvSpPr>
        <p:spPr>
          <a:ln/>
        </p:spPr>
        <p:txBody>
          <a:bodyPr/>
          <a:lstStyle>
            <a:lvl1pPr>
              <a:defRPr/>
            </a:lvl1pPr>
          </a:lstStyle>
          <a:p>
            <a:endParaRPr lang="en-US" altLang="en-US"/>
          </a:p>
        </p:txBody>
      </p:sp>
      <p:sp>
        <p:nvSpPr>
          <p:cNvPr id="7" name="Shape 14"/>
          <p:cNvSpPr txBox="1">
            <a:spLocks noGrp="1"/>
          </p:cNvSpPr>
          <p:nvPr>
            <p:ph type="sldNum" idx="14"/>
          </p:nvPr>
        </p:nvSpPr>
        <p:spPr>
          <a:ln/>
        </p:spPr>
        <p:txBody>
          <a:bodyPr/>
          <a:lstStyle>
            <a:lvl1pPr>
              <a:defRPr/>
            </a:lvl1pPr>
          </a:lstStyle>
          <a:p>
            <a:fld id="{B17F3A69-25DB-4AC2-9253-AEB747050F31}" type="slidenum">
              <a:rPr lang="en-US" altLang="en-US"/>
              <a:pPr/>
              <a:t>‹#›</a:t>
            </a:fld>
            <a:endParaRPr lang="en-US" altLang="en-US"/>
          </a:p>
        </p:txBody>
      </p:sp>
    </p:spTree>
    <p:extLst>
      <p:ext uri="{BB962C8B-B14F-4D97-AF65-F5344CB8AC3E}">
        <p14:creationId xmlns:p14="http://schemas.microsoft.com/office/powerpoint/2010/main" val="144076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endParaRPr lang="en-US" altLang="en-US"/>
          </a:p>
        </p:txBody>
      </p:sp>
      <p:sp>
        <p:nvSpPr>
          <p:cNvPr id="5" name="Shape 13"/>
          <p:cNvSpPr txBox="1">
            <a:spLocks noGrp="1"/>
          </p:cNvSpPr>
          <p:nvPr>
            <p:ph type="dt" idx="13"/>
          </p:nvPr>
        </p:nvSpPr>
        <p:spPr>
          <a:ln/>
        </p:spPr>
        <p:txBody>
          <a:bodyPr/>
          <a:lstStyle>
            <a:lvl1pPr>
              <a:defRPr/>
            </a:lvl1pPr>
          </a:lstStyle>
          <a:p>
            <a:endParaRPr lang="en-US" altLang="en-US"/>
          </a:p>
        </p:txBody>
      </p:sp>
      <p:sp>
        <p:nvSpPr>
          <p:cNvPr id="6" name="Shape 14"/>
          <p:cNvSpPr txBox="1">
            <a:spLocks noGrp="1"/>
          </p:cNvSpPr>
          <p:nvPr>
            <p:ph type="sldNum" idx="14"/>
          </p:nvPr>
        </p:nvSpPr>
        <p:spPr>
          <a:ln/>
        </p:spPr>
        <p:txBody>
          <a:bodyPr/>
          <a:lstStyle>
            <a:lvl1pPr>
              <a:defRPr/>
            </a:lvl1pPr>
          </a:lstStyle>
          <a:p>
            <a:fld id="{031A7031-C592-4E58-94DF-27C4340133DB}" type="slidenum">
              <a:rPr lang="en-US" altLang="en-US"/>
              <a:pPr/>
              <a:t>‹#›</a:t>
            </a:fld>
            <a:endParaRPr lang="en-US" altLang="en-US"/>
          </a:p>
        </p:txBody>
      </p:sp>
    </p:spTree>
    <p:extLst>
      <p:ext uri="{BB962C8B-B14F-4D97-AF65-F5344CB8AC3E}">
        <p14:creationId xmlns:p14="http://schemas.microsoft.com/office/powerpoint/2010/main" val="225322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endParaRPr lang="en-US" altLang="en-US"/>
          </a:p>
        </p:txBody>
      </p:sp>
      <p:sp>
        <p:nvSpPr>
          <p:cNvPr id="4" name="Shape 13"/>
          <p:cNvSpPr txBox="1">
            <a:spLocks noGrp="1"/>
          </p:cNvSpPr>
          <p:nvPr>
            <p:ph type="dt" idx="13"/>
          </p:nvPr>
        </p:nvSpPr>
        <p:spPr>
          <a:ln/>
        </p:spPr>
        <p:txBody>
          <a:bodyPr/>
          <a:lstStyle>
            <a:lvl1pPr>
              <a:defRPr/>
            </a:lvl1pPr>
          </a:lstStyle>
          <a:p>
            <a:endParaRPr lang="en-US" altLang="en-US"/>
          </a:p>
        </p:txBody>
      </p:sp>
      <p:sp>
        <p:nvSpPr>
          <p:cNvPr id="5" name="Shape 14"/>
          <p:cNvSpPr txBox="1">
            <a:spLocks noGrp="1"/>
          </p:cNvSpPr>
          <p:nvPr>
            <p:ph type="sldNum" idx="14"/>
          </p:nvPr>
        </p:nvSpPr>
        <p:spPr>
          <a:ln/>
        </p:spPr>
        <p:txBody>
          <a:bodyPr/>
          <a:lstStyle>
            <a:lvl1pPr>
              <a:defRPr/>
            </a:lvl1pPr>
          </a:lstStyle>
          <a:p>
            <a:fld id="{508F81C4-757B-4A5A-8D76-553EF08C24FD}" type="slidenum">
              <a:rPr lang="en-US" altLang="en-US"/>
              <a:pPr/>
              <a:t>‹#›</a:t>
            </a:fld>
            <a:endParaRPr lang="en-US" altLang="en-US"/>
          </a:p>
        </p:txBody>
      </p:sp>
    </p:spTree>
    <p:extLst>
      <p:ext uri="{BB962C8B-B14F-4D97-AF65-F5344CB8AC3E}">
        <p14:creationId xmlns:p14="http://schemas.microsoft.com/office/powerpoint/2010/main" val="217353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1028"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endParaRPr lang="en-US" altLang="en-US"/>
          </a:p>
        </p:txBody>
      </p:sp>
      <p:sp>
        <p:nvSpPr>
          <p:cNvPr id="1029"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endParaRPr lang="en-US" altLang="en-US"/>
          </a:p>
        </p:txBody>
      </p:sp>
      <p:sp>
        <p:nvSpPr>
          <p:cNvPr id="1030"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fld id="{24489986-759D-416A-8E29-16B8D95B7A43}" type="slidenum">
              <a:rPr lang="en-US" altLang="en-US"/>
              <a:pPr/>
              <a:t>‹#›</a:t>
            </a:fld>
            <a:endParaRPr lang="en-US" altLang="en-US"/>
          </a:p>
        </p:txBody>
      </p:sp>
      <p:pic>
        <p:nvPicPr>
          <p:cNvPr id="1031" name="Shape 15" descr="Pearson Logo"/>
          <p:cNvPicPr preferRelativeResize="0">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Shape 16"/>
          <p:cNvSpPr txBox="1">
            <a:spLocks noChangeArrowheads="1"/>
          </p:cNvSpPr>
          <p:nvPr/>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r>
              <a:rPr lang="en-US" altLang="en-US" sz="1200">
                <a:solidFill>
                  <a:schemeClr val="tx1"/>
                </a:solidFill>
                <a:latin typeface="Verdana" panose="020B0604030504040204" pitchFamily="34" charset="0"/>
              </a:rPr>
              <a:t>Copyright © 2015, 2012, 2009 Pearson Education, Inc. All Rights Reserved</a:t>
            </a:r>
          </a:p>
        </p:txBody>
      </p:sp>
    </p:spTree>
  </p:cSld>
  <p:clrMap bg1="lt1" tx1="dk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06" r:id="rId7"/>
    <p:sldLayoutId id="2147483707" r:id="rId8"/>
    <p:sldLayoutId id="2147483708" r:id="rId9"/>
    <p:sldLayoutId id="2147483709" r:id="rId10"/>
    <p:sldLayoutId id="2147483716" r:id="rId11"/>
    <p:sldLayoutId id="2147483717" r:id="rId12"/>
    <p:sldLayoutId id="2147483718" r:id="rId13"/>
    <p:sldLayoutId id="2147483719" r:id="rId14"/>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2051"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2052"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endParaRPr lang="en-US" altLang="en-US"/>
          </a:p>
        </p:txBody>
      </p:sp>
      <p:sp>
        <p:nvSpPr>
          <p:cNvPr id="2053"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endParaRPr lang="en-US" altLang="en-US"/>
          </a:p>
        </p:txBody>
      </p:sp>
      <p:sp>
        <p:nvSpPr>
          <p:cNvPr id="2054"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fld id="{90F1293A-13F3-43EE-BB2C-48A83DE2BA7C}" type="slidenum">
              <a:rPr lang="en-US" altLang="en-US"/>
              <a:pPr/>
              <a:t>‹#›</a:t>
            </a:fld>
            <a:endParaRPr lang="en-US" altLang="en-US"/>
          </a:p>
        </p:txBody>
      </p:sp>
      <p:pic>
        <p:nvPicPr>
          <p:cNvPr id="2055" name="Shape 15" descr="Pearson Logo"/>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3720" r:id="rId1"/>
    <p:sldLayoutId id="2147483721" r:id="rId2"/>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txBox="1">
            <a:spLocks noGrp="1"/>
          </p:cNvSpPr>
          <p:nvPr>
            <p:ph type="title"/>
          </p:nvPr>
        </p:nvSpPr>
        <p:spPr>
          <a:xfrm>
            <a:off x="457200" y="76200"/>
            <a:ext cx="8362950" cy="1155700"/>
          </a:xfrm>
        </p:spPr>
        <p:txBody>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Starting out With C++: From Control Structures Through Objects</a:t>
            </a:r>
            <a:endParaRPr lang="en-US" altLang="en-US" dirty="0" smtClean="0">
              <a:solidFill>
                <a:schemeClr val="tx2"/>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 name="Text Placeholder 2"/>
          <p:cNvSpPr>
            <a:spLocks noGrp="1"/>
          </p:cNvSpPr>
          <p:nvPr>
            <p:ph type="body" idx="1"/>
          </p:nvPr>
        </p:nvSpPr>
        <p:spPr>
          <a:xfrm>
            <a:off x="457200" y="1338263"/>
            <a:ext cx="8229600" cy="368300"/>
          </a:xfrm>
        </p:spPr>
        <p:txBody>
          <a:bodyPr/>
          <a:lstStyle/>
          <a:p>
            <a:pPr eaLnBrk="1" fontAlgn="auto" hangingPunct="1">
              <a:spcAft>
                <a:spcPts val="0"/>
              </a:spcAft>
              <a:buSzPct val="100000"/>
              <a:defRPr/>
            </a:pPr>
            <a:r>
              <a:rPr lang="en-US" dirty="0" smtClean="0">
                <a:latin typeface="+mn-lt"/>
              </a:rPr>
              <a:t>Eighth </a:t>
            </a:r>
            <a:r>
              <a:rPr lang="en-US" dirty="0">
                <a:latin typeface="+mn-lt"/>
              </a:rPr>
              <a:t>Edition</a:t>
            </a:r>
          </a:p>
        </p:txBody>
      </p:sp>
      <p:sp>
        <p:nvSpPr>
          <p:cNvPr id="4" name="Text Placeholder 3"/>
          <p:cNvSpPr>
            <a:spLocks noGrp="1"/>
          </p:cNvSpPr>
          <p:nvPr>
            <p:ph type="body" idx="2"/>
          </p:nvPr>
        </p:nvSpPr>
        <p:spPr>
          <a:xfrm>
            <a:off x="4876800" y="2286000"/>
            <a:ext cx="3657600" cy="739775"/>
          </a:xfrm>
        </p:spPr>
        <p:txBody>
          <a:bodyPr/>
          <a:lstStyle/>
          <a:p>
            <a:pPr algn="ctr" eaLnBrk="1" fontAlgn="auto" hangingPunct="1">
              <a:spcAft>
                <a:spcPts val="0"/>
              </a:spcAft>
              <a:buSzPct val="100000"/>
              <a:defRPr/>
            </a:pPr>
            <a:r>
              <a:rPr lang="en-US" b="1" dirty="0" smtClean="0">
                <a:latin typeface="+mn-lt"/>
              </a:rPr>
              <a:t>Chapter 8</a:t>
            </a:r>
            <a:endParaRPr lang="en-US" b="1" dirty="0">
              <a:latin typeface="+mn-lt"/>
            </a:endParaRPr>
          </a:p>
        </p:txBody>
      </p:sp>
      <p:sp>
        <p:nvSpPr>
          <p:cNvPr id="5" name="Text Placeholder 4"/>
          <p:cNvSpPr>
            <a:spLocks noGrp="1"/>
          </p:cNvSpPr>
          <p:nvPr>
            <p:ph type="body" idx="3"/>
          </p:nvPr>
        </p:nvSpPr>
        <p:spPr>
          <a:xfrm>
            <a:off x="4876800" y="3114675"/>
            <a:ext cx="3657600" cy="833211"/>
          </a:xfrm>
        </p:spPr>
        <p:txBody>
          <a:bodyPr/>
          <a:lstStyle/>
          <a:p>
            <a:pPr algn="ctr" eaLnBrk="1" hangingPunct="1">
              <a:spcBef>
                <a:spcPct val="50000"/>
              </a:spcBef>
            </a:pPr>
            <a:r>
              <a:rPr lang="en-US" altLang="en-US" dirty="0">
                <a:latin typeface="+mn-lt"/>
              </a:rPr>
              <a:t>Searching and Sorting </a:t>
            </a:r>
            <a:r>
              <a:rPr lang="en-US" altLang="en-US" dirty="0" smtClean="0">
                <a:latin typeface="+mn-lt"/>
              </a:rPr>
              <a:t>Arrays</a:t>
            </a:r>
            <a:endParaRPr lang="en-US" altLang="en-US" dirty="0">
              <a:latin typeface="+mn-lt"/>
            </a:endParaRPr>
          </a:p>
        </p:txBody>
      </p:sp>
      <p:pic>
        <p:nvPicPr>
          <p:cNvPr id="17414" name="Picture 7" descr="Front Cover: Starting out With C++: From Control Structures Through Objects Eighth Edition by Gadd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363" y="1928813"/>
            <a:ext cx="3502025" cy="4297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7415" name="Text Placeholder 5"/>
          <p:cNvSpPr txBox="1">
            <a:spLocks noGrp="1"/>
          </p:cNvSpPr>
          <p:nvPr>
            <p:ph type="body" idx="13"/>
          </p:nvPr>
        </p:nvSpPr>
        <p:spPr>
          <a:xfrm>
            <a:off x="2773363" y="6448425"/>
            <a:ext cx="5986462" cy="227013"/>
          </a:xfrm>
        </p:spPr>
        <p:txBody>
          <a:bodyPr anchor="ctr"/>
          <a:lstStyle/>
          <a:p>
            <a:pPr algn="r" eaLnBrk="1" hangingPunct="1">
              <a:spcBef>
                <a:spcPct val="0"/>
              </a:spcBef>
              <a:buFontTx/>
              <a:buNone/>
            </a:pPr>
            <a:r>
              <a:rPr lang="en-US" altLang="en-US" sz="1200" smtClean="0">
                <a:solidFill>
                  <a:schemeClr val="tx1"/>
                </a:solidFill>
                <a:latin typeface="Verdana" panose="020B0604030504040204" pitchFamily="34" charset="0"/>
                <a:cs typeface="Arial" panose="020B0604020202020204" pitchFamily="34" charset="0"/>
                <a:sym typeface="Arial" panose="020B0604020202020204" pitchFamily="34" charset="0"/>
              </a:rPr>
              <a:t>Copyright © 2015, 2012, 2009 Pearson Education, Inc. All Rights Reserved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Binary Search - Example</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1"/>
            <a:ext cx="8229600" cy="553968"/>
          </a:xfrm>
        </p:spPr>
        <p:txBody>
          <a:bodyPr>
            <a:spAutoFit/>
          </a:bodyPr>
          <a:lstStyle/>
          <a:p>
            <a:pPr>
              <a:defRPr/>
            </a:pPr>
            <a:r>
              <a:rPr lang="en-US" altLang="en-US" sz="2400" dirty="0">
                <a:solidFill>
                  <a:srgbClr val="000000"/>
                </a:solidFill>
                <a:latin typeface="Arial (Body)"/>
                <a:ea typeface="+mn-ea"/>
              </a:rPr>
              <a:t>Array </a:t>
            </a:r>
            <a:r>
              <a:rPr lang="en-US" altLang="en-US" sz="2400" dirty="0">
                <a:solidFill>
                  <a:srgbClr val="000000"/>
                </a:solidFill>
                <a:latin typeface="Courier New" panose="02070309020205020404" pitchFamily="49" charset="0"/>
                <a:ea typeface="+mn-ea"/>
                <a:cs typeface="Courier New" panose="02070309020205020404" pitchFamily="49" charset="0"/>
              </a:rPr>
              <a:t>numlist2</a:t>
            </a:r>
            <a:r>
              <a:rPr lang="en-US" altLang="en-US" sz="2400" dirty="0">
                <a:solidFill>
                  <a:srgbClr val="000000"/>
                </a:solidFill>
                <a:latin typeface="Arial (Body)"/>
                <a:ea typeface="+mn-ea"/>
              </a:rPr>
              <a:t> contains</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graphicFrame>
        <p:nvGraphicFramePr>
          <p:cNvPr id="12" name="Table 11"/>
          <p:cNvGraphicFramePr>
            <a:graphicFrameLocks noGrp="1"/>
          </p:cNvGraphicFramePr>
          <p:nvPr>
            <p:extLst>
              <p:ext uri="{D42A27DB-BD31-4B8C-83A1-F6EECF244321}">
                <p14:modId xmlns:p14="http://schemas.microsoft.com/office/powerpoint/2010/main" val="1328218830"/>
              </p:ext>
            </p:extLst>
          </p:nvPr>
        </p:nvGraphicFramePr>
        <p:xfrm>
          <a:off x="1524001" y="2288384"/>
          <a:ext cx="6095999" cy="566928"/>
        </p:xfrm>
        <a:graphic>
          <a:graphicData uri="http://schemas.openxmlformats.org/drawingml/2006/table">
            <a:tbl>
              <a:tblPr firstRow="1" bandRow="1">
                <a:tableStyleId>{2D5ABB26-0587-4C30-8999-92F81FD0307C}</a:tableStyleId>
              </a:tblPr>
              <a:tblGrid>
                <a:gridCol w="870857">
                  <a:extLst>
                    <a:ext uri="{9D8B030D-6E8A-4147-A177-3AD203B41FA5}">
                      <a16:colId xmlns:a16="http://schemas.microsoft.com/office/drawing/2014/main" val="2474088286"/>
                    </a:ext>
                  </a:extLst>
                </a:gridCol>
                <a:gridCol w="870857">
                  <a:extLst>
                    <a:ext uri="{9D8B030D-6E8A-4147-A177-3AD203B41FA5}">
                      <a16:colId xmlns:a16="http://schemas.microsoft.com/office/drawing/2014/main" val="367531767"/>
                    </a:ext>
                  </a:extLst>
                </a:gridCol>
                <a:gridCol w="870857">
                  <a:extLst>
                    <a:ext uri="{9D8B030D-6E8A-4147-A177-3AD203B41FA5}">
                      <a16:colId xmlns:a16="http://schemas.microsoft.com/office/drawing/2014/main" val="3531810228"/>
                    </a:ext>
                  </a:extLst>
                </a:gridCol>
                <a:gridCol w="870857">
                  <a:extLst>
                    <a:ext uri="{9D8B030D-6E8A-4147-A177-3AD203B41FA5}">
                      <a16:colId xmlns:a16="http://schemas.microsoft.com/office/drawing/2014/main" val="909138113"/>
                    </a:ext>
                  </a:extLst>
                </a:gridCol>
                <a:gridCol w="870857">
                  <a:extLst>
                    <a:ext uri="{9D8B030D-6E8A-4147-A177-3AD203B41FA5}">
                      <a16:colId xmlns:a16="http://schemas.microsoft.com/office/drawing/2014/main" val="3567328223"/>
                    </a:ext>
                  </a:extLst>
                </a:gridCol>
                <a:gridCol w="870857">
                  <a:extLst>
                    <a:ext uri="{9D8B030D-6E8A-4147-A177-3AD203B41FA5}">
                      <a16:colId xmlns:a16="http://schemas.microsoft.com/office/drawing/2014/main" val="2744496189"/>
                    </a:ext>
                  </a:extLst>
                </a:gridCol>
                <a:gridCol w="870857">
                  <a:extLst>
                    <a:ext uri="{9D8B030D-6E8A-4147-A177-3AD203B41FA5}">
                      <a16:colId xmlns:a16="http://schemas.microsoft.com/office/drawing/2014/main" val="886409014"/>
                    </a:ext>
                  </a:extLst>
                </a:gridCol>
              </a:tblGrid>
              <a:tr h="370840">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New" pitchFamily="112" charset="0"/>
                          <a:ea typeface="ヒラギノ角ゴ Pro W3" pitchFamily="112" charset="-128"/>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New" pitchFamily="112" charset="0"/>
                          <a:ea typeface="ヒラギノ角ゴ Pro W3" pitchFamily="112" charset="-128"/>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New" pitchFamily="112" charset="0"/>
                          <a:ea typeface="ヒラギノ角ゴ Pro W3" pitchFamily="112" charset="-128"/>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New" pitchFamily="112" charset="0"/>
                          <a:ea typeface="ヒラギノ角ゴ Pro W3" pitchFamily="112" charset="-128"/>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New" pitchFamily="112" charset="0"/>
                          <a:ea typeface="ヒラギノ角ゴ Pro W3" pitchFamily="112" charset="-128"/>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New" pitchFamily="112" charset="0"/>
                          <a:ea typeface="ヒラギノ角ゴ Pro W3" pitchFamily="112" charset="-128"/>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New" pitchFamily="112" charset="0"/>
                          <a:ea typeface="ヒラギノ角ゴ Pro W3" pitchFamily="112" charset="-128"/>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178650"/>
                  </a:ext>
                </a:extLst>
              </a:tr>
            </a:tbl>
          </a:graphicData>
        </a:graphic>
      </p:graphicFrame>
      <p:sp>
        <p:nvSpPr>
          <p:cNvPr id="9" name="Content Placeholder 8"/>
          <p:cNvSpPr>
            <a:spLocks noGrp="1"/>
          </p:cNvSpPr>
          <p:nvPr>
            <p:ph sz="quarter" idx="17"/>
          </p:nvPr>
        </p:nvSpPr>
        <p:spPr>
          <a:xfrm>
            <a:off x="457200" y="3064045"/>
            <a:ext cx="8229600" cy="1812755"/>
          </a:xfrm>
        </p:spPr>
        <p:txBody>
          <a:bodyPr/>
          <a:lstStyle/>
          <a:p>
            <a:pPr marL="255600" indent="-255600">
              <a:spcBef>
                <a:spcPts val="1500"/>
              </a:spcBef>
              <a:buClr>
                <a:schemeClr val="tx2"/>
              </a:buClr>
              <a:buFont typeface="Arial" panose="020B0604020202020204" pitchFamily="34" charset="0"/>
              <a:buChar char="•"/>
              <a:defRPr/>
            </a:pPr>
            <a:r>
              <a:rPr lang="en-US" altLang="en-US" sz="2400" dirty="0">
                <a:latin typeface="+mn-lt"/>
              </a:rPr>
              <a:t>Searching for </a:t>
            </a:r>
            <a:r>
              <a:rPr lang="en-US" altLang="en-US" sz="2400" dirty="0" smtClean="0">
                <a:latin typeface="+mn-lt"/>
              </a:rPr>
              <a:t>the </a:t>
            </a:r>
            <a:r>
              <a:rPr lang="en-US" altLang="en-US" sz="2400" dirty="0">
                <a:latin typeface="+mn-lt"/>
              </a:rPr>
              <a:t>value </a:t>
            </a:r>
            <a:r>
              <a:rPr lang="en-US" altLang="en-US" sz="2400" dirty="0">
                <a:latin typeface="Courier New" panose="02070309020205020404" pitchFamily="49" charset="0"/>
                <a:cs typeface="Courier New" panose="02070309020205020404" pitchFamily="49" charset="0"/>
              </a:rPr>
              <a:t>11</a:t>
            </a:r>
            <a:r>
              <a:rPr lang="en-US" altLang="en-US" sz="2400" dirty="0">
                <a:latin typeface="+mn-lt"/>
              </a:rPr>
              <a:t>, binary search examines </a:t>
            </a:r>
            <a:r>
              <a:rPr lang="en-US" altLang="en-US" sz="2400" dirty="0">
                <a:latin typeface="Courier New" panose="02070309020205020404" pitchFamily="49" charset="0"/>
                <a:cs typeface="Courier New" panose="02070309020205020404" pitchFamily="49" charset="0"/>
              </a:rPr>
              <a:t>11</a:t>
            </a:r>
            <a:r>
              <a:rPr lang="en-US" altLang="en-US" sz="2400" dirty="0">
                <a:latin typeface="+mn-lt"/>
              </a:rPr>
              <a:t> and stops</a:t>
            </a:r>
          </a:p>
          <a:p>
            <a:pPr marL="255600" indent="-255600">
              <a:spcBef>
                <a:spcPts val="1500"/>
              </a:spcBef>
              <a:buClr>
                <a:schemeClr val="tx2"/>
              </a:buClr>
              <a:buFont typeface="Arial" panose="020B0604020202020204" pitchFamily="34" charset="0"/>
              <a:buChar char="•"/>
              <a:defRPr/>
            </a:pPr>
            <a:r>
              <a:rPr lang="en-US" altLang="en-US" sz="2400" dirty="0">
                <a:latin typeface="+mn-lt"/>
              </a:rPr>
              <a:t>Searching for </a:t>
            </a:r>
            <a:r>
              <a:rPr lang="en-US" altLang="en-US" sz="2400" dirty="0" smtClean="0">
                <a:latin typeface="+mn-lt"/>
              </a:rPr>
              <a:t>the </a:t>
            </a:r>
            <a:r>
              <a:rPr lang="en-US" altLang="en-US" sz="2400" dirty="0">
                <a:latin typeface="+mn-lt"/>
              </a:rPr>
              <a:t>value </a:t>
            </a:r>
            <a:r>
              <a:rPr lang="en-US" altLang="en-US" sz="2400" dirty="0">
                <a:latin typeface="Courier New" panose="02070309020205020404" pitchFamily="49" charset="0"/>
                <a:cs typeface="Courier New" panose="02070309020205020404" pitchFamily="49" charset="0"/>
              </a:rPr>
              <a:t>7</a:t>
            </a:r>
            <a:r>
              <a:rPr lang="en-US" altLang="en-US" sz="2400" dirty="0">
                <a:latin typeface="+mn-lt"/>
              </a:rPr>
              <a:t>, linear search examines </a:t>
            </a:r>
            <a:r>
              <a:rPr lang="en-US" altLang="en-US" sz="2400" dirty="0">
                <a:latin typeface="Courier New" panose="02070309020205020404" pitchFamily="49" charset="0"/>
                <a:cs typeface="Courier New" panose="02070309020205020404" pitchFamily="49" charset="0"/>
              </a:rPr>
              <a:t>11</a:t>
            </a:r>
            <a:r>
              <a:rPr lang="en-US" altLang="en-US" sz="2400" dirty="0">
                <a:latin typeface="+mn-lt"/>
              </a:rPr>
              <a:t>, </a:t>
            </a:r>
            <a:r>
              <a:rPr lang="en-US" altLang="en-US" sz="2400" dirty="0">
                <a:latin typeface="Courier New" panose="02070309020205020404" pitchFamily="49" charset="0"/>
                <a:cs typeface="Courier New" panose="02070309020205020404" pitchFamily="49" charset="0"/>
              </a:rPr>
              <a:t>3</a:t>
            </a:r>
            <a:r>
              <a:rPr lang="en-US" altLang="en-US" sz="2400" dirty="0">
                <a:latin typeface="+mn-lt"/>
              </a:rPr>
              <a:t>, </a:t>
            </a:r>
            <a:r>
              <a:rPr lang="en-US" altLang="en-US" sz="2400" dirty="0">
                <a:latin typeface="Courier New" panose="02070309020205020404" pitchFamily="49" charset="0"/>
                <a:cs typeface="Courier New" panose="02070309020205020404" pitchFamily="49" charset="0"/>
              </a:rPr>
              <a:t>5</a:t>
            </a:r>
            <a:r>
              <a:rPr lang="en-US" altLang="en-US" sz="2400" dirty="0">
                <a:latin typeface="+mn-lt"/>
              </a:rPr>
              <a:t>, and </a:t>
            </a:r>
            <a:r>
              <a:rPr lang="en-US" altLang="en-US" sz="2400" dirty="0" smtClean="0">
                <a:latin typeface="+mn-lt"/>
              </a:rPr>
              <a:t>stops</a:t>
            </a:r>
            <a:endParaRPr lang="en-US" altLang="en-US" sz="2400" dirty="0">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4839"/>
            <a:ext cx="8229600" cy="707856"/>
          </a:xfrm>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Binary Search </a:t>
            </a:r>
            <a:r>
              <a:rPr lang="en-US" altLang="en-US" sz="2000" b="0" dirty="0" smtClean="0">
                <a:latin typeface="Times New Roman" panose="02020603050405020304" pitchFamily="18" charset="0"/>
                <a:ea typeface="+mj-ea"/>
                <a:cs typeface="Arial"/>
              </a:rPr>
              <a:t>(2 of 2)</a:t>
            </a:r>
            <a:endParaRPr lang="en-US" altLang="en-US" sz="2000" b="0" dirty="0">
              <a:latin typeface="Times New Roman" panose="02020603050405020304" pitchFamily="18" charset="0"/>
              <a:ea typeface="+mj-ea"/>
              <a:cs typeface="Arial"/>
            </a:endParaRPr>
          </a:p>
        </p:txBody>
      </p:sp>
      <p:pic>
        <p:nvPicPr>
          <p:cNvPr id="5" name="Picture 4" descr="Computer code. The code has 17 lines. The lines read as follows. Line 1. Set first index to 0 period. Line 2. Set last index to the last subscript in the array period. Line 3. Set found to false period. Line 4. Set position to minus 1 period. Line 5. While found is not true and first is less than or equal to last. Line 6, indented once. Set middle to the subscript halfway between array left bracket first right bracket. Line 7, indented once. and array left bracket last right bracket period. Line 8, indented once. If array left bracket middle right bracket equals the desired value. Line 9, indented twice. Set found to true period. Line 10, indented twice. Set position to middle period. Line 11, indented once. Else If array left bracket middle right bracket is greater than the desired value. Line 12, indented twice. Set last to middle negative 1 period. Line 13, indented once. Else. Line 14, indented twice. Set first to middle plus 1 period. Line 15, indented once. End If period. Line 16. End While period. Line 17. Return position perio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571" y="1624856"/>
            <a:ext cx="7382859" cy="460289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4839"/>
            <a:ext cx="8229600" cy="707856"/>
          </a:xfrm>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A Binary Search Function</a:t>
            </a:r>
            <a:endParaRPr lang="en-US" altLang="en-US" dirty="0">
              <a:latin typeface="Times New Roman" panose="02020603050405020304" pitchFamily="18" charset="0"/>
              <a:ea typeface="+mj-ea"/>
              <a:cs typeface="Arial"/>
            </a:endParaRPr>
          </a:p>
        </p:txBody>
      </p:sp>
      <p:pic>
        <p:nvPicPr>
          <p:cNvPr id="3" name="Picture 2" descr="Computer code. The lines read as follows. Line 1. i n t binary Search left parenthesis c o n s t, i n t array left bracket right bracket comma i n t, n u m E l e m s comma i n t value right parenthesis. Line 2. left brace. Line 3, indented once. i n t first equals 0 comma forward slash forward slash First array element. Line 4, indented twice. last equals n u m E l e m s negative 1 comma forward slash forward slash Last array element. Line 5, indented twice. middle comma forward slash forward slash Midpoint of search. Line 6, indented twice. position equals negative 1 semicolon forward slash forward slash Position of search value. Line 7, indented once. b o o l found equals false semicolon forward slash forward slash Flag. Line 8, indented once. while left parenthesis exclamation point found ampersand ampersand first less than sign equals last right parenthesis. Line 9, indented once. left brace. Line 10, indented twice. middle equals left parenthesis first plus last right parenthesis forward slash 2 semicolon forward slash forward slash Calculate midpoint. Line 11, indented twice. if left parenthesis array left bracket middle right bracket equals equals value right parenthesis forward slash forward slash If value is found at mid. Line 12, indented twice. left brace. Line 13, indented 3 times. found equals true semicolon. Line 14, indented 3 times. position equals middle semicolon. Line 15, indented twice. right brace. Line 16, indented twice. else if left parenthesis array left bracket middle right bracket right angle bracket value right parenthesis forward slash forward slash If value is in lower half. Line 17, indented 3 times. last equals middle minus 1 semicolon. Line 18, indented twice. else. Line 19, indented 3 times. first equals middle plus 1 semicolon forward slash forward slash If value is in upper half. Line 20, indented once. right brace. Line 21, indented once. return position semicolon. Line 22.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571" y="1480204"/>
            <a:ext cx="7166858" cy="4913587"/>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Binary Search - Tradeoffs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1"/>
            <a:ext cx="8382000" cy="1000244"/>
          </a:xfrm>
        </p:spPr>
        <p:txBody>
          <a:bodyPr wrap="square">
            <a:spAutoFit/>
          </a:bodyPr>
          <a:lstStyle/>
          <a:p>
            <a:pPr>
              <a:buFont typeface="Arial" panose="020B0604020202020204" pitchFamily="34" charset="0"/>
              <a:buChar char="•"/>
              <a:defRPr/>
            </a:pPr>
            <a:r>
              <a:rPr lang="en-US" altLang="en-US" sz="2400" dirty="0" smtClean="0">
                <a:solidFill>
                  <a:srgbClr val="000000"/>
                </a:solidFill>
                <a:latin typeface="Arial (Body)"/>
                <a:ea typeface="+mn-ea"/>
              </a:rPr>
              <a:t>Benefits:</a:t>
            </a:r>
            <a:endParaRPr lang="en-US" altLang="en-US" sz="2400" i="1" dirty="0" smtClean="0">
              <a:solidFill>
                <a:srgbClr val="000000"/>
              </a:solidFill>
              <a:latin typeface="Arial (Body)"/>
            </a:endParaRPr>
          </a:p>
          <a:p>
            <a:pPr marL="741600" lvl="1" indent="-284400">
              <a:buFontTx/>
              <a:buChar char="–"/>
              <a:tabLst>
                <a:tab pos="812800" algn="l"/>
              </a:tabLst>
              <a:defRPr/>
            </a:pPr>
            <a:r>
              <a:rPr lang="en-US" altLang="en-US" sz="2400" dirty="0" smtClean="0">
                <a:latin typeface="Arial (Body)"/>
              </a:rPr>
              <a:t>Much more efficient than linear search. For array of N</a:t>
            </a:r>
            <a:endParaRPr lang="en-US" dirty="0"/>
          </a:p>
        </p:txBody>
      </p:sp>
      <p:sp>
        <p:nvSpPr>
          <p:cNvPr id="14" name="Content Placeholder 13"/>
          <p:cNvSpPr>
            <a:spLocks noGrp="1"/>
          </p:cNvSpPr>
          <p:nvPr>
            <p:ph sz="quarter" idx="16"/>
          </p:nvPr>
        </p:nvSpPr>
        <p:spPr>
          <a:xfrm>
            <a:off x="1197428" y="2435333"/>
            <a:ext cx="3897086" cy="492576"/>
          </a:xfrm>
        </p:spPr>
        <p:txBody>
          <a:bodyPr/>
          <a:lstStyle/>
          <a:p>
            <a:r>
              <a:rPr lang="en-US" altLang="en-US" sz="2400" dirty="0">
                <a:latin typeface="Arial (Body)"/>
              </a:rPr>
              <a:t>elements, performs at most</a:t>
            </a:r>
            <a:endParaRPr lang="en-US" sz="2400" dirty="0"/>
          </a:p>
        </p:txBody>
      </p:sp>
      <p:graphicFrame>
        <p:nvGraphicFramePr>
          <p:cNvPr id="16" name="Object 15" descr="Log sub 2 N"/>
          <p:cNvGraphicFramePr>
            <a:graphicFrameLocks noChangeAspect="1"/>
          </p:cNvGraphicFramePr>
          <p:nvPr>
            <p:extLst>
              <p:ext uri="{D42A27DB-BD31-4B8C-83A1-F6EECF244321}">
                <p14:modId xmlns:p14="http://schemas.microsoft.com/office/powerpoint/2010/main" val="4019360956"/>
              </p:ext>
            </p:extLst>
          </p:nvPr>
        </p:nvGraphicFramePr>
        <p:xfrm>
          <a:off x="5057100" y="2545109"/>
          <a:ext cx="750651" cy="375326"/>
        </p:xfrm>
        <a:graphic>
          <a:graphicData uri="http://schemas.openxmlformats.org/presentationml/2006/ole">
            <mc:AlternateContent xmlns:mc="http://schemas.openxmlformats.org/markup-compatibility/2006">
              <mc:Choice xmlns:v="urn:schemas-microsoft-com:vml" Requires="v">
                <p:oleObj spid="_x0000_s33000" name="Equation" r:id="rId3" imgW="457200" imgH="228600" progId="Equation.DSMT4">
                  <p:embed/>
                </p:oleObj>
              </mc:Choice>
              <mc:Fallback>
                <p:oleObj name="Equation" r:id="rId3" imgW="457200" imgH="228600" progId="Equation.DSMT4">
                  <p:embed/>
                  <p:pic>
                    <p:nvPicPr>
                      <p:cNvPr id="0" name=""/>
                      <p:cNvPicPr/>
                      <p:nvPr/>
                    </p:nvPicPr>
                    <p:blipFill>
                      <a:blip r:embed="rId4"/>
                      <a:stretch>
                        <a:fillRect/>
                      </a:stretch>
                    </p:blipFill>
                    <p:spPr>
                      <a:xfrm>
                        <a:off x="5057100" y="2545109"/>
                        <a:ext cx="750651" cy="375326"/>
                      </a:xfrm>
                      <a:prstGeom prst="rect">
                        <a:avLst/>
                      </a:prstGeom>
                    </p:spPr>
                  </p:pic>
                </p:oleObj>
              </mc:Fallback>
            </mc:AlternateContent>
          </a:graphicData>
        </a:graphic>
      </p:graphicFrame>
      <p:sp>
        <p:nvSpPr>
          <p:cNvPr id="8" name="Content Placeholder 7"/>
          <p:cNvSpPr>
            <a:spLocks noGrp="1"/>
          </p:cNvSpPr>
          <p:nvPr>
            <p:ph sz="quarter" idx="14"/>
          </p:nvPr>
        </p:nvSpPr>
        <p:spPr>
          <a:xfrm>
            <a:off x="5783947" y="2423648"/>
            <a:ext cx="1923143" cy="444149"/>
          </a:xfrm>
        </p:spPr>
        <p:txBody>
          <a:bodyPr/>
          <a:lstStyle/>
          <a:p>
            <a:r>
              <a:rPr lang="en-US" altLang="en-US" sz="2400" dirty="0">
                <a:latin typeface="Arial (Body)"/>
              </a:rPr>
              <a:t>comparisons</a:t>
            </a:r>
            <a:endParaRPr lang="en-US" sz="2400" dirty="0"/>
          </a:p>
        </p:txBody>
      </p:sp>
      <p:sp>
        <p:nvSpPr>
          <p:cNvPr id="6" name="Content Placeholder 5"/>
          <p:cNvSpPr>
            <a:spLocks noGrp="1"/>
          </p:cNvSpPr>
          <p:nvPr>
            <p:ph sz="quarter" idx="13"/>
          </p:nvPr>
        </p:nvSpPr>
        <p:spPr>
          <a:xfrm>
            <a:off x="457200" y="2925692"/>
            <a:ext cx="8229600" cy="889000"/>
          </a:xfrm>
        </p:spPr>
        <p:txBody>
          <a:bodyPr/>
          <a:lstStyle/>
          <a:p>
            <a:pPr marL="255600">
              <a:spcBef>
                <a:spcPts val="1500"/>
              </a:spcBef>
              <a:buClr>
                <a:schemeClr val="tx2"/>
              </a:buClr>
              <a:buFont typeface="Arial" panose="020B0604020202020204" pitchFamily="34" charset="0"/>
              <a:buChar char="•"/>
            </a:pPr>
            <a:r>
              <a:rPr lang="en-US" altLang="en-US" sz="2400" dirty="0" smtClean="0">
                <a:latin typeface="Arial (Body)"/>
              </a:rPr>
              <a:t>Disadvantages:</a:t>
            </a:r>
          </a:p>
          <a:p>
            <a:pPr marL="741600" lvl="1" indent="-284400">
              <a:spcBef>
                <a:spcPts val="600"/>
              </a:spcBef>
              <a:buClr>
                <a:schemeClr val="tx2"/>
              </a:buClr>
              <a:buFontTx/>
              <a:buChar char="–"/>
              <a:defRPr/>
            </a:pPr>
            <a:r>
              <a:rPr lang="en-US" altLang="en-US" sz="2400" dirty="0" smtClean="0">
                <a:latin typeface="Arial (Body)"/>
              </a:rPr>
              <a:t>Requires </a:t>
            </a:r>
            <a:r>
              <a:rPr lang="en-US" altLang="en-US" sz="2400" dirty="0">
                <a:latin typeface="Arial (Body)"/>
              </a:rPr>
              <a:t>that array elements be </a:t>
            </a:r>
            <a:r>
              <a:rPr lang="en-US" altLang="en-US" sz="2400" dirty="0" smtClean="0">
                <a:latin typeface="Arial (Body)"/>
              </a:rPr>
              <a:t>sorted</a:t>
            </a:r>
            <a:endParaRPr lang="en-US" altLang="en-US" sz="2400" dirty="0">
              <a:latin typeface="Arial (Body)"/>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marL="255651" indent="-255651">
              <a:tabLst/>
              <a:defRPr/>
            </a:pPr>
            <a:r>
              <a:rPr lang="en-US" altLang="en-US" sz="3400" dirty="0" smtClean="0">
                <a:latin typeface="Times New Roman" panose="02020603050405020304" pitchFamily="18" charset="0"/>
                <a:ea typeface="+mj-ea"/>
                <a:cs typeface="Times New Roman" panose="02020603050405020304" pitchFamily="18" charset="0"/>
              </a:rPr>
              <a:t>8.</a:t>
            </a:r>
            <a:r>
              <a:rPr lang="en-US" altLang="en-US" sz="3400" dirty="0">
                <a:latin typeface="Times New Roman" panose="02020603050405020304" pitchFamily="18" charset="0"/>
                <a:ea typeface="+mj-ea"/>
                <a:cs typeface="Times New Roman" panose="02020603050405020304" pitchFamily="18" charset="0"/>
              </a:rPr>
              <a:t>3 Introduction to Sorting Algorithms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Introduction to Sorting Algorithms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3347040"/>
          </a:xfrm>
        </p:spPr>
        <p:txBody>
          <a:bodyPr>
            <a:spAutoFit/>
          </a:bodyPr>
          <a:lstStyle/>
          <a:p>
            <a:pPr marL="255651" indent="-255651">
              <a:tabLst/>
              <a:defRPr/>
            </a:pPr>
            <a:r>
              <a:rPr lang="en-US" altLang="en-US" sz="2400" b="1" dirty="0">
                <a:solidFill>
                  <a:srgbClr val="000000"/>
                </a:solidFill>
                <a:latin typeface="Arial (Body)"/>
                <a:ea typeface="+mn-ea"/>
              </a:rPr>
              <a:t>Sort</a:t>
            </a:r>
            <a:r>
              <a:rPr lang="en-US" altLang="en-US" sz="2400" dirty="0">
                <a:solidFill>
                  <a:srgbClr val="000000"/>
                </a:solidFill>
                <a:latin typeface="Arial (Body)"/>
                <a:ea typeface="+mn-ea"/>
              </a:rPr>
              <a:t>: arrange values into an order:</a:t>
            </a:r>
          </a:p>
          <a:p>
            <a:pPr marL="741553" lvl="1" indent="-284353">
              <a:buFont typeface="Arial" panose="020B0604020202020204" pitchFamily="34" charset="0"/>
              <a:buChar char="–"/>
              <a:defRPr/>
            </a:pPr>
            <a:r>
              <a:rPr lang="en-US" altLang="en-US" sz="2400" dirty="0">
                <a:solidFill>
                  <a:srgbClr val="000000"/>
                </a:solidFill>
                <a:latin typeface="Arial (Body)"/>
              </a:rPr>
              <a:t>Alphabetical</a:t>
            </a:r>
          </a:p>
          <a:p>
            <a:pPr marL="741553" lvl="1" indent="-284353">
              <a:buFont typeface="Arial" panose="020B0604020202020204" pitchFamily="34" charset="0"/>
              <a:buChar char="–"/>
              <a:defRPr/>
            </a:pPr>
            <a:r>
              <a:rPr lang="en-US" altLang="en-US" sz="2400" dirty="0">
                <a:solidFill>
                  <a:srgbClr val="000000"/>
                </a:solidFill>
                <a:latin typeface="Arial (Body)"/>
              </a:rPr>
              <a:t>Ascending numeric</a:t>
            </a:r>
          </a:p>
          <a:p>
            <a:pPr marL="741553" lvl="1" indent="-284353">
              <a:buFont typeface="Arial" panose="020B0604020202020204" pitchFamily="34" charset="0"/>
              <a:buChar char="–"/>
              <a:defRPr/>
            </a:pPr>
            <a:r>
              <a:rPr lang="en-US" altLang="en-US" sz="2400" dirty="0">
                <a:solidFill>
                  <a:srgbClr val="000000"/>
                </a:solidFill>
                <a:latin typeface="Arial (Body)"/>
              </a:rPr>
              <a:t>Descending </a:t>
            </a:r>
            <a:r>
              <a:rPr lang="en-US" altLang="en-US" sz="2400" dirty="0" smtClean="0">
                <a:solidFill>
                  <a:srgbClr val="000000"/>
                </a:solidFill>
                <a:latin typeface="Arial (Body)"/>
              </a:rPr>
              <a:t>numeric</a:t>
            </a:r>
            <a:endParaRPr lang="en-US" altLang="en-US" sz="2400" dirty="0">
              <a:solidFill>
                <a:srgbClr val="000000"/>
              </a:solidFill>
              <a:latin typeface="Arial (Body)"/>
            </a:endParaRPr>
          </a:p>
          <a:p>
            <a:pPr marL="255651" indent="-255651">
              <a:tabLst/>
              <a:defRPr/>
            </a:pPr>
            <a:r>
              <a:rPr lang="en-US" altLang="en-US" sz="2400" dirty="0">
                <a:solidFill>
                  <a:srgbClr val="000000"/>
                </a:solidFill>
                <a:latin typeface="Arial (Body)"/>
                <a:ea typeface="+mn-ea"/>
              </a:rPr>
              <a:t>Two algorithms considered here:</a:t>
            </a:r>
          </a:p>
          <a:p>
            <a:pPr marL="741553" lvl="1" indent="-284353">
              <a:buFont typeface="Arial" panose="020B0604020202020204" pitchFamily="34" charset="0"/>
              <a:buChar char="–"/>
              <a:defRPr/>
            </a:pPr>
            <a:r>
              <a:rPr lang="en-US" altLang="en-US" sz="2400" dirty="0">
                <a:solidFill>
                  <a:srgbClr val="000000"/>
                </a:solidFill>
                <a:latin typeface="Arial (Body)"/>
              </a:rPr>
              <a:t>Bubble sort</a:t>
            </a:r>
          </a:p>
          <a:p>
            <a:pPr marL="741553" lvl="1" indent="-284353">
              <a:buFont typeface="Arial" panose="020B0604020202020204" pitchFamily="34" charset="0"/>
              <a:buChar char="–"/>
              <a:defRPr/>
            </a:pPr>
            <a:r>
              <a:rPr lang="en-US" altLang="en-US" sz="2400" dirty="0">
                <a:solidFill>
                  <a:srgbClr val="000000"/>
                </a:solidFill>
                <a:latin typeface="Arial (Body)"/>
              </a:rPr>
              <a:t>Selection sort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Bubble Sort</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3616344"/>
          </a:xfrm>
        </p:spPr>
        <p:txBody>
          <a:bodyPr>
            <a:spAutoFit/>
          </a:bodyPr>
          <a:lstStyle/>
          <a:p>
            <a:pPr marL="0" indent="0">
              <a:buNone/>
              <a:tabLst/>
              <a:defRPr/>
            </a:pPr>
            <a:r>
              <a:rPr lang="en-US" altLang="en-US" sz="2400" dirty="0" smtClean="0">
                <a:solidFill>
                  <a:srgbClr val="000000"/>
                </a:solidFill>
                <a:latin typeface="Arial (Body)"/>
                <a:ea typeface="+mn-ea"/>
              </a:rPr>
              <a:t>Concept:</a:t>
            </a:r>
            <a:endParaRPr lang="en-US" altLang="en-US" sz="2400" dirty="0">
              <a:solidFill>
                <a:srgbClr val="000000"/>
              </a:solidFill>
              <a:latin typeface="Arial (Body)"/>
              <a:ea typeface="+mn-ea"/>
            </a:endParaRPr>
          </a:p>
          <a:p>
            <a:pPr marL="255600" lvl="1" indent="-255600">
              <a:spcBef>
                <a:spcPts val="1500"/>
              </a:spcBef>
              <a:buFont typeface="Arial" panose="020B0604020202020204" pitchFamily="34" charset="0"/>
              <a:buChar char="•"/>
              <a:defRPr/>
            </a:pPr>
            <a:r>
              <a:rPr lang="en-US" altLang="en-US" sz="2400" dirty="0" smtClean="0">
                <a:solidFill>
                  <a:srgbClr val="000000"/>
                </a:solidFill>
                <a:latin typeface="Arial (Body)"/>
              </a:rPr>
              <a:t>Compare 1</a:t>
            </a:r>
            <a:r>
              <a:rPr lang="en-US" altLang="en-US" sz="2400" baseline="30000" dirty="0" smtClean="0">
                <a:solidFill>
                  <a:srgbClr val="000000"/>
                </a:solidFill>
                <a:latin typeface="Arial (Body)"/>
              </a:rPr>
              <a:t>st</a:t>
            </a:r>
            <a:r>
              <a:rPr lang="en-US" altLang="en-US" sz="2400" dirty="0" smtClean="0">
                <a:solidFill>
                  <a:srgbClr val="000000"/>
                </a:solidFill>
                <a:latin typeface="Arial (Body)"/>
              </a:rPr>
              <a:t> two elements</a:t>
            </a:r>
            <a:endParaRPr lang="en-US" altLang="en-US" sz="2400" dirty="0">
              <a:solidFill>
                <a:srgbClr val="000000"/>
              </a:solidFill>
              <a:latin typeface="Arial (Body)"/>
            </a:endParaRPr>
          </a:p>
          <a:p>
            <a:pPr marL="741600" lvl="2" indent="-284400">
              <a:buFontTx/>
              <a:buChar char="–"/>
              <a:defRPr/>
            </a:pPr>
            <a:r>
              <a:rPr lang="en-US" altLang="en-US" sz="2400" dirty="0">
                <a:solidFill>
                  <a:srgbClr val="000000"/>
                </a:solidFill>
                <a:latin typeface="Arial (Body)"/>
              </a:rPr>
              <a:t>If out of order, exchange them to put in order</a:t>
            </a:r>
          </a:p>
          <a:p>
            <a:pPr marL="255600" lvl="1" indent="-255600">
              <a:spcBef>
                <a:spcPts val="1500"/>
              </a:spcBef>
              <a:buFont typeface="Arial" panose="020B0604020202020204" pitchFamily="34" charset="0"/>
              <a:buChar char="•"/>
              <a:defRPr/>
            </a:pPr>
            <a:r>
              <a:rPr lang="en-US" altLang="en-US" sz="2400" dirty="0">
                <a:solidFill>
                  <a:srgbClr val="000000"/>
                </a:solidFill>
                <a:latin typeface="Arial (Body)"/>
              </a:rPr>
              <a:t>Move down one element, compare 2</a:t>
            </a:r>
            <a:r>
              <a:rPr lang="en-US" altLang="en-US" sz="2400" baseline="30000" dirty="0">
                <a:solidFill>
                  <a:srgbClr val="000000"/>
                </a:solidFill>
                <a:latin typeface="Arial (Body)"/>
              </a:rPr>
              <a:t>nd</a:t>
            </a:r>
            <a:r>
              <a:rPr lang="en-US" altLang="en-US" sz="2400" dirty="0">
                <a:solidFill>
                  <a:srgbClr val="000000"/>
                </a:solidFill>
                <a:latin typeface="Arial (Body)"/>
              </a:rPr>
              <a:t> and 3</a:t>
            </a:r>
            <a:r>
              <a:rPr lang="en-US" altLang="en-US" sz="2400" baseline="30000" dirty="0">
                <a:solidFill>
                  <a:srgbClr val="000000"/>
                </a:solidFill>
                <a:latin typeface="Arial (Body)"/>
              </a:rPr>
              <a:t>rd</a:t>
            </a:r>
            <a:r>
              <a:rPr lang="en-US" altLang="en-US" sz="2400" dirty="0">
                <a:solidFill>
                  <a:srgbClr val="000000"/>
                </a:solidFill>
                <a:latin typeface="Arial (Body)"/>
              </a:rPr>
              <a:t> elements, exchange if necessary. </a:t>
            </a:r>
            <a:r>
              <a:rPr lang="en-US" altLang="en-US" sz="2400" dirty="0" smtClean="0">
                <a:solidFill>
                  <a:srgbClr val="000000"/>
                </a:solidFill>
                <a:latin typeface="Arial (Body)"/>
              </a:rPr>
              <a:t>Continue </a:t>
            </a:r>
            <a:r>
              <a:rPr lang="en-US" altLang="en-US" sz="2400" dirty="0">
                <a:solidFill>
                  <a:srgbClr val="000000"/>
                </a:solidFill>
                <a:latin typeface="Arial (Body)"/>
              </a:rPr>
              <a:t>until end of array.</a:t>
            </a:r>
          </a:p>
          <a:p>
            <a:pPr marL="255600" lvl="1" indent="-255600">
              <a:spcBef>
                <a:spcPts val="1500"/>
              </a:spcBef>
              <a:buFont typeface="Arial" panose="020B0604020202020204" pitchFamily="34" charset="0"/>
              <a:buChar char="•"/>
              <a:defRPr/>
            </a:pPr>
            <a:r>
              <a:rPr lang="en-US" altLang="en-US" sz="2400" dirty="0">
                <a:solidFill>
                  <a:srgbClr val="000000"/>
                </a:solidFill>
                <a:latin typeface="Arial (Body)"/>
              </a:rPr>
              <a:t>Pass through array again, exchanging as necessary</a:t>
            </a:r>
          </a:p>
          <a:p>
            <a:pPr marL="255600" lvl="1" indent="-255600">
              <a:spcBef>
                <a:spcPts val="1500"/>
              </a:spcBef>
              <a:buFont typeface="Arial" panose="020B0604020202020204" pitchFamily="34" charset="0"/>
              <a:buChar char="•"/>
              <a:defRPr/>
            </a:pPr>
            <a:r>
              <a:rPr lang="en-US" altLang="en-US" sz="2400" dirty="0">
                <a:solidFill>
                  <a:srgbClr val="000000"/>
                </a:solidFill>
                <a:latin typeface="Arial (Body)"/>
              </a:rPr>
              <a:t>Repeat until pass made with no exchanges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buFont typeface="Times New Roman"/>
              <a:buNone/>
              <a:defRPr/>
            </a:pPr>
            <a:r>
              <a:rPr lang="en-US" altLang="en-US" sz="3400" b="1" dirty="0" smtClean="0">
                <a:solidFill>
                  <a:srgbClr val="007FA3"/>
                </a:solidFill>
                <a:latin typeface="Times New Roman" panose="02020603050405020304" pitchFamily="18" charset="0"/>
                <a:ea typeface="+mj-ea"/>
                <a:sym typeface="Times New Roman"/>
              </a:rPr>
              <a:t>Example – First Pass</a:t>
            </a:r>
            <a:endParaRPr lang="en-US" altLang="en-US" sz="3400" b="1" dirty="0">
              <a:solidFill>
                <a:srgbClr val="007FA3"/>
              </a:solidFill>
              <a:latin typeface="Times New Roman" panose="02020603050405020304" pitchFamily="18" charset="0"/>
              <a:ea typeface="+mj-ea"/>
              <a:sym typeface="Times New Roman"/>
            </a:endParaRPr>
          </a:p>
        </p:txBody>
      </p:sp>
      <p:sp>
        <p:nvSpPr>
          <p:cNvPr id="3" name="Content Placeholder 2"/>
          <p:cNvSpPr>
            <a:spLocks noGrp="1"/>
          </p:cNvSpPr>
          <p:nvPr>
            <p:ph type="body" idx="1"/>
          </p:nvPr>
        </p:nvSpPr>
        <p:spPr>
          <a:xfrm>
            <a:off x="457200" y="1600200"/>
            <a:ext cx="8229600" cy="553968"/>
          </a:xfrm>
        </p:spPr>
        <p:txBody>
          <a:bodyPr>
            <a:spAutoFit/>
          </a:bodyPr>
          <a:lstStyle/>
          <a:p>
            <a:pPr marL="0" indent="0">
              <a:spcBef>
                <a:spcPts val="1500"/>
              </a:spcBef>
              <a:buClr>
                <a:srgbClr val="007FA3"/>
              </a:buClr>
              <a:buSzPct val="100000"/>
              <a:buNone/>
              <a:defRPr/>
            </a:pPr>
            <a:r>
              <a:rPr lang="en-US" altLang="en-US" sz="2400" dirty="0">
                <a:latin typeface="Arial (Body)"/>
                <a:ea typeface="+mn-ea"/>
                <a:sym typeface="Arial"/>
              </a:rPr>
              <a:t>Array </a:t>
            </a:r>
            <a:r>
              <a:rPr lang="en-US" altLang="en-US" sz="2400" dirty="0">
                <a:latin typeface="Courier New" panose="02070309020205020404" pitchFamily="49" charset="0"/>
              </a:rPr>
              <a:t>numlist3</a:t>
            </a:r>
            <a:r>
              <a:rPr lang="en-US" altLang="en-US" sz="2400" dirty="0" smtClean="0">
                <a:latin typeface="Arial (Body)"/>
                <a:ea typeface="+mn-ea"/>
                <a:sym typeface="Arial"/>
              </a:rPr>
              <a:t> </a:t>
            </a:r>
            <a:r>
              <a:rPr lang="en-US" altLang="en-US" sz="2400" dirty="0">
                <a:latin typeface="Arial (Body)"/>
                <a:ea typeface="+mn-ea"/>
                <a:sym typeface="Arial"/>
              </a:rPr>
              <a:t>contains:</a:t>
            </a:r>
          </a:p>
        </p:txBody>
      </p:sp>
      <p:pic>
        <p:nvPicPr>
          <p:cNvPr id="13" name="Picture 12" descr="The values in the array are 17, 23, 5, 11. First the values 12 and 23 are compared, since they are in correct order no exchange is required. Next compare the values 23 and 5. They are not in correct order, so exchange them. Finally, compare 23 and 11. They are not in correct order, so exchange them."/>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855" y="2441718"/>
            <a:ext cx="7492291" cy="281449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buFont typeface="Times New Roman"/>
              <a:buNone/>
              <a:defRPr/>
            </a:pPr>
            <a:r>
              <a:rPr lang="en-US" altLang="en-US" sz="3400" b="1" dirty="0" smtClean="0">
                <a:solidFill>
                  <a:srgbClr val="007FA3"/>
                </a:solidFill>
                <a:latin typeface="Times New Roman" panose="02020603050405020304" pitchFamily="18" charset="0"/>
                <a:ea typeface="+mj-ea"/>
                <a:sym typeface="Times New Roman"/>
              </a:rPr>
              <a:t>Example – Second Pass</a:t>
            </a:r>
            <a:endParaRPr lang="en-US" altLang="en-US" sz="3400" b="1" dirty="0">
              <a:solidFill>
                <a:srgbClr val="007FA3"/>
              </a:solidFill>
              <a:latin typeface="Times New Roman" panose="02020603050405020304" pitchFamily="18" charset="0"/>
              <a:ea typeface="+mj-ea"/>
              <a:sym typeface="Times New Roman"/>
            </a:endParaRPr>
          </a:p>
        </p:txBody>
      </p:sp>
      <p:sp>
        <p:nvSpPr>
          <p:cNvPr id="3" name="Content Placeholder 2"/>
          <p:cNvSpPr>
            <a:spLocks noGrp="1"/>
          </p:cNvSpPr>
          <p:nvPr>
            <p:ph type="body" idx="1"/>
          </p:nvPr>
        </p:nvSpPr>
        <p:spPr>
          <a:xfrm>
            <a:off x="457200" y="1600200"/>
            <a:ext cx="8229600" cy="553968"/>
          </a:xfrm>
        </p:spPr>
        <p:txBody>
          <a:bodyPr>
            <a:spAutoFit/>
          </a:bodyPr>
          <a:lstStyle/>
          <a:p>
            <a:pPr marL="0" indent="0">
              <a:spcBef>
                <a:spcPts val="1500"/>
              </a:spcBef>
              <a:buClr>
                <a:srgbClr val="007FA3"/>
              </a:buClr>
              <a:buSzPct val="100000"/>
              <a:buNone/>
              <a:defRPr/>
            </a:pPr>
            <a:r>
              <a:rPr lang="en-US" altLang="en-US" sz="2400" dirty="0">
                <a:latin typeface="Arial (Body)"/>
                <a:ea typeface="+mn-ea"/>
                <a:sym typeface="Arial"/>
              </a:rPr>
              <a:t>After first pass, array </a:t>
            </a:r>
            <a:r>
              <a:rPr lang="en-US" altLang="en-US" sz="2400" dirty="0">
                <a:latin typeface="Courier New" panose="02070309020205020404" pitchFamily="49" charset="0"/>
              </a:rPr>
              <a:t>numlist3</a:t>
            </a:r>
            <a:r>
              <a:rPr lang="en-US" altLang="en-US" sz="2400" dirty="0" smtClean="0">
                <a:latin typeface="Arial (Body)"/>
                <a:ea typeface="+mn-ea"/>
                <a:sym typeface="Arial"/>
              </a:rPr>
              <a:t> </a:t>
            </a:r>
            <a:r>
              <a:rPr lang="en-US" altLang="en-US" sz="2400" dirty="0">
                <a:latin typeface="Arial (Body)"/>
                <a:ea typeface="+mn-ea"/>
                <a:sym typeface="Arial"/>
              </a:rPr>
              <a:t>contains:</a:t>
            </a:r>
          </a:p>
        </p:txBody>
      </p:sp>
      <p:pic>
        <p:nvPicPr>
          <p:cNvPr id="6" name="Picture 5" descr="The values in the array are 17, 5, 11, 23. First the values 17 and 5 are compared, since they are not in correct order so exchange them. Next compare the values 17 and 11. They are not in correct order, so exchange them. Finally, compare 17 and 23. They are in correct order, so no exchange is requir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16" y="2443946"/>
            <a:ext cx="7401081" cy="28275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buFont typeface="Times New Roman"/>
              <a:buNone/>
              <a:defRPr/>
            </a:pPr>
            <a:r>
              <a:rPr lang="en-US" altLang="en-US" sz="3400" b="1" dirty="0" smtClean="0">
                <a:solidFill>
                  <a:srgbClr val="007FA3"/>
                </a:solidFill>
                <a:latin typeface="Times New Roman" panose="02020603050405020304" pitchFamily="18" charset="0"/>
                <a:ea typeface="+mj-ea"/>
                <a:sym typeface="Times New Roman"/>
              </a:rPr>
              <a:t>Example – Third Pass</a:t>
            </a:r>
            <a:endParaRPr lang="en-US" altLang="en-US" sz="3400" b="1" dirty="0">
              <a:solidFill>
                <a:srgbClr val="007FA3"/>
              </a:solidFill>
              <a:latin typeface="Times New Roman" panose="02020603050405020304" pitchFamily="18" charset="0"/>
              <a:ea typeface="+mj-ea"/>
              <a:sym typeface="Times New Roman"/>
            </a:endParaRPr>
          </a:p>
        </p:txBody>
      </p:sp>
      <p:sp>
        <p:nvSpPr>
          <p:cNvPr id="3" name="Content Placeholder 2"/>
          <p:cNvSpPr>
            <a:spLocks noGrp="1"/>
          </p:cNvSpPr>
          <p:nvPr>
            <p:ph type="body" idx="1"/>
          </p:nvPr>
        </p:nvSpPr>
        <p:spPr>
          <a:xfrm>
            <a:off x="457200" y="1600200"/>
            <a:ext cx="8229600" cy="553968"/>
          </a:xfrm>
        </p:spPr>
        <p:txBody>
          <a:bodyPr>
            <a:spAutoFit/>
          </a:bodyPr>
          <a:lstStyle/>
          <a:p>
            <a:pPr marL="0" indent="0">
              <a:spcBef>
                <a:spcPts val="1500"/>
              </a:spcBef>
              <a:buClr>
                <a:srgbClr val="007FA3"/>
              </a:buClr>
              <a:buSzPct val="100000"/>
              <a:buNone/>
              <a:defRPr/>
            </a:pPr>
            <a:r>
              <a:rPr lang="en-US" altLang="en-US" sz="2400" dirty="0" smtClean="0">
                <a:latin typeface="Arial (Body)"/>
                <a:ea typeface="+mn-ea"/>
                <a:sym typeface="Arial"/>
              </a:rPr>
              <a:t>After </a:t>
            </a:r>
            <a:r>
              <a:rPr lang="en-US" altLang="en-US" sz="2400" dirty="0">
                <a:latin typeface="Arial (Body)"/>
                <a:ea typeface="+mn-ea"/>
                <a:sym typeface="Arial"/>
              </a:rPr>
              <a:t>second pass, array </a:t>
            </a:r>
            <a:r>
              <a:rPr lang="en-US" altLang="en-US" sz="2400" dirty="0">
                <a:latin typeface="Courier New" panose="02070309020205020404" pitchFamily="49" charset="0"/>
              </a:rPr>
              <a:t>numlist3</a:t>
            </a:r>
            <a:r>
              <a:rPr lang="en-US" altLang="en-US" sz="2400" dirty="0" smtClean="0">
                <a:latin typeface="Arial (Body)"/>
                <a:ea typeface="+mn-ea"/>
                <a:sym typeface="Arial"/>
              </a:rPr>
              <a:t> </a:t>
            </a:r>
            <a:r>
              <a:rPr lang="en-US" altLang="en-US" sz="2400" dirty="0">
                <a:latin typeface="Arial (Body)"/>
                <a:ea typeface="+mn-ea"/>
                <a:sym typeface="Arial"/>
              </a:rPr>
              <a:t>contains:</a:t>
            </a:r>
          </a:p>
        </p:txBody>
      </p:sp>
      <p:pic>
        <p:nvPicPr>
          <p:cNvPr id="13" name="Picture 12" descr="The values in the array are 5, 11, 17, 23. First the values 5 and 11 are compared, since they are in correct order so no exchange is needed. Next compare the values 11 and 17. They are in correct order, so no exchange is needed. Finally, compare 17 and 23. They are correct order, so no exchange is required. No exchanges, so the array is in ord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18" y="2441718"/>
            <a:ext cx="7401081" cy="298388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latin typeface="Times New Roman" panose="02020603050405020304" pitchFamily="18" charset="0"/>
                <a:ea typeface="+mj-ea"/>
                <a:cs typeface="Times New Roman" panose="02020603050405020304" pitchFamily="18" charset="0"/>
              </a:rPr>
              <a:t>8.1 </a:t>
            </a:r>
            <a:r>
              <a:rPr lang="en-US" altLang="en-US" sz="3400" dirty="0">
                <a:solidFill>
                  <a:schemeClr val="bg1"/>
                </a:solidFill>
                <a:latin typeface="Times New Roman" panose="02020603050405020304" pitchFamily="18" charset="0"/>
                <a:cs typeface="Times New Roman" panose="02020603050405020304" pitchFamily="18" charset="0"/>
              </a:rPr>
              <a:t>Introduction to </a:t>
            </a:r>
            <a:r>
              <a:rPr lang="en-US" altLang="en-US" sz="3400" dirty="0" smtClean="0">
                <a:solidFill>
                  <a:schemeClr val="bg1"/>
                </a:solidFill>
                <a:latin typeface="Times New Roman" panose="02020603050405020304" pitchFamily="18" charset="0"/>
                <a:cs typeface="Times New Roman" panose="02020603050405020304" pitchFamily="18" charset="0"/>
              </a:rPr>
              <a:t>Search Algorithms</a:t>
            </a:r>
            <a:endParaRPr lang="en-US" altLang="en-US" sz="3400" dirty="0">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14839"/>
            <a:ext cx="8400197" cy="707856"/>
          </a:xfrm>
        </p:spPr>
        <p:txBody>
          <a:bodyPr wrap="square" anchor="b">
            <a:spAutoFit/>
          </a:bodyPr>
          <a:lstStyle/>
          <a:p>
            <a:pPr>
              <a:spcBef>
                <a:spcPct val="0"/>
              </a:spcBef>
              <a:buClrTx/>
              <a:defRPr/>
            </a:pPr>
            <a:r>
              <a:rPr lang="en-US" altLang="en-US" dirty="0" smtClean="0">
                <a:latin typeface="Times New Roman" panose="02020603050405020304" pitchFamily="18" charset="0"/>
                <a:ea typeface="+mj-ea"/>
                <a:cs typeface="Arial"/>
              </a:rPr>
              <a:t>A Bubble Sort Function – from Program 8-4</a:t>
            </a:r>
            <a:endParaRPr lang="en-US" altLang="en-US" dirty="0">
              <a:latin typeface="Times New Roman" panose="02020603050405020304" pitchFamily="18" charset="0"/>
              <a:ea typeface="+mj-ea"/>
              <a:cs typeface="Arial"/>
            </a:endParaRPr>
          </a:p>
        </p:txBody>
      </p:sp>
      <p:pic>
        <p:nvPicPr>
          <p:cNvPr id="3" name="Picture 2" descr="Computer code. The code has 19 lines. The lines read as follows. Line 34. void sort Array left parenthesis i n t array left bracket right bracket comma i n t size right parenthesis. Line 35. left brace. Line 36, indented once. b o o l swap semicolon. Line 37, indented once. i n t, t e m p semicolon. Line 38. Blank. Line 39, indented once. do. Line 40, indented once. left brace. Line 41, indented twice. swap equals false semicolon. Line 42, indented twice. for left parenthesis i n t count equals 0 semicolon count left angle bracket left parenthesis size minus 1 right parenthesis semicolon count plus plus right parenthesis. Line 43, indented twice. left brace. Line 44, indented 3 times. if left parenthesis array left bracket count right bracket right angle bracket array left bracket count plus 1 right bracket right parenthesis. Line 45, indented 3 times. left brace. Line 46, indented 4 times. t e m p equals array left bracket count right bracket semicolon. Line 47, indented 4 times. array left bracket count right bracket equals array left bracket count plus 1 right bracket semicolon. Line 48, indented 4 times. array left bracket count plus 1 right bracket equals t e m p semicolon. Line 49, indented 4 times. swap equals true semicolon. Line 50, indented 3 times. right brace. Line 51, indented twice. right brace. Line 52, indented once. right brace while left parenthesis swap right parenthesis semicolon. Line 53.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2810" y="1617693"/>
            <a:ext cx="6738380" cy="4604388"/>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Bubble Sort - Tradeoffs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008212"/>
          </a:xfrm>
        </p:spPr>
        <p:txBody>
          <a:bodyPr>
            <a:spAutoFit/>
          </a:bodyPr>
          <a:lstStyle/>
          <a:p>
            <a:pPr marL="255651" indent="-255651">
              <a:tabLst/>
              <a:defRPr/>
            </a:pPr>
            <a:r>
              <a:rPr lang="en-US" altLang="en-US" sz="2400" dirty="0">
                <a:solidFill>
                  <a:srgbClr val="000000"/>
                </a:solidFill>
                <a:latin typeface="Arial (Body)"/>
                <a:ea typeface="+mn-ea"/>
              </a:rPr>
              <a:t>Benefit:</a:t>
            </a:r>
          </a:p>
          <a:p>
            <a:pPr marL="741553" lvl="1" indent="-284353">
              <a:buFont typeface="Arial" panose="020B0604020202020204" pitchFamily="34" charset="0"/>
              <a:buChar char="–"/>
              <a:defRPr/>
            </a:pPr>
            <a:r>
              <a:rPr lang="en-US" altLang="en-US" sz="2400" dirty="0">
                <a:solidFill>
                  <a:srgbClr val="000000"/>
                </a:solidFill>
                <a:latin typeface="Arial (Body)"/>
              </a:rPr>
              <a:t>Easy to understand and </a:t>
            </a:r>
            <a:r>
              <a:rPr lang="en-US" altLang="en-US" sz="2400" dirty="0" smtClean="0">
                <a:solidFill>
                  <a:srgbClr val="000000"/>
                </a:solidFill>
                <a:latin typeface="Arial (Body)"/>
              </a:rPr>
              <a:t>implement</a:t>
            </a:r>
            <a:endParaRPr lang="en-US" altLang="en-US" sz="2400" dirty="0">
              <a:solidFill>
                <a:srgbClr val="000000"/>
              </a:solidFill>
              <a:latin typeface="Arial (Body)"/>
            </a:endParaRPr>
          </a:p>
          <a:p>
            <a:pPr marL="255651" indent="-255651">
              <a:tabLst/>
              <a:defRPr/>
            </a:pPr>
            <a:r>
              <a:rPr lang="en-US" altLang="en-US" sz="2400" dirty="0">
                <a:solidFill>
                  <a:srgbClr val="000000"/>
                </a:solidFill>
                <a:latin typeface="Arial (Body)"/>
                <a:ea typeface="+mn-ea"/>
              </a:rPr>
              <a:t>Disadvantage:</a:t>
            </a:r>
          </a:p>
          <a:p>
            <a:pPr marL="741553" lvl="1" indent="-284353">
              <a:buFont typeface="Arial" panose="020B0604020202020204" pitchFamily="34" charset="0"/>
              <a:buChar char="–"/>
              <a:defRPr/>
            </a:pPr>
            <a:r>
              <a:rPr lang="en-US" altLang="en-US" sz="2400" dirty="0">
                <a:solidFill>
                  <a:srgbClr val="000000"/>
                </a:solidFill>
                <a:latin typeface="Arial (Body)"/>
              </a:rPr>
              <a:t>Inefficient: slow for large arrays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Selection Sort</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632075"/>
          </a:xfrm>
        </p:spPr>
        <p:txBody>
          <a:bodyPr>
            <a:spAutoFit/>
          </a:bodyPr>
          <a:lstStyle/>
          <a:p>
            <a:pPr marL="255651" indent="-255651">
              <a:tabLst/>
              <a:defRPr/>
            </a:pPr>
            <a:r>
              <a:rPr lang="en-US" altLang="en-US" sz="2400" dirty="0">
                <a:solidFill>
                  <a:srgbClr val="000000"/>
                </a:solidFill>
                <a:latin typeface="Arial (Body)"/>
                <a:ea typeface="+mn-ea"/>
              </a:rPr>
              <a:t>Concept for sort in ascending order:</a:t>
            </a:r>
          </a:p>
          <a:p>
            <a:pPr marL="741553" lvl="1" indent="-284353">
              <a:buFont typeface="Arial" panose="020B0604020202020204" pitchFamily="34" charset="0"/>
              <a:buChar char="–"/>
              <a:defRPr/>
            </a:pPr>
            <a:r>
              <a:rPr lang="en-US" altLang="en-US" sz="2400" dirty="0">
                <a:solidFill>
                  <a:srgbClr val="000000"/>
                </a:solidFill>
                <a:latin typeface="Arial (Body)"/>
              </a:rPr>
              <a:t>Locate smallest element in array. </a:t>
            </a:r>
            <a:r>
              <a:rPr lang="en-US" altLang="en-US" sz="2400" dirty="0" smtClean="0">
                <a:solidFill>
                  <a:srgbClr val="000000"/>
                </a:solidFill>
                <a:latin typeface="Arial (Body)"/>
              </a:rPr>
              <a:t>Exchange </a:t>
            </a:r>
            <a:r>
              <a:rPr lang="en-US" altLang="en-US" sz="2400" dirty="0">
                <a:solidFill>
                  <a:srgbClr val="000000"/>
                </a:solidFill>
                <a:latin typeface="Arial (Body)"/>
              </a:rPr>
              <a:t>it with element in position 0</a:t>
            </a:r>
          </a:p>
          <a:p>
            <a:pPr marL="741553" lvl="1" indent="-284353">
              <a:buFont typeface="Arial" panose="020B0604020202020204" pitchFamily="34" charset="0"/>
              <a:buChar char="–"/>
              <a:defRPr/>
            </a:pPr>
            <a:r>
              <a:rPr lang="en-US" altLang="en-US" sz="2400" dirty="0">
                <a:solidFill>
                  <a:srgbClr val="000000"/>
                </a:solidFill>
                <a:latin typeface="Arial (Body)"/>
              </a:rPr>
              <a:t>Locate next smallest element in array. </a:t>
            </a:r>
            <a:r>
              <a:rPr lang="en-US" altLang="en-US" sz="2400" dirty="0" smtClean="0">
                <a:solidFill>
                  <a:srgbClr val="000000"/>
                </a:solidFill>
                <a:latin typeface="Arial (Body)"/>
              </a:rPr>
              <a:t>Exchange </a:t>
            </a:r>
            <a:r>
              <a:rPr lang="en-US" altLang="en-US" sz="2400" dirty="0">
                <a:solidFill>
                  <a:srgbClr val="000000"/>
                </a:solidFill>
                <a:latin typeface="Arial (Body)"/>
              </a:rPr>
              <a:t>it with element in position 1.</a:t>
            </a:r>
          </a:p>
          <a:p>
            <a:pPr marL="741553" lvl="1" indent="-284353">
              <a:buFont typeface="Arial" panose="020B0604020202020204" pitchFamily="34" charset="0"/>
              <a:buChar char="–"/>
              <a:defRPr/>
            </a:pPr>
            <a:r>
              <a:rPr lang="en-US" altLang="en-US" sz="2400" dirty="0">
                <a:solidFill>
                  <a:srgbClr val="000000"/>
                </a:solidFill>
                <a:latin typeface="Arial (Body)"/>
              </a:rPr>
              <a:t>Continue until all elements are arranged in order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defRPr/>
            </a:pPr>
            <a:r>
              <a:rPr lang="en-US" altLang="en-US" sz="3400" b="1" dirty="0" smtClean="0">
                <a:solidFill>
                  <a:srgbClr val="007FA3"/>
                </a:solidFill>
                <a:latin typeface="Times New Roman" panose="02020603050405020304" pitchFamily="18" charset="0"/>
                <a:ea typeface="+mj-ea"/>
                <a:sym typeface="Times New Roman"/>
              </a:rPr>
              <a:t>Selection Sort </a:t>
            </a:r>
            <a:r>
              <a:rPr lang="en-US" altLang="en-US" dirty="0"/>
              <a:t>-</a:t>
            </a:r>
            <a:r>
              <a:rPr lang="en-US" altLang="en-US" sz="3400" b="1" dirty="0" smtClean="0">
                <a:solidFill>
                  <a:srgbClr val="007FA3"/>
                </a:solidFill>
                <a:latin typeface="Times New Roman" panose="02020603050405020304" pitchFamily="18" charset="0"/>
                <a:ea typeface="+mj-ea"/>
                <a:sym typeface="Times New Roman"/>
              </a:rPr>
              <a:t> Example </a:t>
            </a:r>
            <a:r>
              <a:rPr lang="en-US" altLang="en-US" sz="2000" b="0" dirty="0" smtClean="0">
                <a:solidFill>
                  <a:srgbClr val="007FA3"/>
                </a:solidFill>
                <a:latin typeface="Times New Roman" panose="02020603050405020304" pitchFamily="18" charset="0"/>
                <a:ea typeface="+mj-ea"/>
                <a:sym typeface="Times New Roman"/>
              </a:rPr>
              <a:t>(1 of 2)</a:t>
            </a:r>
            <a:endParaRPr lang="en-US" altLang="en-US" sz="2000" b="0" dirty="0">
              <a:solidFill>
                <a:srgbClr val="007FA3"/>
              </a:solidFill>
              <a:latin typeface="Times New Roman" panose="02020603050405020304" pitchFamily="18" charset="0"/>
              <a:ea typeface="+mj-ea"/>
              <a:sym typeface="Times New Roman"/>
            </a:endParaRPr>
          </a:p>
        </p:txBody>
      </p:sp>
      <p:sp>
        <p:nvSpPr>
          <p:cNvPr id="3" name="Content Placeholder 2"/>
          <p:cNvSpPr>
            <a:spLocks noGrp="1"/>
          </p:cNvSpPr>
          <p:nvPr>
            <p:ph sz="quarter" idx="13"/>
          </p:nvPr>
        </p:nvSpPr>
        <p:spPr>
          <a:xfrm>
            <a:off x="457200" y="1871663"/>
            <a:ext cx="8229600" cy="558800"/>
          </a:xfrm>
        </p:spPr>
        <p:txBody>
          <a:bodyPr>
            <a:spAutoFit/>
          </a:bodyPr>
          <a:lstStyle/>
          <a:p>
            <a:pPr marL="431800" indent="19050">
              <a:spcBef>
                <a:spcPts val="1500"/>
              </a:spcBef>
              <a:buClr>
                <a:srgbClr val="007FA3"/>
              </a:buClr>
              <a:buSzPct val="100000"/>
              <a:defRPr/>
            </a:pPr>
            <a:r>
              <a:rPr lang="en-US" altLang="en-US" sz="2400" dirty="0" smtClean="0">
                <a:latin typeface="Arial (Body)"/>
                <a:ea typeface="+mn-ea"/>
                <a:sym typeface="Arial"/>
              </a:rPr>
              <a:t>Array </a:t>
            </a:r>
            <a:r>
              <a:rPr lang="en-US" altLang="en-US" sz="2400" dirty="0">
                <a:latin typeface="Courier New" panose="02070309020205020404" pitchFamily="49" charset="0"/>
              </a:rPr>
              <a:t>numlist</a:t>
            </a:r>
            <a:r>
              <a:rPr lang="en-US" altLang="en-US" sz="2400" dirty="0" smtClean="0">
                <a:latin typeface="Arial (Body)"/>
                <a:ea typeface="+mn-ea"/>
                <a:sym typeface="Arial"/>
              </a:rPr>
              <a:t> </a:t>
            </a:r>
            <a:r>
              <a:rPr lang="en-US" altLang="en-US" sz="2400" dirty="0">
                <a:latin typeface="Arial (Body)"/>
                <a:ea typeface="+mn-ea"/>
                <a:sym typeface="Arial"/>
              </a:rPr>
              <a:t>contains</a:t>
            </a:r>
            <a:r>
              <a:rPr lang="en-US" altLang="en-US" sz="2400" dirty="0" smtClean="0">
                <a:latin typeface="Arial (Body)"/>
                <a:ea typeface="+mn-ea"/>
                <a:sym typeface="Arial"/>
              </a:rPr>
              <a:t>:</a:t>
            </a:r>
            <a:endParaRPr lang="en-US" altLang="en-US" sz="2400" dirty="0">
              <a:latin typeface="Arial (Body)"/>
              <a:ea typeface="+mn-ea"/>
              <a:sym typeface="Arial"/>
            </a:endParaRPr>
          </a:p>
        </p:txBody>
      </p:sp>
      <p:graphicFrame>
        <p:nvGraphicFramePr>
          <p:cNvPr id="11" name="Table 10"/>
          <p:cNvGraphicFramePr>
            <a:graphicFrameLocks noGrp="1"/>
          </p:cNvGraphicFramePr>
          <p:nvPr>
            <p:extLst>
              <p:ext uri="{D42A27DB-BD31-4B8C-83A1-F6EECF244321}">
                <p14:modId xmlns:p14="http://schemas.microsoft.com/office/powerpoint/2010/main" val="483950157"/>
              </p:ext>
            </p:extLst>
          </p:nvPr>
        </p:nvGraphicFramePr>
        <p:xfrm>
          <a:off x="1407889" y="2489580"/>
          <a:ext cx="3004456" cy="566928"/>
        </p:xfrm>
        <a:graphic>
          <a:graphicData uri="http://schemas.openxmlformats.org/drawingml/2006/table">
            <a:tbl>
              <a:tblPr firstRow="1" bandRow="1">
                <a:tableStyleId>{40F9630F-82C1-40B7-BC3A-925EFCFF5E92}</a:tableStyleId>
              </a:tblPr>
              <a:tblGrid>
                <a:gridCol w="751114">
                  <a:extLst>
                    <a:ext uri="{9D8B030D-6E8A-4147-A177-3AD203B41FA5}">
                      <a16:colId xmlns:a16="http://schemas.microsoft.com/office/drawing/2014/main" val="450151896"/>
                    </a:ext>
                  </a:extLst>
                </a:gridCol>
                <a:gridCol w="751114">
                  <a:extLst>
                    <a:ext uri="{9D8B030D-6E8A-4147-A177-3AD203B41FA5}">
                      <a16:colId xmlns:a16="http://schemas.microsoft.com/office/drawing/2014/main" val="1138614200"/>
                    </a:ext>
                  </a:extLst>
                </a:gridCol>
                <a:gridCol w="751114">
                  <a:extLst>
                    <a:ext uri="{9D8B030D-6E8A-4147-A177-3AD203B41FA5}">
                      <a16:colId xmlns:a16="http://schemas.microsoft.com/office/drawing/2014/main" val="1311840811"/>
                    </a:ext>
                  </a:extLst>
                </a:gridCol>
                <a:gridCol w="751114">
                  <a:extLst>
                    <a:ext uri="{9D8B030D-6E8A-4147-A177-3AD203B41FA5}">
                      <a16:colId xmlns:a16="http://schemas.microsoft.com/office/drawing/2014/main" val="3723219023"/>
                    </a:ext>
                  </a:extLst>
                </a:gridCol>
              </a:tblGrid>
              <a:tr h="442112">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New" pitchFamily="112" charset="0"/>
                          <a:ea typeface="ヒラギノ角ゴ Pro W3" pitchFamily="112" charset="-128"/>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New" pitchFamily="112" charset="0"/>
                          <a:ea typeface="ヒラギノ角ゴ Pro W3" pitchFamily="112" charset="-128"/>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New" pitchFamily="112" charset="0"/>
                          <a:ea typeface="ヒラギノ角ゴ Pro W3" pitchFamily="112" charset="-128"/>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New" pitchFamily="112" charset="0"/>
                          <a:ea typeface="ヒラギノ角ゴ Pro W3" pitchFamily="112" charset="-128"/>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3643872"/>
                  </a:ext>
                </a:extLst>
              </a:tr>
            </a:tbl>
          </a:graphicData>
        </a:graphic>
      </p:graphicFrame>
      <p:sp>
        <p:nvSpPr>
          <p:cNvPr id="5" name="Content Placeholder 4"/>
          <p:cNvSpPr>
            <a:spLocks noGrp="1"/>
          </p:cNvSpPr>
          <p:nvPr>
            <p:ph sz="quarter" idx="14"/>
          </p:nvPr>
        </p:nvSpPr>
        <p:spPr>
          <a:xfrm>
            <a:off x="454025" y="3122740"/>
            <a:ext cx="8232775" cy="810645"/>
          </a:xfrm>
        </p:spPr>
        <p:txBody>
          <a:bodyPr/>
          <a:lstStyle/>
          <a:p>
            <a:pPr marL="432054" indent="-432054">
              <a:spcBef>
                <a:spcPts val="1500"/>
              </a:spcBef>
              <a:buClr>
                <a:srgbClr val="007FA3"/>
              </a:buClr>
              <a:buSzPts val="2400"/>
              <a:buFontTx/>
              <a:buAutoNum type="arabicPeriod"/>
              <a:defRPr/>
            </a:pPr>
            <a:r>
              <a:rPr lang="en-US" altLang="en-US" sz="2400" dirty="0" smtClean="0">
                <a:latin typeface="Arial (Body)"/>
                <a:sym typeface="Arial"/>
              </a:rPr>
              <a:t>Smallest </a:t>
            </a:r>
            <a:r>
              <a:rPr lang="en-US" altLang="en-US" sz="2400" dirty="0">
                <a:latin typeface="Arial (Body)"/>
                <a:sym typeface="Arial"/>
              </a:rPr>
              <a:t>element is </a:t>
            </a:r>
            <a:r>
              <a:rPr lang="en-US" altLang="en-US" sz="2400" dirty="0">
                <a:solidFill>
                  <a:schemeClr val="tx1"/>
                </a:solidFill>
                <a:latin typeface="Courier New" panose="02070309020205020404" pitchFamily="49" charset="0"/>
                <a:ea typeface="+mn-ea"/>
                <a:cs typeface="+mn-cs"/>
                <a:sym typeface="Arial"/>
              </a:rPr>
              <a:t>2</a:t>
            </a:r>
            <a:r>
              <a:rPr lang="en-US" altLang="en-US" sz="2400" dirty="0">
                <a:latin typeface="Arial (Body)"/>
                <a:sym typeface="Arial"/>
              </a:rPr>
              <a:t>. </a:t>
            </a:r>
            <a:r>
              <a:rPr lang="en-US" altLang="en-US" sz="2400" dirty="0" smtClean="0">
                <a:latin typeface="Arial (Body)"/>
                <a:sym typeface="Arial"/>
              </a:rPr>
              <a:t>Exchange </a:t>
            </a:r>
            <a:r>
              <a:rPr lang="en-US" altLang="en-US" sz="2400" dirty="0">
                <a:solidFill>
                  <a:schemeClr val="tx1"/>
                </a:solidFill>
                <a:latin typeface="Courier New" panose="02070309020205020404" pitchFamily="49" charset="0"/>
                <a:ea typeface="+mn-ea"/>
                <a:cs typeface="+mn-cs"/>
                <a:sym typeface="Arial"/>
              </a:rPr>
              <a:t>2</a:t>
            </a:r>
            <a:r>
              <a:rPr lang="en-US" altLang="en-US" sz="2400" dirty="0">
                <a:latin typeface="Arial (Body)"/>
                <a:sym typeface="Arial"/>
              </a:rPr>
              <a:t> with element in 1</a:t>
            </a:r>
            <a:r>
              <a:rPr lang="en-US" altLang="en-US" sz="2400" baseline="30000" dirty="0">
                <a:latin typeface="Arial (Body)"/>
                <a:sym typeface="Arial"/>
              </a:rPr>
              <a:t>st</a:t>
            </a:r>
            <a:r>
              <a:rPr lang="en-US" altLang="en-US" sz="2400" dirty="0">
                <a:latin typeface="Arial (Body)"/>
                <a:sym typeface="Arial"/>
              </a:rPr>
              <a:t> position in array</a:t>
            </a:r>
            <a:r>
              <a:rPr lang="en-US" altLang="en-US" sz="2400" dirty="0" smtClean="0">
                <a:latin typeface="Arial (Body)"/>
                <a:sym typeface="Arial"/>
              </a:rPr>
              <a:t>:</a:t>
            </a:r>
            <a:endParaRPr lang="en-US" altLang="en-US" sz="2400" dirty="0">
              <a:latin typeface="Arial (Body)"/>
              <a:sym typeface="Arial"/>
            </a:endParaRPr>
          </a:p>
        </p:txBody>
      </p:sp>
      <p:graphicFrame>
        <p:nvGraphicFramePr>
          <p:cNvPr id="12" name="Table 11"/>
          <p:cNvGraphicFramePr>
            <a:graphicFrameLocks noGrp="1"/>
          </p:cNvGraphicFramePr>
          <p:nvPr>
            <p:extLst>
              <p:ext uri="{D42A27DB-BD31-4B8C-83A1-F6EECF244321}">
                <p14:modId xmlns:p14="http://schemas.microsoft.com/office/powerpoint/2010/main" val="387096581"/>
              </p:ext>
            </p:extLst>
          </p:nvPr>
        </p:nvGraphicFramePr>
        <p:xfrm>
          <a:off x="1407889" y="4099678"/>
          <a:ext cx="2656116" cy="566928"/>
        </p:xfrm>
        <a:graphic>
          <a:graphicData uri="http://schemas.openxmlformats.org/drawingml/2006/table">
            <a:tbl>
              <a:tblPr firstRow="1" bandRow="1">
                <a:tableStyleId>{40F9630F-82C1-40B7-BC3A-925EFCFF5E92}</a:tableStyleId>
              </a:tblPr>
              <a:tblGrid>
                <a:gridCol w="664029">
                  <a:extLst>
                    <a:ext uri="{9D8B030D-6E8A-4147-A177-3AD203B41FA5}">
                      <a16:colId xmlns:a16="http://schemas.microsoft.com/office/drawing/2014/main" val="344054521"/>
                    </a:ext>
                  </a:extLst>
                </a:gridCol>
                <a:gridCol w="664029">
                  <a:extLst>
                    <a:ext uri="{9D8B030D-6E8A-4147-A177-3AD203B41FA5}">
                      <a16:colId xmlns:a16="http://schemas.microsoft.com/office/drawing/2014/main" val="1813119291"/>
                    </a:ext>
                  </a:extLst>
                </a:gridCol>
                <a:gridCol w="664029">
                  <a:extLst>
                    <a:ext uri="{9D8B030D-6E8A-4147-A177-3AD203B41FA5}">
                      <a16:colId xmlns:a16="http://schemas.microsoft.com/office/drawing/2014/main" val="4070009393"/>
                    </a:ext>
                  </a:extLst>
                </a:gridCol>
                <a:gridCol w="664029">
                  <a:extLst>
                    <a:ext uri="{9D8B030D-6E8A-4147-A177-3AD203B41FA5}">
                      <a16:colId xmlns:a16="http://schemas.microsoft.com/office/drawing/2014/main" val="506231299"/>
                    </a:ext>
                  </a:extLst>
                </a:gridCol>
              </a:tblGrid>
              <a:tr h="418537">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New" pitchFamily="112" charset="0"/>
                          <a:ea typeface="ヒラギノ角ゴ Pro W3" pitchFamily="112" charset="-128"/>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New" pitchFamily="112" charset="0"/>
                          <a:ea typeface="ヒラギノ角ゴ Pro W3" pitchFamily="112" charset="-128"/>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New" pitchFamily="112" charset="0"/>
                          <a:ea typeface="ヒラギノ角ゴ Pro W3" pitchFamily="112" charset="-128"/>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New" pitchFamily="112" charset="0"/>
                          <a:ea typeface="ヒラギノ角ゴ Pro W3" pitchFamily="112" charset="-128"/>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2944787"/>
                  </a:ext>
                </a:extLst>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defRPr/>
            </a:pPr>
            <a:r>
              <a:rPr lang="en-US" altLang="en-US" dirty="0">
                <a:latin typeface="Times New Roman" panose="02020603050405020304" pitchFamily="18" charset="0"/>
              </a:rPr>
              <a:t>Selection Sort </a:t>
            </a:r>
            <a:r>
              <a:rPr lang="en-US" altLang="en-US" dirty="0"/>
              <a:t>-</a:t>
            </a:r>
            <a:r>
              <a:rPr lang="en-US" altLang="en-US" dirty="0">
                <a:latin typeface="Times New Roman" panose="02020603050405020304" pitchFamily="18" charset="0"/>
              </a:rPr>
              <a:t> Example </a:t>
            </a:r>
            <a:r>
              <a:rPr lang="en-US" altLang="en-US" sz="2000" b="0" dirty="0" smtClean="0">
                <a:latin typeface="Times New Roman" panose="02020603050405020304" pitchFamily="18" charset="0"/>
              </a:rPr>
              <a:t>(2 </a:t>
            </a:r>
            <a:r>
              <a:rPr lang="en-US" altLang="en-US" sz="2000" b="0" dirty="0">
                <a:latin typeface="Times New Roman" panose="02020603050405020304" pitchFamily="18" charset="0"/>
              </a:rPr>
              <a:t>of 2)</a:t>
            </a:r>
            <a:endParaRPr lang="en-US" altLang="en-US" sz="3400" b="1" dirty="0">
              <a:solidFill>
                <a:srgbClr val="007FA3"/>
              </a:solidFill>
              <a:latin typeface="Times New Roman" panose="02020603050405020304" pitchFamily="18" charset="0"/>
              <a:ea typeface="+mj-ea"/>
              <a:sym typeface="Times New Roman"/>
            </a:endParaRPr>
          </a:p>
        </p:txBody>
      </p:sp>
      <p:sp>
        <p:nvSpPr>
          <p:cNvPr id="16" name="Text Placeholder 15"/>
          <p:cNvSpPr>
            <a:spLocks noGrp="1"/>
          </p:cNvSpPr>
          <p:nvPr>
            <p:ph type="body" idx="1"/>
          </p:nvPr>
        </p:nvSpPr>
        <p:spPr>
          <a:xfrm>
            <a:off x="457200" y="1600201"/>
            <a:ext cx="8229600" cy="852713"/>
          </a:xfrm>
        </p:spPr>
        <p:txBody>
          <a:bodyPr/>
          <a:lstStyle/>
          <a:p>
            <a:pPr marL="432000" indent="-432000">
              <a:buFont typeface="+mj-lt"/>
              <a:buAutoNum type="arabicPeriod" startAt="2"/>
              <a:tabLst>
                <a:tab pos="363538" algn="l"/>
              </a:tabLst>
            </a:pPr>
            <a:r>
              <a:rPr lang="en-US" altLang="en-US" sz="2400" dirty="0">
                <a:latin typeface="Arial (Body)"/>
              </a:rPr>
              <a:t>Next smallest element is </a:t>
            </a:r>
            <a:r>
              <a:rPr lang="en-US" altLang="en-US" sz="2400" dirty="0">
                <a:latin typeface="Courier New" panose="02070309020205020404" pitchFamily="49" charset="0"/>
              </a:rPr>
              <a:t>3</a:t>
            </a:r>
            <a:r>
              <a:rPr lang="en-US" altLang="en-US" sz="2400" dirty="0" smtClean="0">
                <a:latin typeface="Arial (Body)"/>
              </a:rPr>
              <a:t>. Exchange </a:t>
            </a:r>
            <a:r>
              <a:rPr lang="en-US" altLang="en-US" sz="2400" dirty="0">
                <a:latin typeface="Courier New" panose="02070309020205020404" pitchFamily="49" charset="0"/>
              </a:rPr>
              <a:t>3</a:t>
            </a:r>
            <a:r>
              <a:rPr lang="en-US" altLang="en-US" sz="2400" dirty="0" smtClean="0">
                <a:latin typeface="Arial (Body)"/>
              </a:rPr>
              <a:t> </a:t>
            </a:r>
            <a:r>
              <a:rPr lang="en-US" altLang="en-US" sz="2400" dirty="0">
                <a:latin typeface="Arial (Body)"/>
              </a:rPr>
              <a:t>with element in 2</a:t>
            </a:r>
            <a:r>
              <a:rPr lang="en-US" altLang="en-US" sz="2400" baseline="30000" dirty="0">
                <a:latin typeface="Arial (Body)"/>
              </a:rPr>
              <a:t>nd</a:t>
            </a:r>
            <a:r>
              <a:rPr lang="en-US" altLang="en-US" sz="2400" dirty="0">
                <a:latin typeface="Arial (Body)"/>
              </a:rPr>
              <a:t> position in array</a:t>
            </a:r>
            <a:r>
              <a:rPr lang="en-US" altLang="en-US" sz="2400" dirty="0" smtClean="0">
                <a:latin typeface="Arial (Body)"/>
              </a:rPr>
              <a:t>:</a:t>
            </a:r>
            <a:endParaRPr lang="en-US" altLang="en-US" sz="2400" dirty="0"/>
          </a:p>
        </p:txBody>
      </p:sp>
      <p:graphicFrame>
        <p:nvGraphicFramePr>
          <p:cNvPr id="21" name="Table 20"/>
          <p:cNvGraphicFramePr>
            <a:graphicFrameLocks noGrp="1"/>
          </p:cNvGraphicFramePr>
          <p:nvPr>
            <p:extLst>
              <p:ext uri="{D42A27DB-BD31-4B8C-83A1-F6EECF244321}">
                <p14:modId xmlns:p14="http://schemas.microsoft.com/office/powerpoint/2010/main" val="1871917107"/>
              </p:ext>
            </p:extLst>
          </p:nvPr>
        </p:nvGraphicFramePr>
        <p:xfrm>
          <a:off x="1707814" y="2640030"/>
          <a:ext cx="3115800" cy="539496"/>
        </p:xfrm>
        <a:graphic>
          <a:graphicData uri="http://schemas.openxmlformats.org/drawingml/2006/table">
            <a:tbl>
              <a:tblPr firstRow="1" bandRow="1">
                <a:tableStyleId>{40F9630F-82C1-40B7-BC3A-925EFCFF5E92}</a:tableStyleId>
              </a:tblPr>
              <a:tblGrid>
                <a:gridCol w="778950">
                  <a:extLst>
                    <a:ext uri="{9D8B030D-6E8A-4147-A177-3AD203B41FA5}">
                      <a16:colId xmlns:a16="http://schemas.microsoft.com/office/drawing/2014/main" val="1124034778"/>
                    </a:ext>
                  </a:extLst>
                </a:gridCol>
                <a:gridCol w="778950">
                  <a:extLst>
                    <a:ext uri="{9D8B030D-6E8A-4147-A177-3AD203B41FA5}">
                      <a16:colId xmlns:a16="http://schemas.microsoft.com/office/drawing/2014/main" val="175798742"/>
                    </a:ext>
                  </a:extLst>
                </a:gridCol>
                <a:gridCol w="778950">
                  <a:extLst>
                    <a:ext uri="{9D8B030D-6E8A-4147-A177-3AD203B41FA5}">
                      <a16:colId xmlns:a16="http://schemas.microsoft.com/office/drawing/2014/main" val="336850867"/>
                    </a:ext>
                  </a:extLst>
                </a:gridCol>
                <a:gridCol w="778950">
                  <a:extLst>
                    <a:ext uri="{9D8B030D-6E8A-4147-A177-3AD203B41FA5}">
                      <a16:colId xmlns:a16="http://schemas.microsoft.com/office/drawing/2014/main" val="81404214"/>
                    </a:ext>
                  </a:extLst>
                </a:gridCol>
              </a:tblGrid>
              <a:tr h="417287">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New" pitchFamily="112" charset="0"/>
                          <a:ea typeface="ヒラギノ角ゴ Pro W3" pitchFamily="112" charset="-128"/>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New" pitchFamily="112" charset="0"/>
                          <a:ea typeface="ヒラギノ角ゴ Pro W3" pitchFamily="112" charset="-128"/>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New" pitchFamily="112" charset="0"/>
                          <a:ea typeface="ヒラギノ角ゴ Pro W3" pitchFamily="112" charset="-128"/>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New" pitchFamily="112" charset="0"/>
                          <a:ea typeface="ヒラギノ角ゴ Pro W3" pitchFamily="112" charset="-128"/>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793212"/>
                  </a:ext>
                </a:extLst>
              </a:tr>
            </a:tbl>
          </a:graphicData>
        </a:graphic>
      </p:graphicFrame>
      <p:sp>
        <p:nvSpPr>
          <p:cNvPr id="12" name="Content Placeholder 11"/>
          <p:cNvSpPr>
            <a:spLocks noGrp="1"/>
          </p:cNvSpPr>
          <p:nvPr>
            <p:ph sz="quarter" idx="14"/>
          </p:nvPr>
        </p:nvSpPr>
        <p:spPr>
          <a:xfrm>
            <a:off x="457200" y="3350678"/>
            <a:ext cx="8232775" cy="848405"/>
          </a:xfrm>
        </p:spPr>
        <p:txBody>
          <a:bodyPr/>
          <a:lstStyle/>
          <a:p>
            <a:pPr marL="432000" indent="-432000">
              <a:spcBef>
                <a:spcPts val="1500"/>
              </a:spcBef>
              <a:buClr>
                <a:srgbClr val="007FA3"/>
              </a:buClr>
              <a:buSzPts val="2400"/>
              <a:buFontTx/>
              <a:buAutoNum type="arabicPeriod" startAt="3"/>
              <a:defRPr/>
            </a:pPr>
            <a:r>
              <a:rPr lang="en-US" altLang="en-US" sz="2400" dirty="0" smtClean="0">
                <a:latin typeface="Arial (Body)"/>
                <a:sym typeface="Arial"/>
              </a:rPr>
              <a:t>Next </a:t>
            </a:r>
            <a:r>
              <a:rPr lang="en-US" altLang="en-US" sz="2400" dirty="0">
                <a:latin typeface="Arial (Body)"/>
                <a:sym typeface="Arial"/>
              </a:rPr>
              <a:t>smallest element is </a:t>
            </a:r>
            <a:r>
              <a:rPr lang="en-US" altLang="en-US" sz="2400" dirty="0">
                <a:latin typeface="Courier New" panose="02070309020205020404" pitchFamily="49" charset="0"/>
              </a:rPr>
              <a:t>11</a:t>
            </a:r>
            <a:r>
              <a:rPr lang="en-US" altLang="en-US" sz="2400" dirty="0" smtClean="0">
                <a:latin typeface="Arial (Body)"/>
                <a:sym typeface="Arial"/>
              </a:rPr>
              <a:t>. Exchange </a:t>
            </a:r>
            <a:r>
              <a:rPr lang="en-US" altLang="en-US" sz="2400" dirty="0">
                <a:latin typeface="Courier New" panose="02070309020205020404" pitchFamily="49" charset="0"/>
              </a:rPr>
              <a:t>11</a:t>
            </a:r>
            <a:r>
              <a:rPr lang="en-US" altLang="en-US" sz="2400" dirty="0" smtClean="0">
                <a:latin typeface="Arial (Body)"/>
                <a:sym typeface="Arial"/>
              </a:rPr>
              <a:t> </a:t>
            </a:r>
            <a:r>
              <a:rPr lang="en-US" altLang="en-US" sz="2400" dirty="0">
                <a:latin typeface="Arial (Body)"/>
                <a:sym typeface="Arial"/>
              </a:rPr>
              <a:t>with element in 3</a:t>
            </a:r>
            <a:r>
              <a:rPr lang="en-US" altLang="en-US" sz="2400" baseline="30000" dirty="0">
                <a:latin typeface="Arial (Body)"/>
                <a:sym typeface="Arial"/>
              </a:rPr>
              <a:t>rd</a:t>
            </a:r>
            <a:r>
              <a:rPr lang="en-US" altLang="en-US" sz="2400" dirty="0">
                <a:latin typeface="Arial (Body)"/>
                <a:sym typeface="Arial"/>
              </a:rPr>
              <a:t> position in array:</a:t>
            </a:r>
            <a:endParaRPr lang="en-US" sz="2400" dirty="0"/>
          </a:p>
        </p:txBody>
      </p:sp>
      <p:graphicFrame>
        <p:nvGraphicFramePr>
          <p:cNvPr id="22" name="Table 21"/>
          <p:cNvGraphicFramePr>
            <a:graphicFrameLocks noGrp="1"/>
          </p:cNvGraphicFramePr>
          <p:nvPr>
            <p:extLst>
              <p:ext uri="{D42A27DB-BD31-4B8C-83A1-F6EECF244321}">
                <p14:modId xmlns:p14="http://schemas.microsoft.com/office/powerpoint/2010/main" val="2312397963"/>
              </p:ext>
            </p:extLst>
          </p:nvPr>
        </p:nvGraphicFramePr>
        <p:xfrm>
          <a:off x="1734460" y="4410411"/>
          <a:ext cx="2917372" cy="539496"/>
        </p:xfrm>
        <a:graphic>
          <a:graphicData uri="http://schemas.openxmlformats.org/drawingml/2006/table">
            <a:tbl>
              <a:tblPr firstRow="1" bandRow="1">
                <a:tableStyleId>{40F9630F-82C1-40B7-BC3A-925EFCFF5E92}</a:tableStyleId>
              </a:tblPr>
              <a:tblGrid>
                <a:gridCol w="729343">
                  <a:extLst>
                    <a:ext uri="{9D8B030D-6E8A-4147-A177-3AD203B41FA5}">
                      <a16:colId xmlns:a16="http://schemas.microsoft.com/office/drawing/2014/main" val="4060999788"/>
                    </a:ext>
                  </a:extLst>
                </a:gridCol>
                <a:gridCol w="729343">
                  <a:extLst>
                    <a:ext uri="{9D8B030D-6E8A-4147-A177-3AD203B41FA5}">
                      <a16:colId xmlns:a16="http://schemas.microsoft.com/office/drawing/2014/main" val="640395558"/>
                    </a:ext>
                  </a:extLst>
                </a:gridCol>
                <a:gridCol w="729343">
                  <a:extLst>
                    <a:ext uri="{9D8B030D-6E8A-4147-A177-3AD203B41FA5}">
                      <a16:colId xmlns:a16="http://schemas.microsoft.com/office/drawing/2014/main" val="2099495150"/>
                    </a:ext>
                  </a:extLst>
                </a:gridCol>
                <a:gridCol w="729343">
                  <a:extLst>
                    <a:ext uri="{9D8B030D-6E8A-4147-A177-3AD203B41FA5}">
                      <a16:colId xmlns:a16="http://schemas.microsoft.com/office/drawing/2014/main" val="2334840020"/>
                    </a:ext>
                  </a:extLst>
                </a:gridCol>
              </a:tblGrid>
              <a:tr h="348974">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New" pitchFamily="112" charset="0"/>
                          <a:ea typeface="ヒラギノ角ゴ Pro W3" pitchFamily="112" charset="-128"/>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New" pitchFamily="112" charset="0"/>
                          <a:ea typeface="ヒラギノ角ゴ Pro W3" pitchFamily="112" charset="-128"/>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New" pitchFamily="112" charset="0"/>
                          <a:ea typeface="ヒラギノ角ゴ Pro W3" pitchFamily="112" charset="-128"/>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New" pitchFamily="112" charset="0"/>
                          <a:ea typeface="ヒラギノ角ゴ Pro W3" pitchFamily="112" charset="-128"/>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523753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5617"/>
            <a:ext cx="8229600" cy="677078"/>
          </a:xfrm>
        </p:spPr>
        <p:txBody>
          <a:bodyPr anchor="b">
            <a:spAutoFit/>
          </a:bodyPr>
          <a:lstStyle/>
          <a:p>
            <a:pPr>
              <a:spcBef>
                <a:spcPct val="0"/>
              </a:spcBef>
              <a:buClrTx/>
              <a:defRPr/>
            </a:pPr>
            <a:r>
              <a:rPr lang="en-US" altLang="en-US" sz="3200" smtClean="0">
                <a:latin typeface="Times New Roman" panose="02020603050405020304" pitchFamily="18" charset="0"/>
                <a:ea typeface="+mj-ea"/>
                <a:cs typeface="Arial"/>
              </a:rPr>
              <a:t>A Selection </a:t>
            </a:r>
            <a:r>
              <a:rPr lang="en-US" altLang="en-US" sz="3200" dirty="0" smtClean="0">
                <a:latin typeface="Times New Roman" panose="02020603050405020304" pitchFamily="18" charset="0"/>
                <a:ea typeface="+mj-ea"/>
                <a:cs typeface="Arial"/>
              </a:rPr>
              <a:t>Sort Function – from Program 8-5</a:t>
            </a:r>
            <a:endParaRPr lang="en-US" altLang="en-US" sz="3200" dirty="0">
              <a:latin typeface="Times New Roman" panose="02020603050405020304" pitchFamily="18" charset="0"/>
              <a:ea typeface="+mj-ea"/>
              <a:cs typeface="Arial"/>
            </a:endParaRPr>
          </a:p>
        </p:txBody>
      </p:sp>
      <p:pic>
        <p:nvPicPr>
          <p:cNvPr id="5" name="Picture 4" descr="Computer code. The code has 19 lines. The lines read as follows. Line 35. void selection Sort left parenthesis i n t array left bracket right bracket comma i n t size right parenthesis. Line 36. left brace. Line 37, indented once. i n t start Scan comma m i n Index comma m i n Value semicolon. Line 38. Blank. Line 39, indented once. left parenthesis start Scan equals 0 semicolon start Scan left angle bracket left parenthesis size minus 1 right parenthesis semicolon start Scan plus plus right parenthesis. Line 40, indented once. left brace. Line 41, indented 2 times. m i n Index equals start Scan semicolon. Line 42, indented 2 times. min Value equals array left bracket start Scan right bracket semicolon. Line 43, indented 2 times. for left parenthesis i n t index equals start Scan plus 1 semicolon index left angle bracket size semicolon index plus plus right parenthesis. Line 44, indented twice. left brace. Line 45, indented 3 times. if left parenthesis array left bracket index right bracket left angle bracket m i n Value right parenthesis. Line 46, indented 3 times. left brace. Line 47, indented 4 times. m i n Value equals array left bracket index right bracket semicolon. Line 48, indented 4 times. m i n Index equals index semicolon. Line 49, indented 3 times. right brace. Line 50, indented twice. right brace. Line 51, indented twice. array left bracket m i n Index right bracket equals array left bracket start Scan right bracket semicolon. Line 52, indented twice. array left bracket start Scan right bracket equals m i n Value semicolon. Line 53, indented once. right brace. Line 54.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766" y="1770320"/>
            <a:ext cx="6650469" cy="4275303"/>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Selection Sort - Tradeoffs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377544"/>
          </a:xfrm>
        </p:spPr>
        <p:txBody>
          <a:bodyPr>
            <a:spAutoFit/>
          </a:bodyPr>
          <a:lstStyle/>
          <a:p>
            <a:pPr marL="255651" indent="-255651">
              <a:tabLst/>
              <a:defRPr/>
            </a:pPr>
            <a:r>
              <a:rPr lang="en-US" altLang="en-US" sz="2400" dirty="0">
                <a:solidFill>
                  <a:srgbClr val="000000"/>
                </a:solidFill>
                <a:latin typeface="Arial (Body)"/>
                <a:ea typeface="+mn-ea"/>
              </a:rPr>
              <a:t>Benefit:</a:t>
            </a:r>
          </a:p>
          <a:p>
            <a:pPr marL="741553" lvl="1" indent="-284353">
              <a:buFont typeface="Arial" panose="020B0604020202020204" pitchFamily="34" charset="0"/>
              <a:buChar char="–"/>
              <a:defRPr/>
            </a:pPr>
            <a:r>
              <a:rPr lang="en-US" altLang="en-US" sz="2400" dirty="0">
                <a:solidFill>
                  <a:srgbClr val="000000"/>
                </a:solidFill>
                <a:latin typeface="Arial (Body)"/>
              </a:rPr>
              <a:t>More efficient than Bubble Sort, since fewer </a:t>
            </a:r>
            <a:r>
              <a:rPr lang="en-US" altLang="en-US" sz="2400" dirty="0" smtClean="0">
                <a:solidFill>
                  <a:srgbClr val="000000"/>
                </a:solidFill>
                <a:latin typeface="Arial (Body)"/>
              </a:rPr>
              <a:t>exchanges</a:t>
            </a:r>
            <a:endParaRPr lang="en-US" altLang="en-US" sz="2400" dirty="0">
              <a:solidFill>
                <a:srgbClr val="000000"/>
              </a:solidFill>
              <a:latin typeface="Arial (Body)"/>
            </a:endParaRPr>
          </a:p>
          <a:p>
            <a:pPr marL="255651" indent="-255651">
              <a:tabLst/>
              <a:defRPr/>
            </a:pPr>
            <a:r>
              <a:rPr lang="en-US" altLang="en-US" sz="2400" dirty="0">
                <a:solidFill>
                  <a:srgbClr val="000000"/>
                </a:solidFill>
                <a:latin typeface="Arial (Body)"/>
                <a:ea typeface="+mn-ea"/>
              </a:rPr>
              <a:t>Disadvantage:</a:t>
            </a:r>
          </a:p>
          <a:p>
            <a:pPr marL="741553" lvl="1" indent="-284353">
              <a:buFont typeface="Arial" panose="020B0604020202020204" pitchFamily="34" charset="0"/>
              <a:buChar char="–"/>
              <a:defRPr/>
            </a:pPr>
            <a:r>
              <a:rPr lang="en-US" altLang="en-US" sz="2400" dirty="0">
                <a:solidFill>
                  <a:srgbClr val="000000"/>
                </a:solidFill>
                <a:latin typeface="Arial (Body)"/>
              </a:rPr>
              <a:t>May not be as easy as Bubble Sort to understand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marL="255651" indent="-255651">
              <a:tabLst/>
              <a:defRPr/>
            </a:pPr>
            <a:r>
              <a:rPr lang="en-US" altLang="en-US" sz="3400" dirty="0" smtClean="0">
                <a:latin typeface="Times New Roman" panose="02020603050405020304" pitchFamily="18" charset="0"/>
                <a:ea typeface="+mj-ea"/>
                <a:cs typeface="Times New Roman" panose="02020603050405020304" pitchFamily="18" charset="0"/>
              </a:rPr>
              <a:t>8.5 </a:t>
            </a:r>
            <a:r>
              <a:rPr lang="en-US" altLang="en-US" sz="3400" dirty="0">
                <a:latin typeface="Times New Roman" panose="02020603050405020304" pitchFamily="18" charset="0"/>
                <a:ea typeface="+mj-ea"/>
                <a:cs typeface="Times New Roman" panose="02020603050405020304" pitchFamily="18" charset="0"/>
              </a:rPr>
              <a:t>Sorting and Searching Vectors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Sorting and Searching Vectors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3116263"/>
          </a:xfrm>
        </p:spPr>
        <p:txBody>
          <a:bodyPr>
            <a:spAutoFit/>
          </a:bodyPr>
          <a:lstStyle/>
          <a:p>
            <a:pPr marL="255651" indent="-255651">
              <a:tabLst/>
              <a:defRPr/>
            </a:pPr>
            <a:r>
              <a:rPr lang="en-US" altLang="en-US" sz="2400" dirty="0">
                <a:solidFill>
                  <a:srgbClr val="000000"/>
                </a:solidFill>
                <a:latin typeface="Arial (Body)"/>
                <a:ea typeface="+mn-ea"/>
              </a:rPr>
              <a:t>Sorting and searching algorithms can be applied to vectors as well as arrays</a:t>
            </a:r>
          </a:p>
          <a:p>
            <a:pPr marL="255651" indent="-255651">
              <a:tabLst/>
              <a:defRPr/>
            </a:pPr>
            <a:r>
              <a:rPr lang="en-US" altLang="en-US" sz="2400" dirty="0">
                <a:solidFill>
                  <a:srgbClr val="000000"/>
                </a:solidFill>
                <a:latin typeface="Arial (Body)"/>
                <a:ea typeface="+mn-ea"/>
              </a:rPr>
              <a:t>Need slight modifications to functions to use vector arguments:</a:t>
            </a:r>
          </a:p>
          <a:p>
            <a:pPr marL="741553" lvl="1" indent="-284353">
              <a:buFont typeface="Arial" panose="020B0604020202020204" pitchFamily="34" charset="0"/>
              <a:buChar char="–"/>
              <a:defRPr/>
            </a:pPr>
            <a:r>
              <a:rPr lang="en-US" altLang="en-US" sz="2400" dirty="0">
                <a:latin typeface="Courier New" panose="02070309020205020404" pitchFamily="49" charset="0"/>
              </a:rPr>
              <a:t>vector &lt;type&gt; &amp;</a:t>
            </a:r>
            <a:r>
              <a:rPr lang="en-US" altLang="en-US" sz="2400" dirty="0" smtClean="0">
                <a:solidFill>
                  <a:srgbClr val="000000"/>
                </a:solidFill>
                <a:latin typeface="Arial (Body)"/>
              </a:rPr>
              <a:t>  </a:t>
            </a:r>
            <a:r>
              <a:rPr lang="en-US" altLang="en-US" sz="2400" dirty="0">
                <a:solidFill>
                  <a:srgbClr val="000000"/>
                </a:solidFill>
                <a:latin typeface="Arial (Body)"/>
              </a:rPr>
              <a:t>used in prototype</a:t>
            </a:r>
          </a:p>
          <a:p>
            <a:pPr marL="741553" lvl="1" indent="-284353">
              <a:buFont typeface="Arial" panose="020B0604020202020204" pitchFamily="34" charset="0"/>
              <a:buChar char="–"/>
              <a:defRPr/>
            </a:pPr>
            <a:r>
              <a:rPr lang="en-US" altLang="en-US" sz="2400" dirty="0">
                <a:solidFill>
                  <a:srgbClr val="000000"/>
                </a:solidFill>
                <a:latin typeface="Arial (Body)"/>
              </a:rPr>
              <a:t>No need to indicate vector size – functions can use </a:t>
            </a:r>
            <a:r>
              <a:rPr lang="en-US" altLang="en-US" sz="2400" dirty="0">
                <a:latin typeface="Courier New" panose="02070309020205020404" pitchFamily="49" charset="0"/>
              </a:rPr>
              <a:t>size</a:t>
            </a:r>
            <a:r>
              <a:rPr lang="en-US" altLang="en-US" sz="2400" dirty="0" smtClean="0">
                <a:solidFill>
                  <a:srgbClr val="000000"/>
                </a:solidFill>
                <a:latin typeface="Arial (Body)"/>
              </a:rPr>
              <a:t> </a:t>
            </a:r>
            <a:r>
              <a:rPr lang="en-US" altLang="en-US" sz="2400" dirty="0">
                <a:solidFill>
                  <a:srgbClr val="000000"/>
                </a:solidFill>
                <a:latin typeface="Arial (Body)"/>
              </a:rPr>
              <a:t>member function to calculate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txBox="1">
            <a:spLocks noGrp="1"/>
          </p:cNvSpPr>
          <p:nvPr>
            <p:ph type="title"/>
          </p:nvPr>
        </p:nvSpPr>
        <p:spPr>
          <a:xfrm>
            <a:off x="457200" y="604838"/>
            <a:ext cx="8229600" cy="708025"/>
          </a:xfrm>
        </p:spPr>
        <p:txBody>
          <a:bodyPr>
            <a:spAutoFit/>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Copyright</a:t>
            </a:r>
          </a:p>
        </p:txBody>
      </p:sp>
      <p:pic>
        <p:nvPicPr>
          <p:cNvPr id="51203"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425" y="2418996"/>
            <a:ext cx="7423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Introduction to Search Algorithms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p:txBody>
          <a:bodyPr>
            <a:spAutoFit/>
          </a:bodyPr>
          <a:lstStyle/>
          <a:p>
            <a:pPr marL="255651" indent="-255651">
              <a:tabLst/>
              <a:defRPr/>
            </a:pPr>
            <a:r>
              <a:rPr lang="en-US" altLang="en-US" sz="2400" b="1" dirty="0">
                <a:solidFill>
                  <a:srgbClr val="000000"/>
                </a:solidFill>
                <a:latin typeface="Arial (Body)"/>
                <a:ea typeface="+mn-ea"/>
              </a:rPr>
              <a:t>Search</a:t>
            </a:r>
            <a:r>
              <a:rPr lang="en-US" altLang="en-US" sz="2400" dirty="0">
                <a:solidFill>
                  <a:srgbClr val="000000"/>
                </a:solidFill>
                <a:latin typeface="Arial (Body)"/>
                <a:ea typeface="+mn-ea"/>
              </a:rPr>
              <a:t>: locate an item in a list of </a:t>
            </a:r>
            <a:r>
              <a:rPr lang="en-US" altLang="en-US" sz="2400" dirty="0" smtClean="0">
                <a:solidFill>
                  <a:srgbClr val="000000"/>
                </a:solidFill>
                <a:latin typeface="Arial (Body)"/>
                <a:ea typeface="+mn-ea"/>
              </a:rPr>
              <a:t>information</a:t>
            </a:r>
            <a:endParaRPr lang="en-US" altLang="en-US" sz="2400" dirty="0">
              <a:solidFill>
                <a:srgbClr val="000000"/>
              </a:solidFill>
              <a:latin typeface="Arial (Body)"/>
              <a:ea typeface="+mn-ea"/>
            </a:endParaRPr>
          </a:p>
          <a:p>
            <a:pPr marL="255651" indent="-255651">
              <a:tabLst/>
              <a:defRPr/>
            </a:pPr>
            <a:r>
              <a:rPr lang="en-US" altLang="en-US" sz="2400" dirty="0">
                <a:solidFill>
                  <a:srgbClr val="000000"/>
                </a:solidFill>
                <a:latin typeface="Arial (Body)"/>
                <a:ea typeface="+mn-ea"/>
              </a:rPr>
              <a:t>Two algorithms we will examine:</a:t>
            </a:r>
          </a:p>
          <a:p>
            <a:pPr marL="741553" lvl="1" indent="-284353">
              <a:buFont typeface="Arial" panose="020B0604020202020204" pitchFamily="34" charset="0"/>
              <a:buChar char="–"/>
              <a:defRPr/>
            </a:pPr>
            <a:r>
              <a:rPr lang="en-US" altLang="en-US" sz="2400" dirty="0">
                <a:solidFill>
                  <a:srgbClr val="000000"/>
                </a:solidFill>
                <a:latin typeface="Arial (Body)"/>
              </a:rPr>
              <a:t>Linear search</a:t>
            </a:r>
          </a:p>
          <a:p>
            <a:pPr marL="741553" lvl="1" indent="-284353">
              <a:buFont typeface="Arial" panose="020B0604020202020204" pitchFamily="34" charset="0"/>
              <a:buChar char="–"/>
              <a:defRPr/>
            </a:pPr>
            <a:r>
              <a:rPr lang="en-US" altLang="en-US" sz="2400" dirty="0">
                <a:solidFill>
                  <a:srgbClr val="000000"/>
                </a:solidFill>
                <a:latin typeface="Arial (Body)"/>
              </a:rPr>
              <a:t>Binary search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Linear Search </a:t>
            </a:r>
            <a:r>
              <a:rPr lang="en-US" altLang="en-US" sz="2000" b="0" dirty="0" smtClean="0">
                <a:latin typeface="Times New Roman" panose="02020603050405020304" pitchFamily="18" charset="0"/>
                <a:ea typeface="+mj-ea"/>
                <a:cs typeface="Arial"/>
              </a:rPr>
              <a:t>(1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854323"/>
          </a:xfrm>
        </p:spPr>
        <p:txBody>
          <a:bodyPr>
            <a:spAutoFit/>
          </a:bodyPr>
          <a:lstStyle/>
          <a:p>
            <a:pPr>
              <a:buFontTx/>
              <a:buChar char="•"/>
              <a:tabLst/>
              <a:defRPr/>
            </a:pPr>
            <a:r>
              <a:rPr lang="en-US" altLang="en-US" sz="2400" dirty="0">
                <a:solidFill>
                  <a:srgbClr val="000000"/>
                </a:solidFill>
                <a:latin typeface="Arial (Body)"/>
                <a:ea typeface="+mn-ea"/>
              </a:rPr>
              <a:t>Also called the sequential search</a:t>
            </a:r>
          </a:p>
          <a:p>
            <a:pPr>
              <a:tabLst/>
              <a:defRPr/>
            </a:pPr>
            <a:r>
              <a:rPr lang="en-US" altLang="en-US" sz="2400" dirty="0">
                <a:solidFill>
                  <a:srgbClr val="000000"/>
                </a:solidFill>
                <a:latin typeface="Arial (Body)"/>
                <a:ea typeface="+mn-ea"/>
              </a:rPr>
              <a:t>Starting at the first element, this algorithm sequentially steps through an array examining each element until it locates the value it is searching for.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Linear Search - Example</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1"/>
            <a:ext cx="8229600" cy="553968"/>
          </a:xfrm>
        </p:spPr>
        <p:txBody>
          <a:bodyPr>
            <a:spAutoFit/>
          </a:bodyPr>
          <a:lstStyle/>
          <a:p>
            <a:pPr>
              <a:defRPr/>
            </a:pPr>
            <a:r>
              <a:rPr lang="en-US" altLang="en-US" sz="2400" dirty="0">
                <a:solidFill>
                  <a:srgbClr val="000000"/>
                </a:solidFill>
                <a:latin typeface="Arial (Body)"/>
                <a:ea typeface="+mn-ea"/>
              </a:rPr>
              <a:t>Array </a:t>
            </a:r>
            <a:r>
              <a:rPr lang="en-US" altLang="en-US" sz="2400" dirty="0">
                <a:latin typeface="Courier New" panose="02070309020205020404" pitchFamily="49" charset="0"/>
              </a:rPr>
              <a:t>numlist</a:t>
            </a:r>
            <a:r>
              <a:rPr lang="en-US" altLang="en-US" sz="2400" dirty="0" smtClean="0">
                <a:solidFill>
                  <a:srgbClr val="000000"/>
                </a:solidFill>
                <a:latin typeface="Arial (Body)"/>
                <a:ea typeface="+mn-ea"/>
              </a:rPr>
              <a:t> </a:t>
            </a:r>
            <a:r>
              <a:rPr lang="en-US" altLang="en-US" sz="2400" dirty="0">
                <a:solidFill>
                  <a:srgbClr val="000000"/>
                </a:solidFill>
                <a:latin typeface="Arial (Body)"/>
                <a:ea typeface="+mn-ea"/>
              </a:rPr>
              <a:t>contains</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graphicFrame>
        <p:nvGraphicFramePr>
          <p:cNvPr id="11" name="Table 10"/>
          <p:cNvGraphicFramePr>
            <a:graphicFrameLocks noGrp="1"/>
          </p:cNvGraphicFramePr>
          <p:nvPr>
            <p:extLst>
              <p:ext uri="{D42A27DB-BD31-4B8C-83A1-F6EECF244321}">
                <p14:modId xmlns:p14="http://schemas.microsoft.com/office/powerpoint/2010/main" val="4234527106"/>
              </p:ext>
            </p:extLst>
          </p:nvPr>
        </p:nvGraphicFramePr>
        <p:xfrm>
          <a:off x="1524001" y="2278867"/>
          <a:ext cx="6095999" cy="566928"/>
        </p:xfrm>
        <a:graphic>
          <a:graphicData uri="http://schemas.openxmlformats.org/drawingml/2006/table">
            <a:tbl>
              <a:tblPr firstRow="1" bandRow="1">
                <a:tableStyleId>{40F9630F-82C1-40B7-BC3A-925EFCFF5E92}</a:tableStyleId>
              </a:tblPr>
              <a:tblGrid>
                <a:gridCol w="870857">
                  <a:extLst>
                    <a:ext uri="{9D8B030D-6E8A-4147-A177-3AD203B41FA5}">
                      <a16:colId xmlns:a16="http://schemas.microsoft.com/office/drawing/2014/main" val="3801566713"/>
                    </a:ext>
                  </a:extLst>
                </a:gridCol>
                <a:gridCol w="870857">
                  <a:extLst>
                    <a:ext uri="{9D8B030D-6E8A-4147-A177-3AD203B41FA5}">
                      <a16:colId xmlns:a16="http://schemas.microsoft.com/office/drawing/2014/main" val="2310268332"/>
                    </a:ext>
                  </a:extLst>
                </a:gridCol>
                <a:gridCol w="870857">
                  <a:extLst>
                    <a:ext uri="{9D8B030D-6E8A-4147-A177-3AD203B41FA5}">
                      <a16:colId xmlns:a16="http://schemas.microsoft.com/office/drawing/2014/main" val="342388218"/>
                    </a:ext>
                  </a:extLst>
                </a:gridCol>
                <a:gridCol w="870857">
                  <a:extLst>
                    <a:ext uri="{9D8B030D-6E8A-4147-A177-3AD203B41FA5}">
                      <a16:colId xmlns:a16="http://schemas.microsoft.com/office/drawing/2014/main" val="3392415568"/>
                    </a:ext>
                  </a:extLst>
                </a:gridCol>
                <a:gridCol w="870857">
                  <a:extLst>
                    <a:ext uri="{9D8B030D-6E8A-4147-A177-3AD203B41FA5}">
                      <a16:colId xmlns:a16="http://schemas.microsoft.com/office/drawing/2014/main" val="2399389953"/>
                    </a:ext>
                  </a:extLst>
                </a:gridCol>
                <a:gridCol w="870857">
                  <a:extLst>
                    <a:ext uri="{9D8B030D-6E8A-4147-A177-3AD203B41FA5}">
                      <a16:colId xmlns:a16="http://schemas.microsoft.com/office/drawing/2014/main" val="3050508385"/>
                    </a:ext>
                  </a:extLst>
                </a:gridCol>
                <a:gridCol w="870857">
                  <a:extLst>
                    <a:ext uri="{9D8B030D-6E8A-4147-A177-3AD203B41FA5}">
                      <a16:colId xmlns:a16="http://schemas.microsoft.com/office/drawing/2014/main" val="1693779690"/>
                    </a:ext>
                  </a:extLst>
                </a:gridCol>
              </a:tblGrid>
              <a:tr h="370840">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New" pitchFamily="112" charset="0"/>
                          <a:ea typeface="ヒラギノ角ゴ Pro W3" pitchFamily="112" charset="-128"/>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New" pitchFamily="112" charset="0"/>
                          <a:ea typeface="ヒラギノ角ゴ Pro W3" pitchFamily="112" charset="-128"/>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New" pitchFamily="112" charset="0"/>
                          <a:ea typeface="ヒラギノ角ゴ Pro W3" pitchFamily="112" charset="-128"/>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New" pitchFamily="112" charset="0"/>
                          <a:ea typeface="ヒラギノ角ゴ Pro W3" pitchFamily="112" charset="-128"/>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New" pitchFamily="112" charset="0"/>
                          <a:ea typeface="ヒラギノ角ゴ Pro W3" pitchFamily="112" charset="-128"/>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New" pitchFamily="112" charset="0"/>
                          <a:ea typeface="ヒラギノ角ゴ Pro W3" pitchFamily="112" charset="-128"/>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New" pitchFamily="112" charset="0"/>
                          <a:ea typeface="ヒラギノ角ゴ Pro W3" pitchFamily="112" charset="-128"/>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3918925"/>
                  </a:ext>
                </a:extLst>
              </a:tr>
            </a:tbl>
          </a:graphicData>
        </a:graphic>
      </p:graphicFrame>
      <p:sp>
        <p:nvSpPr>
          <p:cNvPr id="8" name="Content Placeholder 7"/>
          <p:cNvSpPr>
            <a:spLocks noGrp="1"/>
          </p:cNvSpPr>
          <p:nvPr>
            <p:ph sz="quarter" idx="16"/>
          </p:nvPr>
        </p:nvSpPr>
        <p:spPr>
          <a:xfrm>
            <a:off x="457200" y="2998994"/>
            <a:ext cx="8229600" cy="1761692"/>
          </a:xfrm>
        </p:spPr>
        <p:txBody>
          <a:bodyPr/>
          <a:lstStyle/>
          <a:p>
            <a:pPr marL="255600" indent="-255600">
              <a:spcBef>
                <a:spcPts val="1500"/>
              </a:spcBef>
              <a:buClr>
                <a:schemeClr val="tx2"/>
              </a:buClr>
              <a:buFont typeface="Arial" panose="020B0604020202020204" pitchFamily="34" charset="0"/>
              <a:buChar char="•"/>
              <a:defRPr/>
            </a:pPr>
            <a:r>
              <a:rPr lang="en-US" altLang="en-US" sz="2400" dirty="0" smtClean="0">
                <a:latin typeface="Arial (Body)"/>
              </a:rPr>
              <a:t>Searching </a:t>
            </a:r>
            <a:r>
              <a:rPr lang="en-US" altLang="en-US" sz="2400" dirty="0">
                <a:latin typeface="Arial (Body)"/>
              </a:rPr>
              <a:t>for the the value </a:t>
            </a:r>
            <a:r>
              <a:rPr lang="en-US" altLang="en-US" sz="2400" dirty="0">
                <a:latin typeface="Courier New" panose="02070309020205020404" pitchFamily="49" charset="0"/>
              </a:rPr>
              <a:t>11</a:t>
            </a:r>
            <a:r>
              <a:rPr lang="en-US" altLang="en-US" sz="2400" dirty="0" smtClean="0">
                <a:latin typeface="Arial (Body)"/>
              </a:rPr>
              <a:t>, </a:t>
            </a:r>
            <a:r>
              <a:rPr lang="en-US" altLang="en-US" sz="2400" dirty="0">
                <a:latin typeface="Arial (Body)"/>
              </a:rPr>
              <a:t>linear search examines </a:t>
            </a:r>
            <a:r>
              <a:rPr lang="en-US" altLang="en-US" sz="2400" dirty="0">
                <a:latin typeface="Courier New" panose="02070309020205020404" pitchFamily="49" charset="0"/>
              </a:rPr>
              <a:t>17</a:t>
            </a:r>
            <a:r>
              <a:rPr lang="en-US" altLang="en-US" sz="2400" dirty="0">
                <a:latin typeface="Arial (Body)"/>
              </a:rPr>
              <a:t>, </a:t>
            </a:r>
            <a:r>
              <a:rPr lang="en-US" altLang="en-US" sz="2400" dirty="0">
                <a:latin typeface="Courier New" panose="02070309020205020404" pitchFamily="49" charset="0"/>
              </a:rPr>
              <a:t>23</a:t>
            </a:r>
            <a:r>
              <a:rPr lang="en-US" altLang="en-US" sz="2400" dirty="0">
                <a:latin typeface="Arial (Body)"/>
              </a:rPr>
              <a:t>, </a:t>
            </a:r>
            <a:r>
              <a:rPr lang="en-US" altLang="en-US" sz="2400" dirty="0">
                <a:latin typeface="Courier New" panose="02070309020205020404" pitchFamily="49" charset="0"/>
              </a:rPr>
              <a:t>5</a:t>
            </a:r>
            <a:r>
              <a:rPr lang="en-US" altLang="en-US" sz="2400" dirty="0">
                <a:latin typeface="Arial (Body)"/>
              </a:rPr>
              <a:t>, and </a:t>
            </a:r>
            <a:r>
              <a:rPr lang="en-US" altLang="en-US" sz="2400" dirty="0">
                <a:latin typeface="Courier New" panose="02070309020205020404" pitchFamily="49" charset="0"/>
              </a:rPr>
              <a:t>11</a:t>
            </a:r>
          </a:p>
          <a:p>
            <a:pPr marL="255600" indent="-255600">
              <a:spcBef>
                <a:spcPts val="1500"/>
              </a:spcBef>
              <a:buClr>
                <a:schemeClr val="tx2"/>
              </a:buClr>
              <a:buFont typeface="Arial" panose="020B0604020202020204" pitchFamily="34" charset="0"/>
              <a:buChar char="•"/>
              <a:defRPr/>
            </a:pPr>
            <a:r>
              <a:rPr lang="en-US" altLang="en-US" sz="2400" dirty="0">
                <a:latin typeface="Arial (Body)"/>
              </a:rPr>
              <a:t>Searching for the the value </a:t>
            </a:r>
            <a:r>
              <a:rPr lang="en-US" altLang="en-US" sz="2400" dirty="0">
                <a:latin typeface="Courier New" panose="02070309020205020404" pitchFamily="49" charset="0"/>
              </a:rPr>
              <a:t>7</a:t>
            </a:r>
            <a:r>
              <a:rPr lang="en-US" altLang="en-US" sz="2400" dirty="0">
                <a:latin typeface="Arial (Body)"/>
              </a:rPr>
              <a:t>, linear search examines </a:t>
            </a:r>
            <a:r>
              <a:rPr lang="en-US" altLang="en-US" sz="2400" dirty="0">
                <a:latin typeface="Courier New" panose="02070309020205020404" pitchFamily="49" charset="0"/>
              </a:rPr>
              <a:t>17</a:t>
            </a:r>
            <a:r>
              <a:rPr lang="en-US" altLang="en-US" sz="2400" dirty="0">
                <a:latin typeface="Arial (Body)"/>
              </a:rPr>
              <a:t>, </a:t>
            </a:r>
            <a:r>
              <a:rPr lang="en-US" altLang="en-US" sz="2400" dirty="0">
                <a:latin typeface="Courier New" panose="02070309020205020404" pitchFamily="49" charset="0"/>
              </a:rPr>
              <a:t>23</a:t>
            </a:r>
            <a:r>
              <a:rPr lang="en-US" altLang="en-US" sz="2400" dirty="0">
                <a:latin typeface="Arial (Body)"/>
              </a:rPr>
              <a:t>, </a:t>
            </a:r>
            <a:r>
              <a:rPr lang="en-US" altLang="en-US" sz="2400" dirty="0">
                <a:latin typeface="Courier New" panose="02070309020205020404" pitchFamily="49" charset="0"/>
              </a:rPr>
              <a:t>5</a:t>
            </a:r>
            <a:r>
              <a:rPr lang="en-US" altLang="en-US" sz="2400" dirty="0">
                <a:latin typeface="Arial (Body)"/>
              </a:rPr>
              <a:t>, </a:t>
            </a:r>
            <a:r>
              <a:rPr lang="en-US" altLang="en-US" sz="2400" dirty="0">
                <a:latin typeface="Courier New" panose="02070309020205020404" pitchFamily="49" charset="0"/>
              </a:rPr>
              <a:t>11</a:t>
            </a:r>
            <a:r>
              <a:rPr lang="en-US" altLang="en-US" sz="2400" dirty="0">
                <a:latin typeface="Arial (Body)"/>
              </a:rPr>
              <a:t>, </a:t>
            </a:r>
            <a:r>
              <a:rPr lang="en-US" altLang="en-US" sz="2400" dirty="0">
                <a:latin typeface="Courier New" panose="02070309020205020404" pitchFamily="49" charset="0"/>
              </a:rPr>
              <a:t>2</a:t>
            </a:r>
            <a:r>
              <a:rPr lang="en-US" altLang="en-US" sz="2400" dirty="0">
                <a:latin typeface="Arial (Body)"/>
              </a:rPr>
              <a:t>, </a:t>
            </a:r>
            <a:r>
              <a:rPr lang="en-US" altLang="en-US" sz="2400" dirty="0">
                <a:latin typeface="Courier New" panose="02070309020205020404" pitchFamily="49" charset="0"/>
              </a:rPr>
              <a:t>29</a:t>
            </a:r>
            <a:r>
              <a:rPr lang="en-US" altLang="en-US" sz="2400" dirty="0">
                <a:latin typeface="Arial (Body)"/>
              </a:rPr>
              <a:t>, and </a:t>
            </a:r>
            <a:r>
              <a:rPr lang="en-US" altLang="en-US" sz="2400" dirty="0">
                <a:latin typeface="Courier New" panose="02070309020205020404" pitchFamily="49" charset="0"/>
              </a:rPr>
              <a:t>3</a:t>
            </a:r>
            <a:endParaRPr lang="en-US" sz="2400" dirty="0">
              <a:latin typeface="Courier New" panose="020703090202050204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Linear Search </a:t>
            </a:r>
            <a:r>
              <a:rPr lang="en-US" altLang="en-US" sz="2000" b="0" dirty="0" smtClean="0">
                <a:latin typeface="Times New Roman" panose="02020603050405020304" pitchFamily="18" charset="0"/>
                <a:ea typeface="+mj-ea"/>
                <a:cs typeface="Arial"/>
              </a:rPr>
              <a:t>(2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553968"/>
          </a:xfrm>
        </p:spPr>
        <p:txBody>
          <a:bodyPr>
            <a:spAutoFit/>
          </a:bodyPr>
          <a:lstStyle/>
          <a:p>
            <a:pPr marL="255651" indent="-255651">
              <a:tabLst/>
              <a:defRPr/>
            </a:pPr>
            <a:r>
              <a:rPr lang="en-US" altLang="en-US" sz="2400" dirty="0">
                <a:solidFill>
                  <a:srgbClr val="000000"/>
                </a:solidFill>
                <a:latin typeface="Arial (Body)"/>
                <a:ea typeface="+mn-ea"/>
              </a:rPr>
              <a:t>Algorithm</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4" name="Picture 3" descr="Computer code. The code has 9 lines. The lines read as follows. Line 1. Set found to false semicolon Set position to minus 1 semicolon Set index to 0. Line 2. While index less than sign number of e l t s. and found is false. Line 3. indented once. If list left bracket index right bracket is equal to search value. Line 4, indented twice. found equals true period. Line 5, indented twice. Position equals index period. Line 6, indented once. End If. Line 7, indented once. Add 1 to index period. Line 8, End While period. Line 9, Return position."/>
          <p:cNvPicPr>
            <a:picLocks noChangeAspect="1"/>
          </p:cNvPicPr>
          <p:nvPr/>
        </p:nvPicPr>
        <p:blipFill>
          <a:blip r:embed="rId2"/>
          <a:stretch>
            <a:fillRect/>
          </a:stretch>
        </p:blipFill>
        <p:spPr>
          <a:xfrm>
            <a:off x="999434" y="2154168"/>
            <a:ext cx="7145131" cy="385910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4839"/>
            <a:ext cx="8229600" cy="707856"/>
          </a:xfrm>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A Linear Search Function</a:t>
            </a:r>
            <a:endParaRPr lang="en-US" altLang="en-US" sz="2000" b="0" dirty="0">
              <a:latin typeface="Times New Roman" panose="02020603050405020304" pitchFamily="18" charset="0"/>
              <a:ea typeface="+mj-ea"/>
              <a:cs typeface="Arial"/>
            </a:endParaRPr>
          </a:p>
        </p:txBody>
      </p:sp>
      <p:pic>
        <p:nvPicPr>
          <p:cNvPr id="3" name="Picture 2" descr="Computer code. The code has 16 lines. The lines read as follows. Line 1. i n t search List left parenthesis c o n s t, i n t list left bracket right bracket comma i n t, n u m E l e m s comma i n t value right parenthesis. Line 2. Left brace. Line 3, indented once. i n t index equals 0 semicolon forward slash forward slash Used as a subscript to search array. Line 4, indented once. i n t position equals negative 1 semicolon forward slash forward slash To record position of search value. Line 5, indented once. b o o l found equals false semicolon forward slash forward slash Flag to indicate if the value was found. Line 6, indented once. while left parenthesis index less than sign n u m E l e m s ampersand ampersand exclamation point found right parenthesis. Line 7, indented once. left brace. Line 8, indented twice. if left parenthesis list left bracket index right bracket equals equals value right parenthesis forward slash forward slash If the value is found. Line 9, indented twice. left brace. Line 10, indented 3 times. found equals true semicolon forward slash forward slash Set the flag. Line 11, indented 3 times. position equals index semicolon forward slash forward slash Record the value's subscript. Line 12, indented twice. right brace. Line 13, indented twice. index plus plus semicolon forward slash forward slash Go to the next element. Line 14, indented once. right brace. Line 15, indented once. return position semicolon forward slash forward slash Return the position comma or negative 1. Line 16.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405" y="1806098"/>
            <a:ext cx="7475191" cy="414568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Linear Search - Tradeoffs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3193152"/>
          </a:xfrm>
        </p:spPr>
        <p:txBody>
          <a:bodyPr>
            <a:spAutoFit/>
          </a:bodyPr>
          <a:lstStyle/>
          <a:p>
            <a:pPr marL="255651" indent="-255651">
              <a:tabLst/>
              <a:defRPr/>
            </a:pPr>
            <a:r>
              <a:rPr lang="en-US" altLang="en-US" sz="2400" dirty="0">
                <a:solidFill>
                  <a:srgbClr val="000000"/>
                </a:solidFill>
                <a:latin typeface="Arial (Body)"/>
                <a:ea typeface="+mn-ea"/>
              </a:rPr>
              <a:t>Benefits:</a:t>
            </a:r>
          </a:p>
          <a:p>
            <a:pPr marL="741553" lvl="1" indent="-284353">
              <a:buFont typeface="Arial" panose="020B0604020202020204" pitchFamily="34" charset="0"/>
              <a:buChar char="–"/>
              <a:defRPr/>
            </a:pPr>
            <a:r>
              <a:rPr lang="en-US" altLang="en-US" sz="2400" dirty="0">
                <a:solidFill>
                  <a:srgbClr val="000000"/>
                </a:solidFill>
                <a:latin typeface="Arial (Body)"/>
              </a:rPr>
              <a:t>Easy algorithm to understand</a:t>
            </a:r>
          </a:p>
          <a:p>
            <a:pPr marL="741553" lvl="1" indent="-284353">
              <a:buFont typeface="Arial" panose="020B0604020202020204" pitchFamily="34" charset="0"/>
              <a:buChar char="–"/>
              <a:defRPr/>
            </a:pPr>
            <a:r>
              <a:rPr lang="en-US" altLang="en-US" sz="2400" dirty="0">
                <a:solidFill>
                  <a:srgbClr val="000000"/>
                </a:solidFill>
                <a:latin typeface="Arial (Body)"/>
              </a:rPr>
              <a:t>Array can be in any </a:t>
            </a:r>
            <a:r>
              <a:rPr lang="en-US" altLang="en-US" sz="2400" dirty="0" smtClean="0">
                <a:solidFill>
                  <a:srgbClr val="000000"/>
                </a:solidFill>
                <a:latin typeface="Arial (Body)"/>
              </a:rPr>
              <a:t>order</a:t>
            </a:r>
            <a:endParaRPr lang="en-US" altLang="en-US" sz="2400" dirty="0">
              <a:solidFill>
                <a:srgbClr val="000000"/>
              </a:solidFill>
              <a:latin typeface="Arial (Body)"/>
            </a:endParaRPr>
          </a:p>
          <a:p>
            <a:pPr marL="255651" indent="-255651">
              <a:tabLst/>
              <a:defRPr/>
            </a:pPr>
            <a:r>
              <a:rPr lang="en-US" altLang="en-US" sz="2400" dirty="0">
                <a:solidFill>
                  <a:srgbClr val="000000"/>
                </a:solidFill>
                <a:latin typeface="Arial (Body)"/>
                <a:ea typeface="+mn-ea"/>
              </a:rPr>
              <a:t>Disadvantages:</a:t>
            </a:r>
          </a:p>
          <a:p>
            <a:pPr marL="741553" lvl="1" indent="-284353">
              <a:buFont typeface="Arial" panose="020B0604020202020204" pitchFamily="34" charset="0"/>
              <a:buChar char="–"/>
              <a:defRPr/>
            </a:pPr>
            <a:r>
              <a:rPr lang="en-US" altLang="en-US" sz="2400" dirty="0">
                <a:solidFill>
                  <a:srgbClr val="000000"/>
                </a:solidFill>
                <a:latin typeface="Arial (Body)"/>
              </a:rPr>
              <a:t>Inefficient (slow): for array of N elements, examines </a:t>
            </a:r>
            <a:r>
              <a:rPr lang="en-US" altLang="en-US" sz="2400" dirty="0" smtClean="0">
                <a:solidFill>
                  <a:srgbClr val="000000"/>
                </a:solidFill>
                <a:latin typeface="Arial (Body)"/>
              </a:rPr>
              <a:t>N/2 elements </a:t>
            </a:r>
            <a:r>
              <a:rPr lang="en-US" altLang="en-US" sz="2400" dirty="0">
                <a:solidFill>
                  <a:srgbClr val="000000"/>
                </a:solidFill>
                <a:latin typeface="Arial (Body)"/>
              </a:rPr>
              <a:t>on average for value in array, N elements for value not in array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Binary Search </a:t>
            </a:r>
            <a:r>
              <a:rPr lang="en-US" altLang="en-US" sz="2000" b="0" dirty="0" smtClean="0">
                <a:latin typeface="Times New Roman" panose="02020603050405020304" pitchFamily="18" charset="0"/>
                <a:ea typeface="+mj-ea"/>
                <a:cs typeface="Arial"/>
              </a:rPr>
              <a:t>(1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4685868"/>
          </a:xfrm>
        </p:spPr>
        <p:txBody>
          <a:bodyPr>
            <a:spAutoFit/>
          </a:bodyPr>
          <a:lstStyle/>
          <a:p>
            <a:pPr marL="432000" indent="0">
              <a:buNone/>
              <a:tabLst/>
              <a:defRPr/>
            </a:pPr>
            <a:r>
              <a:rPr lang="en-US" altLang="en-US" sz="2400" dirty="0" smtClean="0">
                <a:solidFill>
                  <a:srgbClr val="000000"/>
                </a:solidFill>
                <a:latin typeface="Arial (Body)"/>
                <a:ea typeface="+mn-ea"/>
              </a:rPr>
              <a:t>Requires </a:t>
            </a:r>
            <a:r>
              <a:rPr lang="en-US" altLang="en-US" sz="2400" dirty="0">
                <a:solidFill>
                  <a:srgbClr val="000000"/>
                </a:solidFill>
                <a:latin typeface="Arial (Body)"/>
                <a:ea typeface="+mn-ea"/>
              </a:rPr>
              <a:t>array elements to be in order</a:t>
            </a:r>
          </a:p>
          <a:p>
            <a:pPr marL="432054" indent="-432054">
              <a:buSzPts val="2400"/>
              <a:buFontTx/>
              <a:buAutoNum type="arabicPeriod"/>
              <a:tabLst/>
              <a:defRPr/>
            </a:pPr>
            <a:r>
              <a:rPr lang="en-US" altLang="en-US" sz="2400" dirty="0">
                <a:solidFill>
                  <a:srgbClr val="000000"/>
                </a:solidFill>
                <a:latin typeface="Arial (Body)"/>
                <a:ea typeface="+mn-ea"/>
              </a:rPr>
              <a:t>Divides the array into three sections:</a:t>
            </a:r>
          </a:p>
          <a:p>
            <a:pPr marL="741553" lvl="1" indent="-284353">
              <a:buFont typeface="Arial" panose="020B0604020202020204" pitchFamily="34" charset="0"/>
              <a:buChar char="–"/>
              <a:defRPr/>
            </a:pPr>
            <a:r>
              <a:rPr lang="en-US" altLang="en-US" sz="2400" dirty="0" smtClean="0">
                <a:solidFill>
                  <a:srgbClr val="000000"/>
                </a:solidFill>
                <a:latin typeface="Arial (Body)"/>
              </a:rPr>
              <a:t>middle element</a:t>
            </a:r>
          </a:p>
          <a:p>
            <a:pPr marL="741553" lvl="1" indent="-284353">
              <a:buFont typeface="Arial" panose="020B0604020202020204" pitchFamily="34" charset="0"/>
              <a:buChar char="–"/>
              <a:defRPr/>
            </a:pPr>
            <a:r>
              <a:rPr lang="en-US" altLang="en-US" sz="2400" dirty="0" smtClean="0">
                <a:solidFill>
                  <a:srgbClr val="000000"/>
                </a:solidFill>
                <a:latin typeface="Arial (Body)"/>
              </a:rPr>
              <a:t>elements on one side of the middle element</a:t>
            </a:r>
          </a:p>
          <a:p>
            <a:pPr marL="741553" lvl="1" indent="-284353">
              <a:buFont typeface="Arial" panose="020B0604020202020204" pitchFamily="34" charset="0"/>
              <a:buChar char="–"/>
              <a:defRPr/>
            </a:pPr>
            <a:r>
              <a:rPr lang="en-US" altLang="en-US" sz="2400" dirty="0" smtClean="0">
                <a:solidFill>
                  <a:srgbClr val="000000"/>
                </a:solidFill>
                <a:latin typeface="Arial (Body)"/>
              </a:rPr>
              <a:t>elements on the other side of the middle element</a:t>
            </a:r>
          </a:p>
          <a:p>
            <a:pPr marL="432054" indent="-432054">
              <a:buSzPts val="2400"/>
              <a:buFontTx/>
              <a:buAutoNum type="arabicPeriod" startAt="2"/>
              <a:tabLst/>
              <a:defRPr/>
            </a:pPr>
            <a:r>
              <a:rPr lang="en-US" altLang="en-US" sz="2400" dirty="0" smtClean="0">
                <a:solidFill>
                  <a:srgbClr val="000000"/>
                </a:solidFill>
                <a:latin typeface="Arial (Body)"/>
                <a:ea typeface="+mn-ea"/>
              </a:rPr>
              <a:t>If </a:t>
            </a:r>
            <a:r>
              <a:rPr lang="en-US" altLang="en-US" sz="2400" dirty="0">
                <a:solidFill>
                  <a:srgbClr val="000000"/>
                </a:solidFill>
                <a:latin typeface="Arial (Body)"/>
                <a:ea typeface="+mn-ea"/>
              </a:rPr>
              <a:t>the middle element is the correct value, done.  Otherwise, go to step 1. using only the half of the array that may contain the correct </a:t>
            </a:r>
            <a:r>
              <a:rPr lang="en-US" altLang="en-US" sz="2400" dirty="0" smtClean="0">
                <a:solidFill>
                  <a:srgbClr val="000000"/>
                </a:solidFill>
                <a:latin typeface="Arial (Body)"/>
                <a:ea typeface="+mn-ea"/>
              </a:rPr>
              <a:t>value.</a:t>
            </a:r>
            <a:endParaRPr lang="en-US" altLang="en-US" sz="2400" dirty="0">
              <a:solidFill>
                <a:srgbClr val="000000"/>
              </a:solidFill>
              <a:latin typeface="Arial (Body)"/>
              <a:ea typeface="+mn-ea"/>
            </a:endParaRPr>
          </a:p>
          <a:p>
            <a:pPr marL="432054" indent="-432054">
              <a:buSzPts val="2400"/>
              <a:buFontTx/>
              <a:buAutoNum type="arabicPeriod" startAt="2"/>
              <a:tabLst/>
              <a:defRPr/>
            </a:pPr>
            <a:r>
              <a:rPr lang="en-US" altLang="en-US" sz="2400" dirty="0">
                <a:solidFill>
                  <a:srgbClr val="000000"/>
                </a:solidFill>
                <a:latin typeface="Arial (Body)"/>
                <a:ea typeface="+mn-ea"/>
              </a:rPr>
              <a:t>Continue steps 1. and 2. until either the value is found or there are no more elements to examine</a:t>
            </a:r>
          </a:p>
        </p:txBody>
      </p:sp>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8442</TotalTime>
  <Words>804</Words>
  <Application>Microsoft Office PowerPoint</Application>
  <PresentationFormat>On-screen Show (4:3)</PresentationFormat>
  <Paragraphs>135</Paragraphs>
  <Slides>29</Slides>
  <Notes>1</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29</vt:i4>
      </vt:variant>
    </vt:vector>
  </HeadingPairs>
  <TitlesOfParts>
    <vt:vector size="39" baseType="lpstr">
      <vt:lpstr>Arial</vt:lpstr>
      <vt:lpstr>Arial (Body)</vt:lpstr>
      <vt:lpstr>Courier New</vt:lpstr>
      <vt:lpstr>Noto Sans Symbols</vt:lpstr>
      <vt:lpstr>Times New Roman</vt:lpstr>
      <vt:lpstr>Verdana</vt:lpstr>
      <vt:lpstr>ヒラギノ角ゴ Pro W3</vt:lpstr>
      <vt:lpstr>508 Lecture</vt:lpstr>
      <vt:lpstr>1_508 Lecture</vt:lpstr>
      <vt:lpstr>Equation</vt:lpstr>
      <vt:lpstr>Starting out With C++: From Control Structures Through Objects</vt:lpstr>
      <vt:lpstr>8.1 Introduction to Search Algorithms</vt:lpstr>
      <vt:lpstr>Introduction to Search Algorithms</vt:lpstr>
      <vt:lpstr>Linear Search (1 of 2)</vt:lpstr>
      <vt:lpstr>Linear Search - Example</vt:lpstr>
      <vt:lpstr>Linear Search (2 of 2)</vt:lpstr>
      <vt:lpstr>A Linear Search Function</vt:lpstr>
      <vt:lpstr>Linear Search - Tradeoffs</vt:lpstr>
      <vt:lpstr>Binary Search (1 of 2)</vt:lpstr>
      <vt:lpstr>Binary Search - Example</vt:lpstr>
      <vt:lpstr>Binary Search (2 of 2)</vt:lpstr>
      <vt:lpstr>A Binary Search Function</vt:lpstr>
      <vt:lpstr>Binary Search - Tradeoffs</vt:lpstr>
      <vt:lpstr>8.3 Introduction to Sorting Algorithms</vt:lpstr>
      <vt:lpstr>Introduction to Sorting Algorithms</vt:lpstr>
      <vt:lpstr>Bubble Sort</vt:lpstr>
      <vt:lpstr>Example – First Pass</vt:lpstr>
      <vt:lpstr>Example – Second Pass</vt:lpstr>
      <vt:lpstr>Example – Third Pass</vt:lpstr>
      <vt:lpstr>A Bubble Sort Function – from Program 8-4</vt:lpstr>
      <vt:lpstr>Bubble Sort - Tradeoffs</vt:lpstr>
      <vt:lpstr>Selection Sort</vt:lpstr>
      <vt:lpstr>Selection Sort - Example (1 of 2)</vt:lpstr>
      <vt:lpstr>Selection Sort - Example (2 of 2)</vt:lpstr>
      <vt:lpstr>A Selection Sort Function – from Program 8-5</vt:lpstr>
      <vt:lpstr>Selection Sort - Tradeoffs</vt:lpstr>
      <vt:lpstr>8.5 Sorting and Searching Vectors</vt:lpstr>
      <vt:lpstr>Sorting and Searching Vectors</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C++: From Control Structures Through Objects, 8e</dc:title>
  <dc:subject>Computer Science</dc:subject>
  <dc:creator>Gaddis</dc:creator>
  <cp:keywords>Starting out With C++</cp:keywords>
  <cp:lastModifiedBy>Windows User</cp:lastModifiedBy>
  <cp:revision>919</cp:revision>
  <dcterms:modified xsi:type="dcterms:W3CDTF">2018-04-11T04:56:03Z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