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48" r:id="rId36"/>
    <p:sldId id="340" r:id="rId37"/>
    <p:sldId id="345" r:id="rId38"/>
    <p:sldId id="342" r:id="rId39"/>
    <p:sldId id="346" r:id="rId40"/>
    <p:sldId id="349" r:id="rId41"/>
    <p:sldId id="347" r:id="rId42"/>
    <p:sldId id="343" r:id="rId43"/>
    <p:sldId id="344" r:id="rId44"/>
    <p:sldId id="305" r:id="rId4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4" autoAdjust="0"/>
    <p:restoredTop sz="77372" autoAdjust="0"/>
  </p:normalViewPr>
  <p:slideViewPr>
    <p:cSldViewPr snapToGrid="0" snapToObjects="1">
      <p:cViewPr varScale="1">
        <p:scale>
          <a:sx n="70" d="100"/>
          <a:sy n="70" d="100"/>
        </p:scale>
        <p:origin x="480" y="54"/>
      </p:cViewPr>
      <p:guideLst>
        <p:guide orient="horz" pos="2160"/>
        <p:guide pos="2880"/>
      </p:guideLst>
    </p:cSldViewPr>
  </p:slideViewPr>
  <p:outlineViewPr>
    <p:cViewPr>
      <p:scale>
        <a:sx n="33" d="100"/>
        <a:sy n="33" d="100"/>
      </p:scale>
      <p:origin x="0" y="-208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4339"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3B5B235E-5186-4F94-9214-8DB7CE83D184}" type="datetimeFigureOut">
              <a:rPr lang="en-US" altLang="en-US"/>
              <a:pPr/>
              <a:t>4/11/2018</a:t>
            </a:fld>
            <a:endParaRPr lang="en-US" altLang="en-US" dirty="0"/>
          </a:p>
        </p:txBody>
      </p:sp>
      <p:sp>
        <p:nvSpPr>
          <p:cNvPr id="14340"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4341"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FA915E-B2FD-4E5C-9327-05D2CFF3FEA9}"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331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331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331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54472D58-EA79-4E91-9309-71ADAADCA823}"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headEnd/>
            <a:tailEnd/>
          </a:ln>
        </p:spPr>
      </p:sp>
      <p:sp>
        <p:nvSpPr>
          <p:cNvPr id="1638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6388"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152CA4C-4877-4F77-BD8E-448D61878F68}" type="slidenum">
              <a:rPr lang="en-US" altLang="en-US" sz="1200"/>
              <a:pPr/>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54472D58-EA79-4E91-9309-71ADAADCA823}" type="slidenum">
              <a:rPr lang="en-US" altLang="en-US" smtClean="0"/>
              <a:pPr/>
              <a:t>3</a:t>
            </a:fld>
            <a:endParaRPr lang="en-US" altLang="en-US" dirty="0"/>
          </a:p>
        </p:txBody>
      </p:sp>
    </p:spTree>
    <p:extLst>
      <p:ext uri="{BB962C8B-B14F-4D97-AF65-F5344CB8AC3E}">
        <p14:creationId xmlns:p14="http://schemas.microsoft.com/office/powerpoint/2010/main" val="35031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54472D58-EA79-4E91-9309-71ADAADCA823}" type="slidenum">
              <a:rPr lang="en-US" altLang="en-US" smtClean="0"/>
              <a:pPr/>
              <a:t>6</a:t>
            </a:fld>
            <a:endParaRPr lang="en-US" altLang="en-US" dirty="0"/>
          </a:p>
        </p:txBody>
      </p:sp>
    </p:spTree>
    <p:extLst>
      <p:ext uri="{BB962C8B-B14F-4D97-AF65-F5344CB8AC3E}">
        <p14:creationId xmlns:p14="http://schemas.microsoft.com/office/powerpoint/2010/main" val="55849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54472D58-EA79-4E91-9309-71ADAADCA823}" type="slidenum">
              <a:rPr lang="en-US" altLang="en-US" smtClean="0"/>
              <a:pPr/>
              <a:t>10</a:t>
            </a:fld>
            <a:endParaRPr lang="en-US" altLang="en-US" dirty="0"/>
          </a:p>
        </p:txBody>
      </p:sp>
    </p:spTree>
    <p:extLst>
      <p:ext uri="{BB962C8B-B14F-4D97-AF65-F5344CB8AC3E}">
        <p14:creationId xmlns:p14="http://schemas.microsoft.com/office/powerpoint/2010/main" val="223765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E04BA5FF-2552-427B-9680-83C66BF088CD}" type="slidenum">
              <a:rPr lang="en-US" altLang="en-US"/>
              <a:pPr/>
              <a:t>‹#›</a:t>
            </a:fld>
            <a:endParaRPr lang="en-US" altLang="en-US" dirty="0"/>
          </a:p>
        </p:txBody>
      </p:sp>
    </p:spTree>
    <p:extLst>
      <p:ext uri="{BB962C8B-B14F-4D97-AF65-F5344CB8AC3E}">
        <p14:creationId xmlns:p14="http://schemas.microsoft.com/office/powerpoint/2010/main" val="175418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A754E072-4598-4470-85ED-73689E4F0CB4}" type="slidenum">
              <a:rPr lang="en-US" altLang="en-US"/>
              <a:pPr/>
              <a:t>‹#›</a:t>
            </a:fld>
            <a:endParaRPr lang="en-US" altLang="en-US" dirty="0"/>
          </a:p>
        </p:txBody>
      </p:sp>
    </p:spTree>
    <p:extLst>
      <p:ext uri="{BB962C8B-B14F-4D97-AF65-F5344CB8AC3E}">
        <p14:creationId xmlns:p14="http://schemas.microsoft.com/office/powerpoint/2010/main" val="107799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Footer Placeholder 4"/>
          <p:cNvSpPr>
            <a:spLocks noGrp="1"/>
          </p:cNvSpPr>
          <p:nvPr>
            <p:ph type="ftr" sz="quarter" idx="23"/>
          </p:nvPr>
        </p:nvSpPr>
        <p:spPr/>
        <p:txBody>
          <a:bodyPr/>
          <a:lstStyle>
            <a:lvl1pPr>
              <a:defRPr/>
            </a:lvl1pPr>
          </a:lstStyle>
          <a:p>
            <a:endParaRPr lang="en-US" altLang="en-US" dirty="0"/>
          </a:p>
        </p:txBody>
      </p:sp>
      <p:sp>
        <p:nvSpPr>
          <p:cNvPr id="20" name="Date Placeholder 3"/>
          <p:cNvSpPr>
            <a:spLocks noGrp="1"/>
          </p:cNvSpPr>
          <p:nvPr>
            <p:ph type="dt" sz="half" idx="24"/>
          </p:nvPr>
        </p:nvSpPr>
        <p:spPr/>
        <p:txBody>
          <a:bodyPr/>
          <a:lstStyle>
            <a:lvl1pPr>
              <a:defRPr/>
            </a:lvl1pPr>
          </a:lstStyle>
          <a:p>
            <a:fld id="{8DCF4B89-0B68-4414-A83D-DD6A653BC086}" type="datetimeFigureOut">
              <a:rPr lang="en-US" altLang="en-US"/>
              <a:pPr/>
              <a:t>4/11/2018</a:t>
            </a:fld>
            <a:endParaRPr lang="en-US" altLang="en-US" dirty="0"/>
          </a:p>
        </p:txBody>
      </p:sp>
      <p:sp>
        <p:nvSpPr>
          <p:cNvPr id="21" name="Slide Number Placeholder 5"/>
          <p:cNvSpPr>
            <a:spLocks noGrp="1"/>
          </p:cNvSpPr>
          <p:nvPr>
            <p:ph type="sldNum" sz="quarter" idx="25"/>
          </p:nvPr>
        </p:nvSpPr>
        <p:spPr/>
        <p:txBody>
          <a:bodyPr/>
          <a:lstStyle>
            <a:lvl1pPr algn="l">
              <a:buSzTx/>
              <a:defRPr sz="1400">
                <a:solidFill>
                  <a:srgbClr val="000000"/>
                </a:solidFill>
              </a:defRPr>
            </a:lvl1pPr>
          </a:lstStyle>
          <a:p>
            <a:fld id="{22AECB2E-5E6B-4ABD-A847-95167D79D87A}" type="slidenum">
              <a:rPr lang="en-US" altLang="en-US"/>
              <a:pPr/>
              <a:t>‹#›</a:t>
            </a:fld>
            <a:endParaRPr lang="en-US" altLang="en-US" dirty="0"/>
          </a:p>
        </p:txBody>
      </p:sp>
    </p:spTree>
    <p:extLst>
      <p:ext uri="{BB962C8B-B14F-4D97-AF65-F5344CB8AC3E}">
        <p14:creationId xmlns:p14="http://schemas.microsoft.com/office/powerpoint/2010/main" val="256280711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9316B488-488E-409F-A9B8-9ABC23757466}" type="slidenum">
              <a:rPr lang="en-US" altLang="en-US"/>
              <a:pPr/>
              <a:t>‹#›</a:t>
            </a:fld>
            <a:endParaRPr lang="en-US" altLang="en-US" dirty="0"/>
          </a:p>
        </p:txBody>
      </p:sp>
    </p:spTree>
    <p:extLst>
      <p:ext uri="{BB962C8B-B14F-4D97-AF65-F5344CB8AC3E}">
        <p14:creationId xmlns:p14="http://schemas.microsoft.com/office/powerpoint/2010/main" val="116214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F0C0BA79-A216-444A-8D46-889362A4F34F}" type="slidenum">
              <a:rPr lang="en-US" altLang="en-US"/>
              <a:pPr/>
              <a:t>‹#›</a:t>
            </a:fld>
            <a:endParaRPr lang="en-US" altLang="en-US" dirty="0"/>
          </a:p>
        </p:txBody>
      </p:sp>
    </p:spTree>
    <p:extLst>
      <p:ext uri="{BB962C8B-B14F-4D97-AF65-F5344CB8AC3E}">
        <p14:creationId xmlns:p14="http://schemas.microsoft.com/office/powerpoint/2010/main" val="41605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D7517E2B-983A-4FA8-80E7-1E0B32A5F807}" type="slidenum">
              <a:rPr lang="en-US" altLang="en-US"/>
              <a:pPr/>
              <a:t>‹#›</a:t>
            </a:fld>
            <a:endParaRPr lang="en-US" altLang="en-US" dirty="0"/>
          </a:p>
        </p:txBody>
      </p:sp>
    </p:spTree>
    <p:extLst>
      <p:ext uri="{BB962C8B-B14F-4D97-AF65-F5344CB8AC3E}">
        <p14:creationId xmlns:p14="http://schemas.microsoft.com/office/powerpoint/2010/main" val="163139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5532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1620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306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47298C72-7215-47C5-B42B-DCF5F3B4C623}" type="slidenum">
              <a:rPr lang="en-US" altLang="en-US"/>
              <a:pPr/>
              <a:t>‹#›</a:t>
            </a:fld>
            <a:endParaRPr lang="en-US" altLang="en-US" dirty="0"/>
          </a:p>
        </p:txBody>
      </p:sp>
    </p:spTree>
    <p:extLst>
      <p:ext uri="{BB962C8B-B14F-4D97-AF65-F5344CB8AC3E}">
        <p14:creationId xmlns:p14="http://schemas.microsoft.com/office/powerpoint/2010/main" val="92928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FB9E037C-543A-468D-8BE1-53E6A523FCE9}" type="slidenum">
              <a:rPr lang="en-US" altLang="en-US"/>
              <a:pPr/>
              <a:t>‹#›</a:t>
            </a:fld>
            <a:endParaRPr lang="en-US" altLang="en-US" dirty="0"/>
          </a:p>
        </p:txBody>
      </p:sp>
    </p:spTree>
    <p:extLst>
      <p:ext uri="{BB962C8B-B14F-4D97-AF65-F5344CB8AC3E}">
        <p14:creationId xmlns:p14="http://schemas.microsoft.com/office/powerpoint/2010/main" val="326121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9AAF3BE0-86BB-4B30-9E94-F66A628FDCDC}" type="slidenum">
              <a:rPr lang="en-US" altLang="en-US"/>
              <a:pPr/>
              <a:t>‹#›</a:t>
            </a:fld>
            <a:endParaRPr lang="en-US" altLang="en-US" dirty="0"/>
          </a:p>
        </p:txBody>
      </p:sp>
    </p:spTree>
    <p:extLst>
      <p:ext uri="{BB962C8B-B14F-4D97-AF65-F5344CB8AC3E}">
        <p14:creationId xmlns:p14="http://schemas.microsoft.com/office/powerpoint/2010/main" val="194301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7D27F33A-AC6D-47D4-9E8F-15F5F48A5D2F}" type="slidenum">
              <a:rPr lang="en-US" altLang="en-US"/>
              <a:pPr/>
              <a:t>‹#›</a:t>
            </a:fld>
            <a:endParaRPr lang="en-US" altLang="en-US" dirty="0"/>
          </a:p>
        </p:txBody>
      </p:sp>
    </p:spTree>
    <p:extLst>
      <p:ext uri="{BB962C8B-B14F-4D97-AF65-F5344CB8AC3E}">
        <p14:creationId xmlns:p14="http://schemas.microsoft.com/office/powerpoint/2010/main" val="21672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D424013F-7A56-4E02-8529-D5EDC2C379FA}"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04" r:id="rId7"/>
    <p:sldLayoutId id="2147483705" r:id="rId8"/>
    <p:sldLayoutId id="2147483706" r:id="rId9"/>
    <p:sldLayoutId id="2147483707" r:id="rId10"/>
    <p:sldLayoutId id="2147483715"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72CC5464-7AB5-49E9-A79D-2A9C20CF790B}"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10</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hangingPunct="1">
              <a:spcBef>
                <a:spcPct val="50000"/>
              </a:spcBef>
            </a:pPr>
            <a:r>
              <a:rPr lang="en-US" altLang="en-US" dirty="0" smtClean="0">
                <a:latin typeface="+mn-lt"/>
              </a:rPr>
              <a:t>Characters, C-Strings, and More About the </a:t>
            </a:r>
            <a:r>
              <a:rPr lang="en-US" altLang="en-US" dirty="0" smtClean="0">
                <a:latin typeface="Courier New" panose="02070309020205020404" pitchFamily="49" charset="0"/>
                <a:cs typeface="Courier New" panose="02070309020205020404" pitchFamily="49" charset="0"/>
              </a:rPr>
              <a:t>string</a:t>
            </a:r>
            <a:r>
              <a:rPr lang="en-US" altLang="en-US" dirty="0" smtClean="0">
                <a:latin typeface="+mn-lt"/>
              </a:rPr>
              <a:t> Class</a:t>
            </a:r>
            <a:endParaRPr lang="en-US" altLang="en-US" dirty="0">
              <a:latin typeface="+mn-lt"/>
            </a:endParaRPr>
          </a:p>
        </p:txBody>
      </p:sp>
      <p:pic>
        <p:nvPicPr>
          <p:cNvPr id="15366"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7"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C-Strings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a:tabLst/>
              <a:defRPr/>
            </a:pPr>
            <a:r>
              <a:rPr lang="en-US" altLang="en-US" sz="2400" dirty="0">
                <a:solidFill>
                  <a:srgbClr val="000000"/>
                </a:solidFill>
                <a:latin typeface="Arial (Body)"/>
                <a:ea typeface="+mn-ea"/>
              </a:rPr>
              <a:t>Array of </a:t>
            </a:r>
            <a:r>
              <a:rPr lang="en-US" altLang="en-US" sz="2400" dirty="0">
                <a:solidFill>
                  <a:srgbClr val="000000"/>
                </a:solidFill>
                <a:latin typeface="Courier New" panose="02070309020205020404" pitchFamily="49" charset="0"/>
                <a:ea typeface="+mn-ea"/>
                <a:cs typeface="Courier New" panose="02070309020205020404" pitchFamily="49" charset="0"/>
              </a:rPr>
              <a:t>char</a:t>
            </a:r>
            <a:r>
              <a:rPr lang="en-US" altLang="en-US" sz="2400" dirty="0">
                <a:solidFill>
                  <a:srgbClr val="000000"/>
                </a:solidFill>
                <a:latin typeface="Arial (Body)"/>
                <a:ea typeface="+mn-ea"/>
              </a:rPr>
              <a:t>s can be used to define storage for string</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has 2 lines. The lines read as follows. Line 1. c o n s t, i n t SIZE equals 20 semicolon. Line 2. c h a r city left bracket SIZE right bracket semicolon."/>
          <p:cNvPicPr>
            <a:picLocks noChangeAspect="1"/>
          </p:cNvPicPr>
          <p:nvPr/>
        </p:nvPicPr>
        <p:blipFill>
          <a:blip r:embed="rId4"/>
          <a:stretch>
            <a:fillRect/>
          </a:stretch>
        </p:blipFill>
        <p:spPr>
          <a:xfrm>
            <a:off x="1062310" y="2206365"/>
            <a:ext cx="3706838" cy="613259"/>
          </a:xfrm>
          <a:prstGeom prst="rect">
            <a:avLst/>
          </a:prstGeom>
        </p:spPr>
      </p:pic>
      <p:sp>
        <p:nvSpPr>
          <p:cNvPr id="4" name="Text Placeholder 3"/>
          <p:cNvSpPr>
            <a:spLocks noGrp="1"/>
          </p:cNvSpPr>
          <p:nvPr>
            <p:ph sz="quarter" idx="13"/>
          </p:nvPr>
        </p:nvSpPr>
        <p:spPr>
          <a:xfrm>
            <a:off x="457200" y="2869408"/>
            <a:ext cx="8229600" cy="1103767"/>
          </a:xfrm>
        </p:spPr>
        <p:txBody>
          <a:bodyPr/>
          <a:lstStyle/>
          <a:p>
            <a:pPr marL="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rPr>
              <a:t>Leave room for </a:t>
            </a:r>
            <a:r>
              <a:rPr lang="en-US" altLang="en-US" sz="2400" dirty="0" smtClean="0">
                <a:solidFill>
                  <a:srgbClr val="000000"/>
                </a:solidFill>
                <a:latin typeface="Courier New" panose="02070309020205020404" pitchFamily="49" charset="0"/>
                <a:cs typeface="Courier New" panose="02070309020205020404" pitchFamily="49" charset="0"/>
              </a:rPr>
              <a:t>NULL </a:t>
            </a:r>
            <a:r>
              <a:rPr lang="en-US" altLang="en-US" sz="2400" dirty="0">
                <a:solidFill>
                  <a:srgbClr val="000000"/>
                </a:solidFill>
                <a:latin typeface="Arial (Body)"/>
              </a:rPr>
              <a:t>at end</a:t>
            </a:r>
          </a:p>
          <a:p>
            <a:pPr marL="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rPr>
              <a:t>Can enter a value </a:t>
            </a:r>
            <a:r>
              <a:rPr lang="en-US" altLang="en-US" sz="2400" dirty="0" smtClean="0">
                <a:solidFill>
                  <a:srgbClr val="000000"/>
                </a:solidFill>
                <a:latin typeface="Arial (Body)"/>
              </a:rPr>
              <a:t>using</a:t>
            </a:r>
            <a:endParaRPr lang="en-US" altLang="en-US" sz="2400" dirty="0">
              <a:solidFill>
                <a:srgbClr val="000000"/>
              </a:solidFill>
              <a:latin typeface="Courier New" panose="02070309020205020404" pitchFamily="49" charset="0"/>
              <a:cs typeface="Courier New" panose="02070309020205020404" pitchFamily="49" charset="0"/>
            </a:endParaRPr>
          </a:p>
        </p:txBody>
      </p:sp>
      <p:graphicFrame>
        <p:nvGraphicFramePr>
          <p:cNvPr id="6" name="Object 5" descr="c i n or right angle bracket right angle bracket"/>
          <p:cNvGraphicFramePr>
            <a:graphicFrameLocks noChangeAspect="1"/>
          </p:cNvGraphicFramePr>
          <p:nvPr>
            <p:extLst>
              <p:ext uri="{D42A27DB-BD31-4B8C-83A1-F6EECF244321}">
                <p14:modId xmlns:p14="http://schemas.microsoft.com/office/powerpoint/2010/main" val="2591517123"/>
              </p:ext>
            </p:extLst>
          </p:nvPr>
        </p:nvGraphicFramePr>
        <p:xfrm>
          <a:off x="4086225" y="3477194"/>
          <a:ext cx="1864631" cy="447675"/>
        </p:xfrm>
        <a:graphic>
          <a:graphicData uri="http://schemas.openxmlformats.org/presentationml/2006/ole">
            <mc:AlternateContent xmlns:mc="http://schemas.openxmlformats.org/markup-compatibility/2006">
              <mc:Choice xmlns:v="urn:schemas-microsoft-com:vml" Requires="v">
                <p:oleObj spid="_x0000_s1354" name="Equation" r:id="rId5" imgW="672840" imgH="190440" progId="Equation.DSMT4">
                  <p:embed/>
                </p:oleObj>
              </mc:Choice>
              <mc:Fallback>
                <p:oleObj name="Equation" r:id="rId5" imgW="672840" imgH="190440" progId="Equation.DSMT4">
                  <p:embed/>
                  <p:pic>
                    <p:nvPicPr>
                      <p:cNvPr id="0" name=""/>
                      <p:cNvPicPr/>
                      <p:nvPr/>
                    </p:nvPicPr>
                    <p:blipFill>
                      <a:blip r:embed="rId6"/>
                      <a:stretch>
                        <a:fillRect/>
                      </a:stretch>
                    </p:blipFill>
                    <p:spPr>
                      <a:xfrm>
                        <a:off x="4086225" y="3477194"/>
                        <a:ext cx="1864631" cy="447675"/>
                      </a:xfrm>
                      <a:prstGeom prst="rect">
                        <a:avLst/>
                      </a:prstGeom>
                    </p:spPr>
                  </p:pic>
                </p:oleObj>
              </mc:Fallback>
            </mc:AlternateContent>
          </a:graphicData>
        </a:graphic>
      </p:graphicFrame>
      <p:sp>
        <p:nvSpPr>
          <p:cNvPr id="8" name="Content Placeholder 7"/>
          <p:cNvSpPr>
            <a:spLocks noGrp="1"/>
          </p:cNvSpPr>
          <p:nvPr>
            <p:ph sz="quarter" idx="14"/>
          </p:nvPr>
        </p:nvSpPr>
        <p:spPr>
          <a:xfrm>
            <a:off x="457200" y="3941808"/>
            <a:ext cx="8232775" cy="1770743"/>
          </a:xfrm>
        </p:spPr>
        <p:txBody>
          <a:bodyPr/>
          <a:lstStyle/>
          <a:p>
            <a:pPr marL="741553" lvl="1" indent="-284353">
              <a:spcBef>
                <a:spcPts val="600"/>
              </a:spcBef>
              <a:buClr>
                <a:schemeClr val="tx2"/>
              </a:buClr>
              <a:buFont typeface="Arial" panose="020B0604020202020204" pitchFamily="34" charset="0"/>
              <a:buChar char="–"/>
              <a:defRPr/>
            </a:pPr>
            <a:r>
              <a:rPr lang="en-US" altLang="en-US" sz="2400" dirty="0">
                <a:latin typeface="Arial (Body)"/>
              </a:rPr>
              <a:t>Input is whitespace-terminated</a:t>
            </a:r>
          </a:p>
          <a:p>
            <a:pPr marL="741553" lvl="1" indent="-284353">
              <a:spcBef>
                <a:spcPts val="600"/>
              </a:spcBef>
              <a:buClr>
                <a:schemeClr val="tx2"/>
              </a:buClr>
              <a:buFont typeface="Arial" panose="020B0604020202020204" pitchFamily="34" charset="0"/>
              <a:buChar char="–"/>
              <a:defRPr/>
            </a:pPr>
            <a:r>
              <a:rPr lang="en-US" altLang="en-US" sz="2400" dirty="0">
                <a:latin typeface="Arial (Body)"/>
              </a:rPr>
              <a:t>No check to see if enough space</a:t>
            </a:r>
          </a:p>
          <a:p>
            <a:pPr marL="255600">
              <a:spcBef>
                <a:spcPts val="1500"/>
              </a:spcBef>
              <a:buClr>
                <a:schemeClr val="tx2"/>
              </a:buClr>
              <a:buFont typeface="Arial" panose="020B0604020202020204" pitchFamily="34" charset="0"/>
              <a:buChar char="•"/>
              <a:tabLst/>
              <a:defRPr/>
            </a:pPr>
            <a:r>
              <a:rPr lang="en-US" altLang="en-US" sz="2400" dirty="0">
                <a:latin typeface="Arial (Body)"/>
              </a:rPr>
              <a:t>For input containing whitespace, and to control amount </a:t>
            </a:r>
            <a:r>
              <a:rPr lang="en-US" altLang="en-US" sz="2400" dirty="0" smtClean="0">
                <a:latin typeface="Arial (Body)"/>
              </a:rPr>
              <a:t>of input</a:t>
            </a:r>
            <a:r>
              <a:rPr lang="en-US" altLang="en-US" sz="2400" dirty="0">
                <a:latin typeface="Arial (Body)"/>
              </a:rPr>
              <a:t>, </a:t>
            </a:r>
            <a:r>
              <a:rPr lang="en-US" altLang="en-US" sz="2400" dirty="0" smtClean="0">
                <a:latin typeface="Arial (Body)"/>
              </a:rPr>
              <a:t>use</a:t>
            </a:r>
            <a:endParaRPr lang="en-US" dirty="0"/>
          </a:p>
        </p:txBody>
      </p:sp>
      <p:pic>
        <p:nvPicPr>
          <p:cNvPr id="12" name="Picture 11" descr="c i n period get line left parenthesis right parenthesis"/>
          <p:cNvPicPr>
            <a:picLocks noChangeAspect="1"/>
          </p:cNvPicPr>
          <p:nvPr/>
        </p:nvPicPr>
        <p:blipFill>
          <a:blip r:embed="rId7"/>
          <a:stretch>
            <a:fillRect/>
          </a:stretch>
        </p:blipFill>
        <p:spPr>
          <a:xfrm>
            <a:off x="2001766" y="5304087"/>
            <a:ext cx="2905743" cy="6795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spAutoFit/>
          </a:bodyPr>
          <a:lstStyle/>
          <a:p>
            <a:pPr>
              <a:spcBef>
                <a:spcPct val="0"/>
              </a:spcBef>
              <a:buClrTx/>
              <a:defRPr/>
            </a:pPr>
            <a:r>
              <a:rPr lang="pt-BR" altLang="en-US" dirty="0">
                <a:latin typeface="Times New Roman" panose="02020603050405020304" pitchFamily="18" charset="0"/>
                <a:ea typeface="+mj-ea"/>
                <a:cs typeface="Arial"/>
              </a:rPr>
              <a:t>Using </a:t>
            </a:r>
            <a:r>
              <a:rPr lang="pt-BR" altLang="en-US" dirty="0" smtClean="0">
                <a:latin typeface="Times New Roman" panose="02020603050405020304" pitchFamily="18" charset="0"/>
                <a:ea typeface="+mj-ea"/>
                <a:cs typeface="Arial"/>
              </a:rPr>
              <a:t>C-Strings in </a:t>
            </a:r>
            <a:r>
              <a:rPr lang="pt-BR" altLang="en-US" dirty="0">
                <a:latin typeface="Times New Roman" panose="02020603050405020304" pitchFamily="18" charset="0"/>
                <a:ea typeface="+mj-ea"/>
                <a:cs typeface="Arial"/>
              </a:rPr>
              <a:t>Program 10-5</a:t>
            </a:r>
            <a:endParaRPr lang="en-US" altLang="en-US" dirty="0">
              <a:latin typeface="Times New Roman" panose="02020603050405020304" pitchFamily="18" charset="0"/>
              <a:ea typeface="+mj-ea"/>
              <a:cs typeface="Arial"/>
            </a:endParaRPr>
          </a:p>
        </p:txBody>
      </p:sp>
      <p:pic>
        <p:nvPicPr>
          <p:cNvPr id="26627" name="Picture 2" descr="Computer code. The code has 24 lines. The lines read as follows. Line 1. forward slash forward slash This program displays a string stored in a, c h a r array period. Line 2. hash include left angle bracket i o stream right angle bracket. Line 3. using namespace s t d semicolon. Line 4. blank. Line 5. i n t main left parenthesis right parenthesis. Line 6. left brace. Line 7, indented once. c o n s t, i n t SIZE equals 80 semicolon forward slash forward slash Array size. Line 8, indented once. c h a r line left bracket SIZE right bracket semicolon forward slash forward slash To hold a line of input. Line 9, indented once. i n t count equals 0 semicolon forward slash forward slash Loop counter variable. Line 10. blank. Line 11, indented once. forward slash forward slash Get a line of input period. Line 12, indented once. c out left angle bracket left angle bracket double quote Enter a sentence of no more than double quote. Line 13, indented twice. left angle bracket left angle bracket left parenthesis SIZE hyphen 1 right parenthesis left angle bracket left angle bracket double quote characters colon back slash n double quote semicolon. Line 14, indented once. c in period get line left parenthesis line comma SIZE right parenthesis semicolon. Line 15. blank. Line 16. forward slash forward slash Display the input one character at a time period. Line 17. c out left angle bracket left angle bracket double quote The sentence you entered is colon back slash n double quote semicolon. Line 18. while left parenthesis line left bracket count right bracket exclamation point equals single quote back slash 0 single quote right parenthesis. Line 19, indented once. left brace. Line 20, indented twice. c out left angle bracket left angle bracket line left bracket count right bracket semicolon. Line 21, indented twice. count plus plus semicolon. Line 22, indented once. right brace. Line 23, indented once. return 0 semicolon. Line 24. right brace. Program output. The output has 4 lines. The lines read as follows. Line 1. Enter a sentence of no more than 79 characters colon. Line 2. C plus plus is challenging but fun exclamation point left bracket Enter right bracket. Line 3. The sentence you entered is colon. Line 4. C plus plus is challenging but fun exclamation point."/>
          <p:cNvPicPr>
            <a:picLocks noChangeAspect="1" noChangeArrowheads="1"/>
          </p:cNvPicPr>
          <p:nvPr/>
        </p:nvPicPr>
        <p:blipFill rotWithShape="1">
          <a:blip r:embed="rId2">
            <a:extLst>
              <a:ext uri="{28A0092B-C50C-407E-A947-70E740481C1C}">
                <a14:useLocalDpi xmlns:a14="http://schemas.microsoft.com/office/drawing/2010/main" val="0"/>
              </a:ext>
            </a:extLst>
          </a:blip>
          <a:srcRect t="6212"/>
          <a:stretch/>
        </p:blipFill>
        <p:spPr bwMode="auto">
          <a:xfrm>
            <a:off x="2111497" y="1503299"/>
            <a:ext cx="4921006" cy="479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Times New Roman" panose="02020603050405020304" pitchFamily="18" charset="0"/>
              </a:rPr>
              <a:t>10.4 Library Functions for Working with C-Strings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81787"/>
            <a:ext cx="7185546" cy="1231076"/>
          </a:xfrm>
        </p:spPr>
        <p:txBody>
          <a:bodyPr wrap="square">
            <a:spAutoFit/>
          </a:bodyPr>
          <a:lstStyle/>
          <a:p>
            <a:pPr>
              <a:spcBef>
                <a:spcPct val="0"/>
              </a:spcBef>
              <a:buClrTx/>
              <a:defRPr/>
            </a:pPr>
            <a:r>
              <a:rPr lang="en-US" altLang="en-US" dirty="0">
                <a:latin typeface="Times New Roman" panose="02020603050405020304" pitchFamily="18" charset="0"/>
                <a:ea typeface="+mj-ea"/>
                <a:cs typeface="Arial"/>
              </a:rPr>
              <a:t>Library Functions for Working with </a:t>
            </a:r>
            <a:r>
              <a:rPr lang="en-US" altLang="en-US" dirty="0" smtClean="0">
                <a:latin typeface="Times New Roman" panose="02020603050405020304" pitchFamily="18" charset="0"/>
                <a:ea typeface="+mj-ea"/>
                <a:cs typeface="Arial"/>
              </a:rPr>
              <a:t>C-Strings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823820"/>
          </a:xfrm>
        </p:spPr>
        <p:txBody>
          <a:bodyPr>
            <a:spAutoFit/>
          </a:bodyPr>
          <a:lstStyle/>
          <a:p>
            <a:pPr marL="255651" indent="-255651">
              <a:tabLst/>
              <a:defRPr/>
            </a:pPr>
            <a:r>
              <a:rPr lang="en-US" altLang="en-US" sz="2400" dirty="0">
                <a:solidFill>
                  <a:srgbClr val="000000"/>
                </a:solidFill>
                <a:latin typeface="Arial (Body)"/>
                <a:ea typeface="+mn-ea"/>
              </a:rPr>
              <a:t>Require the </a:t>
            </a:r>
            <a:r>
              <a:rPr lang="en-US" altLang="en-US" sz="2400" dirty="0">
                <a:solidFill>
                  <a:srgbClr val="000000"/>
                </a:solidFill>
                <a:latin typeface="Courier New" panose="02070309020205020404" pitchFamily="49" charset="0"/>
                <a:ea typeface="+mn-ea"/>
                <a:cs typeface="Courier New" panose="02070309020205020404" pitchFamily="49" charset="0"/>
              </a:rPr>
              <a:t>cstring</a:t>
            </a:r>
            <a:r>
              <a:rPr lang="en-US" altLang="en-US" sz="2400" dirty="0">
                <a:solidFill>
                  <a:srgbClr val="000000"/>
                </a:solidFill>
                <a:latin typeface="Arial (Body)"/>
                <a:ea typeface="+mn-ea"/>
              </a:rPr>
              <a:t> header </a:t>
            </a:r>
            <a:r>
              <a:rPr lang="en-US" altLang="en-US" sz="2400" dirty="0" smtClean="0">
                <a:solidFill>
                  <a:srgbClr val="000000"/>
                </a:solidFill>
                <a:latin typeface="Arial (Body)"/>
                <a:ea typeface="+mn-ea"/>
              </a:rPr>
              <a:t>file</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Functions take one or more </a:t>
            </a:r>
            <a:r>
              <a:rPr lang="pt-BR" altLang="en-US" sz="2400" dirty="0" smtClean="0">
                <a:solidFill>
                  <a:srgbClr val="000000"/>
                </a:solidFill>
                <a:latin typeface="Arial (Body)"/>
                <a:ea typeface="+mn-ea"/>
              </a:rPr>
              <a:t>C-Strings </a:t>
            </a:r>
            <a:r>
              <a:rPr lang="en-US" altLang="en-US" sz="2400" dirty="0" smtClean="0">
                <a:solidFill>
                  <a:srgbClr val="000000"/>
                </a:solidFill>
                <a:latin typeface="Arial (Body)"/>
                <a:ea typeface="+mn-ea"/>
              </a:rPr>
              <a:t>as arguments. Can </a:t>
            </a:r>
            <a:r>
              <a:rPr lang="en-US" altLang="en-US" sz="2400" dirty="0">
                <a:solidFill>
                  <a:srgbClr val="000000"/>
                </a:solidFill>
                <a:latin typeface="Arial (Body)"/>
                <a:ea typeface="+mn-ea"/>
              </a:rPr>
              <a:t>use:</a:t>
            </a:r>
          </a:p>
          <a:p>
            <a:pPr marL="741553" lvl="1" indent="-284353">
              <a:buFont typeface="Arial" panose="020B0604020202020204" pitchFamily="34" charset="0"/>
              <a:buChar char="–"/>
              <a:defRPr/>
            </a:pPr>
            <a:r>
              <a:rPr lang="pt-BR" altLang="en-US" sz="2400" dirty="0" smtClean="0">
                <a:solidFill>
                  <a:srgbClr val="000000"/>
                </a:solidFill>
                <a:latin typeface="Arial (Body)"/>
              </a:rPr>
              <a:t>C-string</a:t>
            </a:r>
            <a:r>
              <a:rPr lang="en-US" altLang="en-US" sz="2400" dirty="0" smtClean="0">
                <a:solidFill>
                  <a:srgbClr val="000000"/>
                </a:solidFill>
                <a:latin typeface="Arial (Body)"/>
              </a:rPr>
              <a:t>name</a:t>
            </a:r>
            <a:endParaRPr lang="en-US" altLang="en-US" sz="2400" dirty="0">
              <a:solidFill>
                <a:srgbClr val="000000"/>
              </a:solidFill>
              <a:latin typeface="Arial (Body)"/>
            </a:endParaRPr>
          </a:p>
          <a:p>
            <a:pPr marL="741553" lvl="1" indent="-284353">
              <a:buFont typeface="Arial" panose="020B0604020202020204" pitchFamily="34" charset="0"/>
              <a:buChar char="–"/>
              <a:defRPr/>
            </a:pPr>
            <a:r>
              <a:rPr lang="en-US" altLang="en-US" sz="2400" dirty="0">
                <a:solidFill>
                  <a:srgbClr val="000000"/>
                </a:solidFill>
                <a:latin typeface="Arial (Body)"/>
              </a:rPr>
              <a:t>pointer to </a:t>
            </a:r>
            <a:r>
              <a:rPr lang="pt-BR" altLang="en-US" sz="2400" dirty="0" smtClean="0">
                <a:solidFill>
                  <a:srgbClr val="000000"/>
                </a:solidFill>
                <a:latin typeface="Arial (Body)"/>
              </a:rPr>
              <a:t>C-string</a:t>
            </a:r>
            <a:endParaRPr lang="en-US" altLang="en-US" sz="2400" dirty="0">
              <a:solidFill>
                <a:srgbClr val="000000"/>
              </a:solidFill>
              <a:latin typeface="Arial (Body)"/>
            </a:endParaRPr>
          </a:p>
          <a:p>
            <a:pPr marL="741553" lvl="1" indent="-284353">
              <a:buFont typeface="Arial" panose="020B0604020202020204" pitchFamily="34" charset="0"/>
              <a:buChar char="–"/>
              <a:defRPr/>
            </a:pPr>
            <a:r>
              <a:rPr lang="en-US" altLang="en-US" sz="2400" dirty="0">
                <a:solidFill>
                  <a:srgbClr val="000000"/>
                </a:solidFill>
                <a:latin typeface="Arial (Body)"/>
              </a:rPr>
              <a:t>literal string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362967" cy="1231076"/>
          </a:xfrm>
        </p:spPr>
        <p:txBody>
          <a:bodyPr wrap="square">
            <a:spAutoFit/>
          </a:bodyPr>
          <a:lstStyle/>
          <a:p>
            <a:pPr>
              <a:spcBef>
                <a:spcPct val="0"/>
              </a:spcBef>
              <a:buClrTx/>
              <a:defRPr/>
            </a:pPr>
            <a:r>
              <a:rPr lang="en-US" altLang="en-US" dirty="0">
                <a:latin typeface="Times New Roman" panose="02020603050405020304" pitchFamily="18" charset="0"/>
                <a:ea typeface="+mj-ea"/>
                <a:cs typeface="Arial"/>
              </a:rPr>
              <a:t>Library Functions for Working with </a:t>
            </a:r>
            <a:r>
              <a:rPr lang="en-US" altLang="en-US" dirty="0" smtClean="0">
                <a:latin typeface="Times New Roman" panose="02020603050405020304" pitchFamily="18" charset="0"/>
                <a:ea typeface="+mj-ea"/>
                <a:cs typeface="Arial"/>
              </a:rPr>
              <a:t>C-Strings </a:t>
            </a:r>
            <a:r>
              <a:rPr lang="en-US" altLang="en-US" sz="2000" b="0" dirty="0" smtClean="0">
                <a:latin typeface="Times New Roman" panose="02020603050405020304" pitchFamily="18" charset="0"/>
                <a:ea typeface="+mj-ea"/>
                <a:cs typeface="Arial"/>
              </a:rPr>
              <a:t>(2 </a:t>
            </a:r>
            <a:r>
              <a:rPr lang="en-US" altLang="en-US" sz="2000" b="0" dirty="0">
                <a:latin typeface="Times New Roman" panose="02020603050405020304" pitchFamily="18" charset="0"/>
                <a:ea typeface="+mj-ea"/>
                <a:cs typeface="Arial"/>
              </a:rPr>
              <a:t>of 3)</a:t>
            </a:r>
          </a:p>
        </p:txBody>
      </p:sp>
      <p:sp>
        <p:nvSpPr>
          <p:cNvPr id="3" name="Text Placeholder 2"/>
          <p:cNvSpPr>
            <a:spLocks noGrp="1"/>
          </p:cNvSpPr>
          <p:nvPr>
            <p:ph type="body" idx="1"/>
          </p:nvPr>
        </p:nvSpPr>
        <p:spPr>
          <a:xfrm>
            <a:off x="457200" y="1600200"/>
            <a:ext cx="1661886" cy="1115660"/>
          </a:xfrm>
        </p:spPr>
        <p:txBody>
          <a:bodyPr wrap="square">
            <a:spAutoFit/>
          </a:bodyPr>
          <a:lstStyle/>
          <a:p>
            <a:pPr marL="0" indent="0">
              <a:buNone/>
              <a:tabLst/>
              <a:defRPr/>
            </a:pPr>
            <a:r>
              <a:rPr lang="en-US" altLang="en-US" sz="2400" dirty="0">
                <a:solidFill>
                  <a:srgbClr val="000000"/>
                </a:solidFill>
                <a:latin typeface="Arial (Body)"/>
                <a:ea typeface="+mn-ea"/>
              </a:rPr>
              <a:t>Functions</a:t>
            </a:r>
            <a:r>
              <a:rPr lang="en-US" altLang="en-US" sz="2400" dirty="0" smtClean="0">
                <a:solidFill>
                  <a:srgbClr val="000000"/>
                </a:solidFill>
                <a:latin typeface="Arial (Body)"/>
                <a:ea typeface="+mn-ea"/>
              </a:rPr>
              <a:t>:</a:t>
            </a:r>
          </a:p>
          <a:p>
            <a:pPr>
              <a:tabLst/>
              <a:defRPr/>
            </a:pPr>
            <a:r>
              <a:rPr lang="en-US" altLang="en-US" sz="2400" dirty="0">
                <a:solidFill>
                  <a:srgbClr val="000000"/>
                </a:solidFill>
                <a:latin typeface="Arial (Body)"/>
                <a:ea typeface="+mn-ea"/>
              </a:rPr>
              <a:t> </a:t>
            </a:r>
          </a:p>
        </p:txBody>
      </p:sp>
      <p:pic>
        <p:nvPicPr>
          <p:cNvPr id="6" name="Picture 5" descr="s t r l e n left parenthesis s t r right parenthesis colon returns length of c string s t r. Computer code. The code has 2 lines. The lines read as follows. Line 1. c h a r city left bracket SIZE right bracket equals double quote Missoula double quote semicolon. Line 2. c out less than sign less than sign s t r l e n left parenthesis city right parenthesis semicolon forward slash forward slash prints 8. "/>
          <p:cNvPicPr>
            <a:picLocks noChangeAspect="1"/>
          </p:cNvPicPr>
          <p:nvPr/>
        </p:nvPicPr>
        <p:blipFill rotWithShape="1">
          <a:blip r:embed="rId2">
            <a:extLst>
              <a:ext uri="{28A0092B-C50C-407E-A947-70E740481C1C}">
                <a14:useLocalDpi xmlns:a14="http://schemas.microsoft.com/office/drawing/2010/main" val="0"/>
              </a:ext>
            </a:extLst>
          </a:blip>
          <a:srcRect l="2773" b="66157"/>
          <a:stretch/>
        </p:blipFill>
        <p:spPr>
          <a:xfrm>
            <a:off x="757560" y="2296917"/>
            <a:ext cx="6118734" cy="1005873"/>
          </a:xfrm>
          <a:prstGeom prst="rect">
            <a:avLst/>
          </a:prstGeom>
        </p:spPr>
      </p:pic>
      <p:sp>
        <p:nvSpPr>
          <p:cNvPr id="4" name="Text Placeholder 3"/>
          <p:cNvSpPr>
            <a:spLocks noGrp="1"/>
          </p:cNvSpPr>
          <p:nvPr>
            <p:ph type="body" idx="2"/>
          </p:nvPr>
        </p:nvSpPr>
        <p:spPr>
          <a:xfrm>
            <a:off x="457200" y="3607553"/>
            <a:ext cx="546129" cy="473122"/>
          </a:xfrm>
        </p:spPr>
        <p:txBody>
          <a:bodyPr/>
          <a:lstStyle/>
          <a:p>
            <a:r>
              <a:rPr lang="en-US" sz="2400" dirty="0" smtClean="0">
                <a:latin typeface="+mn-lt"/>
              </a:rPr>
              <a:t> </a:t>
            </a:r>
            <a:endParaRPr lang="en-US" sz="2400" dirty="0">
              <a:latin typeface="+mn-lt"/>
            </a:endParaRPr>
          </a:p>
        </p:txBody>
      </p:sp>
      <p:pic>
        <p:nvPicPr>
          <p:cNvPr id="5" name="Picture 4" descr="s t r cat left parenthesis s t r 1 comma s t r 2 right parenthesis colon appends s t r 2 to the end of s t r 1. Computer code. The code has 4 lines. The lines read as follows. Line 1. c h a r location left bracket SIZE right bracket equals double quote Missoula comma double quote semicolon. Line 2. c h a r state left bracket 3 right bracket equals double quote M T double quote semicolon. Line 3. s t r cat left parenthesis location comma state right parenthesis semicolon. Line 4. forward slash forward slash location now has double quote Missoula comma M T double quote."/>
          <p:cNvPicPr>
            <a:picLocks noChangeAspect="1"/>
          </p:cNvPicPr>
          <p:nvPr/>
        </p:nvPicPr>
        <p:blipFill rotWithShape="1">
          <a:blip r:embed="rId2">
            <a:extLst>
              <a:ext uri="{28A0092B-C50C-407E-A947-70E740481C1C}">
                <a14:useLocalDpi xmlns:a14="http://schemas.microsoft.com/office/drawing/2010/main" val="0"/>
              </a:ext>
            </a:extLst>
          </a:blip>
          <a:srcRect l="2313" t="33129"/>
          <a:stretch/>
        </p:blipFill>
        <p:spPr>
          <a:xfrm>
            <a:off x="757560" y="3663445"/>
            <a:ext cx="5849370" cy="189104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191829" cy="1231076"/>
          </a:xfrm>
        </p:spPr>
        <p:txBody>
          <a:bodyPr wrap="square">
            <a:spAutoFit/>
          </a:bodyPr>
          <a:lstStyle/>
          <a:p>
            <a:pPr>
              <a:spcBef>
                <a:spcPct val="0"/>
              </a:spcBef>
              <a:buClrTx/>
              <a:defRPr/>
            </a:pPr>
            <a:r>
              <a:rPr lang="en-US" altLang="en-US" dirty="0">
                <a:latin typeface="Times New Roman" panose="02020603050405020304" pitchFamily="18" charset="0"/>
                <a:ea typeface="+mj-ea"/>
                <a:cs typeface="Arial"/>
              </a:rPr>
              <a:t>Library Functions for Working with </a:t>
            </a:r>
            <a:r>
              <a:rPr lang="en-US" altLang="en-US" dirty="0" smtClean="0">
                <a:latin typeface="Times New Roman" panose="02020603050405020304" pitchFamily="18" charset="0"/>
                <a:ea typeface="+mj-ea"/>
                <a:cs typeface="Arial"/>
              </a:rPr>
              <a:t>C-Strings </a:t>
            </a:r>
            <a:r>
              <a:rPr lang="en-US" altLang="en-US" sz="2000" b="0" dirty="0" smtClean="0">
                <a:latin typeface="Times New Roman" panose="02020603050405020304" pitchFamily="18" charset="0"/>
                <a:ea typeface="+mj-ea"/>
                <a:cs typeface="Arial"/>
              </a:rPr>
              <a:t>(3 </a:t>
            </a:r>
            <a:r>
              <a:rPr lang="en-US" altLang="en-US" sz="2000" b="0" dirty="0">
                <a:latin typeface="Times New Roman" panose="02020603050405020304" pitchFamily="18" charset="0"/>
                <a:ea typeface="+mj-ea"/>
                <a:cs typeface="Arial"/>
              </a:rPr>
              <a:t>of 3)</a:t>
            </a:r>
          </a:p>
        </p:txBody>
      </p:sp>
      <p:sp>
        <p:nvSpPr>
          <p:cNvPr id="3" name="Text Placeholder 2"/>
          <p:cNvSpPr>
            <a:spLocks noGrp="1"/>
          </p:cNvSpPr>
          <p:nvPr>
            <p:ph type="body" idx="1"/>
          </p:nvPr>
        </p:nvSpPr>
        <p:spPr>
          <a:xfrm>
            <a:off x="457200" y="1600200"/>
            <a:ext cx="8229600" cy="1115660"/>
          </a:xfrm>
        </p:spPr>
        <p:txBody>
          <a:bodyPr>
            <a:spAutoFit/>
          </a:bodyPr>
          <a:lstStyle/>
          <a:p>
            <a:pPr marL="0" indent="0">
              <a:buNone/>
              <a:tabLst/>
              <a:defRPr/>
            </a:pPr>
            <a:r>
              <a:rPr lang="en-US" altLang="en-US" sz="2400" dirty="0">
                <a:solidFill>
                  <a:srgbClr val="000000"/>
                </a:solidFill>
                <a:latin typeface="Arial (Body)"/>
                <a:ea typeface="+mn-ea"/>
              </a:rPr>
              <a:t>Functions</a:t>
            </a:r>
            <a:r>
              <a:rPr lang="en-US" altLang="en-US" sz="2400" dirty="0" smtClean="0">
                <a:solidFill>
                  <a:srgbClr val="000000"/>
                </a:solidFill>
                <a:latin typeface="Arial (Body)"/>
                <a:ea typeface="+mn-ea"/>
              </a:rPr>
              <a:t>:</a:t>
            </a:r>
          </a:p>
          <a:p>
            <a:pPr>
              <a:buFont typeface="Arial" panose="020B0604020202020204" pitchFamily="34" charset="0"/>
              <a:buChar char="•"/>
              <a:tabLst/>
              <a:defRPr/>
            </a:pPr>
            <a:r>
              <a:rPr lang="en-US" altLang="en-US" sz="2400" dirty="0" smtClean="0">
                <a:solidFill>
                  <a:srgbClr val="000000"/>
                </a:solidFill>
                <a:latin typeface="Arial (Body)"/>
                <a:ea typeface="+mn-ea"/>
              </a:rPr>
              <a:t> </a:t>
            </a:r>
          </a:p>
        </p:txBody>
      </p:sp>
      <p:pic>
        <p:nvPicPr>
          <p:cNvPr id="5" name="Picture 4" descr="Computer code. The code has 3 lines. The lines read as follows. Line 1. c o n s t, i n t SIZE equals 20 semicolon. Line 2. c h a r f name 1 left bracket SIZE right bracket equals double quote Maureen double quote comma name left bracket SIZE right bracket semicolon. Line 3. s t r c p y left parenthesis name comma f name right parenthesis semicolon."/>
          <p:cNvPicPr>
            <a:picLocks noChangeAspect="1"/>
          </p:cNvPicPr>
          <p:nvPr/>
        </p:nvPicPr>
        <p:blipFill rotWithShape="1">
          <a:blip r:embed="rId2">
            <a:extLst>
              <a:ext uri="{28A0092B-C50C-407E-A947-70E740481C1C}">
                <a14:useLocalDpi xmlns:a14="http://schemas.microsoft.com/office/drawing/2010/main" val="0"/>
              </a:ext>
            </a:extLst>
          </a:blip>
          <a:srcRect l="3181"/>
          <a:stretch/>
        </p:blipFill>
        <p:spPr>
          <a:xfrm>
            <a:off x="831645" y="2255829"/>
            <a:ext cx="7168581" cy="1634490"/>
          </a:xfrm>
          <a:prstGeom prst="rect">
            <a:avLst/>
          </a:prstGeom>
        </p:spPr>
      </p:pic>
      <p:sp>
        <p:nvSpPr>
          <p:cNvPr id="4" name="Text Placeholder 3"/>
          <p:cNvSpPr>
            <a:spLocks noGrp="1"/>
          </p:cNvSpPr>
          <p:nvPr>
            <p:ph type="body" idx="2"/>
          </p:nvPr>
        </p:nvSpPr>
        <p:spPr>
          <a:xfrm>
            <a:off x="457200" y="4168591"/>
            <a:ext cx="8229600" cy="1113094"/>
          </a:xfrm>
        </p:spPr>
        <p:txBody>
          <a:bodyPr/>
          <a:lstStyle/>
          <a:p>
            <a:pPr marL="0" lvl="1" indent="0">
              <a:spcBef>
                <a:spcPts val="1500"/>
              </a:spcBef>
              <a:buNone/>
            </a:pPr>
            <a:r>
              <a:rPr lang="en-US" altLang="en-US" sz="2000" b="1" dirty="0">
                <a:solidFill>
                  <a:srgbClr val="000000"/>
                </a:solidFill>
                <a:latin typeface="Arial (Body)"/>
              </a:rPr>
              <a:t>Note:</a:t>
            </a:r>
            <a:r>
              <a:rPr lang="en-US" altLang="en-US" sz="2000" dirty="0">
                <a:solidFill>
                  <a:srgbClr val="000000"/>
                </a:solidFill>
                <a:latin typeface="Arial (Body)"/>
              </a:rPr>
              <a:t> </a:t>
            </a:r>
            <a:r>
              <a:rPr lang="en-US" altLang="en-US" sz="2000" dirty="0">
                <a:solidFill>
                  <a:srgbClr val="000000"/>
                </a:solidFill>
                <a:latin typeface="Courier New" panose="02070309020205020404" pitchFamily="49" charset="0"/>
                <a:cs typeface="Courier New" panose="02070309020205020404" pitchFamily="49" charset="0"/>
              </a:rPr>
              <a:t>strcat</a:t>
            </a:r>
            <a:r>
              <a:rPr lang="en-US" altLang="en-US" sz="2000" dirty="0">
                <a:solidFill>
                  <a:srgbClr val="000000"/>
                </a:solidFill>
                <a:latin typeface="Arial (Body)"/>
              </a:rPr>
              <a:t> and </a:t>
            </a:r>
            <a:r>
              <a:rPr lang="en-US" altLang="en-US" sz="2000" dirty="0">
                <a:solidFill>
                  <a:srgbClr val="000000"/>
                </a:solidFill>
                <a:latin typeface="Courier New" panose="02070309020205020404" pitchFamily="49" charset="0"/>
                <a:cs typeface="Courier New" panose="02070309020205020404" pitchFamily="49" charset="0"/>
              </a:rPr>
              <a:t>strcpy</a:t>
            </a:r>
            <a:r>
              <a:rPr lang="en-US" altLang="en-US" sz="2000" dirty="0">
                <a:solidFill>
                  <a:srgbClr val="000000"/>
                </a:solidFill>
                <a:latin typeface="Arial (Body)"/>
              </a:rPr>
              <a:t> perform no bounds checking to determine if there is enough space in receiving character array to hold the string it is being </a:t>
            </a:r>
            <a:r>
              <a:rPr lang="en-US" altLang="en-US" sz="2000" dirty="0" smtClean="0">
                <a:solidFill>
                  <a:srgbClr val="000000"/>
                </a:solidFill>
                <a:latin typeface="Arial (Body)"/>
              </a:rPr>
              <a:t>assigned</a:t>
            </a:r>
            <a:r>
              <a:rPr lang="en-US" altLang="en-US" sz="2000" dirty="0">
                <a:solidFill>
                  <a:srgbClr val="000000"/>
                </a:solidFill>
                <a:latin typeface="Arial (Body)"/>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pt-BR" altLang="en-US" dirty="0">
                <a:latin typeface="Times New Roman" panose="02020603050405020304" pitchFamily="18" charset="0"/>
                <a:ea typeface="+mj-ea"/>
                <a:cs typeface="Arial"/>
              </a:rPr>
              <a:t>C-String Inside a C-String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a:buNone/>
              <a:tabLst/>
              <a:defRPr/>
            </a:pPr>
            <a:r>
              <a:rPr lang="en-US" altLang="en-US" sz="2400" dirty="0">
                <a:solidFill>
                  <a:srgbClr val="000000"/>
                </a:solidFill>
                <a:latin typeface="Arial (Body)"/>
              </a:rPr>
              <a:t>Function</a:t>
            </a:r>
            <a:r>
              <a:rPr lang="en-US" altLang="en-US" sz="2400" dirty="0" smtClean="0">
                <a:solidFill>
                  <a:srgbClr val="000000"/>
                </a:solidFill>
                <a:latin typeface="Arial (Body)"/>
              </a:rPr>
              <a:t>:</a:t>
            </a:r>
          </a:p>
          <a:p>
            <a:pPr marL="255600" lvl="1" indent="-255600">
              <a:spcBef>
                <a:spcPts val="1500"/>
              </a:spcBef>
              <a:buFont typeface="Arial" panose="020B0604020202020204" pitchFamily="34" charset="0"/>
              <a:buChar char="•"/>
              <a:defRPr/>
            </a:pPr>
            <a:r>
              <a:rPr lang="en-US" altLang="en-US" sz="2400" dirty="0" smtClean="0">
                <a:solidFill>
                  <a:srgbClr val="000000"/>
                </a:solidFill>
                <a:latin typeface="Arial (Body)"/>
              </a:rPr>
              <a:t> </a:t>
            </a:r>
            <a:endParaRPr lang="en-US" altLang="en-US" sz="2400" dirty="0">
              <a:solidFill>
                <a:srgbClr val="000000"/>
              </a:solidFill>
              <a:latin typeface="Arial (Body)"/>
            </a:endParaRPr>
          </a:p>
        </p:txBody>
      </p:sp>
      <p:graphicFrame>
        <p:nvGraphicFramePr>
          <p:cNvPr id="6" name="Object 5" descr="s t r s t r left parenthesis s t r 1 comma s t r 2 right parenthesis colon"/>
          <p:cNvGraphicFramePr>
            <a:graphicFrameLocks noChangeAspect="1"/>
          </p:cNvGraphicFramePr>
          <p:nvPr>
            <p:extLst>
              <p:ext uri="{D42A27DB-BD31-4B8C-83A1-F6EECF244321}">
                <p14:modId xmlns:p14="http://schemas.microsoft.com/office/powerpoint/2010/main" val="1373714925"/>
              </p:ext>
            </p:extLst>
          </p:nvPr>
        </p:nvGraphicFramePr>
        <p:xfrm>
          <a:off x="769720" y="2247549"/>
          <a:ext cx="3307655" cy="417081"/>
        </p:xfrm>
        <a:graphic>
          <a:graphicData uri="http://schemas.openxmlformats.org/presentationml/2006/ole">
            <mc:AlternateContent xmlns:mc="http://schemas.openxmlformats.org/markup-compatibility/2006">
              <mc:Choice xmlns:v="urn:schemas-microsoft-com:vml" Requires="v">
                <p:oleObj spid="_x0000_s2338" name="Equation" r:id="rId3" imgW="1612800" imgH="203040" progId="Equation.DSMT4">
                  <p:embed/>
                </p:oleObj>
              </mc:Choice>
              <mc:Fallback>
                <p:oleObj name="Equation" r:id="rId3" imgW="1612800" imgH="203040" progId="Equation.DSMT4">
                  <p:embed/>
                  <p:pic>
                    <p:nvPicPr>
                      <p:cNvPr id="0" name=""/>
                      <p:cNvPicPr/>
                      <p:nvPr/>
                    </p:nvPicPr>
                    <p:blipFill>
                      <a:blip r:embed="rId4"/>
                      <a:stretch>
                        <a:fillRect/>
                      </a:stretch>
                    </p:blipFill>
                    <p:spPr>
                      <a:xfrm>
                        <a:off x="769720" y="2247549"/>
                        <a:ext cx="3307655" cy="417081"/>
                      </a:xfrm>
                      <a:prstGeom prst="rect">
                        <a:avLst/>
                      </a:prstGeom>
                    </p:spPr>
                  </p:pic>
                </p:oleObj>
              </mc:Fallback>
            </mc:AlternateContent>
          </a:graphicData>
        </a:graphic>
      </p:graphicFrame>
      <p:sp>
        <p:nvSpPr>
          <p:cNvPr id="4" name="Text Placeholder 3"/>
          <p:cNvSpPr>
            <a:spLocks noGrp="1"/>
          </p:cNvSpPr>
          <p:nvPr>
            <p:ph type="body" idx="2"/>
          </p:nvPr>
        </p:nvSpPr>
        <p:spPr>
          <a:xfrm>
            <a:off x="457200" y="2162629"/>
            <a:ext cx="8229600" cy="1349830"/>
          </a:xfrm>
        </p:spPr>
        <p:txBody>
          <a:bodyPr/>
          <a:lstStyle/>
          <a:p>
            <a:pPr marL="261938" lvl="1" indent="3322638">
              <a:spcBef>
                <a:spcPts val="1500"/>
              </a:spcBef>
              <a:buNone/>
            </a:pPr>
            <a:r>
              <a:rPr lang="en-US" altLang="en-US" sz="2400" dirty="0">
                <a:solidFill>
                  <a:srgbClr val="000000"/>
                </a:solidFill>
                <a:latin typeface="Arial (Body)"/>
              </a:rPr>
              <a:t>finds the first occurrence of </a:t>
            </a:r>
            <a:r>
              <a:rPr lang="en-US" altLang="en-US" sz="2400" dirty="0">
                <a:solidFill>
                  <a:srgbClr val="000000"/>
                </a:solidFill>
                <a:latin typeface="Courier New" panose="02070309020205020404" pitchFamily="49" charset="0"/>
                <a:cs typeface="Courier New" panose="02070309020205020404" pitchFamily="49" charset="0"/>
              </a:rPr>
              <a:t>str2 in str1</a:t>
            </a:r>
            <a:r>
              <a:rPr lang="en-US" altLang="en-US" sz="2400" dirty="0">
                <a:solidFill>
                  <a:srgbClr val="000000"/>
                </a:solidFill>
                <a:latin typeface="Arial (Body)"/>
              </a:rPr>
              <a:t>. Returns a pointer to match, </a:t>
            </a:r>
            <a:r>
              <a:rPr lang="en-US" altLang="en-US" sz="2400" dirty="0" smtClean="0">
                <a:solidFill>
                  <a:srgbClr val="000000"/>
                </a:solidFill>
                <a:latin typeface="Arial (Body)"/>
              </a:rPr>
              <a:t>or </a:t>
            </a:r>
            <a:r>
              <a:rPr lang="en-US" altLang="en-US" sz="2400" dirty="0" smtClean="0">
                <a:solidFill>
                  <a:srgbClr val="000000"/>
                </a:solidFill>
                <a:latin typeface="Courier New" panose="02070309020205020404" pitchFamily="49" charset="0"/>
                <a:cs typeface="Courier New" panose="02070309020205020404" pitchFamily="49" charset="0"/>
              </a:rPr>
              <a:t>NULL</a:t>
            </a:r>
            <a:r>
              <a:rPr lang="en-US" altLang="en-US" sz="2400" dirty="0" smtClean="0">
                <a:solidFill>
                  <a:srgbClr val="000000"/>
                </a:solidFill>
                <a:latin typeface="Arial (Body)"/>
              </a:rPr>
              <a:t> </a:t>
            </a:r>
            <a:r>
              <a:rPr lang="en-US" altLang="en-US" sz="2400" dirty="0">
                <a:solidFill>
                  <a:srgbClr val="000000"/>
                </a:solidFill>
                <a:latin typeface="Arial (Body)"/>
              </a:rPr>
              <a:t>if no match</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7" name="Picture 6" descr="Computer code. The code has 4 lines. The lines read as follows. Line 1. c h a r river left bracket right bracket equals double quote Wabash double quote semicolon. Line 2. c h a r word left bracket right bracket equals double quote a b a double quote semicolon. Line 3. c out less than sign less than sign s t r s t r left parenthesis state comma word right parenthesis semicolon. Line 4. forward slash forward slash displays double quote a b a s h double quote."/>
          <p:cNvPicPr>
            <a:picLocks noChangeAspect="1"/>
          </p:cNvPicPr>
          <p:nvPr/>
        </p:nvPicPr>
        <p:blipFill>
          <a:blip r:embed="rId5"/>
          <a:stretch>
            <a:fillRect/>
          </a:stretch>
        </p:blipFill>
        <p:spPr>
          <a:xfrm>
            <a:off x="1831610" y="3597379"/>
            <a:ext cx="5480779" cy="195698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Times New Roman" panose="02020603050405020304" pitchFamily="18" charset="0"/>
              </a:rPr>
              <a:t>10.5 C-String/Numeric Conversion Functions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String/Numeric Conversion Functions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Requires </a:t>
            </a:r>
            <a:r>
              <a:rPr lang="en-US" altLang="en-US" sz="2400" dirty="0">
                <a:solidFill>
                  <a:srgbClr val="000000"/>
                </a:solidFill>
                <a:latin typeface="Courier New" panose="02070309020205020404" pitchFamily="49" charset="0"/>
                <a:ea typeface="+mn-ea"/>
                <a:cs typeface="Courier New" panose="02070309020205020404" pitchFamily="49" charset="0"/>
              </a:rPr>
              <a:t>cstdlib</a:t>
            </a:r>
            <a:r>
              <a:rPr lang="en-US" altLang="en-US" sz="2400" dirty="0">
                <a:solidFill>
                  <a:srgbClr val="000000"/>
                </a:solidFill>
                <a:latin typeface="Arial (Body)"/>
                <a:ea typeface="+mn-ea"/>
              </a:rPr>
              <a:t> header </a:t>
            </a:r>
            <a:r>
              <a:rPr lang="en-US" altLang="en-US" sz="2400" dirty="0" smtClean="0">
                <a:solidFill>
                  <a:srgbClr val="000000"/>
                </a:solidFill>
                <a:latin typeface="Arial (Body)"/>
                <a:ea typeface="+mn-ea"/>
              </a:rPr>
              <a:t>file</a:t>
            </a:r>
          </a:p>
        </p:txBody>
      </p:sp>
      <p:graphicFrame>
        <p:nvGraphicFramePr>
          <p:cNvPr id="6" name="Table 5"/>
          <p:cNvGraphicFramePr>
            <a:graphicFrameLocks noGrp="1"/>
          </p:cNvGraphicFramePr>
          <p:nvPr>
            <p:extLst>
              <p:ext uri="{D42A27DB-BD31-4B8C-83A1-F6EECF244321}">
                <p14:modId xmlns:p14="http://schemas.microsoft.com/office/powerpoint/2010/main" val="2383954721"/>
              </p:ext>
            </p:extLst>
          </p:nvPr>
        </p:nvGraphicFramePr>
        <p:xfrm>
          <a:off x="783772" y="2301465"/>
          <a:ext cx="7830458" cy="3720481"/>
        </p:xfrm>
        <a:graphic>
          <a:graphicData uri="http://schemas.openxmlformats.org/drawingml/2006/table">
            <a:tbl>
              <a:tblPr firstRow="1" bandRow="1">
                <a:tableStyleId>{5940675A-B579-460E-94D1-54222C63F5DA}</a:tableStyleId>
              </a:tblPr>
              <a:tblGrid>
                <a:gridCol w="1550880">
                  <a:extLst>
                    <a:ext uri="{9D8B030D-6E8A-4147-A177-3AD203B41FA5}">
                      <a16:colId xmlns:a16="http://schemas.microsoft.com/office/drawing/2014/main" val="2550053964"/>
                    </a:ext>
                  </a:extLst>
                </a:gridCol>
                <a:gridCol w="1707233">
                  <a:extLst>
                    <a:ext uri="{9D8B030D-6E8A-4147-A177-3AD203B41FA5}">
                      <a16:colId xmlns:a16="http://schemas.microsoft.com/office/drawing/2014/main" val="3543866846"/>
                    </a:ext>
                  </a:extLst>
                </a:gridCol>
                <a:gridCol w="4572345">
                  <a:extLst>
                    <a:ext uri="{9D8B030D-6E8A-4147-A177-3AD203B41FA5}">
                      <a16:colId xmlns:a16="http://schemas.microsoft.com/office/drawing/2014/main" val="1514065000"/>
                    </a:ext>
                  </a:extLst>
                </a:gridCol>
              </a:tblGrid>
              <a:tr h="683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Action</a:t>
                      </a:r>
                    </a:p>
                  </a:txBody>
                  <a:tcPr/>
                </a:tc>
                <a:extLst>
                  <a:ext uri="{0D108BD9-81ED-4DB2-BD59-A6C34878D82A}">
                    <a16:rowId xmlns:a16="http://schemas.microsoft.com/office/drawing/2014/main" val="1800671515"/>
                  </a:ext>
                </a:extLst>
              </a:tr>
              <a:tr h="683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atoi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C-string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converts C-string to an </a:t>
                      </a:r>
                      <a:r>
                        <a:rPr kumimoji="0" lang="en-US" sz="1800" b="0" i="0" u="none" strike="noStrike" cap="none" normalizeH="0" baseline="0" dirty="0" smtClean="0">
                          <a:ln>
                            <a:noFill/>
                          </a:ln>
                          <a:solidFill>
                            <a:schemeClr val="tx1"/>
                          </a:solidFill>
                          <a:effectLst/>
                          <a:latin typeface="Courier New" pitchFamily="112" charset="0"/>
                        </a:rPr>
                        <a:t>int</a:t>
                      </a:r>
                      <a:r>
                        <a:rPr kumimoji="0" lang="en-US" sz="1800" b="0" i="0" u="none" strike="noStrike" cap="none" normalizeH="0" baseline="0" dirty="0" smtClean="0">
                          <a:ln>
                            <a:noFill/>
                          </a:ln>
                          <a:solidFill>
                            <a:schemeClr val="tx1"/>
                          </a:solidFill>
                          <a:effectLst/>
                          <a:latin typeface="Arial" charset="0"/>
                        </a:rPr>
                        <a:t> value, returns the value</a:t>
                      </a:r>
                    </a:p>
                  </a:txBody>
                  <a:tcPr/>
                </a:tc>
                <a:extLst>
                  <a:ext uri="{0D108BD9-81ED-4DB2-BD59-A6C34878D82A}">
                    <a16:rowId xmlns:a16="http://schemas.microsoft.com/office/drawing/2014/main" val="3398232171"/>
                  </a:ext>
                </a:extLst>
              </a:tr>
              <a:tr h="7545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C-string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converts C-string to a </a:t>
                      </a:r>
                      <a:r>
                        <a:rPr kumimoji="0" lang="en-US" sz="1800" b="0" i="0" u="none" strike="noStrike" cap="none" normalizeH="0" baseline="0" dirty="0" smtClean="0">
                          <a:ln>
                            <a:noFill/>
                          </a:ln>
                          <a:solidFill>
                            <a:schemeClr val="tx1"/>
                          </a:solidFill>
                          <a:effectLst/>
                          <a:latin typeface="Courier New" pitchFamily="112" charset="0"/>
                        </a:rPr>
                        <a:t>long</a:t>
                      </a:r>
                      <a:r>
                        <a:rPr kumimoji="0" lang="en-US" sz="1800" b="0" i="0" u="none" strike="noStrike" cap="none" normalizeH="0" baseline="0" dirty="0" smtClean="0">
                          <a:ln>
                            <a:noFill/>
                          </a:ln>
                          <a:solidFill>
                            <a:schemeClr val="tx1"/>
                          </a:solidFill>
                          <a:effectLst/>
                          <a:latin typeface="Arial" charset="0"/>
                        </a:rPr>
                        <a:t> value, returns the value</a:t>
                      </a:r>
                    </a:p>
                  </a:txBody>
                  <a:tcPr/>
                </a:tc>
                <a:extLst>
                  <a:ext uri="{0D108BD9-81ED-4DB2-BD59-A6C34878D82A}">
                    <a16:rowId xmlns:a16="http://schemas.microsoft.com/office/drawing/2014/main" val="3069629982"/>
                  </a:ext>
                </a:extLst>
              </a:tr>
              <a:tr h="683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atof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C-string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converts C-string to a </a:t>
                      </a:r>
                      <a:r>
                        <a:rPr kumimoji="0" lang="en-US" sz="1800" b="0" i="0" u="none" strike="noStrike" cap="none" normalizeH="0" baseline="0" dirty="0" smtClean="0">
                          <a:ln>
                            <a:noFill/>
                          </a:ln>
                          <a:solidFill>
                            <a:schemeClr val="tx1"/>
                          </a:solidFill>
                          <a:effectLst/>
                          <a:latin typeface="Courier New" pitchFamily="112" charset="0"/>
                        </a:rPr>
                        <a:t>double</a:t>
                      </a:r>
                      <a:r>
                        <a:rPr kumimoji="0" lang="en-US" sz="1800" b="0" i="0" u="none" strike="noStrike" cap="none" normalizeH="0" baseline="0" dirty="0" smtClean="0">
                          <a:ln>
                            <a:noFill/>
                          </a:ln>
                          <a:solidFill>
                            <a:schemeClr val="tx1"/>
                          </a:solidFill>
                          <a:effectLst/>
                          <a:latin typeface="Arial" charset="0"/>
                        </a:rPr>
                        <a:t> value, returns the value</a:t>
                      </a:r>
                    </a:p>
                  </a:txBody>
                  <a:tcPr/>
                </a:tc>
                <a:extLst>
                  <a:ext uri="{0D108BD9-81ED-4DB2-BD59-A6C34878D82A}">
                    <a16:rowId xmlns:a16="http://schemas.microsoft.com/office/drawing/2014/main" val="3724130978"/>
                  </a:ext>
                </a:extLst>
              </a:tr>
              <a:tr h="809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itoa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int,</a:t>
                      </a:r>
                      <a:r>
                        <a:rPr kumimoji="0" lang="en-US" sz="1800" b="0" i="0" u="none" strike="noStrike" cap="none" normalizeH="0" baseline="0" dirty="0" smtClean="0">
                          <a:ln>
                            <a:noFill/>
                          </a:ln>
                          <a:solidFill>
                            <a:schemeClr val="tx1"/>
                          </a:solidFill>
                          <a:effectLst/>
                          <a:latin typeface="Arial" charset="0"/>
                        </a:rPr>
                        <a:t>C-string, </a:t>
                      </a:r>
                      <a:r>
                        <a:rPr kumimoji="0" lang="en-US" sz="1800" b="0" i="0" u="none" strike="noStrike" cap="none" normalizeH="0" baseline="0" dirty="0" smtClean="0">
                          <a:ln>
                            <a:noFill/>
                          </a:ln>
                          <a:solidFill>
                            <a:schemeClr val="tx1"/>
                          </a:solidFill>
                          <a:effectLst/>
                          <a:latin typeface="Courier New" pitchFamily="112" charset="0"/>
                        </a:rPr>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converts 1</a:t>
                      </a:r>
                      <a:r>
                        <a:rPr kumimoji="0" lang="en-US" sz="1800" b="0" i="0" u="none" strike="noStrike" cap="none" normalizeH="0" baseline="30000" dirty="0" smtClean="0">
                          <a:ln>
                            <a:noFill/>
                          </a:ln>
                          <a:solidFill>
                            <a:schemeClr val="tx1"/>
                          </a:solidFill>
                          <a:effectLst/>
                          <a:latin typeface="Arial" charset="0"/>
                        </a:rPr>
                        <a:t>st</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Courier New" pitchFamily="112" charset="0"/>
                        </a:rPr>
                        <a:t>int</a:t>
                      </a:r>
                      <a:r>
                        <a:rPr kumimoji="0" lang="en-US" sz="1800" b="0" i="0" u="none" strike="noStrike" cap="none" normalizeH="0" baseline="0" dirty="0" smtClean="0">
                          <a:ln>
                            <a:noFill/>
                          </a:ln>
                          <a:solidFill>
                            <a:schemeClr val="tx1"/>
                          </a:solidFill>
                          <a:effectLst/>
                          <a:latin typeface="Arial" charset="0"/>
                        </a:rPr>
                        <a:t> parameter to a C-string, stores it in 2</a:t>
                      </a:r>
                      <a:r>
                        <a:rPr kumimoji="0" lang="en-US" sz="1800" b="0" i="0" u="none" strike="noStrike" cap="none" normalizeH="0" baseline="30000" dirty="0" smtClean="0">
                          <a:ln>
                            <a:noFill/>
                          </a:ln>
                          <a:solidFill>
                            <a:schemeClr val="tx1"/>
                          </a:solidFill>
                          <a:effectLst/>
                          <a:latin typeface="Arial" charset="0"/>
                        </a:rPr>
                        <a:t>nd</a:t>
                      </a:r>
                      <a:r>
                        <a:rPr kumimoji="0" lang="en-US" sz="1800" b="0" i="0" u="none" strike="noStrike" cap="none" normalizeH="0" baseline="0" dirty="0" smtClean="0">
                          <a:ln>
                            <a:noFill/>
                          </a:ln>
                          <a:solidFill>
                            <a:schemeClr val="tx1"/>
                          </a:solidFill>
                          <a:effectLst/>
                          <a:latin typeface="Arial" charset="0"/>
                        </a:rPr>
                        <a:t> parameter. 3</a:t>
                      </a:r>
                      <a:r>
                        <a:rPr kumimoji="0" lang="en-US" sz="1800" b="0" i="0" u="none" strike="noStrike" cap="none" normalizeH="0" baseline="30000" dirty="0" smtClean="0">
                          <a:ln>
                            <a:noFill/>
                          </a:ln>
                          <a:solidFill>
                            <a:schemeClr val="tx1"/>
                          </a:solidFill>
                          <a:effectLst/>
                          <a:latin typeface="Arial" charset="0"/>
                        </a:rPr>
                        <a:t>rd</a:t>
                      </a:r>
                      <a:r>
                        <a:rPr kumimoji="0" lang="en-US" sz="1800" b="0" i="0" u="none" strike="noStrike" cap="none" normalizeH="0" baseline="0" dirty="0" smtClean="0">
                          <a:ln>
                            <a:noFill/>
                          </a:ln>
                          <a:solidFill>
                            <a:schemeClr val="tx1"/>
                          </a:solidFill>
                          <a:effectLst/>
                          <a:latin typeface="Arial" charset="0"/>
                        </a:rPr>
                        <a:t> parameter is base of converted value</a:t>
                      </a:r>
                    </a:p>
                  </a:txBody>
                  <a:tcPr/>
                </a:tc>
                <a:extLst>
                  <a:ext uri="{0D108BD9-81ED-4DB2-BD59-A6C34878D82A}">
                    <a16:rowId xmlns:a16="http://schemas.microsoft.com/office/drawing/2014/main" val="2307255300"/>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114"/>
            <a:ext cx="8229600" cy="1066799"/>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String/Numeric Conversion Functions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3" name="Picture 2" descr="Computer code. The code has 9 lines. The lines read as follows. Line 1. i n t, i n um semicolon. Line 2. long l n u m semicolon. Line 3. double d n u m semicolon. Line 4. c h a r, i n t c h a r left bracket 10 right bracket semicolon. Line 5. I n u m equals a t o i left parenthesis double quote 1 2 3 4 double quote right parenthesis semicolon forward slash forward slash puts 1 2 3 4 in I n u m. Line 6. i n u m equals a t o i left parenthesis double quote 5 6 7 8 double quote right parenthesis semicolon forward slash forward slash puts 5 6 7 8 in l n u m. Line 7. d n u m equals a t o f left parenthesis double quote 35 period 7 double quote right parenthesis semicolon forward slash forward slash puts 35 period 7 in d n u m. Line 8. i t o a left parenthesis I n u m comma i n t c h a r comma 8 right parenthesis semicolon forward slash forward slash puts the string. Line 9, indented once. forward slash forward slash double quote 2 3 2 2 double quote left parenthesis base 8 for 1 2 3 4 sub 10 right parenthesis in i n t c h a r."/>
          <p:cNvPicPr>
            <a:picLocks noChangeAspect="1"/>
          </p:cNvPicPr>
          <p:nvPr/>
        </p:nvPicPr>
        <p:blipFill>
          <a:blip r:embed="rId2"/>
          <a:stretch>
            <a:fillRect/>
          </a:stretch>
        </p:blipFill>
        <p:spPr>
          <a:xfrm>
            <a:off x="668326" y="1842383"/>
            <a:ext cx="7807347" cy="38780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10.1 </a:t>
            </a:r>
            <a:r>
              <a:rPr lang="en-US" altLang="en-US" sz="3400" dirty="0">
                <a:solidFill>
                  <a:schemeClr val="bg1"/>
                </a:solidFill>
                <a:latin typeface="Times New Roman" panose="02020603050405020304" pitchFamily="18" charset="0"/>
                <a:cs typeface="Times New Roman" panose="02020603050405020304" pitchFamily="18" charset="0"/>
              </a:rPr>
              <a:t>Character </a:t>
            </a:r>
            <a:r>
              <a:rPr lang="en-US" altLang="en-US" sz="3400" dirty="0" smtClean="0">
                <a:solidFill>
                  <a:schemeClr val="bg1"/>
                </a:solidFill>
                <a:latin typeface="Times New Roman" panose="02020603050405020304" pitchFamily="18" charset="0"/>
                <a:cs typeface="Times New Roman" panose="02020603050405020304" pitchFamily="18" charset="0"/>
              </a:rPr>
              <a:t>Testing</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8229600" cy="677863"/>
          </a:xfrm>
        </p:spPr>
        <p:txBody>
          <a:bodyPr>
            <a:spAutoFit/>
          </a:bodyPr>
          <a:lstStyle/>
          <a:p>
            <a:pPr>
              <a:spcBef>
                <a:spcPct val="0"/>
              </a:spcBef>
              <a:buClrTx/>
              <a:defRPr/>
            </a:pPr>
            <a:r>
              <a:rPr lang="en-US" altLang="en-US" sz="3200" dirty="0">
                <a:latin typeface="Times New Roman" panose="02020603050405020304" pitchFamily="18" charset="0"/>
                <a:ea typeface="+mj-ea"/>
                <a:cs typeface="Arial"/>
              </a:rPr>
              <a:t>String/Numeric Conversion Functions-Notes</a:t>
            </a:r>
          </a:p>
        </p:txBody>
      </p:sp>
      <p:sp>
        <p:nvSpPr>
          <p:cNvPr id="3" name="Text Placeholder 2"/>
          <p:cNvSpPr>
            <a:spLocks noGrp="1"/>
          </p:cNvSpPr>
          <p:nvPr>
            <p:ph type="body" idx="1"/>
          </p:nvPr>
        </p:nvSpPr>
        <p:spPr>
          <a:xfrm>
            <a:off x="457200" y="1600200"/>
            <a:ext cx="8229600" cy="2377544"/>
          </a:xfrm>
        </p:spPr>
        <p:txBody>
          <a:bodyPr>
            <a:spAutoFit/>
          </a:bodyPr>
          <a:lstStyle/>
          <a:p>
            <a:pPr marL="255651" indent="-255651">
              <a:tabLst/>
              <a:defRPr/>
            </a:pPr>
            <a:r>
              <a:rPr lang="en-US" altLang="en-US" sz="2400" dirty="0">
                <a:solidFill>
                  <a:srgbClr val="000000"/>
                </a:solidFill>
                <a:latin typeface="Arial (Body)"/>
                <a:ea typeface="+mn-ea"/>
              </a:rPr>
              <a:t>if </a:t>
            </a:r>
            <a:r>
              <a:rPr lang="pt-BR" altLang="en-US" sz="2400" dirty="0" smtClean="0">
                <a:solidFill>
                  <a:srgbClr val="000000"/>
                </a:solidFill>
                <a:latin typeface="Arial (Body)"/>
                <a:ea typeface="+mn-ea"/>
              </a:rPr>
              <a:t>C-string </a:t>
            </a:r>
            <a:r>
              <a:rPr lang="en-US" altLang="en-US" sz="2400" dirty="0" smtClean="0">
                <a:solidFill>
                  <a:srgbClr val="000000"/>
                </a:solidFill>
                <a:latin typeface="Arial (Body)"/>
                <a:ea typeface="+mn-ea"/>
              </a:rPr>
              <a:t>contains </a:t>
            </a:r>
            <a:r>
              <a:rPr lang="en-US" altLang="en-US" sz="2400" dirty="0">
                <a:solidFill>
                  <a:srgbClr val="000000"/>
                </a:solidFill>
                <a:latin typeface="Arial (Body)"/>
                <a:ea typeface="+mn-ea"/>
              </a:rPr>
              <a:t>non-digits, results are undefined</a:t>
            </a:r>
          </a:p>
          <a:p>
            <a:pPr marL="741553" lvl="1" indent="-284353">
              <a:buFont typeface="Arial" panose="020B0604020202020204" pitchFamily="34" charset="0"/>
              <a:buChar char="–"/>
              <a:defRPr/>
            </a:pPr>
            <a:r>
              <a:rPr lang="en-US" altLang="en-US" sz="2400" dirty="0">
                <a:solidFill>
                  <a:srgbClr val="000000"/>
                </a:solidFill>
                <a:latin typeface="Arial (Body)"/>
              </a:rPr>
              <a:t>function may return result up to non-digit</a:t>
            </a:r>
          </a:p>
          <a:p>
            <a:pPr marL="741553" lvl="1" indent="-284353">
              <a:buFont typeface="Arial" panose="020B0604020202020204" pitchFamily="34" charset="0"/>
              <a:buChar char="–"/>
              <a:defRPr/>
            </a:pPr>
            <a:r>
              <a:rPr lang="en-US" altLang="en-US" sz="2400" dirty="0">
                <a:solidFill>
                  <a:srgbClr val="000000"/>
                </a:solidFill>
                <a:latin typeface="Arial (Body)"/>
              </a:rPr>
              <a:t>function may return </a:t>
            </a:r>
            <a:r>
              <a:rPr lang="en-US" altLang="en-US" sz="2400" dirty="0" smtClean="0">
                <a:solidFill>
                  <a:srgbClr val="000000"/>
                </a:solidFill>
                <a:latin typeface="Arial (Body)"/>
              </a:rPr>
              <a:t>0</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Courier New" panose="02070309020205020404" pitchFamily="49" charset="0"/>
                <a:ea typeface="+mn-ea"/>
                <a:cs typeface="Courier New" panose="02070309020205020404" pitchFamily="49" charset="0"/>
              </a:rPr>
              <a:t>itoa</a:t>
            </a:r>
            <a:r>
              <a:rPr lang="en-US" altLang="en-US" sz="2400" dirty="0">
                <a:solidFill>
                  <a:srgbClr val="000000"/>
                </a:solidFill>
                <a:latin typeface="Arial (Body)"/>
                <a:ea typeface="+mn-ea"/>
              </a:rPr>
              <a:t> does no bounds </a:t>
            </a:r>
            <a:r>
              <a:rPr lang="en-US" altLang="en-US" sz="2400" dirty="0" smtClean="0">
                <a:solidFill>
                  <a:srgbClr val="000000"/>
                </a:solidFill>
                <a:latin typeface="Arial (Body)"/>
                <a:ea typeface="+mn-ea"/>
              </a:rPr>
              <a:t>checking–make </a:t>
            </a:r>
            <a:r>
              <a:rPr lang="en-US" altLang="en-US" sz="2400" dirty="0">
                <a:solidFill>
                  <a:srgbClr val="000000"/>
                </a:solidFill>
                <a:latin typeface="Arial (Body)"/>
                <a:ea typeface="+mn-ea"/>
              </a:rPr>
              <a:t>sure there is enough space to store the result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369375"/>
            <a:ext cx="8131629" cy="1231076"/>
          </a:xfrm>
        </p:spPr>
        <p:txBody>
          <a:bodyPr wrap="square">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Times New Roman" panose="02020603050405020304" pitchFamily="18" charset="0"/>
              </a:rPr>
              <a:t>10.6 Writing Your Own C-String Handling Functions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Writing Your Own </a:t>
            </a:r>
            <a:r>
              <a:rPr lang="pt-BR" altLang="en-US" dirty="0" smtClean="0">
                <a:latin typeface="Times New Roman" panose="02020603050405020304" pitchFamily="18" charset="0"/>
                <a:ea typeface="+mj-ea"/>
                <a:cs typeface="Arial"/>
              </a:rPr>
              <a:t>C-String </a:t>
            </a:r>
            <a:r>
              <a:rPr lang="en-US" altLang="en-US" dirty="0" smtClean="0">
                <a:latin typeface="Times New Roman" panose="02020603050405020304" pitchFamily="18" charset="0"/>
                <a:ea typeface="+mj-ea"/>
                <a:cs typeface="Arial"/>
              </a:rPr>
              <a:t>Handling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62127"/>
          </a:xfrm>
        </p:spPr>
        <p:txBody>
          <a:bodyPr>
            <a:spAutoFit/>
          </a:bodyPr>
          <a:lstStyle/>
          <a:p>
            <a:pPr marL="255651" indent="-255651">
              <a:tabLst/>
              <a:defRPr/>
            </a:pPr>
            <a:r>
              <a:rPr lang="en-US" altLang="en-US" sz="2400" dirty="0">
                <a:solidFill>
                  <a:srgbClr val="000000"/>
                </a:solidFill>
                <a:latin typeface="Arial (Body)"/>
                <a:ea typeface="+mn-ea"/>
              </a:rPr>
              <a:t>Designing </a:t>
            </a:r>
            <a:r>
              <a:rPr lang="pt-BR" altLang="en-US" sz="2400" dirty="0" smtClean="0">
                <a:solidFill>
                  <a:srgbClr val="000000"/>
                </a:solidFill>
                <a:latin typeface="Arial (Body)"/>
                <a:ea typeface="+mn-ea"/>
              </a:rPr>
              <a:t>C-String </a:t>
            </a:r>
            <a:r>
              <a:rPr lang="en-US" altLang="en-US" sz="2400" dirty="0" smtClean="0">
                <a:solidFill>
                  <a:srgbClr val="000000"/>
                </a:solidFill>
                <a:latin typeface="Arial (Body)"/>
                <a:ea typeface="+mn-ea"/>
              </a:rPr>
              <a:t>Handling </a:t>
            </a:r>
            <a:r>
              <a:rPr lang="en-US" altLang="en-US" sz="2400" dirty="0">
                <a:solidFill>
                  <a:srgbClr val="000000"/>
                </a:solidFill>
                <a:latin typeface="Arial (Body)"/>
                <a:ea typeface="+mn-ea"/>
              </a:rPr>
              <a:t>Functions</a:t>
            </a:r>
          </a:p>
          <a:p>
            <a:pPr marL="741553" lvl="1" indent="-284353">
              <a:buFont typeface="Arial" panose="020B0604020202020204" pitchFamily="34" charset="0"/>
              <a:buChar char="–"/>
              <a:defRPr/>
            </a:pPr>
            <a:r>
              <a:rPr lang="en-US" altLang="en-US" sz="2400" dirty="0">
                <a:solidFill>
                  <a:srgbClr val="000000"/>
                </a:solidFill>
                <a:latin typeface="Arial (Body)"/>
              </a:rPr>
              <a:t>can pass arrays or pointers to </a:t>
            </a:r>
            <a:r>
              <a:rPr lang="en-US" altLang="en-US" sz="2400" dirty="0">
                <a:solidFill>
                  <a:srgbClr val="000000"/>
                </a:solidFill>
                <a:latin typeface="Courier New" panose="02070309020205020404" pitchFamily="49" charset="0"/>
                <a:cs typeface="Courier New" panose="02070309020205020404" pitchFamily="49" charset="0"/>
              </a:rPr>
              <a:t>char</a:t>
            </a:r>
            <a:r>
              <a:rPr lang="en-US" altLang="en-US" sz="2400" dirty="0">
                <a:solidFill>
                  <a:srgbClr val="000000"/>
                </a:solidFill>
                <a:latin typeface="Arial (Body)"/>
              </a:rPr>
              <a:t> arrays</a:t>
            </a:r>
          </a:p>
          <a:p>
            <a:pPr marL="741553" lvl="1" indent="-284353">
              <a:buFont typeface="Arial" panose="020B0604020202020204" pitchFamily="34" charset="0"/>
              <a:buChar char="–"/>
              <a:defRPr/>
            </a:pPr>
            <a:r>
              <a:rPr lang="en-US" altLang="en-US" sz="2400" dirty="0">
                <a:solidFill>
                  <a:srgbClr val="000000"/>
                </a:solidFill>
                <a:latin typeface="Arial (Body)"/>
              </a:rPr>
              <a:t>Can perform bounds checking to ensure enough space for results</a:t>
            </a:r>
          </a:p>
          <a:p>
            <a:pPr marL="741553" lvl="1" indent="-284353">
              <a:buFont typeface="Arial" panose="020B0604020202020204" pitchFamily="34" charset="0"/>
              <a:buChar char="–"/>
              <a:defRPr/>
            </a:pPr>
            <a:r>
              <a:rPr lang="en-US" altLang="en-US" sz="2400" dirty="0">
                <a:solidFill>
                  <a:srgbClr val="000000"/>
                </a:solidFill>
                <a:latin typeface="Arial (Body)"/>
              </a:rPr>
              <a:t>Can anticipate unexpected user input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From Program 10-9</a:t>
            </a:r>
            <a:endParaRPr lang="en-US" altLang="en-US" dirty="0">
              <a:latin typeface="Times New Roman" panose="02020603050405020304" pitchFamily="18" charset="0"/>
              <a:ea typeface="+mj-ea"/>
              <a:cs typeface="Arial"/>
            </a:endParaRPr>
          </a:p>
        </p:txBody>
      </p:sp>
      <p:pic>
        <p:nvPicPr>
          <p:cNvPr id="38915" name="Picture 3" descr="Computer code. The code has 14 lines. The lines read as follows. Line 31. void string Copy left parenthesis c h a r string1 left bracket right bracket comma c h a r string2 left bracket right bracket right parenthesis. Line 32. left brace. Line 33, indented once. i n t index equals 0 semicolon forward slash forward slash Loop counter. Line 34. blank. Line 35, indented once. forward slash forward slash Step through string1 comma copying each element to. Line 36, indented once. forward slash forward slash string2 period Stop when the null character is encountered period. Line 37, indented once. while left parenthesis string1 left bracket index right bracket exclamation point equals single quote back slash 0 single quote right parenthesis. Line 38, indented once. left brace. Line 39, indented twice. string2 left bracket index right bracket equals string1 left bracket index right bracket semicolon. Line 40, indented twice. index plus plus semicolon. Line 41, indented once. right brace. Line 42. blank. Line 43, indented once. forward slash forward slash Place a null character in string2 period. Line 44, indented once. string2 left bracket index right bracket equals single quote back slash 0 single quote semicolon. Line 4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863101"/>
            <a:ext cx="784860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From Program 10-10</a:t>
            </a:r>
            <a:endParaRPr lang="en-US" altLang="en-US" dirty="0">
              <a:latin typeface="Times New Roman" panose="02020603050405020304" pitchFamily="18" charset="0"/>
              <a:ea typeface="+mj-ea"/>
              <a:cs typeface="Arial"/>
            </a:endParaRPr>
          </a:p>
        </p:txBody>
      </p:sp>
      <p:pic>
        <p:nvPicPr>
          <p:cNvPr id="39939" name="Picture 3" descr="Computer code. The code has 12 lines. The lines read as follows. Line 29. void name Slice left parenthesis c h a r user Name left bracket right bracket right parenthesis. Line 30. left brace. Line 31, indented once. i n t count equals 0 semicolon forward slash forward slash Loop counter. Line 32. blank. Line 33, indented once. forward slash forward slash Locate the first space comma or the null terminator if there. Line 34, indented once. forward slash forward slash are no spaces period. Line 35, indented once. while left parenthesis user Name left bracket count right bracket exclamation point equals double quotes ampersand ampersand user Name left bracket count right bracket exclamation point equals single quote back slash 0 single quote right parenthesis. Line 36, indented twice. count plus plus semicolon. Line 37. blank. Line 38, indented once. forward slash forward slash If a space was found comma replace it with a null terminator period. Line 39, indented once. if left parenthesis user Name left bracket count right bracket equals equals double quotes right parenthesis. Line 40, indented twice. user Name left bracket count right bracket equals single quote back slash 0 single quote semicolon. Line 4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546"/>
            <a:ext cx="8227116" cy="329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10.7 </a:t>
            </a:r>
            <a:r>
              <a:rPr lang="en-US" altLang="en-US" sz="3400" dirty="0">
                <a:solidFill>
                  <a:schemeClr val="bg1"/>
                </a:solidFill>
                <a:latin typeface="Times New Roman" panose="02020603050405020304" pitchFamily="18" charset="0"/>
                <a:cs typeface="Times New Roman" panose="02020603050405020304" pitchFamily="18" charset="0"/>
              </a:rPr>
              <a:t>More About the C++ </a:t>
            </a:r>
            <a:r>
              <a:rPr lang="en-US" altLang="en-US" sz="3400" dirty="0">
                <a:solidFill>
                  <a:schemeClr val="bg1"/>
                </a:solidFill>
                <a:latin typeface="Courier New" panose="02070309020205020404" pitchFamily="49" charset="0"/>
                <a:cs typeface="Courier New" panose="02070309020205020404" pitchFamily="49" charset="0"/>
              </a:rPr>
              <a:t>string</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Class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C++ </a:t>
            </a:r>
            <a:r>
              <a:rPr lang="en-US" altLang="en-US" dirty="0" smtClean="0">
                <a:latin typeface="Courier New" panose="02070309020205020404" pitchFamily="49" charset="0"/>
                <a:ea typeface="+mj-ea"/>
                <a:cs typeface="Courier New" panose="02070309020205020404" pitchFamily="49" charset="0"/>
              </a:rPr>
              <a:t>string</a:t>
            </a:r>
            <a:r>
              <a:rPr lang="en-US" altLang="en-US" dirty="0" smtClean="0">
                <a:latin typeface="Times New Roman" panose="02020603050405020304" pitchFamily="18" charset="0"/>
                <a:ea typeface="+mj-ea"/>
                <a:cs typeface="Arial"/>
              </a:rPr>
              <a:t> Class</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1"/>
            <a:ext cx="8229600" cy="414711"/>
          </a:xfrm>
        </p:spPr>
        <p:txBody>
          <a:bodyPr/>
          <a:lstStyle/>
          <a:p>
            <a:pPr>
              <a:lnSpc>
                <a:spcPct val="85000"/>
              </a:lnSpc>
            </a:pPr>
            <a:r>
              <a:rPr lang="en-US" altLang="en-US" sz="2400" dirty="0">
                <a:latin typeface="+mn-lt"/>
              </a:rPr>
              <a:t>Special data type supports working with </a:t>
            </a:r>
            <a:r>
              <a:rPr lang="en-US" altLang="en-US" sz="2400" dirty="0" smtClean="0">
                <a:latin typeface="+mn-lt"/>
              </a:rPr>
              <a:t>strings</a:t>
            </a:r>
          </a:p>
          <a:p>
            <a:pPr>
              <a:lnSpc>
                <a:spcPct val="85000"/>
              </a:lnSpc>
            </a:pPr>
            <a:r>
              <a:rPr lang="en-US" altLang="en-US" sz="2400" dirty="0">
                <a:latin typeface="+mn-lt"/>
              </a:rPr>
              <a:t> </a:t>
            </a:r>
          </a:p>
        </p:txBody>
      </p:sp>
      <p:pic>
        <p:nvPicPr>
          <p:cNvPr id="11" name="Picture 10" descr="hash include left angle bracket string right angle bracket"/>
          <p:cNvPicPr>
            <a:picLocks noChangeAspect="1"/>
          </p:cNvPicPr>
          <p:nvPr/>
        </p:nvPicPr>
        <p:blipFill rotWithShape="1">
          <a:blip r:embed="rId2"/>
          <a:srcRect l="3807" t="3113" b="25604"/>
          <a:stretch/>
        </p:blipFill>
        <p:spPr>
          <a:xfrm>
            <a:off x="769259" y="2104572"/>
            <a:ext cx="3033488" cy="414820"/>
          </a:xfrm>
          <a:prstGeom prst="rect">
            <a:avLst/>
          </a:prstGeom>
        </p:spPr>
      </p:pic>
      <p:sp>
        <p:nvSpPr>
          <p:cNvPr id="4" name="Content Placeholder 3"/>
          <p:cNvSpPr>
            <a:spLocks noGrp="1"/>
          </p:cNvSpPr>
          <p:nvPr>
            <p:ph sz="quarter" idx="13"/>
          </p:nvPr>
        </p:nvSpPr>
        <p:spPr>
          <a:xfrm>
            <a:off x="457200" y="2684640"/>
            <a:ext cx="8232775" cy="486729"/>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Can define </a:t>
            </a:r>
            <a:r>
              <a:rPr lang="en-US" altLang="en-US" sz="2400" dirty="0">
                <a:latin typeface="Courier New" panose="02070309020205020404" pitchFamily="49" charset="0"/>
                <a:cs typeface="Courier New" panose="02070309020205020404" pitchFamily="49" charset="0"/>
              </a:rPr>
              <a:t>string</a:t>
            </a:r>
            <a:r>
              <a:rPr lang="en-US" altLang="en-US" sz="2400" dirty="0">
                <a:latin typeface="+mn-lt"/>
              </a:rPr>
              <a:t> variables in programs</a:t>
            </a:r>
            <a:r>
              <a:rPr lang="en-US" altLang="en-US" sz="2400" dirty="0" smtClean="0">
                <a:latin typeface="+mn-lt"/>
              </a:rPr>
              <a:t>:</a:t>
            </a:r>
            <a:endParaRPr lang="en-US" altLang="en-US" sz="2400" dirty="0">
              <a:latin typeface="+mn-lt"/>
            </a:endParaRPr>
          </a:p>
        </p:txBody>
      </p:sp>
      <p:pic>
        <p:nvPicPr>
          <p:cNvPr id="12" name="Picture 11" descr="string first Name comma last Name semicolon"/>
          <p:cNvPicPr>
            <a:picLocks noChangeAspect="1"/>
          </p:cNvPicPr>
          <p:nvPr/>
        </p:nvPicPr>
        <p:blipFill rotWithShape="1">
          <a:blip r:embed="rId3"/>
          <a:srcRect l="2420" t="6486" b="26397"/>
          <a:stretch/>
        </p:blipFill>
        <p:spPr>
          <a:xfrm>
            <a:off x="769259" y="3305489"/>
            <a:ext cx="4988835" cy="414611"/>
          </a:xfrm>
          <a:prstGeom prst="rect">
            <a:avLst/>
          </a:prstGeom>
        </p:spPr>
      </p:pic>
      <p:sp>
        <p:nvSpPr>
          <p:cNvPr id="6" name="Content Placeholder 5"/>
          <p:cNvSpPr>
            <a:spLocks noGrp="1"/>
          </p:cNvSpPr>
          <p:nvPr>
            <p:ph sz="quarter" idx="14"/>
          </p:nvPr>
        </p:nvSpPr>
        <p:spPr>
          <a:xfrm>
            <a:off x="457200" y="3831217"/>
            <a:ext cx="8232775" cy="549930"/>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Can receive values with assignment operator</a:t>
            </a:r>
            <a:r>
              <a:rPr lang="en-US" altLang="en-US" sz="2400" dirty="0" smtClean="0">
                <a:latin typeface="+mn-lt"/>
              </a:rPr>
              <a:t>:</a:t>
            </a:r>
            <a:endParaRPr lang="en-US" sz="2400" dirty="0">
              <a:latin typeface="+mn-lt"/>
            </a:endParaRPr>
          </a:p>
        </p:txBody>
      </p:sp>
      <p:pic>
        <p:nvPicPr>
          <p:cNvPr id="13" name="Picture 12" descr="first Name = double quote George double quote semicolon, last Name = double quote Washington double quote semicolon"/>
          <p:cNvPicPr>
            <a:picLocks noChangeAspect="1"/>
          </p:cNvPicPr>
          <p:nvPr/>
        </p:nvPicPr>
        <p:blipFill rotWithShape="1">
          <a:blip r:embed="rId4"/>
          <a:srcRect l="1720" t="7729" b="20201"/>
          <a:stretch/>
        </p:blipFill>
        <p:spPr>
          <a:xfrm>
            <a:off x="769259" y="4492205"/>
            <a:ext cx="4594739" cy="674734"/>
          </a:xfrm>
          <a:prstGeom prst="rect">
            <a:avLst/>
          </a:prstGeom>
        </p:spPr>
      </p:pic>
      <p:sp>
        <p:nvSpPr>
          <p:cNvPr id="7" name="Content Placeholder 6"/>
          <p:cNvSpPr>
            <a:spLocks noGrp="1"/>
          </p:cNvSpPr>
          <p:nvPr>
            <p:ph sz="quarter" idx="15"/>
          </p:nvPr>
        </p:nvSpPr>
        <p:spPr>
          <a:xfrm>
            <a:off x="460375" y="5272794"/>
            <a:ext cx="8229600" cy="394805"/>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Can be displayed via </a:t>
            </a:r>
            <a:r>
              <a:rPr lang="en-US" altLang="en-US" sz="2400" dirty="0" smtClean="0">
                <a:latin typeface="Courier New" panose="02070309020205020404" pitchFamily="49" charset="0"/>
              </a:rPr>
              <a:t>cout</a:t>
            </a:r>
            <a:endParaRPr lang="en-US" altLang="en-US" sz="2400" dirty="0">
              <a:latin typeface="Courier New" panose="02070309020205020404" pitchFamily="49" charset="0"/>
            </a:endParaRPr>
          </a:p>
        </p:txBody>
      </p:sp>
      <p:pic>
        <p:nvPicPr>
          <p:cNvPr id="14" name="Picture 13" descr="C o u t left angle bracket left angle bracket first name left angle bracket left angle bracket Double quote Double quote left angle bracket left angle bracket last name semicolon"/>
          <p:cNvPicPr>
            <a:picLocks noChangeAspect="1"/>
          </p:cNvPicPr>
          <p:nvPr/>
        </p:nvPicPr>
        <p:blipFill rotWithShape="1">
          <a:blip r:embed="rId5"/>
          <a:srcRect l="2079" t="12966" b="22186"/>
          <a:stretch/>
        </p:blipFill>
        <p:spPr>
          <a:xfrm>
            <a:off x="769259" y="5827259"/>
            <a:ext cx="6338811" cy="37737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Using the </a:t>
            </a:r>
            <a:r>
              <a:rPr lang="en-US" altLang="en-US" dirty="0" smtClean="0">
                <a:latin typeface="Courier New" panose="02070309020205020404" pitchFamily="49" charset="0"/>
                <a:ea typeface="+mj-ea"/>
                <a:cs typeface="Courier New" panose="02070309020205020404" pitchFamily="49" charset="0"/>
              </a:rPr>
              <a:t>string</a:t>
            </a:r>
            <a:r>
              <a:rPr lang="en-US" altLang="en-US" dirty="0" smtClean="0">
                <a:latin typeface="Times New Roman" panose="02020603050405020304" pitchFamily="18" charset="0"/>
                <a:ea typeface="+mj-ea"/>
                <a:cs typeface="Arial"/>
              </a:rPr>
              <a:t> Class in Program 10-15</a:t>
            </a:r>
            <a:endParaRPr lang="en-US" altLang="en-US" dirty="0">
              <a:latin typeface="Times New Roman" panose="02020603050405020304" pitchFamily="18" charset="0"/>
              <a:ea typeface="+mj-ea"/>
              <a:cs typeface="Arial"/>
            </a:endParaRPr>
          </a:p>
        </p:txBody>
      </p:sp>
      <p:pic>
        <p:nvPicPr>
          <p:cNvPr id="43011" name="Picture 4" descr="Computer code. The code has 13 lines. The lines read as follows. Line 1. forward slash forward slash This program demonstrates the string class period. Line 2. hash include left angle bracket i o stream right angle bracket. Line 3. hash include left angle bracket string right angle bracket forward slash forward slash Required for the string class period. Line 4. using namespace s t d semicolon. Line 5. blank. Line 6. i n t main left parenthesis right parenthesis. Line 7. left brace. Line 8, indented once. string movie Title semicolon. Line 9. blank. Line 10, indented once. movie Title equals double quote Wheels of Fury double quote semicolon. Line 11, indented once. c out left angle bracket left angle bracket double quote My favorite movie is double quote left angle bracket left angle bracket movie Title left angle bracket left angle bracket end l semicolon. Line 12, indented once. return 0 semicolon. Line 13. right brace. Program output reads, My favorite movie is wheels of fury."/>
          <p:cNvPicPr>
            <a:picLocks noChangeAspect="1" noChangeArrowheads="1"/>
          </p:cNvPicPr>
          <p:nvPr/>
        </p:nvPicPr>
        <p:blipFill rotWithShape="1">
          <a:blip r:embed="rId2">
            <a:extLst>
              <a:ext uri="{28A0092B-C50C-407E-A947-70E740481C1C}">
                <a14:useLocalDpi xmlns:a14="http://schemas.microsoft.com/office/drawing/2010/main" val="0"/>
              </a:ext>
            </a:extLst>
          </a:blip>
          <a:srcRect t="11589"/>
          <a:stretch/>
        </p:blipFill>
        <p:spPr bwMode="auto">
          <a:xfrm>
            <a:off x="497824" y="1760459"/>
            <a:ext cx="8148352" cy="43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Input into a </a:t>
            </a:r>
            <a:r>
              <a:rPr lang="en-US" altLang="en-US" dirty="0" smtClean="0">
                <a:latin typeface="Courier New" panose="02070309020205020404" pitchFamily="49" charset="0"/>
                <a:ea typeface="+mj-ea"/>
                <a:cs typeface="Courier New" panose="02070309020205020404" pitchFamily="49" charset="0"/>
              </a:rPr>
              <a:t>string</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1386114" cy="553968"/>
          </a:xfrm>
        </p:spPr>
        <p:txBody>
          <a:bodyPr wrap="square">
            <a:spAutoFit/>
          </a:bodyPr>
          <a:lstStyle/>
          <a:p>
            <a:pPr marL="255651" indent="-255651">
              <a:tabLst/>
              <a:defRPr/>
            </a:pPr>
            <a:r>
              <a:rPr lang="en-US" altLang="en-US" sz="2400" dirty="0" smtClean="0">
                <a:solidFill>
                  <a:srgbClr val="000000"/>
                </a:solidFill>
                <a:latin typeface="Arial (Body)"/>
                <a:ea typeface="+mn-ea"/>
              </a:rPr>
              <a:t>Use</a:t>
            </a:r>
            <a:endParaRPr lang="en-US" altLang="en-US" sz="2400" dirty="0">
              <a:solidFill>
                <a:srgbClr val="000000"/>
              </a:solidFill>
              <a:latin typeface="Arial (Body)"/>
              <a:ea typeface="+mn-ea"/>
            </a:endParaRPr>
          </a:p>
        </p:txBody>
      </p:sp>
      <p:graphicFrame>
        <p:nvGraphicFramePr>
          <p:cNvPr id="5" name="Object 4" descr="c i n right angle bracket right angle bracket"/>
          <p:cNvGraphicFramePr>
            <a:graphicFrameLocks noChangeAspect="1"/>
          </p:cNvGraphicFramePr>
          <p:nvPr>
            <p:extLst>
              <p:ext uri="{D42A27DB-BD31-4B8C-83A1-F6EECF244321}">
                <p14:modId xmlns:p14="http://schemas.microsoft.com/office/powerpoint/2010/main" val="2712116435"/>
              </p:ext>
            </p:extLst>
          </p:nvPr>
        </p:nvGraphicFramePr>
        <p:xfrm>
          <a:off x="1393647" y="1709201"/>
          <a:ext cx="1197837" cy="353907"/>
        </p:xfrm>
        <a:graphic>
          <a:graphicData uri="http://schemas.openxmlformats.org/presentationml/2006/ole">
            <mc:AlternateContent xmlns:mc="http://schemas.openxmlformats.org/markup-compatibility/2006">
              <mc:Choice xmlns:v="urn:schemas-microsoft-com:vml" Requires="v">
                <p:oleObj spid="_x0000_s3258" name="Equation" r:id="rId3" imgW="558720" imgH="164880" progId="Equation.DSMT4">
                  <p:embed/>
                </p:oleObj>
              </mc:Choice>
              <mc:Fallback>
                <p:oleObj name="Equation" r:id="rId3" imgW="558720" imgH="164880" progId="Equation.DSMT4">
                  <p:embed/>
                  <p:pic>
                    <p:nvPicPr>
                      <p:cNvPr id="0" name=""/>
                      <p:cNvPicPr/>
                      <p:nvPr/>
                    </p:nvPicPr>
                    <p:blipFill>
                      <a:blip r:embed="rId4"/>
                      <a:stretch>
                        <a:fillRect/>
                      </a:stretch>
                    </p:blipFill>
                    <p:spPr>
                      <a:xfrm>
                        <a:off x="1393647" y="1709201"/>
                        <a:ext cx="1197837" cy="353907"/>
                      </a:xfrm>
                      <a:prstGeom prst="rect">
                        <a:avLst/>
                      </a:prstGeom>
                    </p:spPr>
                  </p:pic>
                </p:oleObj>
              </mc:Fallback>
            </mc:AlternateContent>
          </a:graphicData>
        </a:graphic>
      </p:graphicFrame>
      <p:sp>
        <p:nvSpPr>
          <p:cNvPr id="6" name="Text Placeholder 5"/>
          <p:cNvSpPr>
            <a:spLocks noGrp="1"/>
          </p:cNvSpPr>
          <p:nvPr>
            <p:ph type="body" idx="2"/>
          </p:nvPr>
        </p:nvSpPr>
        <p:spPr>
          <a:xfrm>
            <a:off x="457200" y="1610219"/>
            <a:ext cx="8229600" cy="582304"/>
          </a:xfrm>
        </p:spPr>
        <p:txBody>
          <a:bodyPr/>
          <a:lstStyle/>
          <a:p>
            <a:pPr marL="2060575" indent="0">
              <a:buNone/>
            </a:pPr>
            <a:r>
              <a:rPr lang="en-US" altLang="en-US" sz="2400" dirty="0">
                <a:solidFill>
                  <a:srgbClr val="000000"/>
                </a:solidFill>
                <a:latin typeface="Arial (Body)"/>
              </a:rPr>
              <a:t>to read an item into a string</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4" name="Picture 3" descr="Computer code. The code has 3 lines. The lines read as follows. Line 1. string first name semicolon. Line 2. c out less than sign less than sign colon Enter your first name colon double quote semicolon. Line 3. c in greater than sign greater than sign first name semicolon."/>
          <p:cNvPicPr>
            <a:picLocks noChangeAspect="1"/>
          </p:cNvPicPr>
          <p:nvPr/>
        </p:nvPicPr>
        <p:blipFill>
          <a:blip r:embed="rId5"/>
          <a:stretch>
            <a:fillRect/>
          </a:stretch>
        </p:blipFill>
        <p:spPr>
          <a:xfrm>
            <a:off x="865407" y="2291505"/>
            <a:ext cx="7309668" cy="152028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809"/>
            <a:ext cx="7627257" cy="1231076"/>
          </a:xfrm>
        </p:spPr>
        <p:txBody>
          <a:bodyPr wrap="square" anchor="b">
            <a:spAutoFit/>
          </a:bodyPr>
          <a:lstStyle/>
          <a:p>
            <a:pPr>
              <a:spcBef>
                <a:spcPct val="0"/>
              </a:spcBef>
              <a:buClrTx/>
              <a:defRPr/>
            </a:pPr>
            <a:r>
              <a:rPr lang="en-US" altLang="en-US" dirty="0" smtClean="0">
                <a:latin typeface="Times New Roman" panose="02020603050405020304" pitchFamily="18" charset="0"/>
                <a:ea typeface="+mj-ea"/>
                <a:cs typeface="Arial"/>
              </a:rPr>
              <a:t>Using</a:t>
            </a:r>
            <a:r>
              <a:rPr lang="en-US" altLang="en-US" dirty="0" smtClean="0">
                <a:latin typeface="+mn-lt"/>
                <a:ea typeface="+mj-ea"/>
                <a:cs typeface="Courier New" panose="02070309020205020404" pitchFamily="49" charset="0"/>
              </a:rPr>
              <a:t> </a:t>
            </a:r>
            <a:r>
              <a:rPr lang="en-US" altLang="en-US" dirty="0" smtClean="0">
                <a:latin typeface="Courier New" panose="02070309020205020404" pitchFamily="49" charset="0"/>
                <a:ea typeface="+mj-ea"/>
                <a:cs typeface="Courier New" panose="02070309020205020404" pitchFamily="49" charset="0"/>
              </a:rPr>
              <a:t>Cin</a:t>
            </a:r>
            <a:r>
              <a:rPr lang="en-US" altLang="en-US" dirty="0" smtClean="0">
                <a:latin typeface="+mn-lt"/>
                <a:ea typeface="+mj-ea"/>
                <a:cs typeface="Courier New" panose="02070309020205020404" pitchFamily="49" charset="0"/>
              </a:rPr>
              <a:t> </a:t>
            </a:r>
            <a:r>
              <a:rPr lang="en-US" altLang="en-US" dirty="0" smtClean="0">
                <a:latin typeface="Times New Roman" panose="02020603050405020304" pitchFamily="18" charset="0"/>
                <a:ea typeface="+mj-ea"/>
                <a:cs typeface="Arial"/>
              </a:rPr>
              <a:t>and </a:t>
            </a: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Objects in Program 10-16</a:t>
            </a:r>
            <a:endParaRPr lang="en-US" altLang="en-US" dirty="0">
              <a:latin typeface="Times New Roman" panose="02020603050405020304" pitchFamily="18" charset="0"/>
              <a:ea typeface="+mj-ea"/>
              <a:cs typeface="Arial"/>
            </a:endParaRPr>
          </a:p>
        </p:txBody>
      </p:sp>
      <p:pic>
        <p:nvPicPr>
          <p:cNvPr id="45059" name="Picture 6" descr="Computer code. The code has 15 lines. The lines read as follows. Line 1. forward slash forward slash This program demonstrates how c in can read a string into. Line 2. forward slash forward slash a string class object period. Line 3. hash include left angle bracket i o stream right angle bracket. Line 4. hash include left angle bracket string right angle bracket. Line 5. using namespace s t d semicolon. Line 6. blank. Line 7. i n t main left parenthesis right parenthesis. Line 8. left brace. Line 9. string name semicolon. Line 10. blank. Line 11, indented once. c out left angle bracket left angle bracket double quote What is your name question mark double quote semicolon. Line 12, indented once. c in right angle bracket right angle bracket name semicolon. Line 13, indented once. c out left angle bracket left angle bracket double quote Good morning double quote left angle bracket left angle bracket name left angle bracket left angle bracket end l semicolon. Line 14, indented once. return 0 semicolon. Line 15. right brace. Program output. The output has 2 lines. The lines read as follows. Line 1. What is your name question mark Peggy left bracket Enter right bracket. Line 2. Good morning Peggy."/>
          <p:cNvPicPr>
            <a:picLocks noChangeAspect="1" noChangeArrowheads="1"/>
          </p:cNvPicPr>
          <p:nvPr/>
        </p:nvPicPr>
        <p:blipFill rotWithShape="1">
          <a:blip r:embed="rId2">
            <a:extLst>
              <a:ext uri="{28A0092B-C50C-407E-A947-70E740481C1C}">
                <a14:useLocalDpi xmlns:a14="http://schemas.microsoft.com/office/drawing/2010/main" val="0"/>
              </a:ext>
            </a:extLst>
          </a:blip>
          <a:srcRect t="9859"/>
          <a:stretch/>
        </p:blipFill>
        <p:spPr bwMode="auto">
          <a:xfrm>
            <a:off x="836771" y="1519851"/>
            <a:ext cx="7470458" cy="456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a:latin typeface="Times New Roman" panose="02020603050405020304" pitchFamily="18" charset="0"/>
                <a:ea typeface="+mj-ea"/>
                <a:cs typeface="Arial"/>
              </a:rPr>
              <a:t>Character Testing</a:t>
            </a:r>
          </a:p>
        </p:txBody>
      </p:sp>
      <p:sp>
        <p:nvSpPr>
          <p:cNvPr id="3" name="Text Placeholder 2"/>
          <p:cNvSpPr>
            <a:spLocks noGrp="1"/>
          </p:cNvSpPr>
          <p:nvPr>
            <p:ph type="body" idx="1"/>
          </p:nvPr>
        </p:nvSpPr>
        <p:spPr>
          <a:xfrm>
            <a:off x="457200" y="1600200"/>
            <a:ext cx="8229600" cy="553968"/>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Requires </a:t>
            </a:r>
            <a:r>
              <a:rPr lang="en-US" altLang="en-US" sz="2400" dirty="0">
                <a:solidFill>
                  <a:srgbClr val="000000"/>
                </a:solidFill>
                <a:latin typeface="Courier New" panose="02070309020205020404" pitchFamily="49" charset="0"/>
                <a:ea typeface="+mn-ea"/>
                <a:cs typeface="Courier New" panose="02070309020205020404" pitchFamily="49" charset="0"/>
              </a:rPr>
              <a:t>cctype</a:t>
            </a:r>
            <a:r>
              <a:rPr lang="en-US" altLang="en-US" sz="2400" dirty="0">
                <a:solidFill>
                  <a:srgbClr val="000000"/>
                </a:solidFill>
                <a:latin typeface="Arial (Body)"/>
                <a:ea typeface="+mn-ea"/>
              </a:rPr>
              <a:t> header file</a:t>
            </a:r>
          </a:p>
        </p:txBody>
      </p:sp>
      <p:graphicFrame>
        <p:nvGraphicFramePr>
          <p:cNvPr id="4" name="Table 3"/>
          <p:cNvGraphicFramePr>
            <a:graphicFrameLocks noGrp="1"/>
          </p:cNvGraphicFramePr>
          <p:nvPr>
            <p:extLst>
              <p:ext uri="{D42A27DB-BD31-4B8C-83A1-F6EECF244321}">
                <p14:modId xmlns:p14="http://schemas.microsoft.com/office/powerpoint/2010/main" val="4073377134"/>
              </p:ext>
            </p:extLst>
          </p:nvPr>
        </p:nvGraphicFramePr>
        <p:xfrm>
          <a:off x="744793" y="2360342"/>
          <a:ext cx="7654413" cy="3833832"/>
        </p:xfrm>
        <a:graphic>
          <a:graphicData uri="http://schemas.openxmlformats.org/drawingml/2006/table">
            <a:tbl>
              <a:tblPr firstRow="1" bandRow="1">
                <a:tableStyleId>{5940675A-B579-460E-94D1-54222C63F5DA}</a:tableStyleId>
              </a:tblPr>
              <a:tblGrid>
                <a:gridCol w="1620529">
                  <a:extLst>
                    <a:ext uri="{9D8B030D-6E8A-4147-A177-3AD203B41FA5}">
                      <a16:colId xmlns:a16="http://schemas.microsoft.com/office/drawing/2014/main" val="1713273109"/>
                    </a:ext>
                  </a:extLst>
                </a:gridCol>
                <a:gridCol w="6033884">
                  <a:extLst>
                    <a:ext uri="{9D8B030D-6E8A-4147-A177-3AD203B41FA5}">
                      <a16:colId xmlns:a16="http://schemas.microsoft.com/office/drawing/2014/main" val="1042280300"/>
                    </a:ext>
                  </a:extLst>
                </a:gridCol>
              </a:tblGrid>
              <a:tr h="3563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Meaning</a:t>
                      </a:r>
                    </a:p>
                  </a:txBody>
                  <a:tcPr/>
                </a:tc>
                <a:extLst>
                  <a:ext uri="{0D108BD9-81ED-4DB2-BD59-A6C34878D82A}">
                    <a16:rowId xmlns:a16="http://schemas.microsoft.com/office/drawing/2014/main" val="3273580310"/>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isalpha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letter,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endParaRPr kumimoji="0" lang="en-US" sz="1800" b="0" i="0" u="none" strike="noStrike" cap="none" normalizeH="0" baseline="0" dirty="0" smtClean="0">
                        <a:ln>
                          <a:noFill/>
                        </a:ln>
                        <a:solidFill>
                          <a:schemeClr val="tx1"/>
                        </a:solidFill>
                        <a:effectLst/>
                        <a:latin typeface="Courier New" pitchFamily="112" charset="0"/>
                      </a:endParaRPr>
                    </a:p>
                  </a:txBody>
                  <a:tcPr/>
                </a:tc>
                <a:extLst>
                  <a:ext uri="{0D108BD9-81ED-4DB2-BD59-A6C34878D82A}">
                    <a16:rowId xmlns:a16="http://schemas.microsoft.com/office/drawing/2014/main" val="2086360859"/>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isalnum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letter or digit,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endParaRPr kumimoji="0" lang="en-US" sz="1800" b="0" i="0" u="none" strike="noStrike" cap="none" normalizeH="0" baseline="0" dirty="0" smtClean="0">
                        <a:ln>
                          <a:noFill/>
                        </a:ln>
                        <a:solidFill>
                          <a:schemeClr val="tx1"/>
                        </a:solidFill>
                        <a:effectLst/>
                        <a:latin typeface="Courier New" pitchFamily="112" charset="0"/>
                      </a:endParaRPr>
                    </a:p>
                  </a:txBody>
                  <a:tcPr/>
                </a:tc>
                <a:extLst>
                  <a:ext uri="{0D108BD9-81ED-4DB2-BD59-A6C34878D82A}">
                    <a16:rowId xmlns:a16="http://schemas.microsoft.com/office/drawing/2014/main" val="1603118892"/>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isdigit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digit 0-9,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endParaRPr kumimoji="0" lang="en-US" sz="1800" b="0" i="0" u="none" strike="noStrike" cap="none" normalizeH="0" baseline="0" dirty="0" smtClean="0">
                        <a:ln>
                          <a:noFill/>
                        </a:ln>
                        <a:solidFill>
                          <a:schemeClr val="tx1"/>
                        </a:solidFill>
                        <a:effectLst/>
                        <a:latin typeface="Courier New" pitchFamily="112" charset="0"/>
                      </a:endParaRPr>
                    </a:p>
                  </a:txBody>
                  <a:tcPr/>
                </a:tc>
                <a:extLst>
                  <a:ext uri="{0D108BD9-81ED-4DB2-BD59-A6C34878D82A}">
                    <a16:rowId xmlns:a16="http://schemas.microsoft.com/office/drawing/2014/main" val="2259920752"/>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islower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lowercase letter,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a:tc>
                <a:extLst>
                  <a:ext uri="{0D108BD9-81ED-4DB2-BD59-A6C34878D82A}">
                    <a16:rowId xmlns:a16="http://schemas.microsoft.com/office/drawing/2014/main" val="4175852000"/>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isprint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printable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a:tc>
                <a:extLst>
                  <a:ext uri="{0D108BD9-81ED-4DB2-BD59-A6C34878D82A}">
                    <a16:rowId xmlns:a16="http://schemas.microsoft.com/office/drawing/2014/main" val="826458708"/>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ispunct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punctuation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a:tc>
                <a:extLst>
                  <a:ext uri="{0D108BD9-81ED-4DB2-BD59-A6C34878D82A}">
                    <a16:rowId xmlns:a16="http://schemas.microsoft.com/office/drawing/2014/main" val="1663194188"/>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isupper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an uppercase letter,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a:tc>
                <a:extLst>
                  <a:ext uri="{0D108BD9-81ED-4DB2-BD59-A6C34878D82A}">
                    <a16:rowId xmlns:a16="http://schemas.microsoft.com/office/drawing/2014/main" val="2724705314"/>
                  </a:ext>
                </a:extLst>
              </a:tr>
              <a:tr h="43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isspace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Arial" charset="0"/>
                        </a:rPr>
                        <a:t> if arg. is a whitespace character, </a:t>
                      </a:r>
                      <a:r>
                        <a:rPr kumimoji="0" lang="en-US" sz="1800" b="0" i="0" u="none" strike="noStrike" cap="none" normalizeH="0" baseline="0" dirty="0" smtClean="0">
                          <a:ln>
                            <a:noFill/>
                          </a:ln>
                          <a:solidFill>
                            <a:schemeClr val="tx1"/>
                          </a:solidFill>
                          <a:effectLst/>
                          <a:latin typeface="Courier New" pitchFamily="112" charset="0"/>
                        </a:rPr>
                        <a:t>false</a:t>
                      </a:r>
                      <a:r>
                        <a:rPr kumimoji="0" lang="en-US" sz="1800" b="0" i="0" u="none" strike="noStrike" cap="none" normalizeH="0" baseline="0" dirty="0" smtClean="0">
                          <a:ln>
                            <a:noFill/>
                          </a:ln>
                          <a:solidFill>
                            <a:schemeClr val="tx1"/>
                          </a:solidFill>
                          <a:effectLst/>
                          <a:latin typeface="Arial" charset="0"/>
                        </a:rPr>
                        <a:t> otherwise</a:t>
                      </a:r>
                    </a:p>
                  </a:txBody>
                  <a:tcPr/>
                </a:tc>
                <a:extLst>
                  <a:ext uri="{0D108BD9-81ED-4DB2-BD59-A6C34878D82A}">
                    <a16:rowId xmlns:a16="http://schemas.microsoft.com/office/drawing/2014/main" val="3669348346"/>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Input into a </a:t>
            </a: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752600"/>
            <a:ext cx="8229600" cy="923299"/>
          </a:xfrm>
        </p:spPr>
        <p:txBody>
          <a:bodyPr>
            <a:spAutoFit/>
          </a:bodyPr>
          <a:lstStyle/>
          <a:p>
            <a:pPr marL="255651" indent="-255651">
              <a:tabLst/>
              <a:defRPr/>
            </a:pPr>
            <a:r>
              <a:rPr lang="en-US" altLang="en-US" sz="2400" dirty="0">
                <a:solidFill>
                  <a:srgbClr val="000000"/>
                </a:solidFill>
                <a:latin typeface="Arial (Body)"/>
                <a:ea typeface="+mn-ea"/>
              </a:rPr>
              <a:t>Use </a:t>
            </a:r>
            <a:r>
              <a:rPr lang="en-US" altLang="en-US" sz="2400" dirty="0">
                <a:solidFill>
                  <a:srgbClr val="000000"/>
                </a:solidFill>
                <a:latin typeface="Courier New" panose="02070309020205020404" pitchFamily="49" charset="0"/>
                <a:ea typeface="+mn-ea"/>
                <a:cs typeface="Courier New" panose="02070309020205020404" pitchFamily="49" charset="0"/>
              </a:rPr>
              <a:t>getline</a:t>
            </a:r>
            <a:r>
              <a:rPr lang="en-US" altLang="en-US" sz="2400" dirty="0">
                <a:solidFill>
                  <a:srgbClr val="000000"/>
                </a:solidFill>
                <a:latin typeface="Arial (Body)"/>
                <a:ea typeface="+mn-ea"/>
              </a:rPr>
              <a:t> function to put a line of input, possibly including spaces, into a string</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The code has 3 lines. The lines read as follows. Line 1. string name semicolon. Line 2. c out left angle bracket left angle bracket double quote What is your name question mark double quote semicolon. Line 3. get line left parenthesis c in comma name right parenthesis semicolon."/>
          <p:cNvPicPr>
            <a:picLocks noChangeAspect="1"/>
          </p:cNvPicPr>
          <p:nvPr/>
        </p:nvPicPr>
        <p:blipFill>
          <a:blip r:embed="rId2"/>
          <a:stretch>
            <a:fillRect/>
          </a:stretch>
        </p:blipFill>
        <p:spPr>
          <a:xfrm>
            <a:off x="1361204" y="2675899"/>
            <a:ext cx="6421592" cy="162212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Comparison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Can use relational operators directly to compare string objects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The code has 5 lines. The lines read as follows. Line 1. string s t r 1 equals double quote George double quote comma. Line 2, indented twice. s t r 2 equals double quote Georgia double quote semicolon. Line 3. if left parenthesis s t r 1 less than sign s t r 2 right parenthesis. Line 4, indented once. c out less than sign less than sign s t r 1 less than sign less than sign double quote is less than double quote. Line 5, indented twice. less than sign less than sign s t r 2 semicolon."/>
          <p:cNvPicPr>
            <a:picLocks noChangeAspect="1"/>
          </p:cNvPicPr>
          <p:nvPr/>
        </p:nvPicPr>
        <p:blipFill>
          <a:blip r:embed="rId2"/>
          <a:stretch>
            <a:fillRect/>
          </a:stretch>
        </p:blipFill>
        <p:spPr>
          <a:xfrm>
            <a:off x="1467256" y="2723085"/>
            <a:ext cx="6209488" cy="2143910"/>
          </a:xfrm>
          <a:prstGeom prst="rect">
            <a:avLst/>
          </a:prstGeom>
        </p:spPr>
      </p:pic>
      <p:sp>
        <p:nvSpPr>
          <p:cNvPr id="4" name="Text Placeholder 3"/>
          <p:cNvSpPr>
            <a:spLocks noGrp="1"/>
          </p:cNvSpPr>
          <p:nvPr>
            <p:ph type="body" idx="2"/>
          </p:nvPr>
        </p:nvSpPr>
        <p:spPr>
          <a:xfrm>
            <a:off x="457200" y="5066582"/>
            <a:ext cx="8229600" cy="782128"/>
          </a:xfrm>
        </p:spPr>
        <p:txBody>
          <a:bodyPr/>
          <a:lstStyle/>
          <a:p>
            <a:pPr marL="255600" lvl="1" indent="-255600">
              <a:spcBef>
                <a:spcPts val="1500"/>
              </a:spcBef>
              <a:buFont typeface="Arial"/>
              <a:buChar char="•"/>
            </a:pPr>
            <a:r>
              <a:rPr lang="en-US" altLang="en-US" sz="2400" dirty="0">
                <a:solidFill>
                  <a:srgbClr val="000000"/>
                </a:solidFill>
                <a:latin typeface="Arial (Body)"/>
              </a:rPr>
              <a:t>Comparison is performed similar to </a:t>
            </a:r>
            <a:r>
              <a:rPr lang="en-US" altLang="en-US" sz="2400" dirty="0">
                <a:solidFill>
                  <a:srgbClr val="000000"/>
                </a:solidFill>
                <a:latin typeface="Courier New" panose="02070309020205020404" pitchFamily="49" charset="0"/>
                <a:cs typeface="Courier New" panose="02070309020205020404" pitchFamily="49" charset="0"/>
              </a:rPr>
              <a:t>strcmp</a:t>
            </a:r>
            <a:r>
              <a:rPr lang="en-US" altLang="en-US" sz="2400" dirty="0">
                <a:solidFill>
                  <a:srgbClr val="000000"/>
                </a:solidFill>
                <a:latin typeface="Arial (Body)"/>
              </a:rPr>
              <a:t> function</a:t>
            </a:r>
            <a:r>
              <a:rPr lang="en-US" altLang="en-US" sz="2400" dirty="0" smtClean="0">
                <a:solidFill>
                  <a:srgbClr val="000000"/>
                </a:solidFill>
                <a:latin typeface="Arial (Body)"/>
              </a:rPr>
              <a:t>. Result </a:t>
            </a:r>
            <a:r>
              <a:rPr lang="en-US" altLang="en-US" sz="2400" dirty="0">
                <a:solidFill>
                  <a:srgbClr val="000000"/>
                </a:solidFill>
                <a:latin typeface="Arial (Body)"/>
              </a:rPr>
              <a:t>is </a:t>
            </a:r>
            <a:r>
              <a:rPr lang="en-US" altLang="en-US" sz="2400" dirty="0">
                <a:solidFill>
                  <a:srgbClr val="000000"/>
                </a:solidFill>
                <a:latin typeface="Courier New" panose="02070309020205020404" pitchFamily="49" charset="0"/>
                <a:cs typeface="Courier New" panose="02070309020205020404" pitchFamily="49" charset="0"/>
              </a:rPr>
              <a:t>true</a:t>
            </a:r>
            <a:r>
              <a:rPr lang="en-US" altLang="en-US" sz="2400" dirty="0">
                <a:solidFill>
                  <a:srgbClr val="000000"/>
                </a:solidFill>
                <a:latin typeface="Arial (Body)"/>
              </a:rPr>
              <a:t> or </a:t>
            </a:r>
            <a:r>
              <a:rPr lang="en-US" altLang="en-US" sz="2400" dirty="0" smtClean="0">
                <a:solidFill>
                  <a:srgbClr val="000000"/>
                </a:solidFill>
                <a:latin typeface="Courier New" panose="02070309020205020404" pitchFamily="49" charset="0"/>
                <a:cs typeface="Courier New" panose="02070309020205020404" pitchFamily="49" charset="0"/>
              </a:rPr>
              <a:t>false</a:t>
            </a:r>
            <a:endParaRPr lang="en-US" altLang="en-US" sz="2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a:xfrm>
            <a:off x="457200" y="587543"/>
            <a:ext cx="8229600" cy="707856"/>
          </a:xfrm>
        </p:spPr>
        <p:txBody>
          <a:bodyPr anchor="b">
            <a:spAutoFit/>
          </a:bodyPr>
          <a:lstStyle/>
          <a:p>
            <a:pPr eaLnBrk="1" hangingPunct="1">
              <a:spcBef>
                <a:spcPct val="0"/>
              </a:spcBef>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Program 10-18</a:t>
            </a:r>
          </a:p>
        </p:txBody>
      </p:sp>
      <p:pic>
        <p:nvPicPr>
          <p:cNvPr id="48131" name="Picture 4" descr="Computer code. The code has 28 lines. The lines read as follows. Line 1. forward slash forward slash This program uses relational operators to alphabetically. Line 2. forward slash forward slash sort two strings entered by the user period. Line 3. hash include left angle bracket i o stream right angle bracket. Line 4. hash include left angle bracket string right angle bracket. Line 5. using namespace s t d semicolon. Line 6. blank. Line 7. i n t main left parenthesis right parenthesis. Line 8. left brace. Line 9, indented once. string name1 comma name2 semicolon. Line 10. blank. Line 11, indented once. forward slash forward slash Get a name period. Line 12, indented once. c out left angle bracket left angle bracket double quote Enter a name left parenthesis last name first right parenthesis colon double quote semicolon. Line 13, indented once. get line left parenthesis c in comma name1 right parenthesis semicolon. Line 14. blank. Line 15, indented once. forward slash forward slash Get another name period. Line 16, indented once. c out left angle bracket left angle bracket double quote Enter another name colon double quote semicolon. Line 17, indented once. get line left parenthesis c in comma name2 right parenthesis semicolon. Line 18. blank. Line 19, indented once. forward slash forward slash Display them in alphabetical order period. Line 20, indented once. c out left angle bracket left angle bracket double quote Here are the names sorted alphabetically colon back slash n double quote semicolon. Line 21, indented once. if left parenthesis name1 left angle bracket name2 right parenthesis. Line 22, indented twice. c out left angle bracket left angle bracket name1 left angle bracket left angle bracket end l left angle bracket left angle bracket name2 left angle bracket left angle bracket end l semicolon. Line 23, indented once. else if left parenthesis name1 right angle bracket name2 right parenthesis. Line 24, indented twice. c out left angle bracket left angle bracket name2 left angle bracket left angle bracket end l left angle bracket left angle bracket name1 left angle bracket left angle bracket end l semicolon. Line 25, indented once. else. Line 26, indented twice. c out left angle bracket left angle bracket double quote You entered the same name twice exclamation point back slash n double quote semicolon. Line 27, indented once. return 0 semicolon. Line 28. right brace. Program output. The output has 5 lines. The lines read as follows. Line 1. Enter a name left parenthesis last name first right parenthesis colon Smith comma Richard left bracket Enter right bracket, written in bold. Line 2. Enter another name colon Jones comma John left bracket Enter right bracket, written in bold. Line 3. Here are the names sorted alphabetically colon. Line 4. Jones comma John. Line 5. Smith comma Richard."/>
          <p:cNvPicPr>
            <a:picLocks noChangeAspect="1" noChangeArrowheads="1"/>
          </p:cNvPicPr>
          <p:nvPr/>
        </p:nvPicPr>
        <p:blipFill rotWithShape="1">
          <a:blip r:embed="rId2">
            <a:extLst>
              <a:ext uri="{28A0092B-C50C-407E-A947-70E740481C1C}">
                <a14:useLocalDpi xmlns:a14="http://schemas.microsoft.com/office/drawing/2010/main" val="0"/>
              </a:ext>
            </a:extLst>
          </a:blip>
          <a:srcRect t="5246"/>
          <a:stretch/>
        </p:blipFill>
        <p:spPr bwMode="auto">
          <a:xfrm>
            <a:off x="2371756" y="1436184"/>
            <a:ext cx="4400488" cy="480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Other Definitions of C++ </a:t>
            </a: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s</a:t>
            </a:r>
            <a:endParaRPr lang="en-US" altLang="en-US" dirty="0">
              <a:latin typeface="Times New Roman" panose="02020603050405020304" pitchFamily="18" charset="0"/>
              <a:ea typeface="+mj-ea"/>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4248126962"/>
              </p:ext>
            </p:extLst>
          </p:nvPr>
        </p:nvGraphicFramePr>
        <p:xfrm>
          <a:off x="457200" y="1695451"/>
          <a:ext cx="8269858" cy="4305298"/>
        </p:xfrm>
        <a:graphic>
          <a:graphicData uri="http://schemas.openxmlformats.org/drawingml/2006/table">
            <a:tbl>
              <a:tblPr firstRow="1" bandRow="1">
                <a:tableStyleId>{5940675A-B579-460E-94D1-54222C63F5DA}</a:tableStyleId>
              </a:tblPr>
              <a:tblGrid>
                <a:gridCol w="3493698">
                  <a:extLst>
                    <a:ext uri="{9D8B030D-6E8A-4147-A177-3AD203B41FA5}">
                      <a16:colId xmlns:a16="http://schemas.microsoft.com/office/drawing/2014/main" val="1106398755"/>
                    </a:ext>
                  </a:extLst>
                </a:gridCol>
                <a:gridCol w="4776160">
                  <a:extLst>
                    <a:ext uri="{9D8B030D-6E8A-4147-A177-3AD203B41FA5}">
                      <a16:colId xmlns:a16="http://schemas.microsoft.com/office/drawing/2014/main" val="2716256417"/>
                    </a:ext>
                  </a:extLst>
                </a:gridCol>
              </a:tblGrid>
              <a:tr h="55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Meaning</a:t>
                      </a:r>
                    </a:p>
                  </a:txBody>
                  <a:tcPr/>
                </a:tc>
                <a:extLst>
                  <a:ext uri="{0D108BD9-81ED-4DB2-BD59-A6C34878D82A}">
                    <a16:rowId xmlns:a16="http://schemas.microsoft.com/office/drawing/2014/main" val="3707408301"/>
                  </a:ext>
                </a:extLst>
              </a:tr>
              <a:tr h="55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an empty string object</a:t>
                      </a:r>
                    </a:p>
                  </a:txBody>
                  <a:tcPr/>
                </a:tc>
                <a:extLst>
                  <a:ext uri="{0D108BD9-81ED-4DB2-BD59-A6C34878D82A}">
                    <a16:rowId xmlns:a16="http://schemas.microsoft.com/office/drawing/2014/main" val="3727721079"/>
                  </a:ext>
                </a:extLst>
              </a:tr>
              <a:tr h="55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myname("Chris");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a string and initializes it</a:t>
                      </a:r>
                    </a:p>
                  </a:txBody>
                  <a:tcPr/>
                </a:tc>
                <a:extLst>
                  <a:ext uri="{0D108BD9-81ED-4DB2-BD59-A6C34878D82A}">
                    <a16:rowId xmlns:a16="http://schemas.microsoft.com/office/drawing/2014/main" val="2745453961"/>
                  </a:ext>
                </a:extLst>
              </a:tr>
              <a:tr h="55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yourname(myname);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a string and initializes it</a:t>
                      </a:r>
                    </a:p>
                  </a:txBody>
                  <a:tcPr/>
                </a:tc>
                <a:extLst>
                  <a:ext uri="{0D108BD9-81ED-4DB2-BD59-A6C34878D82A}">
                    <a16:rowId xmlns:a16="http://schemas.microsoft.com/office/drawing/2014/main" val="2415305381"/>
                  </a:ext>
                </a:extLst>
              </a:tr>
              <a:tr h="774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aname(myname,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a string and initializes it with first 3 characters of </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myname</a:t>
                      </a:r>
                    </a:p>
                  </a:txBody>
                  <a:tcPr/>
                </a:tc>
                <a:extLst>
                  <a:ext uri="{0D108BD9-81ED-4DB2-BD59-A6C34878D82A}">
                    <a16:rowId xmlns:a16="http://schemas.microsoft.com/office/drawing/2014/main" val="317009875"/>
                  </a:ext>
                </a:extLst>
              </a:tr>
              <a:tr h="774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verb(myname,3,2);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a string and initializes it with 2 characters from </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myname</a:t>
                      </a:r>
                      <a:r>
                        <a:rPr kumimoji="0" lang="en-US" sz="1800" b="0" i="0" u="none" strike="noStrike" cap="none" normalizeH="0" baseline="0" dirty="0" smtClean="0">
                          <a:ln>
                            <a:noFill/>
                          </a:ln>
                          <a:solidFill>
                            <a:schemeClr val="tx1"/>
                          </a:solidFill>
                          <a:effectLst/>
                          <a:latin typeface="+mn-lt"/>
                        </a:rPr>
                        <a:t> starting at position 3</a:t>
                      </a:r>
                    </a:p>
                  </a:txBody>
                  <a:tcPr/>
                </a:tc>
                <a:extLst>
                  <a:ext uri="{0D108BD9-81ED-4DB2-BD59-A6C34878D82A}">
                    <a16:rowId xmlns:a16="http://schemas.microsoft.com/office/drawing/2014/main" val="3385872654"/>
                  </a:ext>
                </a:extLst>
              </a:tr>
              <a:tr h="551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string noname(‘A’,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defines string and initializes it to 5 </a:t>
                      </a:r>
                      <a:r>
                        <a:rPr kumimoji="0" lang="en-US" sz="1800" b="0" i="0" u="none" strike="noStrike" cap="none" normalizeH="0" baseline="0" dirty="0" smtClean="0">
                          <a:ln>
                            <a:noFill/>
                          </a:ln>
                          <a:solidFill>
                            <a:schemeClr val="tx1"/>
                          </a:solidFill>
                          <a:effectLst/>
                          <a:latin typeface="Courier New" pitchFamily="112" charset="0"/>
                        </a:rPr>
                        <a:t>'A'</a:t>
                      </a:r>
                      <a:r>
                        <a:rPr kumimoji="0" lang="en-US" sz="1800" b="0" i="0" u="none" strike="noStrike" cap="none" normalizeH="0" baseline="0" dirty="0" smtClean="0">
                          <a:ln>
                            <a:noFill/>
                          </a:ln>
                          <a:solidFill>
                            <a:schemeClr val="tx1"/>
                          </a:solidFill>
                          <a:effectLst/>
                          <a:latin typeface="+mn-lt"/>
                        </a:rPr>
                        <a:t> s</a:t>
                      </a:r>
                    </a:p>
                  </a:txBody>
                  <a:tcPr/>
                </a:tc>
                <a:extLst>
                  <a:ext uri="{0D108BD9-81ED-4DB2-BD59-A6C34878D82A}">
                    <a16:rowId xmlns:a16="http://schemas.microsoft.com/office/drawing/2014/main" val="128642631"/>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a:latin typeface="Courier New" panose="02070309020205020404" pitchFamily="49" charset="0"/>
                <a:cs typeface="Courier New" panose="02070309020205020404" pitchFamily="49" charset="0"/>
              </a:rPr>
              <a:t>s</a:t>
            </a:r>
            <a:r>
              <a:rPr lang="en-US" altLang="en-US" dirty="0" smtClean="0">
                <a:latin typeface="Courier New" panose="02070309020205020404" pitchFamily="49" charset="0"/>
                <a:cs typeface="Courier New" panose="02070309020205020404" pitchFamily="49" charset="0"/>
              </a:rPr>
              <a:t>tring</a:t>
            </a:r>
            <a:r>
              <a:rPr lang="en-US" altLang="en-US" dirty="0" smtClean="0">
                <a:latin typeface="Times New Roman" panose="02020603050405020304" pitchFamily="18" charset="0"/>
                <a:cs typeface="Arial"/>
              </a:rPr>
              <a:t> </a:t>
            </a:r>
            <a:r>
              <a:rPr lang="en-US" altLang="en-US" dirty="0">
                <a:latin typeface="Times New Roman" panose="02020603050405020304" pitchFamily="18" charset="0"/>
                <a:cs typeface="Arial"/>
              </a:rPr>
              <a:t>Operators </a:t>
            </a:r>
            <a:r>
              <a:rPr lang="en-US" altLang="en-US" sz="2000" b="0" dirty="0" smtClean="0">
                <a:latin typeface="Times New Roman" panose="02020603050405020304" pitchFamily="18" charset="0"/>
                <a:cs typeface="Arial"/>
              </a:rPr>
              <a:t>(1 </a:t>
            </a:r>
            <a:r>
              <a:rPr lang="en-US" altLang="en-US" sz="2000" b="0" dirty="0">
                <a:latin typeface="Times New Roman" panose="02020603050405020304" pitchFamily="18" charset="0"/>
                <a:cs typeface="Arial"/>
              </a:rPr>
              <a:t>of 2)</a:t>
            </a:r>
            <a:endParaRPr lang="en-US" altLang="en-US" sz="2000" b="0" dirty="0">
              <a:latin typeface="Times New Roman" panose="02020603050405020304" pitchFamily="18" charset="0"/>
              <a:ea typeface="+mj-ea"/>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454463030"/>
              </p:ext>
            </p:extLst>
          </p:nvPr>
        </p:nvGraphicFramePr>
        <p:xfrm>
          <a:off x="535812" y="1619247"/>
          <a:ext cx="8150987" cy="4572002"/>
        </p:xfrm>
        <a:graphic>
          <a:graphicData uri="http://schemas.openxmlformats.org/drawingml/2006/table">
            <a:tbl>
              <a:tblPr firstRow="1" bandRow="1">
                <a:tableStyleId>{5940675A-B579-460E-94D1-54222C63F5DA}</a:tableStyleId>
              </a:tblPr>
              <a:tblGrid>
                <a:gridCol w="2040028">
                  <a:extLst>
                    <a:ext uri="{9D8B030D-6E8A-4147-A177-3AD203B41FA5}">
                      <a16:colId xmlns:a16="http://schemas.microsoft.com/office/drawing/2014/main" val="4173505136"/>
                    </a:ext>
                  </a:extLst>
                </a:gridCol>
                <a:gridCol w="6110959">
                  <a:extLst>
                    <a:ext uri="{9D8B030D-6E8A-4147-A177-3AD203B41FA5}">
                      <a16:colId xmlns:a16="http://schemas.microsoft.com/office/drawing/2014/main" val="1840076029"/>
                    </a:ext>
                  </a:extLst>
                </a:gridCol>
              </a:tblGrid>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Operator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chemeClr val="tx1"/>
                          </a:solidFill>
                          <a:effectLst/>
                          <a:latin typeface="+mn-lt"/>
                        </a:rPr>
                        <a:t>Meaning</a:t>
                      </a:r>
                    </a:p>
                  </a:txBody>
                  <a:tcPr/>
                </a:tc>
                <a:extLst>
                  <a:ext uri="{0D108BD9-81ED-4DB2-BD59-A6C34878D82A}">
                    <a16:rowId xmlns:a16="http://schemas.microsoft.com/office/drawing/2014/main" val="398184232"/>
                  </a:ext>
                </a:extLst>
              </a:tr>
              <a:tr h="729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dirty="0" smtClean="0">
                          <a:solidFill>
                            <a:schemeClr val="bg1"/>
                          </a:solidFill>
                          <a:effectLst/>
                          <a:latin typeface="+mn-lt"/>
                          <a:ea typeface="+mn-ea"/>
                          <a:cs typeface="+mn-cs"/>
                          <a:sym typeface="Arial"/>
                        </a:rPr>
                        <a:t>right angle bracket right angle bracket</a:t>
                      </a:r>
                      <a:endParaRPr kumimoji="0" lang="en-US" sz="100" b="0" i="0" u="none" strike="noStrike" cap="none" normalizeH="0" baseline="0" dirty="0" smtClean="0">
                        <a:ln>
                          <a:noFill/>
                        </a:ln>
                        <a:solidFill>
                          <a:schemeClr val="bg1"/>
                        </a:solidFill>
                        <a:effectLst/>
                        <a:latin typeface="Courier New" pitchFamily="11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extracts characters from stream up to whitespace, insert into string</a:t>
                      </a:r>
                    </a:p>
                  </a:txBody>
                  <a:tcPr/>
                </a:tc>
                <a:extLst>
                  <a:ext uri="{0D108BD9-81ED-4DB2-BD59-A6C34878D82A}">
                    <a16:rowId xmlns:a16="http://schemas.microsoft.com/office/drawing/2014/main" val="946708560"/>
                  </a:ext>
                </a:extLst>
              </a:tr>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dirty="0" smtClean="0">
                          <a:solidFill>
                            <a:schemeClr val="bg1"/>
                          </a:solidFill>
                          <a:effectLst/>
                          <a:latin typeface="+mn-lt"/>
                          <a:ea typeface="+mn-ea"/>
                          <a:cs typeface="+mn-cs"/>
                          <a:sym typeface="Arial"/>
                        </a:rPr>
                        <a:t>left angle bracket left angle bracket</a:t>
                      </a:r>
                      <a:endParaRPr kumimoji="0" lang="en-US" sz="100" b="0" i="0" u="none" strike="noStrike" cap="none" normalizeH="0" baseline="0" dirty="0" smtClean="0">
                        <a:ln>
                          <a:noFill/>
                        </a:ln>
                        <a:solidFill>
                          <a:schemeClr val="bg1"/>
                        </a:solidFill>
                        <a:effectLst/>
                        <a:latin typeface="Courier New" pitchFamily="11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inserts string into stream</a:t>
                      </a:r>
                    </a:p>
                  </a:txBody>
                  <a:tcPr/>
                </a:tc>
                <a:extLst>
                  <a:ext uri="{0D108BD9-81ED-4DB2-BD59-A6C34878D82A}">
                    <a16:rowId xmlns:a16="http://schemas.microsoft.com/office/drawing/2014/main" val="2206902068"/>
                  </a:ext>
                </a:extLst>
              </a:tr>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assigns string on right to string object on left</a:t>
                      </a:r>
                    </a:p>
                  </a:txBody>
                  <a:tcPr/>
                </a:tc>
                <a:extLst>
                  <a:ext uri="{0D108BD9-81ED-4DB2-BD59-A6C34878D82A}">
                    <a16:rowId xmlns:a16="http://schemas.microsoft.com/office/drawing/2014/main" val="3911154490"/>
                  </a:ext>
                </a:extLst>
              </a:tr>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dirty="0" smtClean="0">
                          <a:solidFill>
                            <a:schemeClr val="bg1"/>
                          </a:solidFill>
                          <a:effectLst/>
                          <a:latin typeface="+mn-lt"/>
                          <a:ea typeface="+mn-ea"/>
                          <a:cs typeface="+mn-cs"/>
                          <a:sym typeface="Arial"/>
                        </a:rPr>
                        <a:t>plus equals</a:t>
                      </a:r>
                      <a:endParaRPr kumimoji="0" lang="en-US" sz="100" b="0" i="0" u="none" strike="noStrike" cap="none" normalizeH="0" baseline="0" dirty="0" smtClean="0">
                        <a:ln>
                          <a:noFill/>
                        </a:ln>
                        <a:solidFill>
                          <a:schemeClr val="bg1"/>
                        </a:solidFill>
                        <a:effectLst/>
                        <a:latin typeface="Courier New" pitchFamily="11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appends string on right to end of contents on left</a:t>
                      </a:r>
                    </a:p>
                  </a:txBody>
                  <a:tcPr/>
                </a:tc>
                <a:extLst>
                  <a:ext uri="{0D108BD9-81ED-4DB2-BD59-A6C34878D82A}">
                    <a16:rowId xmlns:a16="http://schemas.microsoft.com/office/drawing/2014/main" val="1215980086"/>
                  </a:ext>
                </a:extLst>
              </a:tr>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concatenates two strings</a:t>
                      </a:r>
                    </a:p>
                  </a:txBody>
                  <a:tcPr/>
                </a:tc>
                <a:extLst>
                  <a:ext uri="{0D108BD9-81ED-4DB2-BD59-A6C34878D82A}">
                    <a16:rowId xmlns:a16="http://schemas.microsoft.com/office/drawing/2014/main" val="656053059"/>
                  </a:ext>
                </a:extLst>
              </a:tr>
              <a:tr h="518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Courier New" pitchFamily="112"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references character in string using array notation</a:t>
                      </a:r>
                    </a:p>
                  </a:txBody>
                  <a:tcPr/>
                </a:tc>
                <a:extLst>
                  <a:ext uri="{0D108BD9-81ED-4DB2-BD59-A6C34878D82A}">
                    <a16:rowId xmlns:a16="http://schemas.microsoft.com/office/drawing/2014/main" val="855916950"/>
                  </a:ext>
                </a:extLst>
              </a:tr>
              <a:tr h="729646">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lang="en-US" sz="100" b="0" i="0" u="none" strike="noStrike" cap="none" dirty="0" smtClean="0">
                          <a:solidFill>
                            <a:schemeClr val="bg1"/>
                          </a:solidFill>
                          <a:effectLst/>
                          <a:latin typeface="+mn-lt"/>
                          <a:ea typeface="+mn-ea"/>
                          <a:cs typeface="+mn-cs"/>
                          <a:sym typeface="Arial"/>
                        </a:rPr>
                        <a:t>right angle bracket, right angle bracket equals, left angle bracket, left angle bracket equals, equals equals, exclamation mark equals</a:t>
                      </a:r>
                      <a:endParaRPr kumimoji="0" lang="en-US" sz="100" b="0" i="0" u="none" strike="noStrike" cap="none" normalizeH="0" baseline="0" dirty="0" smtClean="0">
                        <a:ln>
                          <a:noFill/>
                        </a:ln>
                        <a:solidFill>
                          <a:schemeClr val="bg1"/>
                        </a:solidFill>
                        <a:effectLst/>
                        <a:latin typeface="Courier New" pitchFamily="11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mn-lt"/>
                        </a:rPr>
                        <a:t>relational operators for string comparison. Return </a:t>
                      </a:r>
                      <a:r>
                        <a:rPr kumimoji="0" lang="en-US" sz="1800" b="0" i="0" u="none" strike="noStrike" cap="none" normalizeH="0" baseline="0" dirty="0" smtClean="0">
                          <a:ln>
                            <a:noFill/>
                          </a:ln>
                          <a:solidFill>
                            <a:schemeClr val="tx1"/>
                          </a:solidFill>
                          <a:effectLst/>
                          <a:latin typeface="Courier New" pitchFamily="112" charset="0"/>
                        </a:rPr>
                        <a:t>true</a:t>
                      </a:r>
                      <a:r>
                        <a:rPr kumimoji="0" lang="en-US" sz="1800" b="0" i="0" u="none" strike="noStrike" cap="none" normalizeH="0" baseline="0" dirty="0" smtClean="0">
                          <a:ln>
                            <a:noFill/>
                          </a:ln>
                          <a:solidFill>
                            <a:schemeClr val="tx1"/>
                          </a:solidFill>
                          <a:effectLst/>
                          <a:latin typeface="+mn-lt"/>
                        </a:rPr>
                        <a:t> or </a:t>
                      </a:r>
                      <a:r>
                        <a:rPr kumimoji="0" lang="en-US" sz="1800" b="0" i="0" u="none" strike="noStrike" cap="none" normalizeH="0" baseline="0" dirty="0" smtClean="0">
                          <a:ln>
                            <a:noFill/>
                          </a:ln>
                          <a:solidFill>
                            <a:schemeClr val="tx1"/>
                          </a:solidFill>
                          <a:effectLst/>
                          <a:latin typeface="Courier New" pitchFamily="112" charset="0"/>
                        </a:rPr>
                        <a:t>false</a:t>
                      </a:r>
                      <a:endParaRPr kumimoji="0" lang="en-US" sz="1800" b="0" i="0" u="none" strike="noStrike" cap="none" normalizeH="0" baseline="0" dirty="0" smtClean="0">
                        <a:ln>
                          <a:noFill/>
                        </a:ln>
                        <a:solidFill>
                          <a:schemeClr val="tx1"/>
                        </a:solidFill>
                        <a:effectLst/>
                        <a:latin typeface="Arial" charset="0"/>
                      </a:endParaRPr>
                    </a:p>
                  </a:txBody>
                  <a:tcPr/>
                </a:tc>
                <a:extLst>
                  <a:ext uri="{0D108BD9-81ED-4DB2-BD59-A6C34878D82A}">
                    <a16:rowId xmlns:a16="http://schemas.microsoft.com/office/drawing/2014/main" val="454057213"/>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35599449"/>
              </p:ext>
            </p:extLst>
          </p:nvPr>
        </p:nvGraphicFramePr>
        <p:xfrm>
          <a:off x="627295" y="2397249"/>
          <a:ext cx="345713" cy="203361"/>
        </p:xfrm>
        <a:graphic>
          <a:graphicData uri="http://schemas.openxmlformats.org/presentationml/2006/ole">
            <mc:AlternateContent xmlns:mc="http://schemas.openxmlformats.org/markup-compatibility/2006">
              <mc:Choice xmlns:v="urn:schemas-microsoft-com:vml" Requires="v">
                <p:oleObj spid="_x0000_s4730" name="Equation" r:id="rId3" imgW="215640" imgH="126720" progId="Equation.DSMT4">
                  <p:embed/>
                </p:oleObj>
              </mc:Choice>
              <mc:Fallback>
                <p:oleObj name="Equation" r:id="rId3" imgW="215640" imgH="126720" progId="Equation.DSMT4">
                  <p:embed/>
                  <p:pic>
                    <p:nvPicPr>
                      <p:cNvPr id="0" name=""/>
                      <p:cNvPicPr/>
                      <p:nvPr/>
                    </p:nvPicPr>
                    <p:blipFill>
                      <a:blip r:embed="rId4"/>
                      <a:stretch>
                        <a:fillRect/>
                      </a:stretch>
                    </p:blipFill>
                    <p:spPr>
                      <a:xfrm>
                        <a:off x="627295" y="2397249"/>
                        <a:ext cx="345713" cy="20336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49714042"/>
              </p:ext>
            </p:extLst>
          </p:nvPr>
        </p:nvGraphicFramePr>
        <p:xfrm>
          <a:off x="620167" y="3031220"/>
          <a:ext cx="347709" cy="204535"/>
        </p:xfrm>
        <a:graphic>
          <a:graphicData uri="http://schemas.openxmlformats.org/presentationml/2006/ole">
            <mc:AlternateContent xmlns:mc="http://schemas.openxmlformats.org/markup-compatibility/2006">
              <mc:Choice xmlns:v="urn:schemas-microsoft-com:vml" Requires="v">
                <p:oleObj spid="_x0000_s4731" name="Equation" r:id="rId5" imgW="215640" imgH="126720" progId="Equation.DSMT4">
                  <p:embed/>
                </p:oleObj>
              </mc:Choice>
              <mc:Fallback>
                <p:oleObj name="Equation" r:id="rId5" imgW="215640" imgH="126720" progId="Equation.DSMT4">
                  <p:embed/>
                  <p:pic>
                    <p:nvPicPr>
                      <p:cNvPr id="0" name=""/>
                      <p:cNvPicPr/>
                      <p:nvPr/>
                    </p:nvPicPr>
                    <p:blipFill>
                      <a:blip r:embed="rId6"/>
                      <a:stretch>
                        <a:fillRect/>
                      </a:stretch>
                    </p:blipFill>
                    <p:spPr>
                      <a:xfrm>
                        <a:off x="620167" y="3031220"/>
                        <a:ext cx="347709" cy="20453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35215908"/>
              </p:ext>
            </p:extLst>
          </p:nvPr>
        </p:nvGraphicFramePr>
        <p:xfrm>
          <a:off x="617859" y="4026496"/>
          <a:ext cx="377179" cy="207449"/>
        </p:xfrm>
        <a:graphic>
          <a:graphicData uri="http://schemas.openxmlformats.org/presentationml/2006/ole">
            <mc:AlternateContent xmlns:mc="http://schemas.openxmlformats.org/markup-compatibility/2006">
              <mc:Choice xmlns:v="urn:schemas-microsoft-com:vml" Requires="v">
                <p:oleObj spid="_x0000_s4732" name="Equation" r:id="rId7" imgW="253800" imgH="139680" progId="Equation.DSMT4">
                  <p:embed/>
                </p:oleObj>
              </mc:Choice>
              <mc:Fallback>
                <p:oleObj name="Equation" r:id="rId7" imgW="253800" imgH="139680" progId="Equation.DSMT4">
                  <p:embed/>
                  <p:pic>
                    <p:nvPicPr>
                      <p:cNvPr id="0" name=""/>
                      <p:cNvPicPr/>
                      <p:nvPr/>
                    </p:nvPicPr>
                    <p:blipFill>
                      <a:blip r:embed="rId8"/>
                      <a:stretch>
                        <a:fillRect/>
                      </a:stretch>
                    </p:blipFill>
                    <p:spPr>
                      <a:xfrm>
                        <a:off x="617859" y="4026496"/>
                        <a:ext cx="377179" cy="20744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47571422"/>
              </p:ext>
            </p:extLst>
          </p:nvPr>
        </p:nvGraphicFramePr>
        <p:xfrm>
          <a:off x="656928" y="5536559"/>
          <a:ext cx="965791" cy="538310"/>
        </p:xfrm>
        <a:graphic>
          <a:graphicData uri="http://schemas.openxmlformats.org/presentationml/2006/ole">
            <mc:AlternateContent xmlns:mc="http://schemas.openxmlformats.org/markup-compatibility/2006">
              <mc:Choice xmlns:v="urn:schemas-microsoft-com:vml" Requires="v">
                <p:oleObj spid="_x0000_s4733" name="Equation" r:id="rId9" imgW="774360" imgH="431640" progId="Equation.DSMT4">
                  <p:embed/>
                </p:oleObj>
              </mc:Choice>
              <mc:Fallback>
                <p:oleObj name="Equation" r:id="rId9" imgW="774360" imgH="431640" progId="Equation.DSMT4">
                  <p:embed/>
                  <p:pic>
                    <p:nvPicPr>
                      <p:cNvPr id="0" name=""/>
                      <p:cNvPicPr/>
                      <p:nvPr/>
                    </p:nvPicPr>
                    <p:blipFill>
                      <a:blip r:embed="rId10"/>
                      <a:stretch>
                        <a:fillRect/>
                      </a:stretch>
                    </p:blipFill>
                    <p:spPr>
                      <a:xfrm>
                        <a:off x="656928" y="5536559"/>
                        <a:ext cx="965791" cy="538310"/>
                      </a:xfrm>
                      <a:prstGeom prst="rect">
                        <a:avLst/>
                      </a:prstGeom>
                    </p:spPr>
                  </p:pic>
                </p:oleObj>
              </mc:Fallback>
            </mc:AlternateContent>
          </a:graphicData>
        </a:graphic>
      </p:graphicFrame>
    </p:spTree>
    <p:extLst>
      <p:ext uri="{BB962C8B-B14F-4D97-AF65-F5344CB8AC3E}">
        <p14:creationId xmlns:p14="http://schemas.microsoft.com/office/powerpoint/2010/main" val="2930446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114"/>
            <a:ext cx="8229600" cy="1066799"/>
          </a:xfrm>
        </p:spPr>
        <p:txBody>
          <a:bodyPr anchor="b">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Operators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7" name="Picture 6" descr="Computer code. The code has 10 lines. The lines read as follows. Line 1. string word 1 comma phrase semicolon. Line 2. string word 2 comma phrase semicolon. Line 3. c in greater than sign greater than sign word 1 semicolon forward slash forward slash user enters double quote Hot Tamale double quote. Line 4, indented 3 times. forward slash forward slash word 1 has double quote Hot double quote. Line 5. phrase equals word 1 plus word 2 semicolon forward slash forward slash phrase has. Line 6, indented 5 times. forward slash forward slash double quote Hot Dog double quote. Line 7. phrase plus equals double quote on a bun double quote semicolon. Line 8. for left parenthesis iI n t 1 equals 0 semicolon i less than sign 16 semicolon i plus plus right parenthesis. Line 9, indented once. c out less than sign less than sign phrase left bracket i right bracket semicolon forward slash forward slash displays. Line 10, indented 3 times. forward slash forward slash double quote Hot Dog on a bun double quote."/>
          <p:cNvPicPr>
            <a:picLocks noChangeAspect="1"/>
          </p:cNvPicPr>
          <p:nvPr/>
        </p:nvPicPr>
        <p:blipFill>
          <a:blip r:embed="rId2"/>
          <a:stretch>
            <a:fillRect/>
          </a:stretch>
        </p:blipFill>
        <p:spPr>
          <a:xfrm>
            <a:off x="1006883" y="1561383"/>
            <a:ext cx="7130233" cy="409111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Program </a:t>
            </a:r>
            <a:r>
              <a:rPr lang="en-US" dirty="0" smtClean="0"/>
              <a:t>10-20</a:t>
            </a:r>
            <a:endParaRPr lang="en-US" dirty="0"/>
          </a:p>
        </p:txBody>
      </p:sp>
      <p:pic>
        <p:nvPicPr>
          <p:cNvPr id="4" name="Picture 4" descr="Computer code. The code has 25 lines. The lines read as follows. Line 1. forward slash forward slash This program demonstrates the C plus plus string class period. Line 2. hash include left angle bracket i o stream right angle bracket. Line 3. hash include left angle bracket string right angle bracket. Line 4. using namespace s t d semicolon. Line 5. blank. Line 6. i n t main left parenthesis right parenthesis. Line 7. left brace. Line 8, indented once. forward slash forward slash Define three string objects period. Line 9, indented once. string s t r 1 comma s t r 2 comma s t r 3 semicolon. Line 10. blank. Line 11, indented once. forward slash forward slash Assign values to all three period. Line 12, indented once. s t r 1 equals double quote A B C double quote semicolon. Line 13, indented once. s t r 2 equals double quote D E F double quote semicolon. Line 14, indented once. s t r 3 equals s t r 1 plus s t r 2 semicolon. Line 15. blank. Line 16, indented once. forward slash forward slash Display all three period. Line 17, indented once. c out left angle bracket left angle bracket s t r 1 left angle bracket left angle bracket end l semicolon. Line 18, indented once. c out left angle bracket left angle bracket s t r 2 left angle bracket left angle bracket end l semicolon. Line 19, indented once. c out left angle bracket left angle bracket s t r 3 left angle bracket left angle bracket end l semicolon. Line 20. blank. Line 21, indented once. forward slash forward slash Concatenate a string onto s t r 3 and display it period. Line 22, indented once. s t r 3 plus equals double quote GHI double quote semicolon. Line 23, indented once. c out left angle bracket left angle bracket s t r 3 left angle bracket left angle bracket end l semicolon. Line 24, indented once. return 0 semicolon. Line 25. right brace. Program output. The Output has 4 lines. The lines read as follows. Line 1. A B C. Line 2. D E F. Line 3. A B C D E F. Line 4. A B C D E F G H I."/>
          <p:cNvPicPr>
            <a:picLocks noChangeAspect="1" noChangeArrowheads="1"/>
          </p:cNvPicPr>
          <p:nvPr/>
        </p:nvPicPr>
        <p:blipFill rotWithShape="1">
          <a:blip r:embed="rId2">
            <a:extLst>
              <a:ext uri="{28A0092B-C50C-407E-A947-70E740481C1C}">
                <a14:useLocalDpi xmlns:a14="http://schemas.microsoft.com/office/drawing/2010/main" val="0"/>
              </a:ext>
            </a:extLst>
          </a:blip>
          <a:srcRect t="6155"/>
          <a:stretch/>
        </p:blipFill>
        <p:spPr bwMode="auto">
          <a:xfrm>
            <a:off x="2389017" y="1551769"/>
            <a:ext cx="4365966" cy="476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66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Member Functions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647396"/>
          </a:xfrm>
        </p:spPr>
        <p:txBody>
          <a:bodyPr>
            <a:spAutoFit/>
          </a:bodyPr>
          <a:lstStyle/>
          <a:p>
            <a:pPr marL="255651" indent="-255651">
              <a:tabLst/>
              <a:defRPr/>
            </a:pPr>
            <a:r>
              <a:rPr lang="en-US" altLang="en-US" sz="2400" dirty="0">
                <a:solidFill>
                  <a:srgbClr val="000000"/>
                </a:solidFill>
                <a:latin typeface="Arial (Body)"/>
                <a:ea typeface="+mn-ea"/>
              </a:rPr>
              <a:t>Are behind many overloaded operators</a:t>
            </a:r>
          </a:p>
          <a:p>
            <a:pPr marL="255651" indent="-255651">
              <a:tabLst/>
              <a:defRPr/>
            </a:pPr>
            <a:r>
              <a:rPr lang="en-US" altLang="en-US" sz="2400" dirty="0">
                <a:solidFill>
                  <a:srgbClr val="000000"/>
                </a:solidFill>
                <a:latin typeface="Arial (Body)"/>
                <a:ea typeface="+mn-ea"/>
              </a:rPr>
              <a:t>Categories:</a:t>
            </a:r>
          </a:p>
          <a:p>
            <a:pPr marL="741553" lvl="1" indent="-284353">
              <a:buFont typeface="Arial" panose="020B0604020202020204" pitchFamily="34" charset="0"/>
              <a:buChar char="–"/>
              <a:defRPr/>
            </a:pPr>
            <a:r>
              <a:rPr lang="en-US" altLang="en-US" sz="2400" dirty="0">
                <a:solidFill>
                  <a:srgbClr val="000000"/>
                </a:solidFill>
                <a:latin typeface="Arial (Body)"/>
              </a:rPr>
              <a:t>assignment: </a:t>
            </a:r>
            <a:r>
              <a:rPr lang="en-US" altLang="en-US" sz="2400" dirty="0">
                <a:solidFill>
                  <a:srgbClr val="000000"/>
                </a:solidFill>
                <a:latin typeface="Courier New" panose="02070309020205020404" pitchFamily="49" charset="0"/>
                <a:cs typeface="Courier New" panose="02070309020205020404" pitchFamily="49" charset="0"/>
              </a:rPr>
              <a:t>assign, copy, data</a:t>
            </a:r>
          </a:p>
          <a:p>
            <a:pPr marL="741553" lvl="1" indent="-284353">
              <a:buFont typeface="Arial" panose="020B0604020202020204" pitchFamily="34" charset="0"/>
              <a:buChar char="–"/>
              <a:defRPr/>
            </a:pPr>
            <a:r>
              <a:rPr lang="en-US" altLang="en-US" sz="2400" dirty="0">
                <a:solidFill>
                  <a:srgbClr val="000000"/>
                </a:solidFill>
                <a:latin typeface="Arial (Body)"/>
              </a:rPr>
              <a:t>modification: </a:t>
            </a:r>
            <a:r>
              <a:rPr lang="en-US" altLang="en-US" sz="2400" dirty="0">
                <a:solidFill>
                  <a:srgbClr val="000000"/>
                </a:solidFill>
                <a:latin typeface="Courier New" panose="02070309020205020404" pitchFamily="49" charset="0"/>
                <a:cs typeface="Courier New" panose="02070309020205020404" pitchFamily="49" charset="0"/>
              </a:rPr>
              <a:t>append, clear, erase, insert, replace, swap</a:t>
            </a:r>
          </a:p>
          <a:p>
            <a:pPr marL="741553" lvl="1" indent="-284353">
              <a:buFont typeface="Arial" panose="020B0604020202020204" pitchFamily="34" charset="0"/>
              <a:buChar char="–"/>
              <a:defRPr/>
            </a:pPr>
            <a:r>
              <a:rPr lang="en-US" altLang="en-US" sz="2400" dirty="0">
                <a:solidFill>
                  <a:srgbClr val="000000"/>
                </a:solidFill>
                <a:latin typeface="Arial (Body)"/>
              </a:rPr>
              <a:t>space management: </a:t>
            </a:r>
            <a:r>
              <a:rPr lang="en-US" altLang="en-US" sz="2400" dirty="0">
                <a:solidFill>
                  <a:srgbClr val="000000"/>
                </a:solidFill>
                <a:latin typeface="Courier New" panose="02070309020205020404" pitchFamily="49" charset="0"/>
                <a:cs typeface="Courier New" panose="02070309020205020404" pitchFamily="49" charset="0"/>
              </a:rPr>
              <a:t>capacity, empty, length, resize, size</a:t>
            </a:r>
          </a:p>
          <a:p>
            <a:pPr marL="741553" lvl="1" indent="-284353">
              <a:buFont typeface="Arial" panose="020B0604020202020204" pitchFamily="34" charset="0"/>
              <a:buChar char="–"/>
              <a:defRPr/>
            </a:pPr>
            <a:r>
              <a:rPr lang="en-US" altLang="en-US" sz="2400" dirty="0">
                <a:solidFill>
                  <a:srgbClr val="000000"/>
                </a:solidFill>
                <a:latin typeface="Arial (Body)"/>
              </a:rPr>
              <a:t>substrings: </a:t>
            </a:r>
            <a:r>
              <a:rPr lang="en-US" altLang="en-US" sz="2400" dirty="0">
                <a:solidFill>
                  <a:srgbClr val="000000"/>
                </a:solidFill>
                <a:latin typeface="Courier New" panose="02070309020205020404" pitchFamily="49" charset="0"/>
                <a:cs typeface="Courier New" panose="02070309020205020404" pitchFamily="49" charset="0"/>
              </a:rPr>
              <a:t>find, front, back, at, substr</a:t>
            </a:r>
          </a:p>
          <a:p>
            <a:pPr marL="741553" lvl="1" indent="-284353">
              <a:buFont typeface="Arial" panose="020B0604020202020204" pitchFamily="34" charset="0"/>
              <a:buChar char="–"/>
              <a:defRPr/>
            </a:pPr>
            <a:r>
              <a:rPr lang="en-US" altLang="en-US" sz="2400" dirty="0">
                <a:solidFill>
                  <a:srgbClr val="000000"/>
                </a:solidFill>
                <a:latin typeface="Arial (Body)"/>
              </a:rPr>
              <a:t>comparison: </a:t>
            </a:r>
            <a:r>
              <a:rPr lang="en-US" altLang="en-US" sz="2400" dirty="0">
                <a:solidFill>
                  <a:srgbClr val="000000"/>
                </a:solidFill>
                <a:latin typeface="Courier New" panose="02070309020205020404" pitchFamily="49" charset="0"/>
                <a:cs typeface="Courier New" panose="02070309020205020404" pitchFamily="49" charset="0"/>
              </a:rPr>
              <a:t>compare</a:t>
            </a:r>
          </a:p>
          <a:p>
            <a:pPr marL="255651" indent="-255651">
              <a:tabLst/>
              <a:defRPr/>
            </a:pPr>
            <a:r>
              <a:rPr lang="en-US" altLang="en-US" sz="2400" dirty="0">
                <a:solidFill>
                  <a:srgbClr val="000000"/>
                </a:solidFill>
                <a:latin typeface="Arial (Body)"/>
                <a:ea typeface="+mn-ea"/>
              </a:rPr>
              <a:t>See Table </a:t>
            </a:r>
            <a:r>
              <a:rPr lang="en-US" altLang="en-US" sz="2400" dirty="0" smtClean="0">
                <a:solidFill>
                  <a:srgbClr val="000000"/>
                </a:solidFill>
                <a:latin typeface="Arial (Body)"/>
                <a:ea typeface="+mn-ea"/>
              </a:rPr>
              <a:t>10-8 (see slides 38-40) </a:t>
            </a:r>
            <a:r>
              <a:rPr lang="en-US" altLang="en-US" sz="2400" dirty="0">
                <a:solidFill>
                  <a:srgbClr val="000000"/>
                </a:solidFill>
                <a:latin typeface="Arial (Body)"/>
                <a:ea typeface="+mn-ea"/>
              </a:rPr>
              <a:t>for a list of functions.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smtClean="0"/>
              <a:t>10-8 </a:t>
            </a:r>
            <a:r>
              <a:rPr lang="en-IN" dirty="0"/>
              <a:t>Lists Many of the </a:t>
            </a:r>
            <a:r>
              <a:rPr lang="en-IN" dirty="0">
                <a:latin typeface="Courier New" panose="02070309020205020404" pitchFamily="49" charset="0"/>
                <a:cs typeface="Courier New" panose="02070309020205020404" pitchFamily="49" charset="0"/>
              </a:rPr>
              <a:t>s</a:t>
            </a:r>
            <a:r>
              <a:rPr lang="en-IN" dirty="0" smtClean="0">
                <a:latin typeface="Courier New" panose="02070309020205020404" pitchFamily="49" charset="0"/>
                <a:cs typeface="Courier New" panose="02070309020205020404" pitchFamily="49" charset="0"/>
              </a:rPr>
              <a:t>tring</a:t>
            </a:r>
            <a:r>
              <a:rPr lang="en-IN" dirty="0" smtClean="0"/>
              <a:t> </a:t>
            </a:r>
            <a:r>
              <a:rPr lang="en-IN" dirty="0"/>
              <a:t>Class Member </a:t>
            </a:r>
            <a:r>
              <a:rPr lang="en-IN" dirty="0" smtClean="0"/>
              <a:t>Functions </a:t>
            </a:r>
            <a:r>
              <a:rPr lang="en-IN" sz="2000" b="0" dirty="0" smtClean="0">
                <a:latin typeface="Times New Roman" panose="02020603050405020304" pitchFamily="18" charset="0"/>
                <a:cs typeface="Times New Roman" panose="02020603050405020304" pitchFamily="18" charset="0"/>
              </a:rPr>
              <a:t>(1 of 3)</a:t>
            </a:r>
            <a:endParaRPr lang="en-US" sz="2000" b="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61189560"/>
              </p:ext>
            </p:extLst>
          </p:nvPr>
        </p:nvGraphicFramePr>
        <p:xfrm>
          <a:off x="457200" y="1511300"/>
          <a:ext cx="8229600" cy="4785820"/>
        </p:xfrm>
        <a:graphic>
          <a:graphicData uri="http://schemas.openxmlformats.org/drawingml/2006/table">
            <a:tbl>
              <a:tblPr firstRow="1" bandRow="1">
                <a:tableStyleId>{40F9630F-82C1-40B7-BC3A-925EFCFF5E92}</a:tableStyleId>
              </a:tblPr>
              <a:tblGrid>
                <a:gridCol w="2808514">
                  <a:extLst>
                    <a:ext uri="{9D8B030D-6E8A-4147-A177-3AD203B41FA5}">
                      <a16:colId xmlns:a16="http://schemas.microsoft.com/office/drawing/2014/main" val="2901199717"/>
                    </a:ext>
                  </a:extLst>
                </a:gridCol>
                <a:gridCol w="5421086">
                  <a:extLst>
                    <a:ext uri="{9D8B030D-6E8A-4147-A177-3AD203B41FA5}">
                      <a16:colId xmlns:a16="http://schemas.microsoft.com/office/drawing/2014/main" val="1331450663"/>
                    </a:ext>
                  </a:extLst>
                </a:gridCol>
              </a:tblGrid>
              <a:tr h="212196">
                <a:tc>
                  <a:txBody>
                    <a:bodyPr/>
                    <a:lstStyle/>
                    <a:p>
                      <a:r>
                        <a:rPr lang="en-IN" sz="1200" b="1" i="0" u="none" strike="noStrike" cap="none" baseline="0" dirty="0" smtClean="0">
                          <a:solidFill>
                            <a:schemeClr val="dk1"/>
                          </a:solidFill>
                          <a:latin typeface="+mn-lt"/>
                          <a:ea typeface="Arial"/>
                          <a:cs typeface="Arial"/>
                          <a:sym typeface="Arial"/>
                        </a:rPr>
                        <a:t>Member Function Example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1" i="0" u="none" strike="noStrike" cap="none" baseline="0" dirty="0" smtClean="0">
                          <a:solidFill>
                            <a:schemeClr val="dk1"/>
                          </a:solidFill>
                          <a:latin typeface="+mn-lt"/>
                          <a:ea typeface="Arial"/>
                          <a:cs typeface="Arial"/>
                          <a:sym typeface="Arial"/>
                        </a:rPr>
                        <a:t>Description</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912693"/>
                  </a:ext>
                </a:extLst>
              </a:tr>
              <a:tr h="21219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mystring.append(n, ‘z’);</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Appends n copies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‘z’</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1812266"/>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mystring.append(str);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Appends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can be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206756"/>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mystring.append(str,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The first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of the character array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are appended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212292"/>
                  </a:ext>
                </a:extLst>
              </a:tr>
              <a:tr h="495124">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mystring.append(str, x,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number of characters from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starting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are appended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is too small, the function will copy as many characters as possible.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3528892"/>
                  </a:ext>
                </a:extLst>
              </a:tr>
              <a:tr h="21219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mystring.assign(n, ‘z’);</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Assigns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copies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‘z’</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349126"/>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mystring.assign(str);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Assigns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can be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2466627"/>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mystring.assign(str,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The first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of the character array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are assigned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1628875"/>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mystring.assign(str, x,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number of characters from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starting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are assigned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is too small, the function will copy as many characters as possible.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7196815"/>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mystring.at(x);</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character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in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0814998"/>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mystring.back();</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last character in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(This member</a:t>
                      </a:r>
                    </a:p>
                    <a:p>
                      <a:r>
                        <a:rPr lang="en-IN" sz="1200" b="0" i="0" u="none" strike="noStrike" cap="none" baseline="0" dirty="0" smtClean="0">
                          <a:solidFill>
                            <a:schemeClr val="dk1"/>
                          </a:solidFill>
                          <a:latin typeface="+mn-lt"/>
                          <a:ea typeface="Arial"/>
                          <a:cs typeface="Arial"/>
                          <a:sym typeface="Arial"/>
                        </a:rPr>
                        <a:t>function was introduced in C++ 11.)</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8869553"/>
                  </a:ext>
                </a:extLst>
              </a:tr>
              <a:tr h="353660">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mystring.begin();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an iterator pointing to the first character in the</a:t>
                      </a:r>
                    </a:p>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(For more information on iterators, see Chapter 16.)</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1058685"/>
                  </a:ext>
                </a:extLst>
              </a:tr>
            </a:tbl>
          </a:graphicData>
        </a:graphic>
      </p:graphicFrame>
    </p:spTree>
    <p:extLst>
      <p:ext uri="{BB962C8B-B14F-4D97-AF65-F5344CB8AC3E}">
        <p14:creationId xmlns:p14="http://schemas.microsoft.com/office/powerpoint/2010/main" val="1890270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10-8 Lists Many of the </a:t>
            </a:r>
            <a:r>
              <a:rPr lang="en-IN" dirty="0">
                <a:latin typeface="Courier New" panose="02070309020205020404" pitchFamily="49" charset="0"/>
                <a:cs typeface="Courier New" panose="02070309020205020404" pitchFamily="49" charset="0"/>
              </a:rPr>
              <a:t>s</a:t>
            </a:r>
            <a:r>
              <a:rPr lang="en-IN" dirty="0" smtClean="0">
                <a:latin typeface="Courier New" panose="02070309020205020404" pitchFamily="49" charset="0"/>
                <a:cs typeface="Courier New" panose="02070309020205020404" pitchFamily="49" charset="0"/>
              </a:rPr>
              <a:t>tring</a:t>
            </a:r>
            <a:r>
              <a:rPr lang="en-IN" dirty="0" smtClean="0"/>
              <a:t> </a:t>
            </a:r>
            <a:r>
              <a:rPr lang="en-IN" dirty="0"/>
              <a:t>Class Member </a:t>
            </a:r>
            <a:r>
              <a:rPr lang="en-IN" dirty="0" smtClean="0"/>
              <a:t>Functions </a:t>
            </a:r>
            <a:r>
              <a:rPr lang="en-IN" sz="2000" b="0" dirty="0" smtClean="0"/>
              <a:t>(2 of 3)</a:t>
            </a:r>
            <a:endParaRPr lang="en-IN" sz="2000" b="0" dirty="0"/>
          </a:p>
        </p:txBody>
      </p:sp>
      <p:graphicFrame>
        <p:nvGraphicFramePr>
          <p:cNvPr id="4" name="Table 3"/>
          <p:cNvGraphicFramePr>
            <a:graphicFrameLocks noGrp="1"/>
          </p:cNvGraphicFramePr>
          <p:nvPr>
            <p:extLst>
              <p:ext uri="{D42A27DB-BD31-4B8C-83A1-F6EECF244321}">
                <p14:modId xmlns:p14="http://schemas.microsoft.com/office/powerpoint/2010/main" val="3111992010"/>
              </p:ext>
            </p:extLst>
          </p:nvPr>
        </p:nvGraphicFramePr>
        <p:xfrm>
          <a:off x="457201" y="1511305"/>
          <a:ext cx="8229600" cy="4737094"/>
        </p:xfrm>
        <a:graphic>
          <a:graphicData uri="http://schemas.openxmlformats.org/drawingml/2006/table">
            <a:tbl>
              <a:tblPr firstRow="1" bandRow="1">
                <a:tableStyleId>{40F9630F-82C1-40B7-BC3A-925EFCFF5E92}</a:tableStyleId>
              </a:tblPr>
              <a:tblGrid>
                <a:gridCol w="2774552">
                  <a:extLst>
                    <a:ext uri="{9D8B030D-6E8A-4147-A177-3AD203B41FA5}">
                      <a16:colId xmlns:a16="http://schemas.microsoft.com/office/drawing/2014/main" val="289110515"/>
                    </a:ext>
                  </a:extLst>
                </a:gridCol>
                <a:gridCol w="5455048">
                  <a:extLst>
                    <a:ext uri="{9D8B030D-6E8A-4147-A177-3AD203B41FA5}">
                      <a16:colId xmlns:a16="http://schemas.microsoft.com/office/drawing/2014/main" val="3851978701"/>
                    </a:ext>
                  </a:extLst>
                </a:gridCol>
              </a:tblGrid>
              <a:tr h="290026">
                <a:tc>
                  <a:txBody>
                    <a:bodyPr/>
                    <a:lstStyle/>
                    <a:p>
                      <a:r>
                        <a:rPr lang="en-IN" sz="1200" b="1" i="0" u="none" strike="noStrike" cap="none" baseline="0" dirty="0" smtClean="0">
                          <a:solidFill>
                            <a:schemeClr val="dk1"/>
                          </a:solidFill>
                          <a:latin typeface="+mn-lt"/>
                          <a:ea typeface="Arial"/>
                          <a:cs typeface="Arial"/>
                          <a:sym typeface="Arial"/>
                        </a:rPr>
                        <a:t>Member Function Example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1" i="0" u="none" strike="noStrike" cap="none" baseline="0" dirty="0" smtClean="0">
                          <a:solidFill>
                            <a:schemeClr val="dk1"/>
                          </a:solidFill>
                          <a:latin typeface="+mn-lt"/>
                          <a:ea typeface="Arial"/>
                          <a:cs typeface="Arial"/>
                          <a:sym typeface="Arial"/>
                        </a:rPr>
                        <a:t>Description</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000651"/>
                  </a:ext>
                </a:extLst>
              </a:tr>
              <a:tr h="483377">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mystring.c_str();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Converts the contents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to a C-string, and returns a pointer to the C-string.</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9346764"/>
                  </a:ext>
                </a:extLst>
              </a:tr>
              <a:tr h="29002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mystring.capacity();</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size of the storage allocated for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1594117"/>
                  </a:ext>
                </a:extLst>
              </a:tr>
              <a:tr h="29002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mystring.clear();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Clears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by deleting all the characters stored in it.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6955387"/>
                  </a:ext>
                </a:extLst>
              </a:tr>
              <a:tr h="483377">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mystring.compare(str);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Performs a comparison like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strcmp</a:t>
                      </a:r>
                      <a:r>
                        <a:rPr lang="en-IN" sz="1200" b="0" i="0" u="none" strike="noStrike" cap="none" baseline="0" dirty="0" smtClean="0">
                          <a:solidFill>
                            <a:schemeClr val="dk1"/>
                          </a:solidFill>
                          <a:latin typeface="+mn-lt"/>
                          <a:ea typeface="Arial"/>
                          <a:cs typeface="Arial"/>
                          <a:sym typeface="Arial"/>
                        </a:rPr>
                        <a:t> function (see Chapter 4), with the same return values.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can be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a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755949"/>
                  </a:ext>
                </a:extLst>
              </a:tr>
              <a:tr h="676728">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mystring.compare(x, n, 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Compares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and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starting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and continuing for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The return value is like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strcmp</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can be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6780084"/>
                  </a:ext>
                </a:extLst>
              </a:tr>
              <a:tr h="676728">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mystring.copy(str, x,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Copies the character array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beginning at position</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 x</a:t>
                      </a:r>
                      <a:r>
                        <a:rPr lang="en-IN" sz="1200" b="0" i="0" u="none" strike="noStrike" cap="none" baseline="0" dirty="0" smtClean="0">
                          <a:solidFill>
                            <a:schemeClr val="dk1"/>
                          </a:solidFill>
                          <a:latin typeface="+mn-lt"/>
                          <a:ea typeface="Arial"/>
                          <a:cs typeface="Arial"/>
                          <a:sym typeface="Arial"/>
                        </a:rPr>
                        <a:t>, for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is too small, the function will copy as many characters as possible.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775722"/>
                  </a:ext>
                </a:extLst>
              </a:tr>
              <a:tr h="29002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mystring.empty();</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true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is empty.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2670014"/>
                  </a:ext>
                </a:extLst>
              </a:tr>
              <a:tr h="483377">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mystring.end();</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an iterator pointing to the last character of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(For more information on iterators, see Chapter 16.)</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5739644"/>
                  </a:ext>
                </a:extLst>
              </a:tr>
              <a:tr h="290026">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mystring.erase(x,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Erases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from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beginning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8442178"/>
                  </a:ext>
                </a:extLst>
              </a:tr>
              <a:tr h="483377">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mystring.find(str, x);</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first position at or beyond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where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is found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may be either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a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9595958"/>
                  </a:ext>
                </a:extLst>
              </a:tr>
            </a:tbl>
          </a:graphicData>
        </a:graphic>
      </p:graphicFrame>
    </p:spTree>
    <p:extLst>
      <p:ext uri="{BB962C8B-B14F-4D97-AF65-F5344CB8AC3E}">
        <p14:creationId xmlns:p14="http://schemas.microsoft.com/office/powerpoint/2010/main" val="43633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039"/>
            <a:ext cx="8229600" cy="707856"/>
          </a:xfrm>
        </p:spPr>
        <p:txBody>
          <a:bodyPr anchor="b">
            <a:spAutoFit/>
          </a:bodyPr>
          <a:lstStyle/>
          <a:p>
            <a:pPr>
              <a:spcBef>
                <a:spcPct val="0"/>
              </a:spcBef>
              <a:buClrTx/>
              <a:defRPr/>
            </a:pPr>
            <a:r>
              <a:rPr lang="en-US" altLang="en-US" dirty="0">
                <a:latin typeface="Times New Roman" panose="02020603050405020304" pitchFamily="18" charset="0"/>
                <a:ea typeface="+mj-ea"/>
                <a:cs typeface="Arial"/>
              </a:rPr>
              <a:t>From Program 10-1</a:t>
            </a:r>
          </a:p>
        </p:txBody>
      </p:sp>
      <p:pic>
        <p:nvPicPr>
          <p:cNvPr id="19459" name="Picture 3" descr="Computer code. The code has 12 lines. The lines read as follows. Line 10, indented once. c out left angle bracket left angle bracket double quote Enter any character colon double quote semicolon. Line 11, indented once. c in period get left parenthesis input right parenthesis semicolon. Line 12, indented once. c out left angle bracket left angle bracket double quote The character you entered is colon double quote left angle bracket left angle bracket input left angle bracket left angle bracket end l semicolon. Line 13. if left parenthesis is alpha left parenthesis input right parenthesis right parenthesis. Line 14, indented once. c out left angle bracket left angle bracket double quote That's an alphabetic character period back slash n double quote semicolon. Line 15. if left parenthesis is digit left parenthesis input right parenthesis right parenthesis. Line 16, indented once. c out left angle bracket left angle bracket double quote That's a numeric digit period back slash n double quote semicolon. Line 17. if left parenthesis is lower left parenthesis input right parenthesis right parenthesis. Line 18, indented once. c out left angle bracket left angle bracket double quote The letter you entered is lowercase period back slash n double quote semicolon. Line 19. if left parenthesis i s upper left parenthesis input right parenthesis right parenthesis. Line 20, indented once. c out left angle bracket left angle bracket double quote The letter you entered is uppercase period back slash n double quote semicolon. Line 21. if left parenthesis is space left parenthesis input right parenthesis right parenthesis. Line 22, indented once. c out left angle bracket left angle bracket double quote That's a white space character period back slash n double quot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28" y="2044903"/>
            <a:ext cx="8142143" cy="332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10-8 Lists Many of the </a:t>
            </a:r>
            <a:r>
              <a:rPr lang="en-IN" dirty="0">
                <a:latin typeface="Courier New" panose="02070309020205020404" pitchFamily="49" charset="0"/>
                <a:cs typeface="Courier New" panose="02070309020205020404" pitchFamily="49" charset="0"/>
              </a:rPr>
              <a:t>s</a:t>
            </a:r>
            <a:r>
              <a:rPr lang="en-IN" dirty="0" smtClean="0">
                <a:latin typeface="Courier New" panose="02070309020205020404" pitchFamily="49" charset="0"/>
                <a:cs typeface="Courier New" panose="02070309020205020404" pitchFamily="49" charset="0"/>
              </a:rPr>
              <a:t>tring</a:t>
            </a:r>
            <a:r>
              <a:rPr lang="en-IN" dirty="0" smtClean="0"/>
              <a:t> </a:t>
            </a:r>
            <a:r>
              <a:rPr lang="en-IN" dirty="0"/>
              <a:t>Class Member </a:t>
            </a:r>
            <a:r>
              <a:rPr lang="en-IN" dirty="0" smtClean="0"/>
              <a:t>Functions </a:t>
            </a:r>
            <a:r>
              <a:rPr lang="en-IN" sz="2000" b="0" dirty="0" smtClean="0"/>
              <a:t>(3 of 3)</a:t>
            </a:r>
            <a:endParaRPr lang="en-US" sz="2000" b="0" dirty="0"/>
          </a:p>
        </p:txBody>
      </p:sp>
      <p:graphicFrame>
        <p:nvGraphicFramePr>
          <p:cNvPr id="4" name="Table 3"/>
          <p:cNvGraphicFramePr>
            <a:graphicFrameLocks noGrp="1"/>
          </p:cNvGraphicFramePr>
          <p:nvPr>
            <p:extLst>
              <p:ext uri="{D42A27DB-BD31-4B8C-83A1-F6EECF244321}">
                <p14:modId xmlns:p14="http://schemas.microsoft.com/office/powerpoint/2010/main" val="2931358043"/>
              </p:ext>
            </p:extLst>
          </p:nvPr>
        </p:nvGraphicFramePr>
        <p:xfrm>
          <a:off x="457200" y="1511300"/>
          <a:ext cx="8229600" cy="4775202"/>
        </p:xfrm>
        <a:graphic>
          <a:graphicData uri="http://schemas.openxmlformats.org/drawingml/2006/table">
            <a:tbl>
              <a:tblPr firstRow="1" bandRow="1">
                <a:tableStyleId>{40F9630F-82C1-40B7-BC3A-925EFCFF5E92}</a:tableStyleId>
              </a:tblPr>
              <a:tblGrid>
                <a:gridCol w="2794000">
                  <a:extLst>
                    <a:ext uri="{9D8B030D-6E8A-4147-A177-3AD203B41FA5}">
                      <a16:colId xmlns:a16="http://schemas.microsoft.com/office/drawing/2014/main" val="3661796579"/>
                    </a:ext>
                  </a:extLst>
                </a:gridCol>
                <a:gridCol w="5435600">
                  <a:extLst>
                    <a:ext uri="{9D8B030D-6E8A-4147-A177-3AD203B41FA5}">
                      <a16:colId xmlns:a16="http://schemas.microsoft.com/office/drawing/2014/main" val="34926082"/>
                    </a:ext>
                  </a:extLst>
                </a:gridCol>
              </a:tblGrid>
              <a:tr h="286902">
                <a:tc>
                  <a:txBody>
                    <a:bodyPr/>
                    <a:lstStyle/>
                    <a:p>
                      <a:r>
                        <a:rPr lang="en-IN" sz="1200" b="1" i="0" u="none" strike="noStrike" cap="none" baseline="0" dirty="0" smtClean="0">
                          <a:solidFill>
                            <a:schemeClr val="dk1"/>
                          </a:solidFill>
                          <a:latin typeface="+mn-lt"/>
                          <a:ea typeface="Arial"/>
                          <a:cs typeface="Arial"/>
                          <a:sym typeface="Arial"/>
                        </a:rPr>
                        <a:t>Member Function Example</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1" i="0" u="none" strike="noStrike" cap="none" baseline="0" dirty="0" smtClean="0">
                          <a:solidFill>
                            <a:schemeClr val="dk1"/>
                          </a:solidFill>
                          <a:latin typeface="+mn-lt"/>
                          <a:ea typeface="Arial"/>
                          <a:cs typeface="Arial"/>
                          <a:sym typeface="Arial"/>
                        </a:rPr>
                        <a:t>Description</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7702708"/>
                  </a:ext>
                </a:extLst>
              </a:tr>
              <a:tr h="487859">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mystring.find(‘z’, x);</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first position at or beyond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where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‘z’</a:t>
                      </a:r>
                      <a:r>
                        <a:rPr lang="en-IN" sz="1200" b="0" i="0" u="none" strike="noStrike" cap="none" baseline="0" dirty="0" smtClean="0">
                          <a:solidFill>
                            <a:schemeClr val="dk1"/>
                          </a:solidFill>
                          <a:latin typeface="Arial (Body)"/>
                          <a:ea typeface="Arial"/>
                          <a:cs typeface="Courier New" panose="02070309020205020404" pitchFamily="49" charset="0"/>
                          <a:sym typeface="Arial"/>
                        </a:rPr>
                        <a:t> </a:t>
                      </a:r>
                      <a:r>
                        <a:rPr lang="en-IN" sz="1200" b="0" i="0" u="none" strike="noStrike" cap="none" baseline="0" dirty="0" smtClean="0">
                          <a:solidFill>
                            <a:schemeClr val="dk1"/>
                          </a:solidFill>
                          <a:latin typeface="+mn-lt"/>
                          <a:ea typeface="Arial"/>
                          <a:cs typeface="Arial"/>
                          <a:sym typeface="Arial"/>
                        </a:rPr>
                        <a:t>is found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903109"/>
                  </a:ext>
                </a:extLst>
              </a:tr>
              <a:tr h="487859">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mystring.front();</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first character in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(This member function was introduced in C++ 11.)</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3062600"/>
                  </a:ext>
                </a:extLst>
              </a:tr>
              <a:tr h="292715">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mystring.insert(x, n, ‘z’);</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Inserts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‘z’</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times into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7002349"/>
                  </a:ext>
                </a:extLst>
              </a:tr>
              <a:tr h="487859">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mystring.insert(x, 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Inserts a copy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into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beginning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 may be either a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or a character array.</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9983155"/>
                  </a:ext>
                </a:extLst>
              </a:tr>
              <a:tr h="292715">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mystring.length();</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length of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453711"/>
                  </a:ext>
                </a:extLst>
              </a:tr>
              <a:tr h="487859">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mystring.replace(x, n, 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Replaces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beginning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with the characters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object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473179"/>
                  </a:ext>
                </a:extLst>
              </a:tr>
              <a:tr h="878145">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mystring.resize(n, ‘z’);</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Changes the size of the allocation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is less than the current size of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is truncated to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characters. If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n</a:t>
                      </a:r>
                      <a:r>
                        <a:rPr lang="en-IN" sz="1200" b="0" i="0" u="none" strike="noStrike" cap="none" baseline="0" dirty="0" smtClean="0">
                          <a:solidFill>
                            <a:schemeClr val="dk1"/>
                          </a:solidFill>
                          <a:latin typeface="+mn-lt"/>
                          <a:ea typeface="Arial"/>
                          <a:cs typeface="Arial"/>
                          <a:sym typeface="Arial"/>
                        </a:rPr>
                        <a:t> is greater,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is expanded and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‘z’ </a:t>
                      </a:r>
                      <a:r>
                        <a:rPr lang="en-IN" sz="1200" b="0" i="0" u="none" strike="noStrike" cap="none" baseline="0" dirty="0" smtClean="0">
                          <a:solidFill>
                            <a:schemeClr val="dk1"/>
                          </a:solidFill>
                          <a:latin typeface="+mn-lt"/>
                          <a:ea typeface="Arial"/>
                          <a:cs typeface="Arial"/>
                          <a:sym typeface="Arial"/>
                        </a:rPr>
                        <a:t>is appended at the end enough times to fill the new spaces.</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5953842"/>
                  </a:ext>
                </a:extLst>
              </a:tr>
              <a:tr h="292715">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mystring.size();</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the length of the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string</a:t>
                      </a:r>
                      <a:r>
                        <a:rPr lang="en-IN" sz="1200" b="0" i="0" u="none" strike="noStrike" cap="none" baseline="0" dirty="0" smtClean="0">
                          <a:solidFill>
                            <a:schemeClr val="dk1"/>
                          </a:solidFill>
                          <a:latin typeface="+mn-lt"/>
                          <a:ea typeface="Arial"/>
                          <a:cs typeface="Arial"/>
                          <a:sym typeface="Arial"/>
                        </a:rPr>
                        <a:t> in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2008980"/>
                  </a:ext>
                </a:extLst>
              </a:tr>
              <a:tr h="487859">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mystring.substr(x, n);</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Returns a copy of a substring. The substring is n characters long and begins at position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x</a:t>
                      </a:r>
                      <a:r>
                        <a:rPr lang="en-IN" sz="1200" b="0" i="0" u="none" strike="noStrike" cap="none" baseline="0" dirty="0" smtClean="0">
                          <a:solidFill>
                            <a:schemeClr val="dk1"/>
                          </a:solidFill>
                          <a:latin typeface="+mn-lt"/>
                          <a:ea typeface="Arial"/>
                          <a:cs typeface="Arial"/>
                          <a:sym typeface="Arial"/>
                        </a:rPr>
                        <a:t>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250037"/>
                  </a:ext>
                </a:extLst>
              </a:tr>
              <a:tr h="292715">
                <a:tc>
                  <a:txBody>
                    <a:bodyPr/>
                    <a:lstStyle/>
                    <a:p>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mystring.swap(str);</a:t>
                      </a:r>
                      <a:endParaRPr lang="en-IN" sz="1200" dirty="0">
                        <a:latin typeface="Courier New" panose="02070309020205020404" pitchFamily="49" charset="0"/>
                        <a:cs typeface="Courier New" panose="02070309020205020404" pitchFamily="49" charset="0"/>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200" b="0" i="0" u="none" strike="noStrike" cap="none" baseline="0" dirty="0" smtClean="0">
                          <a:solidFill>
                            <a:schemeClr val="dk1"/>
                          </a:solidFill>
                          <a:latin typeface="+mn-lt"/>
                          <a:ea typeface="Arial"/>
                          <a:cs typeface="Arial"/>
                          <a:sym typeface="Arial"/>
                        </a:rPr>
                        <a:t>Swaps the contents of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mystring</a:t>
                      </a:r>
                      <a:r>
                        <a:rPr lang="en-IN" sz="1200" b="0" i="0" u="none" strike="noStrike" cap="none" baseline="0" dirty="0" smtClean="0">
                          <a:solidFill>
                            <a:schemeClr val="dk1"/>
                          </a:solidFill>
                          <a:latin typeface="+mn-lt"/>
                          <a:ea typeface="Arial"/>
                          <a:cs typeface="Arial"/>
                          <a:sym typeface="Arial"/>
                        </a:rPr>
                        <a:t> with </a:t>
                      </a:r>
                      <a:r>
                        <a:rPr lang="en-IN" sz="1200" b="0" i="0" u="none" strike="noStrike" cap="none" baseline="0" dirty="0" smtClean="0">
                          <a:solidFill>
                            <a:schemeClr val="dk1"/>
                          </a:solidFill>
                          <a:latin typeface="Courier New" panose="02070309020205020404" pitchFamily="49" charset="0"/>
                          <a:ea typeface="Arial"/>
                          <a:cs typeface="Courier New" panose="02070309020205020404" pitchFamily="49" charset="0"/>
                          <a:sym typeface="Arial"/>
                        </a:rPr>
                        <a:t>str</a:t>
                      </a:r>
                      <a:r>
                        <a:rPr lang="en-IN" sz="1200" b="0" i="0" u="none" strike="noStrike" cap="none" baseline="0" dirty="0" smtClean="0">
                          <a:solidFill>
                            <a:schemeClr val="dk1"/>
                          </a:solidFill>
                          <a:latin typeface="+mn-lt"/>
                          <a:ea typeface="Arial"/>
                          <a:cs typeface="Arial"/>
                          <a:sym typeface="Arial"/>
                        </a:rPr>
                        <a:t>.</a:t>
                      </a:r>
                      <a:endParaRPr lang="en-IN" sz="12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3876683"/>
                  </a:ext>
                </a:extLst>
              </a:tr>
            </a:tbl>
          </a:graphicData>
        </a:graphic>
      </p:graphicFrame>
    </p:spTree>
    <p:extLst>
      <p:ext uri="{BB962C8B-B14F-4D97-AF65-F5344CB8AC3E}">
        <p14:creationId xmlns:p14="http://schemas.microsoft.com/office/powerpoint/2010/main" val="3597302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s</a:t>
            </a:r>
            <a:r>
              <a:rPr lang="en-US" altLang="en-US" dirty="0" smtClean="0">
                <a:latin typeface="Courier New" panose="02070309020205020404" pitchFamily="49" charset="0"/>
                <a:ea typeface="+mj-ea"/>
                <a:cs typeface="Courier New" panose="02070309020205020404" pitchFamily="49" charset="0"/>
              </a:rPr>
              <a:t>tring</a:t>
            </a:r>
            <a:r>
              <a:rPr lang="en-US" altLang="en-US" dirty="0" smtClean="0">
                <a:latin typeface="Times New Roman" panose="02020603050405020304" pitchFamily="18" charset="0"/>
                <a:ea typeface="+mj-ea"/>
                <a:cs typeface="Arial"/>
              </a:rPr>
              <a:t> Member Functions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5" name="Picture 4" descr="Computer code. The code has 10 lines. The lines read as follows. Line 1. string word 1 comma word 2 comma phrase semicolon. Line 2. c in greater than sign greater than sign word 1 semicolon forward slash forward slash word 1 us double quote Hot double quote. Line 3. word 2 period assign left parenthesis double quote Dog double quote right parenthesis semicolon. Line 4. phrase period append left parenthesis word 1 right parenthesis semicolon. Line 5. phrase period append left parenthesis word 2 right parenthesis semicolon forward slash forward slash phrase has double quote Hot Dog double quote. Line 6. phrase period append left parenthesis double quote with mustard relish double quote comma 13 right parenthesis semicolon. Line 7, indented twice. forward slash forward slash phrase has double quote Hot Dog with mustard double quote. Line 8. phrase period insert left parenthesis 8 comma double quote on a bun double quote right parenthesis semicolon. Line 9. c out less than sign less than sign phrase less than sign less than sign end l semicolon forward slash forward slash displays. Line 10, indented twice. forward slash forward slash double quote Hot Dog on a bun with mustard double quote."/>
          <p:cNvPicPr>
            <a:picLocks noChangeAspect="1"/>
          </p:cNvPicPr>
          <p:nvPr/>
        </p:nvPicPr>
        <p:blipFill>
          <a:blip r:embed="rId2"/>
          <a:stretch>
            <a:fillRect/>
          </a:stretch>
        </p:blipFill>
        <p:spPr>
          <a:xfrm>
            <a:off x="597771" y="1884441"/>
            <a:ext cx="7948459" cy="382811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8321"/>
            <a:ext cx="8229600" cy="677078"/>
          </a:xfrm>
        </p:spPr>
        <p:txBody>
          <a:bodyPr anchor="b">
            <a:spAutoFit/>
          </a:bodyPr>
          <a:lstStyle/>
          <a:p>
            <a:pPr>
              <a:spcBef>
                <a:spcPct val="0"/>
              </a:spcBef>
              <a:buClrTx/>
              <a:defRPr/>
            </a:pPr>
            <a:r>
              <a:rPr lang="en-US" altLang="en-US" sz="3200" dirty="0">
                <a:latin typeface="Courier New" panose="02070309020205020404" pitchFamily="49" charset="0"/>
                <a:ea typeface="+mj-ea"/>
                <a:cs typeface="Courier New" panose="02070309020205020404" pitchFamily="49" charset="0"/>
              </a:rPr>
              <a:t>s</a:t>
            </a:r>
            <a:r>
              <a:rPr lang="en-US" altLang="en-US" sz="3200" dirty="0" smtClean="0">
                <a:latin typeface="Courier New" panose="02070309020205020404" pitchFamily="49" charset="0"/>
                <a:ea typeface="+mj-ea"/>
                <a:cs typeface="Courier New" panose="02070309020205020404" pitchFamily="49" charset="0"/>
              </a:rPr>
              <a:t>tring</a:t>
            </a:r>
            <a:r>
              <a:rPr lang="en-US" altLang="en-US" sz="3200" dirty="0" smtClean="0">
                <a:latin typeface="Times New Roman" panose="02020603050405020304" pitchFamily="18" charset="0"/>
                <a:ea typeface="+mj-ea"/>
                <a:cs typeface="Arial"/>
              </a:rPr>
              <a:t> Member Functions in Program 10-21</a:t>
            </a:r>
            <a:endParaRPr lang="en-US" altLang="en-US" sz="3200" dirty="0">
              <a:latin typeface="Times New Roman" panose="02020603050405020304" pitchFamily="18" charset="0"/>
              <a:ea typeface="+mj-ea"/>
              <a:cs typeface="Arial"/>
            </a:endParaRPr>
          </a:p>
        </p:txBody>
      </p:sp>
      <p:pic>
        <p:nvPicPr>
          <p:cNvPr id="56323" name="Picture 4" descr="Computer code. The code has 16 lines. The lines read as follows. Line 1. forward slash forward slash This program demonstrates a string. Line 2. forward slash forward slash object's length member function period. Line 3. hash include left angle bracket i o stream right angle bracket. Line 4. hash include left angle bracket string right angle bracket. Line 5. using namespace s t d semicolon. Line 6. blank. Line 7. i n t main left parenthesis right parenthesis. Line 8. left brace. Line 9, indented once. string town semicolon. Line 10. blank. Line 11, indented once. c out left angle bracket left angle bracket double quote Where do you live question mark double quote semicolon. Line 12, indented once. c in right angle bracket right angle bracket town semicolon. Line 13, indented once. c out left angle bracket left angle bracket double quote Your town's name has double quote left angle bracket left angle bracket town period length left parenthesis right parenthesis semicolon. Line 14, indented once. c out left angle bracket left angle bracket double quote characters back slash n double quote semicolon. Line 15, indented once. return 0 semicolon. Line 16. right brace. Program output. The output has 2 lines. The lines read as follows. Line 1. Where do you live question mark Jacksonville left bracket Enter right bracket, written in bold. Line 2. Your town's name has 12 characters."/>
          <p:cNvPicPr>
            <a:picLocks noChangeAspect="1" noChangeArrowheads="1"/>
          </p:cNvPicPr>
          <p:nvPr/>
        </p:nvPicPr>
        <p:blipFill rotWithShape="1">
          <a:blip r:embed="rId2">
            <a:extLst>
              <a:ext uri="{28A0092B-C50C-407E-A947-70E740481C1C}">
                <a14:useLocalDpi xmlns:a14="http://schemas.microsoft.com/office/drawing/2010/main" val="0"/>
              </a:ext>
            </a:extLst>
          </a:blip>
          <a:srcRect t="9386"/>
          <a:stretch/>
        </p:blipFill>
        <p:spPr bwMode="auto">
          <a:xfrm>
            <a:off x="1281588" y="1634879"/>
            <a:ext cx="6590348" cy="458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837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Times New Roman" panose="02020603050405020304" pitchFamily="18" charset="0"/>
              </a:rPr>
              <a:t>10.2 Character Case Conversion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Character Case Conversion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4" name="Text Placeholder 3"/>
          <p:cNvSpPr>
            <a:spLocks noGrp="1"/>
          </p:cNvSpPr>
          <p:nvPr>
            <p:ph type="body" idx="1"/>
          </p:nvPr>
        </p:nvSpPr>
        <p:spPr>
          <a:xfrm>
            <a:off x="457200" y="1616529"/>
            <a:ext cx="8229600" cy="2368876"/>
          </a:xfrm>
        </p:spPr>
        <p:txBody>
          <a:bodyPr/>
          <a:lstStyle/>
          <a:p>
            <a:pPr marL="255651" indent="-255651">
              <a:tabLst/>
              <a:defRPr/>
            </a:pPr>
            <a:r>
              <a:rPr lang="en-US" altLang="en-US" sz="2400" dirty="0">
                <a:solidFill>
                  <a:srgbClr val="000000"/>
                </a:solidFill>
                <a:latin typeface="+mn-lt"/>
              </a:rPr>
              <a:t>Require </a:t>
            </a:r>
            <a:r>
              <a:rPr lang="en-US" altLang="en-US" sz="2400" dirty="0">
                <a:solidFill>
                  <a:srgbClr val="000000"/>
                </a:solidFill>
                <a:latin typeface="Courier New" panose="02070309020205020404" pitchFamily="49" charset="0"/>
                <a:cs typeface="Courier New" panose="02070309020205020404" pitchFamily="49" charset="0"/>
              </a:rPr>
              <a:t>cctype</a:t>
            </a:r>
            <a:r>
              <a:rPr lang="en-US" altLang="en-US" sz="2400" dirty="0">
                <a:solidFill>
                  <a:srgbClr val="000000"/>
                </a:solidFill>
                <a:latin typeface="+mn-lt"/>
              </a:rPr>
              <a:t> header file</a:t>
            </a:r>
          </a:p>
          <a:p>
            <a:pPr marL="255651" indent="-255651">
              <a:tabLst/>
              <a:defRPr/>
            </a:pPr>
            <a:r>
              <a:rPr lang="en-US" altLang="en-US" sz="2400" dirty="0" smtClean="0">
                <a:solidFill>
                  <a:srgbClr val="000000"/>
                </a:solidFill>
                <a:latin typeface="+mn-lt"/>
              </a:rPr>
              <a:t>Functions:</a:t>
            </a:r>
          </a:p>
          <a:p>
            <a:pPr marL="623888" indent="0">
              <a:buNone/>
              <a:tabLst/>
              <a:defRPr/>
            </a:pPr>
            <a:r>
              <a:rPr lang="en-US" altLang="en-US" sz="2400" dirty="0" smtClean="0">
                <a:latin typeface="Courier New" panose="02070309020205020404" pitchFamily="49" charset="0"/>
              </a:rPr>
              <a:t>toupper</a:t>
            </a:r>
            <a:r>
              <a:rPr lang="en-US" altLang="en-US" sz="2400" dirty="0"/>
              <a:t>: if </a:t>
            </a:r>
            <a:r>
              <a:rPr lang="en-US" altLang="en-US" sz="2400" dirty="0" smtClean="0">
                <a:latin typeface="Courier New" panose="02070309020205020404" pitchFamily="49" charset="0"/>
              </a:rPr>
              <a:t>char</a:t>
            </a:r>
            <a:r>
              <a:rPr lang="en-US" altLang="en-US" sz="2400" dirty="0" smtClean="0"/>
              <a:t> </a:t>
            </a:r>
            <a:r>
              <a:rPr lang="en-US" altLang="en-US" sz="2400" dirty="0"/>
              <a:t>argument is lowercase </a:t>
            </a:r>
            <a:r>
              <a:rPr lang="en-US" altLang="en-US" sz="2400" dirty="0" smtClean="0"/>
              <a:t>letter,</a:t>
            </a:r>
            <a:r>
              <a:rPr lang="en-US" altLang="en-US" sz="2400" baseline="0" dirty="0" smtClean="0"/>
              <a:t> </a:t>
            </a:r>
            <a:r>
              <a:rPr lang="en-US" altLang="en-US" sz="2400" dirty="0" smtClean="0"/>
              <a:t>return </a:t>
            </a:r>
            <a:r>
              <a:rPr lang="en-US" altLang="en-US" sz="2400" dirty="0"/>
              <a:t>uppercase equivalent; otherwise, return input </a:t>
            </a:r>
            <a:r>
              <a:rPr lang="en-US" altLang="en-US" sz="2400" dirty="0" smtClean="0"/>
              <a:t>unchanged</a:t>
            </a:r>
          </a:p>
        </p:txBody>
      </p:sp>
      <p:pic>
        <p:nvPicPr>
          <p:cNvPr id="3" name="Picture 2" descr="Computer code. The code has 6 lines. The lines read as follows. Line 1. c h a r, c h 1 equals single quote H single quote semicolon. Line 2. c h a r, c h 1 equals single quote e single quote semicolon. Line 3. c h a r, c h 1 equals single quote exclamation point single quote semicolon. Line 4. c out less than sign less than sign to upper left parenthesis right parenthesis semicolon forward slash forward slash displays single quote H single quote. Line 5. c out less than sign less than sign to upper left parenthesis right parenthesis semicolon forward slash forward slash displays single quote E single quote. Line 6. c out less than sign less than sign to upper left parenthesis right parenthesis semicolon forward slash forward slash displays single quote exclamation point single quote."/>
          <p:cNvPicPr>
            <a:picLocks noChangeAspect="1"/>
          </p:cNvPicPr>
          <p:nvPr/>
        </p:nvPicPr>
        <p:blipFill>
          <a:blip r:embed="rId3"/>
          <a:stretch>
            <a:fillRect/>
          </a:stretch>
        </p:blipFill>
        <p:spPr>
          <a:xfrm>
            <a:off x="1553967" y="4080145"/>
            <a:ext cx="6036067" cy="222195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Character Case Conversion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4" name="Text Placeholder 3"/>
          <p:cNvSpPr>
            <a:spLocks noGrp="1"/>
          </p:cNvSpPr>
          <p:nvPr>
            <p:ph type="body" idx="2"/>
          </p:nvPr>
        </p:nvSpPr>
        <p:spPr>
          <a:xfrm>
            <a:off x="457200" y="1581510"/>
            <a:ext cx="8229600" cy="1679275"/>
          </a:xfrm>
        </p:spPr>
        <p:txBody>
          <a:bodyPr/>
          <a:lstStyle/>
          <a:p>
            <a:pPr marL="255651" indent="-255651">
              <a:tabLst/>
              <a:defRPr/>
            </a:pPr>
            <a:r>
              <a:rPr lang="en-US" altLang="en-US" sz="2400" dirty="0">
                <a:solidFill>
                  <a:srgbClr val="000000"/>
                </a:solidFill>
                <a:latin typeface="Arial (Body)"/>
              </a:rPr>
              <a:t>Functions:</a:t>
            </a:r>
          </a:p>
          <a:p>
            <a:pPr marL="457200" lvl="1" indent="0">
              <a:buNone/>
              <a:defRPr/>
            </a:pPr>
            <a:r>
              <a:rPr lang="en-US" altLang="en-US" sz="2400" dirty="0">
                <a:solidFill>
                  <a:srgbClr val="000000"/>
                </a:solidFill>
                <a:latin typeface="Courier New" panose="02070309020205020404" pitchFamily="49" charset="0"/>
                <a:cs typeface="Courier New" panose="02070309020205020404" pitchFamily="49" charset="0"/>
              </a:rPr>
              <a:t>tolower</a:t>
            </a:r>
            <a:r>
              <a:rPr lang="en-US" altLang="en-US" sz="2400" dirty="0">
                <a:solidFill>
                  <a:srgbClr val="000000"/>
                </a:solidFill>
                <a:latin typeface="Arial (Body)"/>
              </a:rPr>
              <a:t>: if </a:t>
            </a:r>
            <a:r>
              <a:rPr lang="en-US" altLang="en-US" sz="2400" dirty="0">
                <a:solidFill>
                  <a:srgbClr val="000000"/>
                </a:solidFill>
                <a:latin typeface="Courier New" panose="02070309020205020404" pitchFamily="49" charset="0"/>
                <a:cs typeface="Courier New" panose="02070309020205020404" pitchFamily="49" charset="0"/>
              </a:rPr>
              <a:t>char</a:t>
            </a:r>
            <a:r>
              <a:rPr lang="en-US" altLang="en-US" sz="2400" dirty="0">
                <a:solidFill>
                  <a:srgbClr val="000000"/>
                </a:solidFill>
                <a:latin typeface="Arial (Body)"/>
              </a:rPr>
              <a:t> argument is uppercase letter, return lowercase equivalent; otherwise, return input </a:t>
            </a:r>
            <a:r>
              <a:rPr lang="en-US" altLang="en-US" sz="2400" dirty="0" smtClean="0">
                <a:solidFill>
                  <a:srgbClr val="000000"/>
                </a:solidFill>
                <a:latin typeface="Arial (Body)"/>
              </a:rPr>
              <a:t>unchanged</a:t>
            </a:r>
            <a:endParaRPr lang="en-US" altLang="en-US" sz="2400" dirty="0">
              <a:solidFill>
                <a:srgbClr val="000000"/>
              </a:solidFill>
              <a:latin typeface="Arial (Body)"/>
            </a:endParaRPr>
          </a:p>
        </p:txBody>
      </p:sp>
      <p:pic>
        <p:nvPicPr>
          <p:cNvPr id="5" name="Picture 4" descr="Computer code. The code has 6 lines. The lines read as follows. Line 1. c h a r, c h 1 equals single quote H single quote semicolon. Line 2. c h a r, c h 1 equals single quote e single quote semicolon. Line 3. c h a r, c h 1 equals single quote exclamation point single quote semicolon. Line 4. c out less than sign less than sign to lower left parenthesis right parenthesis semicolon forward slash forward slash displays single quote H single quote. Line 5. c out less than sign less than sign to lower left parenthesis right parenthesis semicolon forward slash forward slash displays single quote E single quote. Line 6. c out less than sign less than sign to lower left parenthesis right parenthesis semicolon forward slash forward slash displays single quote exclamation point single quote."/>
          <p:cNvPicPr>
            <a:picLocks noChangeAspect="1"/>
          </p:cNvPicPr>
          <p:nvPr/>
        </p:nvPicPr>
        <p:blipFill>
          <a:blip r:embed="rId2"/>
          <a:stretch>
            <a:fillRect/>
          </a:stretch>
        </p:blipFill>
        <p:spPr>
          <a:xfrm>
            <a:off x="920179" y="3529645"/>
            <a:ext cx="7303641" cy="25056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10.3 </a:t>
            </a:r>
            <a:r>
              <a:rPr lang="pt-BR" altLang="en-US" sz="3400" dirty="0" smtClean="0">
                <a:solidFill>
                  <a:schemeClr val="bg1"/>
                </a:solidFill>
                <a:latin typeface="Times New Roman" panose="02020603050405020304" pitchFamily="18" charset="0"/>
                <a:cs typeface="Times New Roman" panose="02020603050405020304" pitchFamily="18" charset="0"/>
              </a:rPr>
              <a:t>C-Strings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C-Strings </a:t>
            </a:r>
            <a:r>
              <a:rPr lang="en-US" altLang="en-US" sz="2000" b="0" dirty="0" smtClean="0">
                <a:solidFill>
                  <a:srgbClr val="007FA3"/>
                </a:solidFill>
                <a:latin typeface="Times New Roman" panose="02020603050405020304" pitchFamily="18" charset="0"/>
                <a:ea typeface="+mj-ea"/>
                <a:sym typeface="Times New Roman"/>
              </a:rPr>
              <a:t>(1 of 2)</a:t>
            </a:r>
            <a:endParaRPr lang="en-US" altLang="en-US" sz="2000" b="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854323"/>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pt-BR" altLang="en-US" sz="2400" b="1" dirty="0" smtClean="0">
                <a:latin typeface="Arial (Body)"/>
                <a:ea typeface="+mn-ea"/>
                <a:sym typeface="Arial"/>
              </a:rPr>
              <a:t>C-string</a:t>
            </a:r>
            <a:r>
              <a:rPr lang="en-US" altLang="en-US" sz="2400" b="1" dirty="0" smtClean="0">
                <a:latin typeface="Arial (Body)"/>
                <a:ea typeface="+mn-ea"/>
                <a:sym typeface="Arial"/>
              </a:rPr>
              <a:t>:</a:t>
            </a:r>
            <a:r>
              <a:rPr lang="en-US" altLang="en-US" sz="2400" dirty="0" smtClean="0">
                <a:latin typeface="Arial (Body)"/>
                <a:ea typeface="+mn-ea"/>
                <a:sym typeface="Arial"/>
              </a:rPr>
              <a:t> </a:t>
            </a:r>
            <a:r>
              <a:rPr lang="en-US" altLang="en-US" sz="2400" dirty="0">
                <a:latin typeface="Arial (Body)"/>
                <a:ea typeface="+mn-ea"/>
                <a:sym typeface="Arial"/>
              </a:rPr>
              <a:t>sequence of characters stored in adjacent memory </a:t>
            </a:r>
            <a:r>
              <a:rPr lang="en-US" altLang="en-US" sz="2400" dirty="0" smtClean="0">
                <a:latin typeface="Arial (Body)"/>
                <a:ea typeface="+mn-ea"/>
                <a:sym typeface="Arial"/>
              </a:rPr>
              <a:t>locations </a:t>
            </a:r>
            <a:r>
              <a:rPr lang="en-US" altLang="en-US" sz="2400" dirty="0">
                <a:latin typeface="Arial (Body)"/>
                <a:ea typeface="+mn-ea"/>
                <a:sym typeface="Arial"/>
              </a:rPr>
              <a:t>and terminated by </a:t>
            </a:r>
            <a:r>
              <a:rPr lang="en-US" altLang="en-US" sz="2400" dirty="0" smtClean="0">
                <a:latin typeface="Courier New" panose="02070309020205020404" pitchFamily="49" charset="0"/>
                <a:ea typeface="+mn-ea"/>
                <a:cs typeface="Courier New" panose="02070309020205020404" pitchFamily="49" charset="0"/>
                <a:sym typeface="Arial"/>
              </a:rPr>
              <a:t>NULL </a:t>
            </a:r>
            <a:r>
              <a:rPr lang="en-US" altLang="en-US" sz="2400" dirty="0" smtClean="0">
                <a:latin typeface="Arial (Body)"/>
                <a:ea typeface="+mn-ea"/>
                <a:sym typeface="Arial"/>
              </a:rPr>
              <a:t>character</a:t>
            </a:r>
            <a:endParaRPr lang="en-US" altLang="en-US" sz="2400" dirty="0">
              <a:latin typeface="Arial (Body)"/>
              <a:ea typeface="+mn-ea"/>
              <a:sym typeface="Arial"/>
            </a:endParaRPr>
          </a:p>
          <a:p>
            <a:pPr marL="255651" indent="-255651">
              <a:spcBef>
                <a:spcPts val="1500"/>
              </a:spcBef>
              <a:buClr>
                <a:srgbClr val="007FA3"/>
              </a:buClr>
              <a:buSzPct val="100000"/>
              <a:buFont typeface="Arial" panose="020B0604020202020204" pitchFamily="34" charset="0"/>
              <a:buChar char="•"/>
              <a:defRPr/>
            </a:pPr>
            <a:r>
              <a:rPr lang="en-US" altLang="en-US" sz="2400" b="1" dirty="0">
                <a:latin typeface="Arial (Body)"/>
                <a:ea typeface="+mn-ea"/>
                <a:sym typeface="Arial"/>
              </a:rPr>
              <a:t>String literal </a:t>
            </a:r>
            <a:r>
              <a:rPr lang="en-US" altLang="en-US" sz="2400" dirty="0">
                <a:latin typeface="Arial (Body)"/>
                <a:ea typeface="+mn-ea"/>
                <a:sym typeface="Arial"/>
              </a:rPr>
              <a:t>(</a:t>
            </a:r>
            <a:r>
              <a:rPr lang="en-US" altLang="en-US" sz="2400" b="1" dirty="0">
                <a:latin typeface="Arial (Body)"/>
                <a:ea typeface="+mn-ea"/>
                <a:sym typeface="Arial"/>
              </a:rPr>
              <a:t>string constant</a:t>
            </a:r>
            <a:r>
              <a:rPr lang="en-US" altLang="en-US" sz="2400" dirty="0">
                <a:latin typeface="Arial (Body)"/>
                <a:ea typeface="+mn-ea"/>
                <a:sym typeface="Arial"/>
              </a:rPr>
              <a:t>)</a:t>
            </a:r>
            <a:r>
              <a:rPr lang="en-US" altLang="en-US" sz="2400" b="1" dirty="0">
                <a:latin typeface="Arial (Body)"/>
                <a:ea typeface="+mn-ea"/>
                <a:sym typeface="Arial"/>
              </a:rPr>
              <a:t>:</a:t>
            </a:r>
            <a:r>
              <a:rPr lang="en-US" altLang="en-US" sz="2400" dirty="0">
                <a:latin typeface="Arial (Body)"/>
                <a:ea typeface="+mn-ea"/>
                <a:sym typeface="Arial"/>
              </a:rPr>
              <a:t> sequence of characters enclosed in double quotes " " : </a:t>
            </a:r>
            <a:r>
              <a:rPr lang="en-US" altLang="en-US" sz="2400" dirty="0" smtClean="0">
                <a:latin typeface="Courier New" panose="02070309020205020404" pitchFamily="49" charset="0"/>
                <a:ea typeface="+mn-ea"/>
                <a:cs typeface="Courier New" panose="02070309020205020404" pitchFamily="49" charset="0"/>
                <a:sym typeface="Arial"/>
              </a:rPr>
              <a:t>"</a:t>
            </a:r>
            <a:r>
              <a:rPr lang="en-US" altLang="en-US" sz="2400" dirty="0">
                <a:latin typeface="Courier New" panose="02070309020205020404" pitchFamily="49" charset="0"/>
                <a:ea typeface="+mn-ea"/>
                <a:cs typeface="Courier New" panose="02070309020205020404" pitchFamily="49" charset="0"/>
                <a:sym typeface="Arial"/>
              </a:rPr>
              <a:t>Hi </a:t>
            </a:r>
            <a:r>
              <a:rPr lang="en-US" altLang="en-US" sz="2400" dirty="0" smtClean="0">
                <a:latin typeface="Courier New" panose="02070309020205020404" pitchFamily="49" charset="0"/>
                <a:ea typeface="+mn-ea"/>
                <a:cs typeface="Courier New" panose="02070309020205020404" pitchFamily="49" charset="0"/>
                <a:sym typeface="Arial"/>
              </a:rPr>
              <a:t>there!"</a:t>
            </a:r>
            <a:endParaRPr lang="en-US" altLang="en-US" sz="2400" dirty="0">
              <a:latin typeface="Courier New" panose="02070309020205020404" pitchFamily="49" charset="0"/>
              <a:ea typeface="+mn-ea"/>
              <a:cs typeface="Courier New" panose="02070309020205020404" pitchFamily="49" charset="0"/>
              <a:sym typeface="Arial"/>
            </a:endParaRPr>
          </a:p>
        </p:txBody>
      </p:sp>
      <p:pic>
        <p:nvPicPr>
          <p:cNvPr id="6" name="Picture 5" descr="Characters in a sequence are each written in a separate, adjacent box, representing a memory location. They are as follows. H i space t h e r e exclamation mark forward slash 0."/>
          <p:cNvPicPr>
            <a:picLocks noChangeAspect="1"/>
          </p:cNvPicPr>
          <p:nvPr/>
        </p:nvPicPr>
        <p:blipFill>
          <a:blip r:embed="rId2"/>
          <a:stretch>
            <a:fillRect/>
          </a:stretch>
        </p:blipFill>
        <p:spPr>
          <a:xfrm>
            <a:off x="1499349" y="3793185"/>
            <a:ext cx="6145301" cy="56697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8932</TotalTime>
  <Words>1846</Words>
  <Application>Microsoft Office PowerPoint</Application>
  <PresentationFormat>On-screen Show (4:3)</PresentationFormat>
  <Paragraphs>243</Paragraphs>
  <Slides>43</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2" baseType="lpstr">
      <vt:lpstr>Arial</vt:lpstr>
      <vt:lpstr>Arial (Body)</vt:lpstr>
      <vt:lpstr>Courier New</vt:lpstr>
      <vt:lpstr>Noto Sans Symbols</vt:lpstr>
      <vt:lpstr>Times New Roman</vt:lpstr>
      <vt:lpstr>Verdana</vt:lpstr>
      <vt:lpstr>508 Lecture</vt:lpstr>
      <vt:lpstr>1_508 Lecture</vt:lpstr>
      <vt:lpstr>Equation</vt:lpstr>
      <vt:lpstr>Starting out With C++: From Control Structures Through Objects</vt:lpstr>
      <vt:lpstr>10.1 Character Testing</vt:lpstr>
      <vt:lpstr>Character Testing</vt:lpstr>
      <vt:lpstr>From Program 10-1</vt:lpstr>
      <vt:lpstr>10.2 Character Case Conversion</vt:lpstr>
      <vt:lpstr>Character Case Conversion (1 of 2)</vt:lpstr>
      <vt:lpstr>Character Case Conversion (2 of 2)</vt:lpstr>
      <vt:lpstr>10.3 C-Strings</vt:lpstr>
      <vt:lpstr>C-Strings (1 of 2)</vt:lpstr>
      <vt:lpstr>C-Strings (2 of 2)</vt:lpstr>
      <vt:lpstr>Using C-Strings in Program 10-5</vt:lpstr>
      <vt:lpstr>10.4 Library Functions for Working with C-Strings</vt:lpstr>
      <vt:lpstr>Library Functions for Working with C-Strings (1 of 3)</vt:lpstr>
      <vt:lpstr>Library Functions for Working with C-Strings (2 of 3)</vt:lpstr>
      <vt:lpstr>Library Functions for Working with C-Strings (3 of 3)</vt:lpstr>
      <vt:lpstr>C-String Inside a C-String</vt:lpstr>
      <vt:lpstr>10.5 C-String/Numeric Conversion Functions</vt:lpstr>
      <vt:lpstr>String/Numeric Conversion Functions (1 of 2)</vt:lpstr>
      <vt:lpstr>String/Numeric Conversion Functions (2 of 2)</vt:lpstr>
      <vt:lpstr>String/Numeric Conversion Functions-Notes</vt:lpstr>
      <vt:lpstr>10.6 Writing Your Own C-String Handling Functions</vt:lpstr>
      <vt:lpstr>Writing Your Own C-String Handling Functions</vt:lpstr>
      <vt:lpstr>From Program 10-9</vt:lpstr>
      <vt:lpstr>From Program 10-10</vt:lpstr>
      <vt:lpstr>10.7 More About the C++ string Class</vt:lpstr>
      <vt:lpstr>The C++ string Class</vt:lpstr>
      <vt:lpstr>Using the string Class in Program 10-15</vt:lpstr>
      <vt:lpstr>Input into a string Object (1 of 2)</vt:lpstr>
      <vt:lpstr>Using Cin and string Objects in Program 10-16</vt:lpstr>
      <vt:lpstr>Input into a string Object (2 of 2)</vt:lpstr>
      <vt:lpstr>string Comparison</vt:lpstr>
      <vt:lpstr>Program 10-18</vt:lpstr>
      <vt:lpstr>Other Definitions of C++ strings</vt:lpstr>
      <vt:lpstr>string Operators (1 of 2)</vt:lpstr>
      <vt:lpstr>string Operators (2 of 2)</vt:lpstr>
      <vt:lpstr>Program 10-20</vt:lpstr>
      <vt:lpstr>string Member Functions (1 of 2)</vt:lpstr>
      <vt:lpstr>Table 10-8 Lists Many of the string Class Member Functions (1 of 3)</vt:lpstr>
      <vt:lpstr>Table 10-8 Lists Many of the string Class Member Functions (2 of 3)</vt:lpstr>
      <vt:lpstr>Table 10-8 Lists Many of the string Class Member Functions (3 of 3)</vt:lpstr>
      <vt:lpstr>string Member Functions (2 of 2)</vt:lpstr>
      <vt:lpstr>string Member Functions in Program 10-21</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1011</cp:revision>
  <dcterms:modified xsi:type="dcterms:W3CDTF">2018-04-11T05:03:58Z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