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6"/>
  </p:notesMasterIdLst>
  <p:handoutMasterIdLst>
    <p:handoutMasterId r:id="rId77"/>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05" r:id="rId75"/>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47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89234" autoAdjust="0"/>
  </p:normalViewPr>
  <p:slideViewPr>
    <p:cSldViewPr snapToGrid="0" snapToObjects="1">
      <p:cViewPr varScale="1">
        <p:scale>
          <a:sx n="64" d="100"/>
          <a:sy n="64" d="100"/>
        </p:scale>
        <p:origin x="90" y="192"/>
      </p:cViewPr>
      <p:guideLst>
        <p:guide orient="horz" pos="2160"/>
        <p:guide pos="2880"/>
      </p:guideLst>
    </p:cSldViewPr>
  </p:slideViewPr>
  <p:outlineViewPr>
    <p:cViewPr>
      <p:scale>
        <a:sx n="66" d="100"/>
        <a:sy n="66" d="100"/>
      </p:scale>
      <p:origin x="0" y="-12331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16387"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A15CEE0C-8602-49F4-9551-78C97776C126}" type="datetimeFigureOut">
              <a:rPr lang="en-US" altLang="en-US"/>
              <a:pPr/>
              <a:t>3/22/2018</a:t>
            </a:fld>
            <a:endParaRPr lang="en-US" altLang="en-US" dirty="0"/>
          </a:p>
        </p:txBody>
      </p:sp>
      <p:sp>
        <p:nvSpPr>
          <p:cNvPr id="16388"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6389"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0D798029-B624-42F6-B3CF-EF080C50AA0E}"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15363"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15364"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5366"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15367"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EAF97766-78ED-483B-A96A-8D802D07B456}"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a:headEnd/>
            <a:tailEnd/>
          </a:ln>
        </p:spPr>
      </p:sp>
      <p:sp>
        <p:nvSpPr>
          <p:cNvPr id="18435"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If this PowerPoint presentation contains mathematical equations, you may need to check that your computer has the following installed:</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1) MathType Plugin</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2) Math Player (free versions available)</a:t>
            </a:r>
          </a:p>
          <a:p>
            <a:pPr>
              <a:spcBef>
                <a:spcPct val="0"/>
              </a:spcBef>
            </a:pPr>
            <a:r>
              <a:rPr lang="en-US"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3) NVDA Reader (free versions available)</a:t>
            </a:r>
          </a:p>
        </p:txBody>
      </p:sp>
      <p:sp>
        <p:nvSpPr>
          <p:cNvPr id="18436"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218820E-1DFC-4B40-AFC0-72D62B08FCCA}" type="slidenum">
              <a:rPr lang="en-US" altLang="en-US" sz="1200"/>
              <a:pPr/>
              <a:t>1</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8F68912A-527D-4B9D-AD4A-C047DEE6E6E1}" type="slidenum">
              <a:rPr lang="en-US" altLang="en-US"/>
              <a:pPr/>
              <a:t>‹#›</a:t>
            </a:fld>
            <a:endParaRPr lang="en-US" altLang="en-US" dirty="0"/>
          </a:p>
        </p:txBody>
      </p:sp>
    </p:spTree>
    <p:extLst>
      <p:ext uri="{BB962C8B-B14F-4D97-AF65-F5344CB8AC3E}">
        <p14:creationId xmlns:p14="http://schemas.microsoft.com/office/powerpoint/2010/main" val="342842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792C12F1-129D-478F-94A8-5A3E18A2C500}" type="slidenum">
              <a:rPr lang="en-US" altLang="en-US"/>
              <a:pPr/>
              <a:t>‹#›</a:t>
            </a:fld>
            <a:endParaRPr lang="en-US" altLang="en-US" dirty="0"/>
          </a:p>
        </p:txBody>
      </p:sp>
    </p:spTree>
    <p:extLst>
      <p:ext uri="{BB962C8B-B14F-4D97-AF65-F5344CB8AC3E}">
        <p14:creationId xmlns:p14="http://schemas.microsoft.com/office/powerpoint/2010/main" val="2952048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792C12F1-129D-478F-94A8-5A3E18A2C500}" type="slidenum">
              <a:rPr lang="en-US" altLang="en-US"/>
              <a:pPr/>
              <a:t>‹#›</a:t>
            </a:fld>
            <a:endParaRPr lang="en-US" altLang="en-US" dirty="0"/>
          </a:p>
        </p:txBody>
      </p:sp>
    </p:spTree>
    <p:extLst>
      <p:ext uri="{BB962C8B-B14F-4D97-AF65-F5344CB8AC3E}">
        <p14:creationId xmlns:p14="http://schemas.microsoft.com/office/powerpoint/2010/main" val="682301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fld id="{BA9812B7-F75F-433E-A50E-98642D7982F7}" type="slidenum">
              <a:rPr lang="en-US" altLang="en-US"/>
              <a:pPr/>
              <a:t>‹#›</a:t>
            </a:fld>
            <a:endParaRPr lang="en-US" altLang="en-US" dirty="0"/>
          </a:p>
        </p:txBody>
      </p:sp>
    </p:spTree>
    <p:extLst>
      <p:ext uri="{BB962C8B-B14F-4D97-AF65-F5344CB8AC3E}">
        <p14:creationId xmlns:p14="http://schemas.microsoft.com/office/powerpoint/2010/main" val="4279553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dirty="0"/>
          </a:p>
        </p:txBody>
      </p:sp>
      <p:sp>
        <p:nvSpPr>
          <p:cNvPr id="7" name="Date Placeholder 3"/>
          <p:cNvSpPr>
            <a:spLocks noGrp="1"/>
          </p:cNvSpPr>
          <p:nvPr>
            <p:ph type="dt" sz="half" idx="16"/>
          </p:nvPr>
        </p:nvSpPr>
        <p:spPr/>
        <p:txBody>
          <a:bodyPr/>
          <a:lstStyle>
            <a:lvl1pPr>
              <a:defRPr/>
            </a:lvl1pPr>
          </a:lstStyle>
          <a:p>
            <a:fld id="{2D7FB74D-870E-423E-AE3A-02E9C2776364}" type="datetimeFigureOut">
              <a:rPr lang="en-US" altLang="en-US"/>
              <a:pPr/>
              <a:t>3/22/2018</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5EA2BE67-0B17-4B7D-8843-56FED7900848}" type="slidenum">
              <a:rPr lang="en-US" altLang="en-US"/>
              <a:pPr/>
              <a:t>‹#›</a:t>
            </a:fld>
            <a:endParaRPr lang="en-US" altLang="en-US" dirty="0"/>
          </a:p>
        </p:txBody>
      </p:sp>
    </p:spTree>
    <p:extLst>
      <p:ext uri="{BB962C8B-B14F-4D97-AF65-F5344CB8AC3E}">
        <p14:creationId xmlns:p14="http://schemas.microsoft.com/office/powerpoint/2010/main" val="1885501168"/>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6"/>
          </p:nvPr>
        </p:nvSpPr>
        <p:spPr/>
        <p:txBody>
          <a:bodyPr/>
          <a:lstStyle>
            <a:lvl1pPr>
              <a:defRPr/>
            </a:lvl1pPr>
          </a:lstStyle>
          <a:p>
            <a:endParaRPr lang="en-US" altLang="en-US" dirty="0"/>
          </a:p>
        </p:txBody>
      </p:sp>
      <p:sp>
        <p:nvSpPr>
          <p:cNvPr id="11" name="Date Placeholder 3"/>
          <p:cNvSpPr>
            <a:spLocks noGrp="1"/>
          </p:cNvSpPr>
          <p:nvPr>
            <p:ph type="dt" sz="half" idx="17"/>
          </p:nvPr>
        </p:nvSpPr>
        <p:spPr/>
        <p:txBody>
          <a:bodyPr/>
          <a:lstStyle>
            <a:lvl1pPr>
              <a:defRPr/>
            </a:lvl1pPr>
          </a:lstStyle>
          <a:p>
            <a:fld id="{763D2BB3-D18E-4FA0-AFC0-0247BD40D4F3}" type="datetimeFigureOut">
              <a:rPr lang="en-US" altLang="en-US"/>
              <a:pPr/>
              <a:t>3/22/2018</a:t>
            </a:fld>
            <a:endParaRPr lang="en-US" altLang="en-US" dirty="0"/>
          </a:p>
        </p:txBody>
      </p:sp>
      <p:sp>
        <p:nvSpPr>
          <p:cNvPr id="12" name="Slide Number Placeholder 5"/>
          <p:cNvSpPr>
            <a:spLocks noGrp="1"/>
          </p:cNvSpPr>
          <p:nvPr>
            <p:ph type="sldNum" sz="quarter" idx="18"/>
          </p:nvPr>
        </p:nvSpPr>
        <p:spPr/>
        <p:txBody>
          <a:bodyPr/>
          <a:lstStyle>
            <a:lvl1pPr algn="l">
              <a:buSzTx/>
              <a:defRPr sz="1400">
                <a:solidFill>
                  <a:srgbClr val="000000"/>
                </a:solidFill>
              </a:defRPr>
            </a:lvl1pPr>
          </a:lstStyle>
          <a:p>
            <a:fld id="{5B8B822E-894B-4937-A2FE-BFFB15A38BE8}" type="slidenum">
              <a:rPr lang="en-US" altLang="en-US"/>
              <a:pPr/>
              <a:t>‹#›</a:t>
            </a:fld>
            <a:endParaRPr lang="en-US" altLang="en-US" dirty="0"/>
          </a:p>
        </p:txBody>
      </p:sp>
    </p:spTree>
    <p:extLst>
      <p:ext uri="{BB962C8B-B14F-4D97-AF65-F5344CB8AC3E}">
        <p14:creationId xmlns:p14="http://schemas.microsoft.com/office/powerpoint/2010/main" val="3136752208"/>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8"/>
          </p:nvPr>
        </p:nvSpPr>
        <p:spPr/>
        <p:txBody>
          <a:bodyPr/>
          <a:lstStyle>
            <a:lvl1pPr>
              <a:defRPr/>
            </a:lvl1pPr>
          </a:lstStyle>
          <a:p>
            <a:endParaRPr lang="en-US" altLang="en-US" dirty="0"/>
          </a:p>
        </p:txBody>
      </p:sp>
      <p:sp>
        <p:nvSpPr>
          <p:cNvPr id="11" name="Date Placeholder 3"/>
          <p:cNvSpPr>
            <a:spLocks noGrp="1"/>
          </p:cNvSpPr>
          <p:nvPr>
            <p:ph type="dt" sz="half" idx="19"/>
          </p:nvPr>
        </p:nvSpPr>
        <p:spPr/>
        <p:txBody>
          <a:bodyPr/>
          <a:lstStyle>
            <a:lvl1pPr>
              <a:defRPr/>
            </a:lvl1pPr>
          </a:lstStyle>
          <a:p>
            <a:fld id="{AE91ABEB-ACE2-4152-BA99-9A8CD7FD29A2}" type="datetimeFigureOut">
              <a:rPr lang="en-US" altLang="en-US"/>
              <a:pPr/>
              <a:t>3/22/2018</a:t>
            </a:fld>
            <a:endParaRPr lang="en-US" altLang="en-US" dirty="0"/>
          </a:p>
        </p:txBody>
      </p:sp>
      <p:sp>
        <p:nvSpPr>
          <p:cNvPr id="13" name="Slide Number Placeholder 5"/>
          <p:cNvSpPr>
            <a:spLocks noGrp="1"/>
          </p:cNvSpPr>
          <p:nvPr>
            <p:ph type="sldNum" sz="quarter" idx="20"/>
          </p:nvPr>
        </p:nvSpPr>
        <p:spPr/>
        <p:txBody>
          <a:bodyPr/>
          <a:lstStyle>
            <a:lvl1pPr algn="l">
              <a:buSzTx/>
              <a:defRPr sz="1400">
                <a:solidFill>
                  <a:srgbClr val="000000"/>
                </a:solidFill>
              </a:defRPr>
            </a:lvl1pPr>
          </a:lstStyle>
          <a:p>
            <a:fld id="{6E1CD403-B109-4E42-B5CD-F08F8C8D07DF}" type="slidenum">
              <a:rPr lang="en-US" altLang="en-US"/>
              <a:pPr/>
              <a:t>‹#›</a:t>
            </a:fld>
            <a:endParaRPr lang="en-US" altLang="en-US" dirty="0"/>
          </a:p>
        </p:txBody>
      </p:sp>
    </p:spTree>
    <p:extLst>
      <p:ext uri="{BB962C8B-B14F-4D97-AF65-F5344CB8AC3E}">
        <p14:creationId xmlns:p14="http://schemas.microsoft.com/office/powerpoint/2010/main" val="2749227620"/>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648397B6-E410-442A-B82D-5FB4C9F96B2D}" type="slidenum">
              <a:rPr lang="en-US" altLang="en-US"/>
              <a:pPr/>
              <a:t>‹#›</a:t>
            </a:fld>
            <a:endParaRPr lang="en-US" altLang="en-US" dirty="0"/>
          </a:p>
        </p:txBody>
      </p:sp>
    </p:spTree>
    <p:extLst>
      <p:ext uri="{BB962C8B-B14F-4D97-AF65-F5344CB8AC3E}">
        <p14:creationId xmlns:p14="http://schemas.microsoft.com/office/powerpoint/2010/main" val="3578636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223E3665-2B37-4CE5-AF1F-877CB281D3D6}" type="slidenum">
              <a:rPr lang="en-US" altLang="en-US"/>
              <a:pPr/>
              <a:t>‹#›</a:t>
            </a:fld>
            <a:endParaRPr lang="en-US" altLang="en-US" dirty="0"/>
          </a:p>
        </p:txBody>
      </p:sp>
    </p:spTree>
    <p:extLst>
      <p:ext uri="{BB962C8B-B14F-4D97-AF65-F5344CB8AC3E}">
        <p14:creationId xmlns:p14="http://schemas.microsoft.com/office/powerpoint/2010/main" val="230909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EF5B6061-9AED-43B0-930F-AA4DAC30E745}" type="slidenum">
              <a:rPr lang="en-US" altLang="en-US"/>
              <a:pPr/>
              <a:t>‹#›</a:t>
            </a:fld>
            <a:endParaRPr lang="en-US" altLang="en-US" dirty="0"/>
          </a:p>
        </p:txBody>
      </p:sp>
    </p:spTree>
    <p:extLst>
      <p:ext uri="{BB962C8B-B14F-4D97-AF65-F5344CB8AC3E}">
        <p14:creationId xmlns:p14="http://schemas.microsoft.com/office/powerpoint/2010/main" val="336935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269543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89809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446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FE4E4447-F340-49FB-A41F-90EAF9760368}" type="slidenum">
              <a:rPr lang="en-US" altLang="en-US"/>
              <a:pPr/>
              <a:t>‹#›</a:t>
            </a:fld>
            <a:endParaRPr lang="en-US" altLang="en-US" dirty="0"/>
          </a:p>
        </p:txBody>
      </p:sp>
    </p:spTree>
    <p:extLst>
      <p:ext uri="{BB962C8B-B14F-4D97-AF65-F5344CB8AC3E}">
        <p14:creationId xmlns:p14="http://schemas.microsoft.com/office/powerpoint/2010/main" val="1466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58A57460-3943-4A03-992E-839A570AD1D4}" type="slidenum">
              <a:rPr lang="en-US" altLang="en-US"/>
              <a:pPr/>
              <a:t>‹#›</a:t>
            </a:fld>
            <a:endParaRPr lang="en-US" altLang="en-US" dirty="0"/>
          </a:p>
        </p:txBody>
      </p:sp>
    </p:spTree>
    <p:extLst>
      <p:ext uri="{BB962C8B-B14F-4D97-AF65-F5344CB8AC3E}">
        <p14:creationId xmlns:p14="http://schemas.microsoft.com/office/powerpoint/2010/main" val="319429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7D073F1C-D0EF-4FDF-B20E-3ABD3CB25B96}" type="slidenum">
              <a:rPr lang="en-US" altLang="en-US"/>
              <a:pPr/>
              <a:t>‹#›</a:t>
            </a:fld>
            <a:endParaRPr lang="en-US" altLang="en-US" dirty="0"/>
          </a:p>
        </p:txBody>
      </p:sp>
    </p:spTree>
    <p:extLst>
      <p:ext uri="{BB962C8B-B14F-4D97-AF65-F5344CB8AC3E}">
        <p14:creationId xmlns:p14="http://schemas.microsoft.com/office/powerpoint/2010/main" val="3267430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D8EB3C58-3984-45DF-90EC-9FDCCBC6386B}" type="slidenum">
              <a:rPr lang="en-US" altLang="en-US"/>
              <a:pPr/>
              <a:t>‹#›</a:t>
            </a:fld>
            <a:endParaRPr lang="en-US" altLang="en-US" dirty="0"/>
          </a:p>
        </p:txBody>
      </p:sp>
    </p:spTree>
    <p:extLst>
      <p:ext uri="{BB962C8B-B14F-4D97-AF65-F5344CB8AC3E}">
        <p14:creationId xmlns:p14="http://schemas.microsoft.com/office/powerpoint/2010/main" val="205450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BDED4683-78B5-4AD5-B98C-8B50B1521EB7}"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Shape 16"/>
          <p:cNvSpPr txBox="1">
            <a:spLocks noChangeArrowheads="1"/>
          </p:cNvSpPr>
          <p:nvPr/>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solidFill>
                  <a:schemeClr val="tx1"/>
                </a:solidFill>
                <a:latin typeface="Verdana" panose="020B0604030504040204" pitchFamily="34" charset="0"/>
              </a:rPr>
              <a:t>Copyright © 2015, 2012, 2009 Pearson Education, Inc. All Rights Reserved</a:t>
            </a:r>
          </a:p>
        </p:txBody>
      </p:sp>
    </p:spTree>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06" r:id="rId7"/>
    <p:sldLayoutId id="2147483707" r:id="rId8"/>
    <p:sldLayoutId id="2147483708" r:id="rId9"/>
    <p:sldLayoutId id="2147483709" r:id="rId10"/>
    <p:sldLayoutId id="2147483722" r:id="rId11"/>
    <p:sldLayoutId id="2147483716" r:id="rId12"/>
    <p:sldLayoutId id="2147483717" r:id="rId13"/>
    <p:sldLayoutId id="2147483718" r:id="rId14"/>
    <p:sldLayoutId id="2147483719" r:id="rId15"/>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28DF770D-042A-4F4D-9B7F-40343FC3DA6D}"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20" r:id="rId1"/>
    <p:sldLayoutId id="2147483721"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62.png"/><Relationship Id="rId4" Type="http://schemas.openxmlformats.org/officeDocument/2006/relationships/image" Target="../media/image61.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64.png"/><Relationship Id="rId4" Type="http://schemas.openxmlformats.org/officeDocument/2006/relationships/image" Target="../media/image63.wmf"/></Relationships>
</file>

<file path=ppt/slides/_rels/slide68.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70.png"/><Relationship Id="rId5" Type="http://schemas.openxmlformats.org/officeDocument/2006/relationships/image" Target="../media/image68.wmf"/><Relationship Id="rId4" Type="http://schemas.openxmlformats.org/officeDocument/2006/relationships/oleObject" Target="../embeddings/oleObject3.bin"/></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noGrp="1"/>
          </p:cNvSpPr>
          <p:nvPr>
            <p:ph type="title"/>
          </p:nvPr>
        </p:nvSpPr>
        <p:spPr>
          <a:xfrm>
            <a:off x="457200" y="76200"/>
            <a:ext cx="8362950" cy="1155700"/>
          </a:xfrm>
        </p:spPr>
        <p:txBody>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Starting out With C++: From Control Structures Through Objects</a:t>
            </a:r>
            <a:endParaRPr lang="en-US" altLang="en-US" dirty="0" smtClean="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 Placeholder 2"/>
          <p:cNvSpPr>
            <a:spLocks noGrp="1"/>
          </p:cNvSpPr>
          <p:nvPr>
            <p:ph type="body" idx="1"/>
          </p:nvPr>
        </p:nvSpPr>
        <p:spPr>
          <a:xfrm>
            <a:off x="457200" y="1338263"/>
            <a:ext cx="8229600" cy="354012"/>
          </a:xfrm>
        </p:spPr>
        <p:txBody>
          <a:bodyPr/>
          <a:lstStyle/>
          <a:p>
            <a:pPr eaLnBrk="1" fontAlgn="auto" hangingPunct="1">
              <a:spcAft>
                <a:spcPts val="0"/>
              </a:spcAft>
              <a:buSzPct val="100000"/>
              <a:defRPr/>
            </a:pPr>
            <a:r>
              <a:rPr lang="en-US" dirty="0" smtClean="0">
                <a:latin typeface="+mn-lt"/>
              </a:rPr>
              <a:t>Eighth </a:t>
            </a:r>
            <a:r>
              <a:rPr lang="en-US" dirty="0">
                <a:latin typeface="+mn-lt"/>
              </a:rPr>
              <a:t>Edition</a:t>
            </a:r>
          </a:p>
        </p:txBody>
      </p:sp>
      <p:sp>
        <p:nvSpPr>
          <p:cNvPr id="4" name="Text Placeholder 3"/>
          <p:cNvSpPr>
            <a:spLocks noGrp="1"/>
          </p:cNvSpPr>
          <p:nvPr>
            <p:ph type="body" idx="2"/>
          </p:nvPr>
        </p:nvSpPr>
        <p:spPr>
          <a:xfrm>
            <a:off x="4876800" y="2286000"/>
            <a:ext cx="3657600" cy="739775"/>
          </a:xfrm>
        </p:spPr>
        <p:txBody>
          <a:bodyPr/>
          <a:lstStyle/>
          <a:p>
            <a:pPr algn="ctr" eaLnBrk="1" fontAlgn="auto" hangingPunct="1">
              <a:spcAft>
                <a:spcPts val="0"/>
              </a:spcAft>
              <a:buSzPct val="100000"/>
              <a:defRPr/>
            </a:pPr>
            <a:r>
              <a:rPr lang="en-US" b="1" dirty="0" smtClean="0">
                <a:latin typeface="+mn-lt"/>
              </a:rPr>
              <a:t>Chapter 11</a:t>
            </a:r>
            <a:endParaRPr lang="en-US" b="1" dirty="0">
              <a:latin typeface="+mn-lt"/>
            </a:endParaRPr>
          </a:p>
        </p:txBody>
      </p:sp>
      <p:sp>
        <p:nvSpPr>
          <p:cNvPr id="5" name="Text Placeholder 4"/>
          <p:cNvSpPr>
            <a:spLocks noGrp="1"/>
          </p:cNvSpPr>
          <p:nvPr>
            <p:ph type="body" idx="3"/>
          </p:nvPr>
        </p:nvSpPr>
        <p:spPr>
          <a:xfrm>
            <a:off x="4876800" y="3114675"/>
            <a:ext cx="3657600" cy="1235075"/>
          </a:xfrm>
        </p:spPr>
        <p:txBody>
          <a:bodyPr/>
          <a:lstStyle/>
          <a:p>
            <a:pPr algn="ctr" eaLnBrk="1" fontAlgn="auto" hangingPunct="1">
              <a:spcBef>
                <a:spcPct val="50000"/>
              </a:spcBef>
              <a:spcAft>
                <a:spcPts val="0"/>
              </a:spcAft>
              <a:buSzPct val="100000"/>
              <a:defRPr/>
            </a:pPr>
            <a:r>
              <a:rPr lang="en-US" altLang="en-US" dirty="0">
                <a:latin typeface="+mn-lt"/>
              </a:rPr>
              <a:t>Structured Data</a:t>
            </a:r>
          </a:p>
        </p:txBody>
      </p:sp>
      <p:pic>
        <p:nvPicPr>
          <p:cNvPr id="17414" name="Picture 7" descr="Front Cover: Starting out With C++: From Control Structures Through Objects Eighth Edition by Gadd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1928813"/>
            <a:ext cx="3502025" cy="4297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7415" name="Text Placeholder 5"/>
          <p:cNvSpPr txBox="1">
            <a:spLocks noGrp="1"/>
          </p:cNvSpPr>
          <p:nvPr>
            <p:ph type="body" idx="13"/>
          </p:nvPr>
        </p:nvSpPr>
        <p:spPr>
          <a:xfrm>
            <a:off x="2773363" y="6448425"/>
            <a:ext cx="5986462" cy="227013"/>
          </a:xfrm>
        </p:spPr>
        <p:txBody>
          <a:bodyPr anchor="ctr"/>
          <a:lstStyle/>
          <a:p>
            <a:pPr algn="r" eaLnBrk="1" hangingPunct="1">
              <a:spcBef>
                <a:spcPct val="0"/>
              </a:spcBef>
              <a:buFontTx/>
              <a:buNone/>
            </a:pPr>
            <a:r>
              <a:rPr lang="en-US" altLang="en-US" sz="1200" dirty="0" smtClean="0">
                <a:solidFill>
                  <a:schemeClr val="tx1"/>
                </a:solidFill>
                <a:latin typeface="Verdana" panose="020B0604030504040204" pitchFamily="34" charset="0"/>
                <a:cs typeface="Arial" panose="020B0604020202020204" pitchFamily="34" charset="0"/>
                <a:sym typeface="Arial" panose="020B0604020202020204" pitchFamily="34" charset="0"/>
              </a:rPr>
              <a:t>Copyright © 2015, 2012, 2009 Pearson Education, Inc. All Rights Reserved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a:solidFill>
                  <a:schemeClr val="bg1"/>
                </a:solidFill>
                <a:latin typeface="Times New Roman" panose="02020603050405020304" pitchFamily="18" charset="0"/>
                <a:ea typeface="+mj-ea"/>
                <a:cs typeface="Arial"/>
              </a:rPr>
              <a:t>11.3 Accessing Structure Members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Accessing Structure Members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00" indent="-255600">
              <a:tabLst/>
              <a:defRPr/>
            </a:pPr>
            <a:r>
              <a:rPr lang="en-US" altLang="en-US" sz="2400" dirty="0">
                <a:solidFill>
                  <a:srgbClr val="000000"/>
                </a:solidFill>
                <a:latin typeface="Arial (Body)"/>
                <a:ea typeface="+mn-ea"/>
              </a:rPr>
              <a:t>Use the dot </a:t>
            </a:r>
            <a:r>
              <a:rPr lang="en-US" altLang="en-US" sz="2400" dirty="0">
                <a:solidFill>
                  <a:srgbClr val="000000"/>
                </a:solidFill>
                <a:latin typeface="Courier New" panose="02070309020205020404" pitchFamily="49" charset="0"/>
                <a:ea typeface="+mn-ea"/>
              </a:rPr>
              <a:t>(.)</a:t>
            </a:r>
            <a:r>
              <a:rPr lang="en-US" altLang="en-US" sz="2400" dirty="0">
                <a:solidFill>
                  <a:srgbClr val="000000"/>
                </a:solidFill>
                <a:latin typeface="Arial (Body)"/>
                <a:ea typeface="+mn-ea"/>
              </a:rPr>
              <a:t> operator to refer to members of </a:t>
            </a:r>
            <a:r>
              <a:rPr lang="en-US" altLang="en-US" sz="2400" dirty="0">
                <a:solidFill>
                  <a:srgbClr val="000000"/>
                </a:solidFill>
                <a:latin typeface="Courier New" panose="02070309020205020404" pitchFamily="49" charset="0"/>
                <a:ea typeface="+mn-ea"/>
              </a:rPr>
              <a:t>struct</a:t>
            </a:r>
            <a:r>
              <a:rPr lang="en-US" altLang="en-US" sz="2400" dirty="0">
                <a:solidFill>
                  <a:srgbClr val="000000"/>
                </a:solidFill>
                <a:latin typeface="Arial (Body)"/>
                <a:ea typeface="+mn-ea"/>
              </a:rPr>
              <a:t> variables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6" name="Picture 5" descr="Computer code has 3 lines. The lines read as follows. Line 1. C in right angle bracket, right angle bracket s t u l period student I D semicolon. Line 2. Get line left parenthesis c in comma s t u l period name right parenthesis semicolon. Line 3. S t u l period g p a equals 3 point seven five semicolon."/>
          <p:cNvPicPr>
            <a:picLocks noChangeAspect="1"/>
          </p:cNvPicPr>
          <p:nvPr/>
        </p:nvPicPr>
        <p:blipFill>
          <a:blip r:embed="rId2"/>
          <a:stretch>
            <a:fillRect/>
          </a:stretch>
        </p:blipFill>
        <p:spPr>
          <a:xfrm>
            <a:off x="2026109" y="2625512"/>
            <a:ext cx="5091782" cy="1627539"/>
          </a:xfrm>
          <a:prstGeom prst="rect">
            <a:avLst/>
          </a:prstGeom>
        </p:spPr>
      </p:pic>
      <p:sp>
        <p:nvSpPr>
          <p:cNvPr id="4" name="Text Placeholder 3"/>
          <p:cNvSpPr>
            <a:spLocks noGrp="1"/>
          </p:cNvSpPr>
          <p:nvPr>
            <p:ph type="body" idx="2"/>
          </p:nvPr>
        </p:nvSpPr>
        <p:spPr>
          <a:xfrm>
            <a:off x="457200" y="4355064"/>
            <a:ext cx="8229600" cy="962526"/>
          </a:xfrm>
        </p:spPr>
        <p:txBody>
          <a:bodyPr/>
          <a:lstStyle/>
          <a:p>
            <a:pPr marL="255600" indent="-255600"/>
            <a:r>
              <a:rPr lang="en-US" altLang="en-US" sz="2400" dirty="0">
                <a:solidFill>
                  <a:srgbClr val="000000"/>
                </a:solidFill>
                <a:latin typeface="Arial (Body)"/>
              </a:rPr>
              <a:t>Member variables can be used in any manner appropriate for their data type</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dirty="0"/>
              <a:t>Program </a:t>
            </a:r>
            <a:r>
              <a:rPr lang="en-US" dirty="0" smtClean="0"/>
              <a:t>11-1 </a:t>
            </a:r>
            <a:r>
              <a:rPr lang="en-US" sz="2000" b="0" dirty="0" smtClean="0"/>
              <a:t>(1 of 3)</a:t>
            </a:r>
            <a:endParaRPr lang="en-US" sz="2000" b="0" dirty="0"/>
          </a:p>
        </p:txBody>
      </p:sp>
      <p:pic>
        <p:nvPicPr>
          <p:cNvPr id="4" name="Picture 3" descr="Computer code has 49 lines. The lines read as follows. Line 1. Forward slash forward slash This program demonstrates the use of structures period. Line 2. hash include left angle bracket i o stream right angle bracket. Line 3. hash include left angle bracket string right angle bracket. Line 4. hash include left angle bracket i o m a n i p right angle bracket. Line 5. using namespace s t d semicolon. Line 6. blank. Line 7. s t r u c t Pay Roll. Line 8. left brace. Line 9, indented once. i n t, e m p Number semicolon forward slash forward slash Employee number. Line 10, indented once. string name semicolon forward slash forward slash Employee's name. Line 11, indented once. double hours semicolon forward slash forward slash Hours worked. Line 12, indented once. double pay Rate semicolon forward slash forward slash Hourly pay Rate. Line 13, indented once. double gross Pay semicolon forward slash forward slash Gross pay. Line 14. right brace semicolon. Line 15. blank. Line 16. i n t main left parenthesis right parenthesis. Line 17. left brace. Line 18, indented once. Pay Roll employee semicolon forward slash forward slash employee is a Pay Roll structure period. Line 19. blank. Line 20, indented once. forward slash forward slash Get the employee's number period. Line 21, indented once. c out left angle bracket left angle bracket double quote Enter the employee's number colon double quote semicolon. Line 22, indented once. c in right angle bracket right angle bracket employee period e m p Number semicolon. Line 23. blank. Line 24, indented once. forward slash forward slash Get the employee's name period. Line 25, indented once. c out left angle bracket left angle bracket double quote Enter the employee's name colon double quote semicolon. To be continu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105" y="1523451"/>
            <a:ext cx="5661790" cy="467736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dirty="0"/>
              <a:t>Program 11-1 </a:t>
            </a:r>
            <a:r>
              <a:rPr lang="en-US" sz="2000" b="0" dirty="0" smtClean="0"/>
              <a:t>(2 </a:t>
            </a:r>
            <a:r>
              <a:rPr lang="en-US" sz="2000" b="0" dirty="0"/>
              <a:t>of 3)</a:t>
            </a:r>
            <a:endParaRPr lang="en-US" dirty="0"/>
          </a:p>
        </p:txBody>
      </p:sp>
      <p:pic>
        <p:nvPicPr>
          <p:cNvPr id="30723" name="Picture 6" descr="Computer code continued. Line 26, indented once. c in period ignore left parenthesis right parenthesis semicolon forward slash forward slash To skip the remaining single quote back slash n single quote character. Line 27, indented once. get line left parenthesis c in comma employee period name right parenthesis semicolon. Line 28. blank. Line 29, indented once. forward slash forward slash Get the hours worked by the employee period. Line 30, indented once. c out left angle bracket left angle bracket double quote How many hours did the employee work question mark double quote semicolon. Line 31, indented once. c in right angle bracket right angle bracket employee period hours semicolon. Line 32. blank. Line 33, indented once. forward slash forward slash Get the employee's hourly pay rate period. Line 34, indented once. c out left angle bracket left angle bracket double quote What is the employee's hourly pay Rate question mark double quote semicolon. Line 35, indented once. c in right angle bracket right angle bracket employee period pay Rate semicolon. Line 36. blank. Line 37, indented once. forward slash forward slash Calculate the employee's gross pay period. Line 38, indented once. employee period gross Pay equals employee period hours asterisk employee period pay Rate semicolon. Line 39. blank. Line 40, indented once. forward slash forward slash Display the employee data period. Line 41, indented once. c out left angle bracket left angle bracket double quote Here is the employee's pay roll data colon back slash n double quote semicolon. Line 42, indented once. c out left angle bracket left angle bracket double quote Name colon double quote left angle bracket left angle bracket employee period name left angle bracket left angle bracket end l semicolon. Line 43, indented once. c out left angle bracket left angle bracket double quote Number colon double quote left angle bracket left angle bracket employee period e m p Number left angle bracket left angle bracket end l semicolon. Line 44, indented once. c out left angle bracket left angle bracket double quote Hours worked colon double quote left angle bracket left angle bracket employee period hours left angle bracket left angle bracket end l semicolon. Line 45, indented once. c out left angle bracket left angle bracket double quote Hourly pay Rate colon double quote left angle bracket left angle bracket employee period pay Rate left angle bracket left angle bracket end l semicolon. Line 46, indented once. c out left angle bracket fixed left angle bracket left angle bracket show point left angle bracket left angle bracket set precision left parenthesis 2 right parenthesis semicolon. Line 47, indented once. c out left angle bracket left angle bracket double quote Gross Pay colon dollar sign double quote left angle bracket left angle bracket employee period gross Pay left angle bracket left angle bracket end l semicolon. Line 48, indented once. return 0 semicolon. Line 49.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988" y="1535771"/>
            <a:ext cx="6298028" cy="4716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dirty="0"/>
              <a:t>Program 11-1 </a:t>
            </a:r>
            <a:r>
              <a:rPr lang="en-US" sz="2000" b="0" dirty="0" smtClean="0"/>
              <a:t>(3 </a:t>
            </a:r>
            <a:r>
              <a:rPr lang="en-US" sz="2000" b="0" dirty="0"/>
              <a:t>of 3)</a:t>
            </a:r>
            <a:endParaRPr lang="en-US" dirty="0"/>
          </a:p>
        </p:txBody>
      </p:sp>
      <p:pic>
        <p:nvPicPr>
          <p:cNvPr id="31747" name="Picture 5" descr="Program output with example input is shown in bold. The lines read as follows. Line 1. Enter the employee's number colon 489 left bracket enter]. Line 2. Enter the employee's name colon Jill Smith left bracket Enter Right bracket. Line 3. How many hours did the employee work question mark 40 left bracket Enter right bracket. Line 4. What is the employee's hourly pay rate question mark 20 left bracket enter right bracket. Line 5. Here is the employee's payroll data colon. Line 6. Name colon Jill Smith. Line 7. Number colon 489. Line 8. Hours worked colon 40. Line 9. Hourly pay rate colon 20. Line 10. Gross pay colon dollar sign 800 point zero, z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42" y="2098468"/>
            <a:ext cx="7343717" cy="266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Displaying a </a:t>
            </a:r>
            <a:r>
              <a:rPr lang="en-US" altLang="en-US" dirty="0" smtClean="0">
                <a:latin typeface="Courier New" panose="02070309020205020404" pitchFamily="49" charset="0"/>
                <a:ea typeface="+mj-ea"/>
                <a:cs typeface="Arial"/>
              </a:rPr>
              <a:t>struct</a:t>
            </a:r>
            <a:r>
              <a:rPr lang="en-US" altLang="en-US" dirty="0" smtClean="0">
                <a:latin typeface="Times New Roman" panose="02020603050405020304" pitchFamily="18" charset="0"/>
                <a:ea typeface="+mj-ea"/>
                <a:cs typeface="Arial"/>
              </a:rPr>
              <a:t> Variable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a:solidFill>
                  <a:srgbClr val="000000"/>
                </a:solidFill>
                <a:latin typeface="Arial (Body)"/>
                <a:ea typeface="+mn-ea"/>
              </a:rPr>
              <a:t>To display the contents of a </a:t>
            </a:r>
            <a:r>
              <a:rPr lang="en-US" altLang="en-US" sz="2400" dirty="0">
                <a:solidFill>
                  <a:srgbClr val="000000"/>
                </a:solidFill>
                <a:latin typeface="Courier New" panose="02070309020205020404" pitchFamily="49" charset="0"/>
                <a:ea typeface="+mn-ea"/>
              </a:rPr>
              <a:t>struct</a:t>
            </a:r>
            <a:r>
              <a:rPr lang="en-US" altLang="en-US" sz="2400" dirty="0">
                <a:solidFill>
                  <a:srgbClr val="000000"/>
                </a:solidFill>
                <a:latin typeface="Arial (Body)"/>
                <a:ea typeface="+mn-ea"/>
              </a:rPr>
              <a:t> variable, </a:t>
            </a:r>
            <a:r>
              <a:rPr lang="en-US" altLang="en-US" sz="2400" dirty="0" smtClean="0">
                <a:solidFill>
                  <a:srgbClr val="000000"/>
                </a:solidFill>
                <a:latin typeface="Arial (Body)"/>
                <a:ea typeface="+mn-ea"/>
              </a:rPr>
              <a:t>must display </a:t>
            </a:r>
            <a:r>
              <a:rPr lang="en-US" altLang="en-US" sz="2400" dirty="0">
                <a:solidFill>
                  <a:srgbClr val="000000"/>
                </a:solidFill>
                <a:latin typeface="Arial (Body)"/>
                <a:ea typeface="+mn-ea"/>
              </a:rPr>
              <a:t>each field </a:t>
            </a:r>
            <a:r>
              <a:rPr lang="en-US" altLang="en-US" sz="2400" dirty="0" smtClean="0">
                <a:solidFill>
                  <a:srgbClr val="000000"/>
                </a:solidFill>
                <a:latin typeface="Arial (Body)"/>
                <a:ea typeface="+mn-ea"/>
              </a:rPr>
              <a:t>separately</a:t>
            </a:r>
            <a:r>
              <a:rPr lang="en-US" altLang="en-US" sz="2400" dirty="0">
                <a:solidFill>
                  <a:srgbClr val="000000"/>
                </a:solidFill>
                <a:latin typeface="Arial (Body)"/>
                <a:ea typeface="+mn-ea"/>
              </a:rPr>
              <a:t>, using the dot operator</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has 5 lines. The lines read as follows. Line 1. c out left angle bracket, left angle bracket bill semicolon slash, slash won’t work. Line 2. c out left angle bracket, left angle bracket bill period student I D left angle bracket, left angle bracket end l semicolon. Line 3. c out left angle bracket, left angle bracket bill period name left angle bracket, left angle bracket end l semicolon. Line 4. c out left angle bracket, left angle bracket bill period year in school semicolon. Line 5. c out left angle bracket, left angle bracket double quote, double quote left angle bracket, left angle bracket bill period g p a semicolon."/>
          <p:cNvPicPr>
            <a:picLocks noChangeAspect="1"/>
          </p:cNvPicPr>
          <p:nvPr/>
        </p:nvPicPr>
        <p:blipFill>
          <a:blip r:embed="rId2"/>
          <a:stretch>
            <a:fillRect/>
          </a:stretch>
        </p:blipFill>
        <p:spPr>
          <a:xfrm>
            <a:off x="1455633" y="2811049"/>
            <a:ext cx="6232734" cy="235891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Comparing </a:t>
            </a:r>
            <a:r>
              <a:rPr lang="en-US" altLang="en-US" dirty="0" smtClean="0">
                <a:latin typeface="Courier New" panose="02070309020205020404" pitchFamily="49" charset="0"/>
                <a:ea typeface="+mj-ea"/>
                <a:cs typeface="Arial"/>
              </a:rPr>
              <a:t>struct</a:t>
            </a:r>
            <a:r>
              <a:rPr lang="en-US" altLang="en-US" dirty="0" smtClean="0">
                <a:latin typeface="Times New Roman" panose="02020603050405020304" pitchFamily="18" charset="0"/>
                <a:ea typeface="+mj-ea"/>
                <a:cs typeface="Arial"/>
              </a:rPr>
              <a:t> Variables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00" indent="-255600">
              <a:tabLst/>
              <a:defRPr/>
            </a:pPr>
            <a:r>
              <a:rPr lang="en-US" altLang="en-US" sz="2400" dirty="0">
                <a:solidFill>
                  <a:srgbClr val="000000"/>
                </a:solidFill>
                <a:latin typeface="Arial (Body)"/>
                <a:ea typeface="+mn-ea"/>
              </a:rPr>
              <a:t>Cannot compare </a:t>
            </a:r>
            <a:r>
              <a:rPr lang="en-US" altLang="en-US" sz="2400" dirty="0">
                <a:solidFill>
                  <a:srgbClr val="000000"/>
                </a:solidFill>
                <a:latin typeface="Courier New" panose="02070309020205020404" pitchFamily="49" charset="0"/>
                <a:ea typeface="+mn-ea"/>
              </a:rPr>
              <a:t>struct</a:t>
            </a:r>
            <a:r>
              <a:rPr lang="en-US" altLang="en-US" sz="2400" dirty="0">
                <a:solidFill>
                  <a:srgbClr val="000000"/>
                </a:solidFill>
                <a:latin typeface="Arial (Body)"/>
                <a:ea typeface="+mn-ea"/>
              </a:rPr>
              <a:t> variables directly</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reads, if left parenthesis bill equals, equals William right parenthesis slash, slash won't work."/>
          <p:cNvPicPr>
            <a:picLocks noChangeAspect="1"/>
          </p:cNvPicPr>
          <p:nvPr/>
        </p:nvPicPr>
        <p:blipFill rotWithShape="1">
          <a:blip r:embed="rId2"/>
          <a:srcRect l="3341" t="4102" b="17953"/>
          <a:stretch/>
        </p:blipFill>
        <p:spPr>
          <a:xfrm>
            <a:off x="1786114" y="2320268"/>
            <a:ext cx="5906128" cy="484901"/>
          </a:xfrm>
          <a:prstGeom prst="rect">
            <a:avLst/>
          </a:prstGeom>
        </p:spPr>
      </p:pic>
      <p:sp>
        <p:nvSpPr>
          <p:cNvPr id="4" name="Text Placeholder 3"/>
          <p:cNvSpPr>
            <a:spLocks noGrp="1"/>
          </p:cNvSpPr>
          <p:nvPr>
            <p:ph type="body" idx="2"/>
          </p:nvPr>
        </p:nvSpPr>
        <p:spPr>
          <a:xfrm>
            <a:off x="457200" y="2971269"/>
            <a:ext cx="8229600" cy="609600"/>
          </a:xfrm>
        </p:spPr>
        <p:txBody>
          <a:bodyPr/>
          <a:lstStyle/>
          <a:p>
            <a:pPr marL="255600" indent="-255600"/>
            <a:r>
              <a:rPr lang="en-US" altLang="en-US" sz="2400" dirty="0">
                <a:solidFill>
                  <a:srgbClr val="000000"/>
                </a:solidFill>
                <a:latin typeface="Arial (Body)"/>
              </a:rPr>
              <a:t>Instead, must compare on a field </a:t>
            </a:r>
            <a:r>
              <a:rPr lang="en-US" altLang="en-US" sz="2400" dirty="0" smtClean="0">
                <a:solidFill>
                  <a:srgbClr val="000000"/>
                </a:solidFill>
                <a:latin typeface="Arial (Body)"/>
              </a:rPr>
              <a:t>basis:</a:t>
            </a:r>
            <a:endParaRPr lang="en-US" altLang="en-US" sz="2400" dirty="0">
              <a:solidFill>
                <a:srgbClr val="000000"/>
              </a:solidFill>
              <a:latin typeface="Arial (Body)"/>
            </a:endParaRPr>
          </a:p>
        </p:txBody>
      </p:sp>
      <p:pic>
        <p:nvPicPr>
          <p:cNvPr id="6" name="Picture 5" descr="Computer code has 2 lines. The lines read as follows. Line 1. If left parenthesis bill period student I D equals, equals. Line 2, indented once. William period student I D right parenthesis, incomplete line of code."/>
          <p:cNvPicPr>
            <a:picLocks noChangeAspect="1"/>
          </p:cNvPicPr>
          <p:nvPr/>
        </p:nvPicPr>
        <p:blipFill>
          <a:blip r:embed="rId3"/>
          <a:stretch>
            <a:fillRect/>
          </a:stretch>
        </p:blipFill>
        <p:spPr>
          <a:xfrm>
            <a:off x="1541698" y="3746969"/>
            <a:ext cx="6060604" cy="100427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Arial"/>
              </a:rPr>
              <a:t>11.4 </a:t>
            </a:r>
            <a:r>
              <a:rPr lang="en-US" altLang="en-US" sz="3400" dirty="0">
                <a:solidFill>
                  <a:schemeClr val="bg1"/>
                </a:solidFill>
                <a:latin typeface="Times New Roman" panose="02020603050405020304" pitchFamily="18" charset="0"/>
              </a:rPr>
              <a:t>Initializing a Structure</a:t>
            </a:r>
            <a:endParaRPr lang="en-US" altLang="en-US" sz="3400" dirty="0">
              <a:solidFill>
                <a:schemeClr val="bg1"/>
              </a:solidFill>
              <a:latin typeface="Times New Roman" panose="02020603050405020304" pitchFamily="18" charset="0"/>
              <a:ea typeface="+mj-ea"/>
              <a:cs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Initializing a Structure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00" indent="-255600">
              <a:tabLst/>
              <a:defRPr/>
            </a:pPr>
            <a:r>
              <a:rPr lang="en-US" altLang="en-US" sz="2400" dirty="0">
                <a:solidFill>
                  <a:srgbClr val="000000"/>
                </a:solidFill>
                <a:latin typeface="Courier New" panose="02070309020205020404" pitchFamily="49" charset="0"/>
                <a:ea typeface="+mn-ea"/>
              </a:rPr>
              <a:t>struct</a:t>
            </a:r>
            <a:r>
              <a:rPr lang="en-US" altLang="en-US" sz="2400" dirty="0">
                <a:solidFill>
                  <a:srgbClr val="000000"/>
                </a:solidFill>
                <a:latin typeface="Arial (Body)"/>
                <a:ea typeface="+mn-ea"/>
              </a:rPr>
              <a:t> variable can be initialized when defined</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reads, student s equals left bracket 11465 comma double quote Joan double quote comma 2 comma 3.75 right brace semicolon."/>
          <p:cNvPicPr>
            <a:picLocks noChangeAspect="1"/>
          </p:cNvPicPr>
          <p:nvPr/>
        </p:nvPicPr>
        <p:blipFill rotWithShape="1">
          <a:blip r:embed="rId2"/>
          <a:srcRect l="3279" t="5517" b="14289"/>
          <a:stretch/>
        </p:blipFill>
        <p:spPr>
          <a:xfrm>
            <a:off x="1353270" y="2375173"/>
            <a:ext cx="6437459" cy="469374"/>
          </a:xfrm>
          <a:prstGeom prst="rect">
            <a:avLst/>
          </a:prstGeom>
        </p:spPr>
      </p:pic>
      <p:sp>
        <p:nvSpPr>
          <p:cNvPr id="4" name="Text Placeholder 3"/>
          <p:cNvSpPr>
            <a:spLocks noGrp="1"/>
          </p:cNvSpPr>
          <p:nvPr>
            <p:ph type="body" idx="2"/>
          </p:nvPr>
        </p:nvSpPr>
        <p:spPr>
          <a:xfrm>
            <a:off x="457200" y="3065552"/>
            <a:ext cx="8229600" cy="898358"/>
          </a:xfrm>
        </p:spPr>
        <p:txBody>
          <a:bodyPr/>
          <a:lstStyle/>
          <a:p>
            <a:pPr marL="255600" indent="-255600"/>
            <a:r>
              <a:rPr lang="en-US" altLang="en-US" sz="2400" dirty="0">
                <a:solidFill>
                  <a:srgbClr val="000000"/>
                </a:solidFill>
                <a:latin typeface="Arial (Body)"/>
              </a:rPr>
              <a:t>Can also be initialized member-by-member after definition</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6" name="Picture 5" descr="Computer code has 2 lines. The lines read as follows. Line 1. S period name equals double quote Joan. Line 2. S period g p a equals 3.75 semicolon."/>
          <p:cNvPicPr>
            <a:picLocks noChangeAspect="1"/>
          </p:cNvPicPr>
          <p:nvPr/>
        </p:nvPicPr>
        <p:blipFill>
          <a:blip r:embed="rId3"/>
          <a:stretch>
            <a:fillRect/>
          </a:stretch>
        </p:blipFill>
        <p:spPr>
          <a:xfrm>
            <a:off x="1353270" y="4184915"/>
            <a:ext cx="3385599" cy="109293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sz="3400" b="1" dirty="0" smtClean="0">
                <a:solidFill>
                  <a:schemeClr val="tx2"/>
                </a:solidFill>
                <a:latin typeface="Times New Roman" panose="02020603050405020304" pitchFamily="18" charset="0"/>
                <a:ea typeface="+mj-ea"/>
                <a:cs typeface="Arial"/>
              </a:rPr>
              <a:t>More on Initializing a Structure</a:t>
            </a:r>
            <a:endParaRPr lang="en-US" altLang="en-US" sz="3400" b="1" dirty="0">
              <a:solidFill>
                <a:schemeClr val="tx2"/>
              </a:solidFill>
              <a:latin typeface="Times New Roman" panose="02020603050405020304" pitchFamily="18" charset="0"/>
              <a:ea typeface="+mj-ea"/>
              <a:cs typeface="Arial"/>
            </a:endParaRPr>
          </a:p>
        </p:txBody>
      </p:sp>
      <p:sp>
        <p:nvSpPr>
          <p:cNvPr id="3" name="Text Placeholder 2"/>
          <p:cNvSpPr>
            <a:spLocks noGrp="1"/>
          </p:cNvSpPr>
          <p:nvPr>
            <p:ph idx="1"/>
          </p:nvPr>
        </p:nvSpPr>
        <p:spPr>
          <a:xfrm>
            <a:off x="457200" y="1600200"/>
            <a:ext cx="8229600" cy="553968"/>
          </a:xfrm>
        </p:spPr>
        <p:txBody>
          <a:bodyPr>
            <a:spAutoFit/>
          </a:bodyPr>
          <a:lstStyle/>
          <a:p>
            <a:pPr marL="255600" indent="-255600">
              <a:spcBef>
                <a:spcPts val="1500"/>
              </a:spcBef>
              <a:buClr>
                <a:schemeClr val="tx2"/>
              </a:buClr>
              <a:buFont typeface="Arial" panose="020B0604020202020204" pitchFamily="34" charset="0"/>
              <a:buChar char="•"/>
              <a:tabLst/>
              <a:defRPr/>
            </a:pPr>
            <a:r>
              <a:rPr lang="en-US" altLang="en-US" sz="2400" dirty="0">
                <a:solidFill>
                  <a:srgbClr val="000000"/>
                </a:solidFill>
                <a:latin typeface="Arial (Body)"/>
                <a:ea typeface="+mn-ea"/>
              </a:rPr>
              <a:t>May initialize only some members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15" name="Picture 14" descr="Computer code reads, student bill equals left brace 14579 right brace semicolon."/>
          <p:cNvPicPr>
            <a:picLocks noChangeAspect="1"/>
          </p:cNvPicPr>
          <p:nvPr/>
        </p:nvPicPr>
        <p:blipFill rotWithShape="1">
          <a:blip r:embed="rId2"/>
          <a:srcRect l="4713" t="11540" b="24259"/>
          <a:stretch/>
        </p:blipFill>
        <p:spPr>
          <a:xfrm>
            <a:off x="1372376" y="2344706"/>
            <a:ext cx="4133266" cy="382985"/>
          </a:xfrm>
          <a:prstGeom prst="rect">
            <a:avLst/>
          </a:prstGeom>
        </p:spPr>
      </p:pic>
      <p:sp>
        <p:nvSpPr>
          <p:cNvPr id="13" name="Content Placeholder 12"/>
          <p:cNvSpPr>
            <a:spLocks noGrp="1"/>
          </p:cNvSpPr>
          <p:nvPr>
            <p:ph idx="13"/>
          </p:nvPr>
        </p:nvSpPr>
        <p:spPr>
          <a:xfrm>
            <a:off x="457200" y="2889685"/>
            <a:ext cx="8229600" cy="529675"/>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Arial (Body)"/>
                <a:ea typeface="+mn-ea"/>
              </a:rPr>
              <a:t>Cannot skip over members:</a:t>
            </a:r>
          </a:p>
        </p:txBody>
      </p:sp>
      <p:pic>
        <p:nvPicPr>
          <p:cNvPr id="16" name="Picture 15" descr="Computer code has 2 lines. The lines read as follows. Line 1. Student s equals left brace 1234 comma double quote John double quote comma, comma. Line 2, indented once. 2.83 semicolon. Slash, slash illegal."/>
          <p:cNvPicPr>
            <a:picLocks noChangeAspect="1"/>
          </p:cNvPicPr>
          <p:nvPr/>
        </p:nvPicPr>
        <p:blipFill rotWithShape="1">
          <a:blip r:embed="rId3"/>
          <a:srcRect b="12162"/>
          <a:stretch/>
        </p:blipFill>
        <p:spPr>
          <a:xfrm>
            <a:off x="1372376" y="3581354"/>
            <a:ext cx="5323405" cy="826873"/>
          </a:xfrm>
          <a:prstGeom prst="rect">
            <a:avLst/>
          </a:prstGeom>
        </p:spPr>
      </p:pic>
      <p:sp>
        <p:nvSpPr>
          <p:cNvPr id="14" name="Content Placeholder 13"/>
          <p:cNvSpPr>
            <a:spLocks noGrp="1"/>
          </p:cNvSpPr>
          <p:nvPr>
            <p:ph idx="14"/>
          </p:nvPr>
        </p:nvSpPr>
        <p:spPr>
          <a:xfrm>
            <a:off x="487141" y="4539888"/>
            <a:ext cx="8229600" cy="919336"/>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Arial (Body)"/>
                <a:ea typeface="+mn-ea"/>
              </a:rPr>
              <a:t>Cannot initialize in the structure declaration, since this does not allocate memory</a:t>
            </a:r>
            <a:endParaRPr lang="en-US" sz="2400" dirty="0">
              <a:latin typeface="Arial (Body)"/>
              <a:ea typeface="+mn-ea"/>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Arial"/>
              </a:rPr>
              <a:t>11.1 </a:t>
            </a:r>
            <a:r>
              <a:rPr lang="en-US" altLang="en-US" sz="3400" dirty="0">
                <a:solidFill>
                  <a:schemeClr val="bg1"/>
                </a:solidFill>
                <a:latin typeface="Times New Roman" panose="02020603050405020304" pitchFamily="18" charset="0"/>
              </a:rPr>
              <a:t>Abstract Data Types</a:t>
            </a:r>
            <a:endParaRPr lang="en-US" altLang="en-US" sz="3400" dirty="0">
              <a:solidFill>
                <a:schemeClr val="bg1"/>
              </a:solidFill>
              <a:latin typeface="Times New Roman" panose="02020603050405020304" pitchFamily="18" charset="0"/>
              <a:ea typeface="+mj-ea"/>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4839"/>
            <a:ext cx="8229600" cy="707856"/>
          </a:xfrm>
        </p:spPr>
        <p:txBody>
          <a:bodyPr anchor="b">
            <a:spAutoFit/>
          </a:bodyPr>
          <a:lstStyle/>
          <a:p>
            <a:pPr>
              <a:spcBef>
                <a:spcPct val="0"/>
              </a:spcBef>
              <a:buClrTx/>
              <a:defRPr/>
            </a:pPr>
            <a:r>
              <a:rPr lang="en-US" altLang="en-US" dirty="0">
                <a:latin typeface="Times New Roman" panose="02020603050405020304" pitchFamily="18" charset="0"/>
                <a:ea typeface="+mj-ea"/>
                <a:cs typeface="Arial"/>
              </a:rPr>
              <a:t>Excerpts from Program 11-3</a:t>
            </a:r>
          </a:p>
        </p:txBody>
      </p:sp>
      <p:pic>
        <p:nvPicPr>
          <p:cNvPr id="8" name="Picture 7" descr="Computer code has 8 lines. The lines read as follows. Line 8. S t r u c t employee pay. Line 9. Left brace. Line 10, indented once. String name semicolon. Slash, slash employee name. Line 11, indented once. i n t, e m p n u m semicolon. Slash, slash employee number. Line 12, indented once. Double pay rate semicolon. Slash, slash hourly pay rate. Line 13, indented once. Double hours semicolon slash, slash hours worked. Line 14, indented once. Double gross pay semicolon. Slash, slash. Gross pay. Line 15. Right brace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853" y="2004619"/>
            <a:ext cx="6429805"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Computer code has 2 lines. The lines read as follows. Line 19. Employee pay employee 1 equals left brace double quote Betty Ross double quote comma 141 comma 18.75 right brace semicolon. Line 20. Employee pay employee 2 equals left brace double quote Jill Sandburg double quote comma 142 comma 17.50 right brace semicol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87" y="4494981"/>
            <a:ext cx="7907447" cy="5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Arial"/>
              </a:rPr>
              <a:t>11.5 </a:t>
            </a:r>
            <a:r>
              <a:rPr lang="en-US" altLang="en-US" sz="3400" dirty="0">
                <a:solidFill>
                  <a:schemeClr val="bg1"/>
                </a:solidFill>
                <a:latin typeface="Times New Roman" panose="02020603050405020304" pitchFamily="18" charset="0"/>
              </a:rPr>
              <a:t>Arrays of Structures</a:t>
            </a:r>
            <a:endParaRPr lang="en-US" altLang="en-US" sz="3400" dirty="0">
              <a:solidFill>
                <a:schemeClr val="bg1"/>
              </a:solidFill>
              <a:latin typeface="Times New Roman" panose="02020603050405020304" pitchFamily="18" charset="0"/>
              <a:ea typeface="+mj-ea"/>
              <a:cs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sz="3400" b="1" dirty="0" smtClean="0">
                <a:solidFill>
                  <a:schemeClr val="tx2"/>
                </a:solidFill>
                <a:latin typeface="Times New Roman" panose="02020603050405020304" pitchFamily="18" charset="0"/>
                <a:ea typeface="+mj-ea"/>
                <a:cs typeface="Arial"/>
              </a:rPr>
              <a:t>Arrays of Structures</a:t>
            </a:r>
            <a:endParaRPr lang="en-US" altLang="en-US" sz="3400" b="1" dirty="0">
              <a:solidFill>
                <a:schemeClr val="tx2"/>
              </a:solidFill>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115660"/>
          </a:xfrm>
        </p:spPr>
        <p:txBody>
          <a:bodyPr>
            <a:spAutoFit/>
          </a:bodyPr>
          <a:lstStyle/>
          <a:p>
            <a:pPr marL="255651" indent="-255651">
              <a:tabLst/>
              <a:defRPr/>
            </a:pPr>
            <a:r>
              <a:rPr lang="en-US" altLang="en-US" sz="2400" dirty="0">
                <a:solidFill>
                  <a:srgbClr val="000000"/>
                </a:solidFill>
                <a:latin typeface="Arial (Body)"/>
                <a:ea typeface="+mn-ea"/>
              </a:rPr>
              <a:t>Structures can be defined in arrays</a:t>
            </a:r>
          </a:p>
          <a:p>
            <a:pPr marL="255651" indent="-255651">
              <a:tabLst/>
              <a:defRPr/>
            </a:pPr>
            <a:r>
              <a:rPr lang="en-US" altLang="en-US" sz="2400" dirty="0">
                <a:solidFill>
                  <a:srgbClr val="000000"/>
                </a:solidFill>
                <a:latin typeface="Arial (Body)"/>
                <a:ea typeface="+mn-ea"/>
              </a:rPr>
              <a:t>Can be used in place of parallel </a:t>
            </a:r>
            <a:r>
              <a:rPr lang="en-US" altLang="en-US" sz="2400" dirty="0" smtClean="0">
                <a:solidFill>
                  <a:srgbClr val="000000"/>
                </a:solidFill>
                <a:latin typeface="Arial (Body)"/>
                <a:ea typeface="+mn-ea"/>
              </a:rPr>
              <a:t>arrays</a:t>
            </a:r>
          </a:p>
        </p:txBody>
      </p:sp>
      <p:pic>
        <p:nvPicPr>
          <p:cNvPr id="11" name="Picture 10" descr="Computer code has 2 lines. The lines read as follows. Line 1. c o n s t, i n t, N U M underscore STUDENTS equals 20 semicolon. Line 2. Student s t u list left bracket N U M underscore STUDENTS right bracket semicolon."/>
          <p:cNvPicPr>
            <a:picLocks noChangeAspect="1"/>
          </p:cNvPicPr>
          <p:nvPr/>
        </p:nvPicPr>
        <p:blipFill rotWithShape="1">
          <a:blip r:embed="rId2"/>
          <a:srcRect l="4266" t="1325" b="16247"/>
          <a:stretch/>
        </p:blipFill>
        <p:spPr>
          <a:xfrm>
            <a:off x="737936" y="2705365"/>
            <a:ext cx="5743074" cy="834190"/>
          </a:xfrm>
          <a:prstGeom prst="rect">
            <a:avLst/>
          </a:prstGeom>
        </p:spPr>
      </p:pic>
      <p:sp>
        <p:nvSpPr>
          <p:cNvPr id="10" name="Text Placeholder 9"/>
          <p:cNvSpPr>
            <a:spLocks noGrp="1"/>
          </p:cNvSpPr>
          <p:nvPr>
            <p:ph type="body" idx="2"/>
          </p:nvPr>
        </p:nvSpPr>
        <p:spPr>
          <a:xfrm>
            <a:off x="457200" y="3589117"/>
            <a:ext cx="8229600" cy="1187116"/>
          </a:xfrm>
        </p:spPr>
        <p:txBody>
          <a:bodyPr/>
          <a:lstStyle/>
          <a:p>
            <a:pPr marL="255651" indent="-255651">
              <a:tabLst/>
              <a:defRPr/>
            </a:pPr>
            <a:r>
              <a:rPr lang="en-US" altLang="en-US" sz="2400" dirty="0">
                <a:solidFill>
                  <a:srgbClr val="000000"/>
                </a:solidFill>
                <a:latin typeface="Arial (Body)"/>
              </a:rPr>
              <a:t>Individual structures accessible using subscript notation</a:t>
            </a:r>
          </a:p>
          <a:p>
            <a:pPr marL="255651" indent="-255651">
              <a:tabLst/>
              <a:defRPr/>
            </a:pPr>
            <a:r>
              <a:rPr lang="en-US" altLang="en-US" sz="2400" dirty="0">
                <a:solidFill>
                  <a:srgbClr val="000000"/>
                </a:solidFill>
                <a:latin typeface="Arial (Body)"/>
              </a:rPr>
              <a:t>Fields within structures </a:t>
            </a:r>
            <a:r>
              <a:rPr lang="en-US" altLang="en-US" sz="2400" dirty="0" smtClean="0">
                <a:solidFill>
                  <a:srgbClr val="000000"/>
                </a:solidFill>
                <a:latin typeface="Arial (Body)"/>
              </a:rPr>
              <a:t>accessible </a:t>
            </a:r>
            <a:r>
              <a:rPr lang="en-US" altLang="en-US" sz="2400" dirty="0">
                <a:solidFill>
                  <a:srgbClr val="000000"/>
                </a:solidFill>
                <a:latin typeface="Arial (Body)"/>
              </a:rPr>
              <a:t>using dot notation</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12" name="Picture 11" descr="Computer code reads, c out left angle bracket, left angle bracket s t u list left bracket 5 right bracket period student I D semicolon."/>
          <p:cNvPicPr>
            <a:picLocks noChangeAspect="1"/>
          </p:cNvPicPr>
          <p:nvPr/>
        </p:nvPicPr>
        <p:blipFill rotWithShape="1">
          <a:blip r:embed="rId3"/>
          <a:srcRect l="4213" t="4143" b="20674"/>
          <a:stretch/>
        </p:blipFill>
        <p:spPr>
          <a:xfrm>
            <a:off x="737936" y="4644720"/>
            <a:ext cx="5515874" cy="4764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dirty="0"/>
              <a:t>Program </a:t>
            </a:r>
            <a:r>
              <a:rPr lang="en-US" dirty="0" smtClean="0"/>
              <a:t>11-4 </a:t>
            </a:r>
            <a:r>
              <a:rPr lang="en-US" sz="2000" b="0" dirty="0" smtClean="0"/>
              <a:t>(1 of 3)</a:t>
            </a:r>
            <a:endParaRPr lang="en-US" sz="2000" b="0" dirty="0"/>
          </a:p>
        </p:txBody>
      </p:sp>
      <p:pic>
        <p:nvPicPr>
          <p:cNvPr id="4" name="Picture 3" descr="Computer code has 47 lines. The lines read as follows. Line 1. forward slash forward slash This program uses an array of structures period. Line 2. hash include left angle bracket i o stream right angle bracket. Line 3. hash include left angle bracket i o m a n i p right angle bracket. Line 4. using namespace s t d semicolon. Line 5. blank. Line 6. s t r u c t Pay I n f o. Line 7. left brace. Line 8, indented once. i n t hours semicolon forward slash forward slash Hours worked. Line 9, indented once. double pay Rate semicolon forward slash forward slash Hourly pay rate. Line 10. right brace semicolon. Line 11. blank. Line 12. i n t main left parenthesis right parenthesis. Line 13. left brace. Line 14, indented once. c o n s t, i n t, N U M underscore WORKERS equals 3 semicolon forward slash forward slash Number of workers. Line 15, indented once. Pay I n f o workers left bracket N U M underscore WORKERS right bracket semicolon forward slash forward slash Array of structures. Line 16, indented once. i n t index semicolon forward slash forward slash Loop counter. Line 17. blank. To be continu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25" y="1749528"/>
            <a:ext cx="7434950" cy="422521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dirty="0"/>
              <a:t>Program 11-4 </a:t>
            </a:r>
            <a:r>
              <a:rPr lang="en-US" sz="2000" b="0" dirty="0" smtClean="0"/>
              <a:t>(2 </a:t>
            </a:r>
            <a:r>
              <a:rPr lang="en-US" sz="2000" b="0" dirty="0"/>
              <a:t>of 3)</a:t>
            </a:r>
            <a:endParaRPr lang="en-US" dirty="0"/>
          </a:p>
        </p:txBody>
      </p:sp>
      <p:pic>
        <p:nvPicPr>
          <p:cNvPr id="41987" name="Picture 4" descr="Computer code continued. Line 18, indented once. forward slash forward slash Get employee pay data period. Line 19, indented once. c out left angle bracket left angle bracket double quote Enter the hours worked by double quote left angle bracket left angle bracket N U M underscore WORKERS. Line 20, indented twice. left angle bracket left angle bracket double quote employees and their hourly rates period back slash n double quote semicolon. Line 21. blank. Line 22, indented once. for left parenthesis index equals 0 semicolon index less than sign N U M underscore WORKERS semicolon index plus, plus right parenthesis. Line 23, indented once. left brace. Line 24, indented twice. forward slash forward slash Get the hours worked by an employee period. Line 25, indented twice. C out left double quote Hours worked by employee hash double quote left angle bracket left angle bracket left parenthesis index plus 1 right parenthesis semicolon. Line 26, indented twice. c out left angle bracket left angle bracket double quote colon double quote semicolon. Line 27, indented twice. c in right angle bracket right angle bracket workers left bracket index right bracket period hours semicolon. Line 28. blank. Line 29, indented twice. forward slash forward slash Get the employee's hourly pay rate period. Line 30, indented twice. c out left angle bracket left angle bracket double quote Hourly pay rate for employee hash double quote semicolon. Line 31, indented twice. c out left angle bracket left angle bracket left parenthesis index plus 1 right parenthesis left angle bracket left angle bracket double quote colon double quote semicolon. Line 32, indented twice. c in right angle bracket right angle bracket workers left bracket index right bracket period pay Rate semicolon. Line 33, indented twice. c out left angle bracket left angle bracket end l semicolon. Line 34, indented once. right brace. Line 35. blank. Line 36, indented once. forward slash forward slash Display each employee's gross pay period. Line 37, indented once. c out left angle bracket left angle bracket double quote Here is the gross pay for each employee colon back slash n double quote semicolon. Line 38, indented once. c out left angle bracket left angle bracket fixed left angle bracket left angle bracket show point left angle bracket left angle bracket set precision left parenthesis 2 right parenthesis semicolon. Line 39, indented once. for left parenthesis index equals 0 semicolon index less than sign N U M underscore WORKERS semicolon index plus, plus right parenthesis. Line 40, indented once. left brace. Line 41, indented twice. double gross semicolon. Line 42, indented twice. gross equals workers left bracket index right bracket period hours asterisk workers left bracket index right bracket period pay Rate semicolon. Line 43, indented twice. c out left angle bracket left angle bracket double quote Employee hash double quote left angle bracket left angle bracket left parenthesis index plus 1 right parenthesis semicolon. Line 44, indented twice. c out left angle bracket left angle bracket double quote colon dollar sign double quote left angle bracket left angle bracket gross left angle bracket left angle bracket end l semicolon. Line 45, indented once. right brace. Line 46, indented once. return 0 semicolon. Line 47.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454" y="1583443"/>
            <a:ext cx="5221092" cy="472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dirty="0"/>
              <a:t>Program 11-4 </a:t>
            </a:r>
            <a:r>
              <a:rPr lang="en-US" sz="2000" b="0" dirty="0" smtClean="0"/>
              <a:t>(3 </a:t>
            </a:r>
            <a:r>
              <a:rPr lang="en-US" sz="2000" b="0" dirty="0"/>
              <a:t>of 3)</a:t>
            </a:r>
            <a:endParaRPr lang="en-US" dirty="0"/>
          </a:p>
        </p:txBody>
      </p:sp>
      <p:pic>
        <p:nvPicPr>
          <p:cNvPr id="43011" name="Picture 2" descr="Program output with example input shown in bold. The program output has 11 lines. The lines read as follows. Line 1. Enter the hours worked by 3 employees and their hourly rates. Line 2. Hours worked by employee has 1 colon 10 left bracket enter right bracket. Line 3. Hourly pay rate for employee hash 1 colon 9.75 left bracket Enter right bracket. Line 4. Hours worked by employee hash 2 colon 20 left bracket Enter right bracket. Line 5. Hourly pay rate for employee hash 2 colon 10.00 left bracket enter right bracket. Line 6. Hours worked by employee hash 3 colon 40 left bracket 40 enter right bracket. Line 7. Hourly pay rate for employee hash 3 colon 20.00 left bracket enter right bracket. Line 8. Here is the gross pay for each employee colon. Line 9. Employee hash 1 colon dollar sign 97.50. Line 10. Employee hash 2 colon dollar sign 200.00. Line 11. Employee hash 3 colon 80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04736"/>
            <a:ext cx="78486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Arial"/>
              </a:rPr>
              <a:t>11.6 </a:t>
            </a:r>
            <a:r>
              <a:rPr lang="en-US" altLang="en-US" sz="3400" dirty="0">
                <a:solidFill>
                  <a:schemeClr val="bg1"/>
                </a:solidFill>
                <a:latin typeface="Times New Roman" panose="02020603050405020304" pitchFamily="18" charset="0"/>
              </a:rPr>
              <a:t>Nested Structures</a:t>
            </a:r>
            <a:endParaRPr lang="en-US" altLang="en-US" sz="3400" dirty="0">
              <a:solidFill>
                <a:schemeClr val="bg1"/>
              </a:solidFill>
              <a:latin typeface="Times New Roman" panose="02020603050405020304" pitchFamily="18" charset="0"/>
              <a:ea typeface="+mj-ea"/>
              <a:cs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Nested Structures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0" indent="0">
              <a:buNone/>
              <a:tabLst/>
              <a:defRPr/>
            </a:pPr>
            <a:r>
              <a:rPr lang="en-US" altLang="en-US" sz="2400" dirty="0" smtClean="0">
                <a:solidFill>
                  <a:srgbClr val="000000"/>
                </a:solidFill>
                <a:latin typeface="Arial (Body)"/>
                <a:ea typeface="+mn-ea"/>
              </a:rPr>
              <a:t>A </a:t>
            </a:r>
            <a:r>
              <a:rPr lang="en-US" altLang="en-US" sz="2400" dirty="0">
                <a:solidFill>
                  <a:srgbClr val="000000"/>
                </a:solidFill>
                <a:latin typeface="Arial (Body)"/>
                <a:ea typeface="+mn-ea"/>
              </a:rPr>
              <a:t>structure can contain another structure as a member</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4" name="Picture 3" descr="Computer code has 9 lines. The lines read as follows. Line 1. s t r u c t person info. Line 2. left brace string name comma address comma city semicolon. Line 3. Right brace semicolon. Line 4. S t r u c t student. Line 5. left brace. i n t student I D semicolon. Line 6, indented once. Person info p data semicolon. Line 7, indented once. short year in school semicolon. Line 8, indented once. double g p a semicolon. Line 9. right brace semicolon."/>
          <p:cNvPicPr>
            <a:picLocks noChangeAspect="1"/>
          </p:cNvPicPr>
          <p:nvPr/>
        </p:nvPicPr>
        <p:blipFill>
          <a:blip r:embed="rId2"/>
          <a:stretch>
            <a:fillRect/>
          </a:stretch>
        </p:blipFill>
        <p:spPr>
          <a:xfrm>
            <a:off x="614243" y="2154168"/>
            <a:ext cx="4681114" cy="391543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Members of Nested Structures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a:solidFill>
                  <a:srgbClr val="000000"/>
                </a:solidFill>
                <a:latin typeface="Arial (Body)"/>
                <a:ea typeface="+mn-ea"/>
              </a:rPr>
              <a:t>Use the dot operator multiple times to refer to fields of nested structures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4" name="Picture 3" descr="Computer code has 3 lines. The lines read as follows. Line 1. student s semicolon. Line 2. s period p data period name equals double quote Joanne double quote semicolon. Line 3. s period p data city equals double quote Tulsa double quote semicolon."/>
          <p:cNvPicPr>
            <a:picLocks noChangeAspect="1"/>
          </p:cNvPicPr>
          <p:nvPr/>
        </p:nvPicPr>
        <p:blipFill>
          <a:blip r:embed="rId2"/>
          <a:stretch>
            <a:fillRect/>
          </a:stretch>
        </p:blipFill>
        <p:spPr>
          <a:xfrm>
            <a:off x="2214140" y="2811049"/>
            <a:ext cx="4715719" cy="1512982"/>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Arial"/>
              </a:rPr>
              <a:t>11.7 </a:t>
            </a:r>
            <a:r>
              <a:rPr lang="en-US" altLang="en-US" sz="3400" dirty="0">
                <a:solidFill>
                  <a:schemeClr val="bg1"/>
                </a:solidFill>
                <a:latin typeface="Times New Roman" panose="02020603050405020304" pitchFamily="18" charset="0"/>
              </a:rPr>
              <a:t>Structures as Function Arguments</a:t>
            </a:r>
            <a:endParaRPr lang="en-US" altLang="en-US" sz="3400" dirty="0">
              <a:solidFill>
                <a:schemeClr val="bg1"/>
              </a:solidFill>
              <a:latin typeface="Times New Roman" panose="02020603050405020304" pitchFamily="18" charset="0"/>
              <a:ea typeface="+mj-ea"/>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Abstract Data Types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308568"/>
          </a:xfrm>
        </p:spPr>
        <p:txBody>
          <a:bodyPr>
            <a:spAutoFit/>
          </a:bodyPr>
          <a:lstStyle/>
          <a:p>
            <a:pPr marL="255651" indent="-255651">
              <a:tabLst/>
              <a:defRPr/>
            </a:pPr>
            <a:r>
              <a:rPr lang="en-US" altLang="en-US" sz="2400" dirty="0">
                <a:solidFill>
                  <a:srgbClr val="000000"/>
                </a:solidFill>
                <a:latin typeface="Arial (Body)"/>
                <a:ea typeface="+mn-ea"/>
              </a:rPr>
              <a:t>A data type that specifies</a:t>
            </a:r>
          </a:p>
          <a:p>
            <a:pPr marL="741553" lvl="1" indent="-284353">
              <a:buFont typeface="Arial" panose="020B0604020202020204" pitchFamily="34" charset="0"/>
              <a:buChar char="–"/>
              <a:defRPr/>
            </a:pPr>
            <a:r>
              <a:rPr lang="en-US" altLang="en-US" sz="2400" dirty="0">
                <a:solidFill>
                  <a:srgbClr val="000000"/>
                </a:solidFill>
                <a:latin typeface="Arial (Body)"/>
              </a:rPr>
              <a:t>values that can be stored</a:t>
            </a:r>
          </a:p>
          <a:p>
            <a:pPr marL="741553" lvl="1" indent="-284353">
              <a:buFont typeface="Arial" panose="020B0604020202020204" pitchFamily="34" charset="0"/>
              <a:buChar char="–"/>
              <a:defRPr/>
            </a:pPr>
            <a:r>
              <a:rPr lang="en-US" altLang="en-US" sz="2400" dirty="0">
                <a:solidFill>
                  <a:srgbClr val="000000"/>
                </a:solidFill>
                <a:latin typeface="Arial (Body)"/>
              </a:rPr>
              <a:t>operations that can be done on the values</a:t>
            </a:r>
          </a:p>
          <a:p>
            <a:pPr marL="255651" indent="-255651">
              <a:tabLst/>
              <a:defRPr/>
            </a:pPr>
            <a:r>
              <a:rPr lang="en-US" altLang="en-US" sz="2400" dirty="0">
                <a:solidFill>
                  <a:srgbClr val="000000"/>
                </a:solidFill>
                <a:latin typeface="Arial (Body)"/>
                <a:ea typeface="+mn-ea"/>
              </a:rPr>
              <a:t>User of an abstract data type does not need to know the implementation of the data type, </a:t>
            </a:r>
            <a:r>
              <a:rPr lang="en-US" altLang="en-US" sz="2400" b="1" dirty="0" smtClean="0">
                <a:solidFill>
                  <a:srgbClr val="000000"/>
                </a:solidFill>
                <a:latin typeface="Arial (Body)"/>
                <a:ea typeface="+mn-ea"/>
              </a:rPr>
              <a:t>example</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how the data is stored</a:t>
            </a:r>
          </a:p>
          <a:p>
            <a:pPr marL="255651" indent="-255651">
              <a:tabLst/>
              <a:defRPr/>
            </a:pPr>
            <a:r>
              <a:rPr lang="en-US" altLang="en-US" sz="2400" dirty="0" smtClean="0">
                <a:solidFill>
                  <a:srgbClr val="000000"/>
                </a:solidFill>
                <a:latin typeface="Arial (Body)"/>
                <a:ea typeface="+mn-ea"/>
              </a:rPr>
              <a:t>A</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D</a:t>
            </a:r>
            <a:r>
              <a:rPr lang="en-US" altLang="en-US" sz="100" dirty="0" smtClean="0">
                <a:solidFill>
                  <a:srgbClr val="000000"/>
                </a:solidFill>
                <a:latin typeface="Arial (Body)"/>
                <a:ea typeface="+mn-ea"/>
              </a:rPr>
              <a:t> </a:t>
            </a:r>
            <a:r>
              <a:rPr lang="en-US" altLang="en-US" sz="2400" dirty="0" smtClean="0">
                <a:solidFill>
                  <a:srgbClr val="000000"/>
                </a:solidFill>
                <a:latin typeface="Arial (Body)"/>
                <a:ea typeface="+mn-ea"/>
              </a:rPr>
              <a:t>Ts </a:t>
            </a:r>
            <a:r>
              <a:rPr lang="en-US" altLang="en-US" sz="2400" dirty="0">
                <a:solidFill>
                  <a:srgbClr val="000000"/>
                </a:solidFill>
                <a:latin typeface="Arial (Body)"/>
                <a:ea typeface="+mn-ea"/>
              </a:rPr>
              <a:t>are created by programmers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sz="3400" b="1" dirty="0" smtClean="0">
                <a:solidFill>
                  <a:schemeClr val="tx2"/>
                </a:solidFill>
                <a:latin typeface="Times New Roman" panose="02020603050405020304" pitchFamily="18" charset="0"/>
                <a:ea typeface="+mj-ea"/>
                <a:cs typeface="Arial"/>
              </a:rPr>
              <a:t>Structures as Function Arguments</a:t>
            </a:r>
            <a:endParaRPr lang="en-US" altLang="en-US" sz="3400" b="1" dirty="0">
              <a:solidFill>
                <a:schemeClr val="tx2"/>
              </a:solidFill>
              <a:latin typeface="Times New Roman" panose="02020603050405020304" pitchFamily="18" charset="0"/>
              <a:ea typeface="+mj-ea"/>
              <a:cs typeface="Arial"/>
            </a:endParaRPr>
          </a:p>
        </p:txBody>
      </p:sp>
      <p:sp>
        <p:nvSpPr>
          <p:cNvPr id="3" name="Text Placeholder 2"/>
          <p:cNvSpPr>
            <a:spLocks noGrp="1"/>
          </p:cNvSpPr>
          <p:nvPr>
            <p:ph idx="1"/>
          </p:nvPr>
        </p:nvSpPr>
        <p:spPr>
          <a:xfrm>
            <a:off x="457200" y="1600200"/>
            <a:ext cx="8229600" cy="553968"/>
          </a:xfrm>
        </p:spPr>
        <p:txBody>
          <a:bodyPr>
            <a:spAutoFit/>
          </a:bodyPr>
          <a:lstStyle/>
          <a:p>
            <a:pPr marL="255600" indent="-255600">
              <a:spcBef>
                <a:spcPts val="1500"/>
              </a:spcBef>
              <a:buClr>
                <a:schemeClr val="tx2"/>
              </a:buClr>
              <a:buFont typeface="Arial" panose="020B0604020202020204" pitchFamily="34" charset="0"/>
              <a:buChar char="•"/>
              <a:tabLst/>
              <a:defRPr/>
            </a:pPr>
            <a:r>
              <a:rPr lang="en-US" altLang="en-US" sz="2400" dirty="0">
                <a:solidFill>
                  <a:srgbClr val="000000"/>
                </a:solidFill>
                <a:latin typeface="Arial (Body)"/>
                <a:ea typeface="+mn-ea"/>
              </a:rPr>
              <a:t>May pass members </a:t>
            </a:r>
            <a:r>
              <a:rPr lang="en-US" altLang="en-US" sz="2400" dirty="0" smtClean="0">
                <a:solidFill>
                  <a:srgbClr val="000000"/>
                </a:solidFill>
                <a:latin typeface="Arial (Body)"/>
                <a:ea typeface="+mn-ea"/>
              </a:rPr>
              <a:t>of </a:t>
            </a:r>
            <a:r>
              <a:rPr lang="en-US" altLang="en-US" sz="2400" dirty="0" smtClean="0">
                <a:solidFill>
                  <a:srgbClr val="000000"/>
                </a:solidFill>
                <a:latin typeface="Courier New" panose="02070309020205020404" pitchFamily="49" charset="0"/>
                <a:ea typeface="+mn-ea"/>
              </a:rPr>
              <a:t>struct</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variables to functions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8" name="Picture 7" descr="Computer code reads, compute G P A left parenthesis s t u period g p a right parenthesis semicolon."/>
          <p:cNvPicPr>
            <a:picLocks noChangeAspect="1"/>
          </p:cNvPicPr>
          <p:nvPr/>
        </p:nvPicPr>
        <p:blipFill rotWithShape="1">
          <a:blip r:embed="rId2"/>
          <a:srcRect l="18406" t="19600" b="20432"/>
          <a:stretch/>
        </p:blipFill>
        <p:spPr>
          <a:xfrm>
            <a:off x="1042244" y="2313769"/>
            <a:ext cx="4032404" cy="399465"/>
          </a:xfrm>
          <a:prstGeom prst="rect">
            <a:avLst/>
          </a:prstGeom>
        </p:spPr>
      </p:pic>
      <p:sp>
        <p:nvSpPr>
          <p:cNvPr id="6" name="Content Placeholder 5"/>
          <p:cNvSpPr>
            <a:spLocks noGrp="1"/>
          </p:cNvSpPr>
          <p:nvPr>
            <p:ph idx="13"/>
          </p:nvPr>
        </p:nvSpPr>
        <p:spPr>
          <a:xfrm>
            <a:off x="473720" y="2839168"/>
            <a:ext cx="8229600" cy="497590"/>
          </a:xfrm>
        </p:spPr>
        <p:txBody>
          <a:bodyPr/>
          <a:lstStyle/>
          <a:p>
            <a:pPr marL="255600" indent="-255600">
              <a:spcBef>
                <a:spcPts val="1500"/>
              </a:spcBef>
              <a:buClr>
                <a:schemeClr val="tx2"/>
              </a:buClr>
              <a:buFont typeface="Arial" panose="020B0604020202020204" pitchFamily="34" charset="0"/>
              <a:buChar char="•"/>
            </a:pPr>
            <a:r>
              <a:rPr lang="en-US" altLang="en-US" sz="2400" dirty="0" smtClean="0">
                <a:latin typeface="Arial (Body)"/>
                <a:ea typeface="+mn-ea"/>
              </a:rPr>
              <a:t>May pass entire </a:t>
            </a:r>
            <a:r>
              <a:rPr lang="en-US" altLang="en-US" sz="2400" dirty="0" smtClean="0">
                <a:latin typeface="Courier New" panose="02070309020205020404" pitchFamily="49" charset="0"/>
                <a:ea typeface="+mn-ea"/>
              </a:rPr>
              <a:t>struct</a:t>
            </a:r>
            <a:r>
              <a:rPr lang="en-US" altLang="en-US" sz="2400" dirty="0" smtClean="0">
                <a:latin typeface="Arial (Body)"/>
                <a:ea typeface="+mn-ea"/>
              </a:rPr>
              <a:t> variables to functions:</a:t>
            </a:r>
            <a:endParaRPr lang="en-US" sz="2400" dirty="0">
              <a:latin typeface="Arial (Body)"/>
              <a:ea typeface="+mn-ea"/>
            </a:endParaRPr>
          </a:p>
        </p:txBody>
      </p:sp>
      <p:pic>
        <p:nvPicPr>
          <p:cNvPr id="9" name="Picture 8" descr="Computer code reads, show data left parenthesis s t u right parenthesis semicolon."/>
          <p:cNvPicPr>
            <a:picLocks noChangeAspect="1"/>
          </p:cNvPicPr>
          <p:nvPr/>
        </p:nvPicPr>
        <p:blipFill rotWithShape="1">
          <a:blip r:embed="rId3"/>
          <a:srcRect l="24279" t="6736" b="19300"/>
          <a:stretch/>
        </p:blipFill>
        <p:spPr>
          <a:xfrm>
            <a:off x="1042244" y="3462692"/>
            <a:ext cx="2765197" cy="473468"/>
          </a:xfrm>
          <a:prstGeom prst="rect">
            <a:avLst/>
          </a:prstGeom>
        </p:spPr>
      </p:pic>
      <p:sp>
        <p:nvSpPr>
          <p:cNvPr id="7" name="Content Placeholder 6"/>
          <p:cNvSpPr>
            <a:spLocks noGrp="1"/>
          </p:cNvSpPr>
          <p:nvPr>
            <p:ph idx="14"/>
          </p:nvPr>
        </p:nvSpPr>
        <p:spPr>
          <a:xfrm>
            <a:off x="473720" y="4062094"/>
            <a:ext cx="8229600" cy="919336"/>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Arial (Body)"/>
                <a:ea typeface="+mn-ea"/>
              </a:rPr>
              <a:t>Can use reference parameter if function needs to modify contents of structure variable</a:t>
            </a:r>
            <a:endParaRPr lang="en-US" sz="2400" dirty="0">
              <a:latin typeface="Arial (Body)"/>
              <a:ea typeface="+mn-ea"/>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4839"/>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Excerpts from Program 11-6</a:t>
            </a:r>
            <a:endParaRPr lang="en-US" altLang="en-US" dirty="0">
              <a:latin typeface="Times New Roman" panose="02020603050405020304" pitchFamily="18" charset="0"/>
              <a:ea typeface="+mj-ea"/>
              <a:cs typeface="Arial"/>
            </a:endParaRPr>
          </a:p>
        </p:txBody>
      </p:sp>
      <p:pic>
        <p:nvPicPr>
          <p:cNvPr id="7" name="Picture 7" descr="Computer code has 7 lines. The lines read as follows. Line 8. s t r u c t Inventory Item. Line 9. left brace. Line 10, indented once. i n t part N u m semicolon forward slash forward slash Part number. Line 11, indented once. string description semicolon forward slash forward slash Item description. Line 12, indented once. i n t on Hand semicolon forward slash forward slash Units on hand. Line 13, indented once. double price semicolon forward slash forward slash Unit price. Line 14. right brace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615" y="1775684"/>
            <a:ext cx="6542097" cy="1614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Computer code has 8 lines. The lines read as follows. Line 61. void show Item left parenthesis Inventory Item p right parenthesis. Line 62. left brace. Line 63, indented once. c out left angle bracket left angle bracket fixed left angle bracket left angle bracket show point left angle bracket left angle bracket set precision left parenthesis 2 right parenthesis semicolon. Line 64, indented once. c out left angle bracket left angle bracket double quote Part Number colon double quote left angle bracket left angle bracket p period part N u m left angle bracket left angle bracket end l semicolon. Line 65, indented once. c out left angle bracket left angle bracket double quote Description colon double quote left angle bracket left angle bracket p period description left angle bracket left angle bracket end l semicolon. Line 66, indented once. c out left angle bracket left angle bracket double quote Units On Hand colon double quote left angle bracket left angle bracket p period on Hand left angle bracket left angle bracket end l semicolon. Line 67, indented once. c out left angle bracket left angle bracket double quote Price colon dollar sign double quote left angle bracket left angle bracket p period price left angle bracket left angle bracket end l semicolon. Line 68.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238" y="3902612"/>
            <a:ext cx="6549524" cy="187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Structures as Function Arguments - Notes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154679"/>
          </a:xfrm>
        </p:spPr>
        <p:txBody>
          <a:bodyPr>
            <a:spAutoFit/>
          </a:bodyPr>
          <a:lstStyle/>
          <a:p>
            <a:pPr marL="255651" indent="-255651">
              <a:tabLst/>
              <a:defRPr/>
            </a:pPr>
            <a:r>
              <a:rPr lang="en-US" altLang="en-US" sz="2400" dirty="0">
                <a:solidFill>
                  <a:srgbClr val="000000"/>
                </a:solidFill>
                <a:latin typeface="Arial (Body)"/>
                <a:ea typeface="+mn-ea"/>
              </a:rPr>
              <a:t>Using value parameter for structure can slow down a program, waste space</a:t>
            </a:r>
          </a:p>
          <a:p>
            <a:pPr marL="255651" indent="-255651">
              <a:tabLst/>
              <a:defRPr/>
            </a:pPr>
            <a:r>
              <a:rPr lang="en-US" altLang="en-US" sz="2400" dirty="0">
                <a:solidFill>
                  <a:srgbClr val="000000"/>
                </a:solidFill>
                <a:latin typeface="Arial (Body)"/>
                <a:ea typeface="+mn-ea"/>
              </a:rPr>
              <a:t>Using a reference parameter will speed up program, but function may change data in structure</a:t>
            </a:r>
          </a:p>
          <a:p>
            <a:pPr marL="255651" indent="-255651">
              <a:tabLst/>
              <a:defRPr/>
            </a:pPr>
            <a:r>
              <a:rPr lang="en-US" altLang="en-US" sz="2400" dirty="0">
                <a:solidFill>
                  <a:srgbClr val="000000"/>
                </a:solidFill>
                <a:latin typeface="Arial (Body)"/>
                <a:ea typeface="+mn-ea"/>
              </a:rPr>
              <a:t>Using a </a:t>
            </a:r>
            <a:r>
              <a:rPr lang="en-US" altLang="en-US" sz="2400" dirty="0">
                <a:solidFill>
                  <a:srgbClr val="000000"/>
                </a:solidFill>
                <a:latin typeface="Courier New" panose="02070309020205020404" pitchFamily="49" charset="0"/>
                <a:ea typeface="+mn-ea"/>
              </a:rPr>
              <a:t>const</a:t>
            </a:r>
            <a:r>
              <a:rPr lang="en-US" altLang="en-US" sz="2400" dirty="0">
                <a:solidFill>
                  <a:srgbClr val="000000"/>
                </a:solidFill>
                <a:latin typeface="Arial (Body)"/>
                <a:ea typeface="+mn-ea"/>
              </a:rPr>
              <a:t> reference parameter allows read-only access to reference parameter, does not waste space, speed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135"/>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Revised </a:t>
            </a:r>
            <a:r>
              <a:rPr lang="en-US" altLang="en-US" dirty="0" smtClean="0">
                <a:latin typeface="Courier New" panose="02070309020205020404" pitchFamily="49" charset="0"/>
                <a:ea typeface="+mj-ea"/>
                <a:cs typeface="Arial"/>
              </a:rPr>
              <a:t>showItem</a:t>
            </a:r>
            <a:r>
              <a:rPr lang="en-US" altLang="en-US" dirty="0" smtClean="0">
                <a:latin typeface="Times New Roman" panose="02020603050405020304" pitchFamily="18" charset="0"/>
                <a:ea typeface="+mj-ea"/>
                <a:cs typeface="Arial"/>
              </a:rPr>
              <a:t> Function</a:t>
            </a:r>
            <a:endParaRPr lang="en-US" altLang="en-US" dirty="0">
              <a:latin typeface="Times New Roman" panose="02020603050405020304" pitchFamily="18" charset="0"/>
              <a:ea typeface="+mj-ea"/>
              <a:cs typeface="Arial"/>
            </a:endParaRPr>
          </a:p>
        </p:txBody>
      </p:sp>
      <p:pic>
        <p:nvPicPr>
          <p:cNvPr id="51203" name="Picture 3" descr="Computer code has 8 lines. The lines read as follows. Line 1. void show item left parenthesis c o n s t inventory item ampersand p right parenthesis. Line 2. left brace. Line 3, indented once. c out left angle bracket, left angle bracket fixed left angle bracket, left angle bracket show point left angle bracket, left angle bracket set precision left parenthesis 2 right parenthesis semicolon. Line 4, indented once. c out left angle bracket, left angle bracket double quote part number colon double quote left angle bracket, left angle bracket p part n u m left angle bracket, left angle bracket end 1 semicolon. Line 5, indented once. c out left angle bracket, left angle bracket double quote description colon double quote left angle bracket, left angle bracket p period description left angle bracket, left angle bracket end 1 semicolon. Line 6, indented once. c out left angle bracket, left angle bracket double quote Units on Hand colon double quote left angle bracket, left angle bracket p on hand left angle bracket, left angle bracket end 1 semicolon. Line 7.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912" y="2322766"/>
            <a:ext cx="7540175" cy="239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9375"/>
            <a:ext cx="7772400" cy="1231076"/>
          </a:xfrm>
        </p:spPr>
        <p:txBody>
          <a:bodyPr>
            <a:spAutoFit/>
          </a:bodyPr>
          <a:lstStyle/>
          <a:p>
            <a:pPr>
              <a:spcBef>
                <a:spcPct val="0"/>
              </a:spcBef>
              <a:buClrTx/>
              <a:defRPr/>
            </a:pPr>
            <a:r>
              <a:rPr lang="en-US" altLang="en-US" sz="3400" dirty="0">
                <a:solidFill>
                  <a:schemeClr val="bg1"/>
                </a:solidFill>
                <a:latin typeface="Times New Roman" panose="02020603050405020304" pitchFamily="18" charset="0"/>
                <a:ea typeface="+mj-ea"/>
                <a:cs typeface="Arial"/>
              </a:rPr>
              <a:t>11.8 Returning a Structure from a Function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Returning a Structure from a Function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tabLst/>
              <a:defRPr/>
            </a:pPr>
            <a:r>
              <a:rPr lang="en-US" altLang="en-US" sz="2400" dirty="0">
                <a:solidFill>
                  <a:srgbClr val="000000"/>
                </a:solidFill>
                <a:latin typeface="Arial (Body)"/>
                <a:ea typeface="+mn-ea"/>
              </a:rPr>
              <a:t>Function can return a </a:t>
            </a:r>
            <a:r>
              <a:rPr lang="en-US" altLang="en-US" sz="2400" dirty="0" smtClean="0">
                <a:solidFill>
                  <a:srgbClr val="000000"/>
                </a:solidFill>
                <a:latin typeface="Courier New" panose="02070309020205020404" pitchFamily="49" charset="0"/>
                <a:ea typeface="+mn-ea"/>
              </a:rPr>
              <a:t>struct</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has 2 lines. The lines read as follows. Line 1. student get student data left parenthesis right parenthesis semicolon slash, slash prototype. Line 2. s t u 1 equals get student data left parenthesis right parenthesis semicolon slash, slash call."/>
          <p:cNvPicPr>
            <a:picLocks noChangeAspect="1"/>
          </p:cNvPicPr>
          <p:nvPr/>
        </p:nvPicPr>
        <p:blipFill>
          <a:blip r:embed="rId2"/>
          <a:stretch>
            <a:fillRect/>
          </a:stretch>
        </p:blipFill>
        <p:spPr>
          <a:xfrm>
            <a:off x="828731" y="2245914"/>
            <a:ext cx="7486537" cy="1085182"/>
          </a:xfrm>
          <a:prstGeom prst="rect">
            <a:avLst/>
          </a:prstGeom>
        </p:spPr>
      </p:pic>
      <p:sp>
        <p:nvSpPr>
          <p:cNvPr id="4" name="Text Placeholder 3"/>
          <p:cNvSpPr>
            <a:spLocks noGrp="1"/>
          </p:cNvSpPr>
          <p:nvPr>
            <p:ph type="body" idx="2"/>
          </p:nvPr>
        </p:nvSpPr>
        <p:spPr>
          <a:xfrm>
            <a:off x="457200" y="3331096"/>
            <a:ext cx="8229600" cy="1411705"/>
          </a:xfrm>
        </p:spPr>
        <p:txBody>
          <a:bodyPr/>
          <a:lstStyle/>
          <a:p>
            <a:pPr marL="255651" indent="-255651">
              <a:tabLst/>
              <a:defRPr/>
            </a:pPr>
            <a:r>
              <a:rPr lang="en-US" altLang="en-US" sz="2400" dirty="0">
                <a:solidFill>
                  <a:srgbClr val="000000"/>
                </a:solidFill>
                <a:latin typeface="Arial (Body)"/>
              </a:rPr>
              <a:t>Function must define a local structure</a:t>
            </a:r>
          </a:p>
          <a:p>
            <a:pPr marL="741553" lvl="1" indent="-284353">
              <a:buFont typeface="Arial" panose="020B0604020202020204" pitchFamily="34" charset="0"/>
              <a:buChar char="–"/>
              <a:defRPr/>
            </a:pPr>
            <a:r>
              <a:rPr lang="en-US" altLang="en-US" sz="2400" dirty="0">
                <a:solidFill>
                  <a:srgbClr val="000000"/>
                </a:solidFill>
                <a:latin typeface="Arial (Body)"/>
              </a:rPr>
              <a:t>for internal use</a:t>
            </a:r>
          </a:p>
          <a:p>
            <a:pPr marL="741553" lvl="1" indent="-284353">
              <a:buFont typeface="Arial" panose="020B0604020202020204" pitchFamily="34" charset="0"/>
              <a:buChar char="–"/>
              <a:defRPr/>
            </a:pPr>
            <a:r>
              <a:rPr lang="en-US" altLang="en-US" sz="2400" dirty="0">
                <a:solidFill>
                  <a:srgbClr val="000000"/>
                </a:solidFill>
                <a:latin typeface="Arial (Body)"/>
              </a:rPr>
              <a:t>for use with </a:t>
            </a:r>
            <a:r>
              <a:rPr lang="en-US" altLang="en-US" sz="2400" dirty="0">
                <a:solidFill>
                  <a:srgbClr val="000000"/>
                </a:solidFill>
                <a:latin typeface="Courier New" panose="02070309020205020404" pitchFamily="49" charset="0"/>
              </a:rPr>
              <a:t>return</a:t>
            </a:r>
            <a:r>
              <a:rPr lang="en-US" altLang="en-US" sz="2400" dirty="0">
                <a:solidFill>
                  <a:srgbClr val="000000"/>
                </a:solidFill>
                <a:latin typeface="Arial (Body)"/>
              </a:rPr>
              <a:t> statement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619"/>
            <a:ext cx="8523027" cy="1231076"/>
          </a:xfrm>
        </p:spPr>
        <p:txBody>
          <a:bodyPr wrap="square" anchor="b">
            <a:spAutoFit/>
          </a:bodyPr>
          <a:lstStyle/>
          <a:p>
            <a:pPr>
              <a:spcBef>
                <a:spcPct val="0"/>
              </a:spcBef>
              <a:buClrTx/>
              <a:defRPr/>
            </a:pPr>
            <a:r>
              <a:rPr lang="en-US" altLang="en-US" dirty="0" smtClean="0">
                <a:latin typeface="Times New Roman" panose="02020603050405020304" pitchFamily="18" charset="0"/>
                <a:ea typeface="+mj-ea"/>
                <a:cs typeface="Arial"/>
              </a:rPr>
              <a:t>Returning a Structure from a Function - Example</a:t>
            </a:r>
            <a:endParaRPr lang="en-US" altLang="en-US" dirty="0">
              <a:latin typeface="Times New Roman" panose="02020603050405020304" pitchFamily="18" charset="0"/>
              <a:ea typeface="+mj-ea"/>
              <a:cs typeface="Arial"/>
            </a:endParaRPr>
          </a:p>
        </p:txBody>
      </p:sp>
      <p:pic>
        <p:nvPicPr>
          <p:cNvPr id="7" name="Picture 6" descr="Computer code has 10 lines. The lines read as follows. Student get student data left parenthesis right parenthesis. Line 1.Student get student data left parenthesis right parenthesis. Line 2. left brace. student t e m p s t u semicolon. Line 3, indented once. c in right angle bracket, right angle bracket t e m p s t u period student I D semicolon. Line 4, indented once. get line left parenthesis c in comma t e m p s t u period p data period name right parenthesis semicolon. Line 5, indented once. get line left parenthesis c in comma t e m p s t u period p data period address right parenthesis semicolon. Line 6, indented once. get line left parenthesis c in comma t e m p s t u period p data period city right parenthesis semicolon. Line 7, indented once. c in right angle bracket, right angle bracket t e m p s t u period year in school semicolon. Line 8, indented once. c in right angle bracket, right angle bracket t e m p s t u period g p a semicolon. Line 9, indented once. return t e m p s t u semicolon. Line 10. right brace."/>
          <p:cNvPicPr>
            <a:picLocks noChangeAspect="1"/>
          </p:cNvPicPr>
          <p:nvPr/>
        </p:nvPicPr>
        <p:blipFill>
          <a:blip r:embed="rId2"/>
          <a:stretch>
            <a:fillRect/>
          </a:stretch>
        </p:blipFill>
        <p:spPr>
          <a:xfrm>
            <a:off x="923624" y="1672020"/>
            <a:ext cx="7590178" cy="426757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dirty="0"/>
              <a:t>Program </a:t>
            </a:r>
            <a:r>
              <a:rPr lang="en-US" dirty="0" smtClean="0"/>
              <a:t>11-7 </a:t>
            </a:r>
            <a:r>
              <a:rPr lang="en-US" sz="2000" b="0" dirty="0" smtClean="0"/>
              <a:t>(1 of 3)</a:t>
            </a:r>
            <a:endParaRPr lang="en-US" sz="2000" b="0" dirty="0"/>
          </a:p>
        </p:txBody>
      </p:sp>
      <p:pic>
        <p:nvPicPr>
          <p:cNvPr id="4" name="Picture 3" descr="Computer code has 60 lines. The lines read as follows. Line 1. forward slash forward slash This program uses a function to return a structure period This. Line 2. forward slash forward slash is a modification of Program 11 minus 2 period. Line 3. hash include left angle bracket i o stream right angle bracket. Line 4. hash include left angle bracket i o m a n i p right angle bracket. Line 5. hash include left angle bracket c math right angle bracket forward slash forward slash For the p o w function. Line 6. using namespace s t d semicolon. Line 7. blank. Line 8. forward slash forward slash Constant for p i period. Line 9. c o n s t double P I equals 3 period 1 4 1 5 9 semicolon. Line 10. blank. Line 11. forward slash forward slash Structure declaration. Line 12. s t r u c t Circle. Line 13. left brace. Line 14, indented once. double radius semicolon forward slash forward slash A circle's radius. Line 15, indented once. double diameter semicolon forward slash forward slash A circle's diameter. Line 16, indented once. double area semicolon forward slash forward slash A circle's area. Line 17. right brace semicolon. Line 18. blank. Line 19. forward slash forward slash Function prototype. Line 20. Circle get I n f o left parenthesis right parenthesis semicolon. Line 21. blank. Line 22. i n t main left parenthesis right parenthesis. Line 23. left brace. Line 24, indented once. Circle c semicolon forward slash forward slash Define a structure variable. To be continu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274" y="1550165"/>
            <a:ext cx="6213453" cy="4784359"/>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dirty="0"/>
              <a:t>Program 11-7 </a:t>
            </a:r>
            <a:r>
              <a:rPr lang="en-US" sz="2000" b="0" dirty="0" smtClean="0"/>
              <a:t>(2 </a:t>
            </a:r>
            <a:r>
              <a:rPr lang="en-US" sz="2000" b="0" dirty="0"/>
              <a:t>of 3)</a:t>
            </a:r>
            <a:endParaRPr lang="en-US" dirty="0"/>
          </a:p>
        </p:txBody>
      </p:sp>
      <p:pic>
        <p:nvPicPr>
          <p:cNvPr id="56323" name="Picture 4" descr="Computer code continued. Line 25. blank. Line 26, indented once. forward slash forward slash Get data about the circle period. Line 27, indented once. c equals get I n f o left parenthesis right parenthesis semicolon. Line 30, indented once. c period area equals P I asterisk p o w left parenthesis c period radius comma 2 period 0 right parenthesis semicolon. Line 31. blank. Line 32, indented once. forward slash forward slash Display the circle data period. Line 33, indented once. c out left angle bracket left angle bracket double quote The radius and area of the circle are colon back slash n double quote semicolon. Line 34, indented once. c out left angle bracket left angle bracket fixed left angle bracket left angle bracket set precision left parenthesis 2 right parenthesis semicolon. Line 35, indented once. c out left angle bracket left angle bracket double quote Radius colon double quote left angle bracket left angle bracket c period radius left angle bracket left angle bracket end l semicolon. Line 36, indented once. c out left angle bracket left angle bracket double quote Area colon double quote left angle bracket left angle bracket c period area left angle bracket left angle bracket end l semicolon. Line 37, indented once. return 0 semicolon. Line 38. right brace. Line 39. blank. To be continued."/>
          <p:cNvPicPr>
            <a:picLocks noChangeAspect="1" noChangeArrowheads="1"/>
          </p:cNvPicPr>
          <p:nvPr/>
        </p:nvPicPr>
        <p:blipFill rotWithShape="1">
          <a:blip r:embed="rId2">
            <a:extLst>
              <a:ext uri="{28A0092B-C50C-407E-A947-70E740481C1C}">
                <a14:useLocalDpi xmlns:a14="http://schemas.microsoft.com/office/drawing/2010/main" val="0"/>
              </a:ext>
            </a:extLst>
          </a:blip>
          <a:srcRect r="8970"/>
          <a:stretch/>
        </p:blipFill>
        <p:spPr bwMode="auto">
          <a:xfrm>
            <a:off x="621003" y="1814810"/>
            <a:ext cx="7901993" cy="3671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dirty="0"/>
              <a:t>Program 11-7 </a:t>
            </a:r>
            <a:r>
              <a:rPr lang="en-US" sz="2000" b="0" dirty="0" smtClean="0"/>
              <a:t>(3 </a:t>
            </a:r>
            <a:r>
              <a:rPr lang="en-US" sz="2000" b="0" dirty="0"/>
              <a:t>of 3)</a:t>
            </a:r>
            <a:endParaRPr lang="en-US" dirty="0"/>
          </a:p>
        </p:txBody>
      </p:sp>
      <p:pic>
        <p:nvPicPr>
          <p:cNvPr id="57347" name="Picture 5" descr="Computer code continued. Line 40. forward slash forward slash series of asterisks. Line 41. forward slash forward slash Definition of function get I n f o period This function uses a local asterisk. Line 42. forward slash forward slash variable comma t e m p Circle comma which is a circle structure period The user asterisk. Line 43. forward slash forward slash enters the diameter of the circle comma which is stored in asterisk. Line 44. forward slash forward slash t e m p Circle period diameter period The function then calculates the radius asterisk. Line 45. forward slash forward slash which is stored in t e m p Circle period radius period t e m p Circle is then asterisk. Line 46. forward slash forward slash returned from the function period asterisk. Line 47. forward slash forward slash series of asterisks. Line 48. blank. Line 49. Circle get I n f o left parenthesis right parenthesis. Line 50. left brace. Line 51, indented once. Circle t e m p Circle semicolon forward slash forward slash Temporary structure variable. Line 52. blank. Line 53, indented once. forward slash forward slash Store circle data in the temporary variable period. Line 54, indented once. c out left angle bracket left angle bracket double quote Enter the diameter of a circle colon double quote semicolon. Line 55, indented once. c in right angle bracket right angle bracket t e m p Circle period diameter semicolon. Line 56, indented once. t e m p Circle period radius equals t e m p Circle period diameter forward slash 2 period 0 semicolon. Line 57, indented once. blank. Line 58, indented once. forward slash forward slash Return the temporary variable period. Line 59, indented once. return t e m p Circle semicolon. Line 60. right brace. Program output with example input shown in bold. The output has 4 lines. The lines read as follows. Line 1. Enter the diameter of a circle colon 10 left bracket Enter Right bracket. Line 2. The radius and area of the circle are colon. Line 3. Radius colon 5.00. Line 4. Area colon 78.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508" y="1578360"/>
            <a:ext cx="6063872" cy="46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Abstraction and Data Types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3039263"/>
          </a:xfrm>
        </p:spPr>
        <p:txBody>
          <a:bodyPr>
            <a:spAutoFit/>
          </a:bodyPr>
          <a:lstStyle/>
          <a:p>
            <a:pPr marL="255651" indent="-255651">
              <a:tabLst/>
              <a:defRPr/>
            </a:pPr>
            <a:r>
              <a:rPr lang="en-US" altLang="en-US" sz="2400" b="1" dirty="0" smtClean="0">
                <a:solidFill>
                  <a:srgbClr val="000000"/>
                </a:solidFill>
                <a:latin typeface="Arial (Body)"/>
                <a:ea typeface="+mn-ea"/>
              </a:rPr>
              <a:t>Abstraction:</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a definition that captures general characteristics without details</a:t>
            </a:r>
          </a:p>
          <a:p>
            <a:pPr marL="741553" lvl="1" indent="-284353">
              <a:buFont typeface="Arial" panose="020B0604020202020204" pitchFamily="34" charset="0"/>
              <a:buChar char="–"/>
              <a:defRPr/>
            </a:pPr>
            <a:r>
              <a:rPr lang="en-US" altLang="en-US" sz="2400" dirty="0" smtClean="0">
                <a:solidFill>
                  <a:srgbClr val="000000"/>
                </a:solidFill>
                <a:latin typeface="Arial (Body)"/>
              </a:rPr>
              <a:t>Example: </a:t>
            </a:r>
            <a:r>
              <a:rPr lang="en-US" altLang="en-US" sz="2400" dirty="0">
                <a:solidFill>
                  <a:srgbClr val="000000"/>
                </a:solidFill>
                <a:latin typeface="Arial (Body)"/>
              </a:rPr>
              <a:t>An abstract triangle is a 3-sided polygon</a:t>
            </a:r>
            <a:r>
              <a:rPr lang="en-US" altLang="en-US" sz="2400" dirty="0" smtClean="0">
                <a:solidFill>
                  <a:srgbClr val="000000"/>
                </a:solidFill>
                <a:latin typeface="Arial (Body)"/>
              </a:rPr>
              <a:t>. A </a:t>
            </a:r>
            <a:r>
              <a:rPr lang="en-US" altLang="en-US" sz="2400" dirty="0">
                <a:solidFill>
                  <a:srgbClr val="000000"/>
                </a:solidFill>
                <a:latin typeface="Arial (Body)"/>
              </a:rPr>
              <a:t>specific triangle may be scalene, isosceles, or equilateral</a:t>
            </a:r>
          </a:p>
          <a:p>
            <a:pPr marL="255651" indent="-255651">
              <a:tabLst/>
              <a:defRPr/>
            </a:pPr>
            <a:r>
              <a:rPr lang="en-US" altLang="en-US" sz="2400" b="1" dirty="0">
                <a:solidFill>
                  <a:srgbClr val="000000"/>
                </a:solidFill>
                <a:latin typeface="Arial (Body)"/>
                <a:ea typeface="+mn-ea"/>
              </a:rPr>
              <a:t>Data Type</a:t>
            </a:r>
            <a:r>
              <a:rPr lang="en-US" altLang="en-US" sz="2400" dirty="0">
                <a:solidFill>
                  <a:srgbClr val="000000"/>
                </a:solidFill>
                <a:latin typeface="Arial (Body)"/>
                <a:ea typeface="+mn-ea"/>
              </a:rPr>
              <a:t> defines the values that can be stored in a variable and the operations that can be performed on </a:t>
            </a:r>
            <a:r>
              <a:rPr lang="en-US" altLang="en-US" sz="2400" dirty="0" smtClean="0">
                <a:solidFill>
                  <a:srgbClr val="000000"/>
                </a:solidFill>
                <a:latin typeface="Arial (Body)"/>
                <a:ea typeface="+mn-ea"/>
              </a:rPr>
              <a:t>it</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a:solidFill>
                  <a:schemeClr val="bg1"/>
                </a:solidFill>
                <a:latin typeface="Times New Roman" panose="02020603050405020304" pitchFamily="18" charset="0"/>
                <a:ea typeface="+mj-ea"/>
                <a:cs typeface="Arial"/>
              </a:rPr>
              <a:t>11.9 Pointers to Structures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sz="3400" b="1" dirty="0" smtClean="0">
                <a:solidFill>
                  <a:schemeClr val="tx2"/>
                </a:solidFill>
                <a:latin typeface="Times New Roman" panose="02020603050405020304" pitchFamily="18" charset="0"/>
                <a:ea typeface="+mj-ea"/>
                <a:cs typeface="Arial"/>
              </a:rPr>
              <a:t>Pointers to Structures</a:t>
            </a:r>
            <a:endParaRPr lang="en-US" altLang="en-US" sz="3400" b="1" dirty="0">
              <a:solidFill>
                <a:schemeClr val="tx2"/>
              </a:solidFill>
              <a:latin typeface="Times New Roman" panose="02020603050405020304" pitchFamily="18" charset="0"/>
              <a:ea typeface="+mj-ea"/>
              <a:cs typeface="Arial"/>
            </a:endParaRPr>
          </a:p>
        </p:txBody>
      </p:sp>
      <p:sp>
        <p:nvSpPr>
          <p:cNvPr id="3" name="Text Placeholder 2"/>
          <p:cNvSpPr>
            <a:spLocks noGrp="1"/>
          </p:cNvSpPr>
          <p:nvPr>
            <p:ph idx="1"/>
          </p:nvPr>
        </p:nvSpPr>
        <p:spPr>
          <a:xfrm>
            <a:off x="457200" y="1600200"/>
            <a:ext cx="8229600" cy="1484992"/>
          </a:xfrm>
        </p:spPr>
        <p:txBody>
          <a:bodyPr>
            <a:spAutoFit/>
          </a:bodyPr>
          <a:lstStyle/>
          <a:p>
            <a:pPr marL="255600" indent="-255600">
              <a:spcBef>
                <a:spcPts val="1500"/>
              </a:spcBef>
              <a:buClr>
                <a:schemeClr val="tx2"/>
              </a:buClr>
              <a:buFont typeface="Arial" panose="020B0604020202020204" pitchFamily="34" charset="0"/>
              <a:buChar char="•"/>
              <a:tabLst/>
              <a:defRPr/>
            </a:pPr>
            <a:r>
              <a:rPr lang="en-US" altLang="en-US" sz="2400" dirty="0">
                <a:solidFill>
                  <a:srgbClr val="000000"/>
                </a:solidFill>
                <a:latin typeface="Arial (Body)"/>
                <a:ea typeface="+mn-ea"/>
              </a:rPr>
              <a:t>A structure variable has an address</a:t>
            </a:r>
          </a:p>
          <a:p>
            <a:pPr marL="255600" indent="-255600">
              <a:spcBef>
                <a:spcPts val="1500"/>
              </a:spcBef>
              <a:buClr>
                <a:schemeClr val="tx2"/>
              </a:buClr>
              <a:buFont typeface="Arial" panose="020B0604020202020204" pitchFamily="34" charset="0"/>
              <a:buChar char="•"/>
              <a:tabLst/>
              <a:defRPr/>
            </a:pPr>
            <a:r>
              <a:rPr lang="en-US" altLang="en-US" sz="2400" dirty="0">
                <a:solidFill>
                  <a:srgbClr val="000000"/>
                </a:solidFill>
                <a:latin typeface="Arial (Body)"/>
                <a:ea typeface="+mn-ea"/>
              </a:rPr>
              <a:t>Pointers to structures are variables that can hold the address of a structure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8" name="Picture 7" descr="Computer code reads, student asterisk s t u p t r semicolon."/>
          <p:cNvPicPr>
            <a:picLocks noChangeAspect="1"/>
          </p:cNvPicPr>
          <p:nvPr/>
        </p:nvPicPr>
        <p:blipFill rotWithShape="1">
          <a:blip r:embed="rId2"/>
          <a:srcRect l="7103" t="8842" b="27253"/>
          <a:stretch/>
        </p:blipFill>
        <p:spPr>
          <a:xfrm>
            <a:off x="1412268" y="3141260"/>
            <a:ext cx="3236703" cy="400660"/>
          </a:xfrm>
          <a:prstGeom prst="rect">
            <a:avLst/>
          </a:prstGeom>
        </p:spPr>
      </p:pic>
      <p:sp>
        <p:nvSpPr>
          <p:cNvPr id="6" name="Content Placeholder 5"/>
          <p:cNvSpPr>
            <a:spLocks noGrp="1"/>
          </p:cNvSpPr>
          <p:nvPr>
            <p:ph idx="13"/>
          </p:nvPr>
        </p:nvSpPr>
        <p:spPr>
          <a:xfrm>
            <a:off x="473720" y="3626381"/>
            <a:ext cx="8229600" cy="565445"/>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Arial (Body)"/>
              </a:rPr>
              <a:t>Can use </a:t>
            </a:r>
            <a:r>
              <a:rPr lang="en-US" altLang="en-US" sz="2400" dirty="0">
                <a:latin typeface="Courier New" panose="02070309020205020404" pitchFamily="49" charset="0"/>
              </a:rPr>
              <a:t>&amp;</a:t>
            </a:r>
            <a:r>
              <a:rPr lang="en-US" altLang="en-US" sz="2400" dirty="0">
                <a:latin typeface="Arial (Body)"/>
              </a:rPr>
              <a:t> operator to assign address</a:t>
            </a:r>
            <a:r>
              <a:rPr lang="en-US" altLang="en-US" sz="2400" dirty="0" smtClean="0">
                <a:latin typeface="Arial (Body)"/>
              </a:rPr>
              <a:t>:</a:t>
            </a:r>
            <a:endParaRPr lang="en-US" altLang="en-US" sz="2400" dirty="0">
              <a:latin typeface="Arial (Body)"/>
            </a:endParaRPr>
          </a:p>
        </p:txBody>
      </p:sp>
      <p:pic>
        <p:nvPicPr>
          <p:cNvPr id="9" name="Picture 8" descr="Computer code reads, s t u p t r equals ampersand s t u 1 semicolon."/>
          <p:cNvPicPr>
            <a:picLocks noChangeAspect="1"/>
          </p:cNvPicPr>
          <p:nvPr/>
        </p:nvPicPr>
        <p:blipFill rotWithShape="1">
          <a:blip r:embed="rId3"/>
          <a:srcRect l="7385" t="5361" b="23217"/>
          <a:stretch/>
        </p:blipFill>
        <p:spPr>
          <a:xfrm>
            <a:off x="1412268" y="4257759"/>
            <a:ext cx="3494261" cy="484901"/>
          </a:xfrm>
          <a:prstGeom prst="rect">
            <a:avLst/>
          </a:prstGeom>
        </p:spPr>
      </p:pic>
      <p:sp>
        <p:nvSpPr>
          <p:cNvPr id="7" name="Content Placeholder 6"/>
          <p:cNvSpPr>
            <a:spLocks noGrp="1"/>
          </p:cNvSpPr>
          <p:nvPr>
            <p:ph idx="14"/>
          </p:nvPr>
        </p:nvSpPr>
        <p:spPr>
          <a:xfrm>
            <a:off x="473720" y="4808593"/>
            <a:ext cx="8229600" cy="590117"/>
          </a:xfrm>
        </p:spPr>
        <p:txBody>
          <a:bodyPr/>
          <a:lstStyle/>
          <a:p>
            <a:pPr marL="255600" indent="-255600">
              <a:spcBef>
                <a:spcPts val="1500"/>
              </a:spcBef>
              <a:buClr>
                <a:schemeClr val="tx2"/>
              </a:buClr>
              <a:buFont typeface="Arial" panose="020B0604020202020204" pitchFamily="34" charset="0"/>
              <a:buChar char="•"/>
            </a:pPr>
            <a:r>
              <a:rPr lang="en-US" altLang="en-US" sz="2400" dirty="0">
                <a:latin typeface="Arial (Body)"/>
              </a:rPr>
              <a:t>Structure pointer can be a function parameter</a:t>
            </a:r>
            <a:endParaRPr lang="en-US" sz="2400" dirty="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a:spcBef>
                <a:spcPct val="0"/>
              </a:spcBef>
              <a:buClrTx/>
              <a:defRPr/>
            </a:pPr>
            <a:r>
              <a:rPr lang="en-US" altLang="en-US" dirty="0">
                <a:latin typeface="Times New Roman" panose="02020603050405020304" pitchFamily="18" charset="0"/>
                <a:ea typeface="+mj-ea"/>
                <a:cs typeface="Arial"/>
              </a:rPr>
              <a:t>Accessing Structure Members via Pointer Variables</a:t>
            </a:r>
          </a:p>
        </p:txBody>
      </p:sp>
      <p:sp>
        <p:nvSpPr>
          <p:cNvPr id="3" name="Text Placeholder 2"/>
          <p:cNvSpPr>
            <a:spLocks noGrp="1"/>
          </p:cNvSpPr>
          <p:nvPr>
            <p:ph type="body" idx="1"/>
          </p:nvPr>
        </p:nvSpPr>
        <p:spPr>
          <a:xfrm>
            <a:off x="457200" y="1600200"/>
            <a:ext cx="8229600" cy="923299"/>
          </a:xfrm>
        </p:spPr>
        <p:txBody>
          <a:bodyPr>
            <a:spAutoFit/>
          </a:bodyPr>
          <a:lstStyle/>
          <a:p>
            <a:pPr marL="255600" indent="-255600">
              <a:tabLst/>
              <a:defRPr/>
            </a:pPr>
            <a:r>
              <a:rPr lang="en-US" altLang="en-US" sz="2400" dirty="0">
                <a:solidFill>
                  <a:srgbClr val="000000"/>
                </a:solidFill>
                <a:latin typeface="Arial (Body)"/>
                <a:ea typeface="+mn-ea"/>
              </a:rPr>
              <a:t>Must use </a:t>
            </a:r>
            <a:r>
              <a:rPr lang="en-US" altLang="en-US" sz="2400" dirty="0">
                <a:solidFill>
                  <a:srgbClr val="000000"/>
                </a:solidFill>
                <a:latin typeface="Courier New" panose="02070309020205020404" pitchFamily="49" charset="0"/>
                <a:ea typeface="+mn-ea"/>
              </a:rPr>
              <a:t>()</a:t>
            </a:r>
            <a:r>
              <a:rPr lang="en-US" altLang="en-US" sz="2400" dirty="0">
                <a:solidFill>
                  <a:srgbClr val="000000"/>
                </a:solidFill>
                <a:latin typeface="Arial (Body)"/>
                <a:ea typeface="+mn-ea"/>
              </a:rPr>
              <a:t> to dereference pointer variable, not field within structure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reads, c out left angle bracket, left angle bracket left parenthesis asterisk s t u p t r right parenthesis period student I D semicolon."/>
          <p:cNvPicPr>
            <a:picLocks noChangeAspect="1"/>
          </p:cNvPicPr>
          <p:nvPr/>
        </p:nvPicPr>
        <p:blipFill rotWithShape="1">
          <a:blip r:embed="rId2"/>
          <a:srcRect l="5482" t="7241" b="21337"/>
          <a:stretch/>
        </p:blipFill>
        <p:spPr>
          <a:xfrm>
            <a:off x="936079" y="2622086"/>
            <a:ext cx="6248859" cy="525078"/>
          </a:xfrm>
          <a:prstGeom prst="rect">
            <a:avLst/>
          </a:prstGeom>
        </p:spPr>
      </p:pic>
      <p:sp>
        <p:nvSpPr>
          <p:cNvPr id="4" name="Text Placeholder 3"/>
          <p:cNvSpPr>
            <a:spLocks noGrp="1"/>
          </p:cNvSpPr>
          <p:nvPr>
            <p:ph type="body" idx="2"/>
          </p:nvPr>
        </p:nvSpPr>
        <p:spPr>
          <a:xfrm>
            <a:off x="457200" y="3250502"/>
            <a:ext cx="8229600" cy="850232"/>
          </a:xfrm>
        </p:spPr>
        <p:txBody>
          <a:bodyPr/>
          <a:lstStyle/>
          <a:p>
            <a:pPr marL="255600" indent="-255600"/>
            <a:r>
              <a:rPr lang="en-US" altLang="en-US" sz="2400" dirty="0">
                <a:solidFill>
                  <a:srgbClr val="000000"/>
                </a:solidFill>
                <a:latin typeface="Arial (Body)"/>
              </a:rPr>
              <a:t>Can use structure pointer operator to eliminate </a:t>
            </a:r>
            <a:r>
              <a:rPr lang="en-US" altLang="en-US" sz="2400" dirty="0">
                <a:solidFill>
                  <a:srgbClr val="000000"/>
                </a:solidFill>
                <a:latin typeface="Courier New" panose="02070309020205020404" pitchFamily="49" charset="0"/>
              </a:rPr>
              <a:t>()</a:t>
            </a:r>
            <a:r>
              <a:rPr lang="en-US" altLang="en-US" sz="2400" dirty="0">
                <a:solidFill>
                  <a:srgbClr val="000000"/>
                </a:solidFill>
                <a:latin typeface="Arial (Body)"/>
              </a:rPr>
              <a:t> and use clearer notation:</a:t>
            </a:r>
            <a:endParaRPr lang="en-US" sz="2400" dirty="0"/>
          </a:p>
        </p:txBody>
      </p:sp>
      <p:pic>
        <p:nvPicPr>
          <p:cNvPr id="6" name="Picture 5" descr="Computer code reads, c out left angle bracket, left angle bracket s t u p t r dash right angle bracket student I D semicolon."/>
          <p:cNvPicPr>
            <a:picLocks noChangeAspect="1"/>
          </p:cNvPicPr>
          <p:nvPr/>
        </p:nvPicPr>
        <p:blipFill rotWithShape="1">
          <a:blip r:embed="rId3"/>
          <a:srcRect l="4916" t="1795" b="21145"/>
          <a:stretch/>
        </p:blipFill>
        <p:spPr>
          <a:xfrm>
            <a:off x="936079" y="4204072"/>
            <a:ext cx="6187101" cy="59543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4839"/>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From Program 11-8</a:t>
            </a:r>
            <a:endParaRPr lang="en-US" altLang="en-US" dirty="0">
              <a:latin typeface="Times New Roman" panose="02020603050405020304" pitchFamily="18" charset="0"/>
              <a:ea typeface="+mj-ea"/>
              <a:cs typeface="Arial"/>
            </a:endParaRPr>
          </a:p>
        </p:txBody>
      </p:sp>
      <p:pic>
        <p:nvPicPr>
          <p:cNvPr id="61443" name="Picture 5" descr="Computer code has 18 lines. The lines read as follows. Line 42. void get Data left parenthesis Student asterisk s right parenthesis. Line 43. left brace. Line 44, indented once. forward slash forward slash Get the student name period. Line 45, indented once. c out left angle bracket left angle bracket double quote Student name colon double quote semicolon. Line 46, indented once. get line left parenthesis c in comma s hyphen right angle bracket name right parenthesis semicolon. Line 47. blank. Line 48, indented once. forward slash forward slash Get the student I D number period. Line 49, indented once. c out left angle bracket left angle bracket double quote Student I D Number colon double quote semicolon. Line 50, indented once. c in right angle bracket right angle bracket s hyphen right angle bracket i d N u m semicolon. Line 51. blank. Line 52, indented once. forward slash forward slash Get the credit hours enrolled period. Line 53, indented once. c out left angle bracket left angle bracket double quote Credit Hours Enrolled colon double quote semicolon. Line 54, indented once. c in right angle bracket right angle bracket s hyphen right angle bracket credit Hours semicolon. Line 55. blank. Line 56, indented once. forward slash forward slash Get the G P A period. Line 57, indented once. c out left angle bracket left angle bracket double quote Current G P A colon double quote semicolon. Line 58, indented once. c in right angle bracket right angle bracket s hyphen right angle bracket g p a semicolon. Line 59.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975" y="1614779"/>
            <a:ext cx="5300050" cy="4369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Arial"/>
              </a:rPr>
              <a:t>11.11 </a:t>
            </a:r>
            <a:r>
              <a:rPr lang="en-US" altLang="en-US" sz="3400" dirty="0">
                <a:solidFill>
                  <a:schemeClr val="bg1"/>
                </a:solidFill>
                <a:latin typeface="Times New Roman" panose="02020603050405020304" pitchFamily="18" charset="0"/>
              </a:rPr>
              <a:t>Unions</a:t>
            </a:r>
            <a:endParaRPr lang="en-US" altLang="en-US" sz="3400" dirty="0">
              <a:solidFill>
                <a:schemeClr val="bg1"/>
              </a:solidFill>
              <a:latin typeface="Times New Roman" panose="02020603050405020304" pitchFamily="18" charset="0"/>
              <a:ea typeface="+mj-ea"/>
              <a:cs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Unions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569904"/>
          </a:xfrm>
        </p:spPr>
        <p:txBody>
          <a:bodyPr>
            <a:spAutoFit/>
          </a:bodyPr>
          <a:lstStyle/>
          <a:p>
            <a:pPr marL="255651" indent="-255651">
              <a:tabLst/>
              <a:defRPr/>
            </a:pPr>
            <a:r>
              <a:rPr lang="en-US" altLang="en-US" sz="2400" dirty="0">
                <a:solidFill>
                  <a:srgbClr val="000000"/>
                </a:solidFill>
                <a:latin typeface="Arial (Body)"/>
                <a:ea typeface="+mn-ea"/>
              </a:rPr>
              <a:t>Similar to a </a:t>
            </a:r>
            <a:r>
              <a:rPr lang="en-US" altLang="en-US" sz="2400" dirty="0">
                <a:solidFill>
                  <a:srgbClr val="000000"/>
                </a:solidFill>
                <a:latin typeface="Courier New" panose="02070309020205020404" pitchFamily="49" charset="0"/>
                <a:ea typeface="+mn-ea"/>
              </a:rPr>
              <a:t>struct</a:t>
            </a:r>
            <a:r>
              <a:rPr lang="en-US" altLang="en-US" sz="2400" dirty="0">
                <a:solidFill>
                  <a:srgbClr val="000000"/>
                </a:solidFill>
                <a:latin typeface="Arial (Body)"/>
                <a:ea typeface="+mn-ea"/>
              </a:rPr>
              <a:t>, but</a:t>
            </a:r>
          </a:p>
          <a:p>
            <a:pPr marL="741553" lvl="1" indent="-284353">
              <a:buFont typeface="Arial" panose="020B0604020202020204" pitchFamily="34" charset="0"/>
              <a:buChar char="–"/>
              <a:defRPr/>
            </a:pPr>
            <a:r>
              <a:rPr lang="en-US" altLang="en-US" sz="2400" dirty="0">
                <a:solidFill>
                  <a:srgbClr val="000000"/>
                </a:solidFill>
                <a:latin typeface="Arial (Body)"/>
              </a:rPr>
              <a:t>all members share a single memory location, and</a:t>
            </a:r>
          </a:p>
          <a:p>
            <a:pPr marL="741553" lvl="1" indent="-284353">
              <a:buFont typeface="Arial" panose="020B0604020202020204" pitchFamily="34" charset="0"/>
              <a:buChar char="–"/>
              <a:defRPr/>
            </a:pPr>
            <a:r>
              <a:rPr lang="en-US" altLang="en-US" sz="2400" dirty="0">
                <a:solidFill>
                  <a:srgbClr val="000000"/>
                </a:solidFill>
                <a:latin typeface="Arial (Body)"/>
              </a:rPr>
              <a:t>only one member of the union can be used at a </a:t>
            </a:r>
            <a:r>
              <a:rPr lang="en-US" altLang="en-US" sz="2400" dirty="0" smtClean="0">
                <a:solidFill>
                  <a:srgbClr val="000000"/>
                </a:solidFill>
                <a:latin typeface="Arial (Body)"/>
              </a:rPr>
              <a:t>time</a:t>
            </a:r>
            <a:endParaRPr lang="en-US" altLang="en-US" sz="2400" dirty="0">
              <a:solidFill>
                <a:srgbClr val="000000"/>
              </a:solidFill>
              <a:latin typeface="Arial (Body)"/>
            </a:endParaRPr>
          </a:p>
          <a:p>
            <a:pPr marL="255651" indent="-255651">
              <a:tabLst/>
              <a:defRPr/>
            </a:pPr>
            <a:r>
              <a:rPr lang="en-US" altLang="en-US" sz="2400" dirty="0">
                <a:solidFill>
                  <a:srgbClr val="000000"/>
                </a:solidFill>
                <a:latin typeface="Arial (Body)"/>
                <a:ea typeface="+mn-ea"/>
              </a:rPr>
              <a:t>Declared using </a:t>
            </a:r>
            <a:r>
              <a:rPr lang="en-US" altLang="en-US" sz="2400" dirty="0">
                <a:solidFill>
                  <a:srgbClr val="000000"/>
                </a:solidFill>
                <a:latin typeface="Courier New" panose="02070309020205020404" pitchFamily="49" charset="0"/>
                <a:ea typeface="+mn-ea"/>
              </a:rPr>
              <a:t>union</a:t>
            </a:r>
            <a:r>
              <a:rPr lang="en-US" altLang="en-US" sz="2400" dirty="0">
                <a:solidFill>
                  <a:srgbClr val="000000"/>
                </a:solidFill>
                <a:latin typeface="Arial (Body)"/>
                <a:ea typeface="+mn-ea"/>
              </a:rPr>
              <a:t>, otherwise the same as </a:t>
            </a:r>
            <a:r>
              <a:rPr lang="en-US" altLang="en-US" sz="2400" dirty="0" smtClean="0">
                <a:solidFill>
                  <a:srgbClr val="000000"/>
                </a:solidFill>
                <a:latin typeface="Courier New" panose="02070309020205020404" pitchFamily="49" charset="0"/>
                <a:ea typeface="+mn-ea"/>
              </a:rPr>
              <a:t>struct</a:t>
            </a:r>
            <a:endParaRPr lang="en-US" altLang="en-US" sz="2400" dirty="0">
              <a:solidFill>
                <a:srgbClr val="000000"/>
              </a:solidFill>
              <a:latin typeface="Courier New" panose="02070309020205020404" pitchFamily="49" charset="0"/>
              <a:ea typeface="+mn-ea"/>
            </a:endParaRPr>
          </a:p>
          <a:p>
            <a:pPr marL="255651" indent="-255651">
              <a:tabLst/>
              <a:defRPr/>
            </a:pPr>
            <a:r>
              <a:rPr lang="en-US" altLang="en-US" sz="2400" dirty="0">
                <a:solidFill>
                  <a:srgbClr val="000000"/>
                </a:solidFill>
                <a:latin typeface="Arial (Body)"/>
                <a:ea typeface="+mn-ea"/>
              </a:rPr>
              <a:t>Variables defined as for </a:t>
            </a:r>
            <a:r>
              <a:rPr lang="en-US" altLang="en-US" sz="2400" dirty="0">
                <a:solidFill>
                  <a:srgbClr val="000000"/>
                </a:solidFill>
                <a:latin typeface="Courier New" panose="02070309020205020404" pitchFamily="49" charset="0"/>
                <a:ea typeface="+mn-ea"/>
              </a:rPr>
              <a:t>struct</a:t>
            </a:r>
            <a:r>
              <a:rPr lang="en-US" altLang="en-US" sz="2400" dirty="0">
                <a:solidFill>
                  <a:srgbClr val="000000"/>
                </a:solidFill>
                <a:latin typeface="Arial (Body)"/>
                <a:ea typeface="+mn-ea"/>
              </a:rPr>
              <a:t> variables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Anonymous Union</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a:tabLst/>
              <a:defRPr/>
            </a:pPr>
            <a:r>
              <a:rPr lang="en-US" altLang="en-US" sz="2400" dirty="0">
                <a:solidFill>
                  <a:srgbClr val="000000"/>
                </a:solidFill>
                <a:latin typeface="Arial (Body)"/>
                <a:ea typeface="+mn-ea"/>
              </a:rPr>
              <a:t>A </a:t>
            </a:r>
            <a:r>
              <a:rPr lang="en-US" altLang="en-US" sz="2400" dirty="0">
                <a:solidFill>
                  <a:srgbClr val="000000"/>
                </a:solidFill>
                <a:latin typeface="Courier New" panose="02070309020205020404" pitchFamily="49" charset="0"/>
                <a:ea typeface="+mn-ea"/>
              </a:rPr>
              <a:t>union</a:t>
            </a:r>
            <a:r>
              <a:rPr lang="en-US" altLang="en-US" sz="2400" dirty="0">
                <a:solidFill>
                  <a:srgbClr val="000000"/>
                </a:solidFill>
                <a:latin typeface="Arial (Body)"/>
                <a:ea typeface="+mn-ea"/>
              </a:rPr>
              <a:t> without a union tag</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union left brace period period period right brace semicolon"/>
          <p:cNvPicPr>
            <a:picLocks noChangeAspect="1"/>
          </p:cNvPicPr>
          <p:nvPr/>
        </p:nvPicPr>
        <p:blipFill rotWithShape="1">
          <a:blip r:embed="rId2"/>
          <a:srcRect l="24521" t="2818" b="16445"/>
          <a:stretch/>
        </p:blipFill>
        <p:spPr>
          <a:xfrm>
            <a:off x="1171194" y="2154168"/>
            <a:ext cx="2892120" cy="528509"/>
          </a:xfrm>
          <a:prstGeom prst="rect">
            <a:avLst/>
          </a:prstGeom>
        </p:spPr>
      </p:pic>
      <p:sp>
        <p:nvSpPr>
          <p:cNvPr id="4" name="Text Placeholder 3"/>
          <p:cNvSpPr>
            <a:spLocks noGrp="1"/>
          </p:cNvSpPr>
          <p:nvPr>
            <p:ph type="body" idx="2"/>
          </p:nvPr>
        </p:nvSpPr>
        <p:spPr>
          <a:xfrm>
            <a:off x="457200" y="2737269"/>
            <a:ext cx="8229600" cy="2163763"/>
          </a:xfrm>
        </p:spPr>
        <p:txBody>
          <a:bodyPr/>
          <a:lstStyle/>
          <a:p>
            <a:pPr marL="255651" indent="-255651">
              <a:tabLst/>
              <a:defRPr/>
            </a:pPr>
            <a:r>
              <a:rPr lang="en-US" altLang="en-US" sz="2400" dirty="0">
                <a:solidFill>
                  <a:srgbClr val="000000"/>
                </a:solidFill>
                <a:latin typeface="Arial (Body)"/>
              </a:rPr>
              <a:t>Must use </a:t>
            </a:r>
            <a:r>
              <a:rPr lang="en-US" altLang="en-US" sz="2400" dirty="0">
                <a:solidFill>
                  <a:srgbClr val="000000"/>
                </a:solidFill>
                <a:latin typeface="Courier New" panose="02070309020205020404" pitchFamily="49" charset="0"/>
              </a:rPr>
              <a:t>static</a:t>
            </a:r>
            <a:r>
              <a:rPr lang="en-US" altLang="en-US" sz="2400" dirty="0">
                <a:solidFill>
                  <a:srgbClr val="000000"/>
                </a:solidFill>
                <a:latin typeface="Arial (Body)"/>
              </a:rPr>
              <a:t> if declared outside of a </a:t>
            </a:r>
            <a:r>
              <a:rPr lang="en-US" altLang="en-US" sz="2400" dirty="0" smtClean="0">
                <a:solidFill>
                  <a:srgbClr val="000000"/>
                </a:solidFill>
                <a:latin typeface="Arial (Body)"/>
              </a:rPr>
              <a:t>function</a:t>
            </a:r>
            <a:endParaRPr lang="en-US" altLang="en-US" sz="2400" dirty="0">
              <a:solidFill>
                <a:srgbClr val="000000"/>
              </a:solidFill>
              <a:latin typeface="Arial (Body)"/>
            </a:endParaRPr>
          </a:p>
          <a:p>
            <a:pPr marL="255651" indent="-255651">
              <a:tabLst/>
              <a:defRPr/>
            </a:pPr>
            <a:r>
              <a:rPr lang="en-US" altLang="en-US" sz="2400" dirty="0">
                <a:solidFill>
                  <a:srgbClr val="000000"/>
                </a:solidFill>
                <a:latin typeface="Arial (Body)"/>
              </a:rPr>
              <a:t>Allocates memory at declaration </a:t>
            </a:r>
            <a:r>
              <a:rPr lang="en-US" altLang="en-US" sz="2400" dirty="0" smtClean="0">
                <a:solidFill>
                  <a:srgbClr val="000000"/>
                </a:solidFill>
                <a:latin typeface="Arial (Body)"/>
              </a:rPr>
              <a:t>time</a:t>
            </a:r>
            <a:endParaRPr lang="en-US" altLang="en-US" sz="2400" dirty="0">
              <a:solidFill>
                <a:srgbClr val="000000"/>
              </a:solidFill>
              <a:latin typeface="Arial (Body)"/>
            </a:endParaRPr>
          </a:p>
          <a:p>
            <a:pPr marL="255651" indent="-255651">
              <a:tabLst/>
              <a:defRPr/>
            </a:pPr>
            <a:r>
              <a:rPr lang="en-US" altLang="en-US" sz="2400" dirty="0">
                <a:solidFill>
                  <a:srgbClr val="000000"/>
                </a:solidFill>
                <a:latin typeface="Arial (Body)"/>
              </a:rPr>
              <a:t>Can refer to members directly without dot </a:t>
            </a:r>
            <a:r>
              <a:rPr lang="en-US" altLang="en-US" sz="2400" dirty="0" smtClean="0">
                <a:solidFill>
                  <a:srgbClr val="000000"/>
                </a:solidFill>
                <a:latin typeface="Arial (Body)"/>
              </a:rPr>
              <a:t>operator</a:t>
            </a:r>
            <a:endParaRPr lang="en-US" altLang="en-US" sz="2400" dirty="0">
              <a:solidFill>
                <a:srgbClr val="000000"/>
              </a:solidFill>
              <a:latin typeface="Arial (Body)"/>
            </a:endParaRPr>
          </a:p>
          <a:p>
            <a:pPr marL="255651" indent="-255651">
              <a:tabLst/>
              <a:defRPr/>
            </a:pPr>
            <a:r>
              <a:rPr lang="en-US" altLang="en-US" sz="2400" dirty="0">
                <a:solidFill>
                  <a:srgbClr val="000000"/>
                </a:solidFill>
                <a:latin typeface="Arial (Body)"/>
              </a:rPr>
              <a:t>Uses only one memory location, saves space</a:t>
            </a:r>
            <a:endParaRPr 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smtClean="0">
                <a:solidFill>
                  <a:schemeClr val="bg1"/>
                </a:solidFill>
                <a:latin typeface="Times New Roman" panose="02020603050405020304" pitchFamily="18" charset="0"/>
                <a:ea typeface="+mj-ea"/>
                <a:cs typeface="Arial"/>
              </a:rPr>
              <a:t>11.12 </a:t>
            </a:r>
            <a:r>
              <a:rPr lang="en-US" altLang="en-US" sz="3400" dirty="0">
                <a:solidFill>
                  <a:schemeClr val="bg1"/>
                </a:solidFill>
                <a:latin typeface="Times New Roman" panose="02020603050405020304" pitchFamily="18" charset="0"/>
              </a:rPr>
              <a:t>Enumerated Data Types</a:t>
            </a:r>
            <a:endParaRPr lang="en-US" altLang="en-US" sz="3400" dirty="0">
              <a:solidFill>
                <a:schemeClr val="bg1"/>
              </a:solidFill>
              <a:latin typeface="Times New Roman" panose="02020603050405020304" pitchFamily="18" charset="0"/>
              <a:ea typeface="+mj-ea"/>
              <a:cs typeface="Aria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Enumerated Data Types </a:t>
            </a:r>
            <a:r>
              <a:rPr lang="en-US" altLang="en-US" sz="2000" b="0" dirty="0" smtClean="0">
                <a:latin typeface="Times New Roman" panose="02020603050405020304" pitchFamily="18" charset="0"/>
                <a:ea typeface="+mj-ea"/>
                <a:cs typeface="Arial"/>
              </a:rPr>
              <a:t>(1 of 9)</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p:txBody>
          <a:bodyPr>
            <a:spAutoFit/>
          </a:bodyPr>
          <a:lstStyle/>
          <a:p>
            <a:pPr marL="255651" indent="-255651">
              <a:tabLst/>
              <a:defRPr/>
            </a:pPr>
            <a:r>
              <a:rPr lang="en-US" altLang="en-US" sz="2400" dirty="0">
                <a:solidFill>
                  <a:srgbClr val="000000"/>
                </a:solidFill>
                <a:latin typeface="Arial (Body)"/>
                <a:ea typeface="+mn-ea"/>
              </a:rPr>
              <a:t>An enumerated data type is a programmer-defined data type. It consists of values known as </a:t>
            </a:r>
            <a:r>
              <a:rPr lang="en-US" altLang="en-US" sz="2400" b="1" dirty="0">
                <a:solidFill>
                  <a:srgbClr val="000000"/>
                </a:solidFill>
                <a:latin typeface="Arial (Body)"/>
                <a:ea typeface="+mn-ea"/>
              </a:rPr>
              <a:t>enumerators</a:t>
            </a:r>
            <a:r>
              <a:rPr lang="en-US" altLang="en-US" sz="2400" dirty="0">
                <a:solidFill>
                  <a:srgbClr val="000000"/>
                </a:solidFill>
                <a:latin typeface="Arial (Body)"/>
                <a:ea typeface="+mn-ea"/>
              </a:rPr>
              <a:t>, which represent integer </a:t>
            </a:r>
            <a:r>
              <a:rPr lang="en-US" altLang="en-US" sz="2400" dirty="0" smtClean="0">
                <a:solidFill>
                  <a:srgbClr val="000000"/>
                </a:solidFill>
                <a:latin typeface="Arial (Body)"/>
                <a:ea typeface="+mn-ea"/>
              </a:rPr>
              <a:t>constants.</a:t>
            </a:r>
            <a:endParaRPr lang="en-US" altLang="en-US" sz="24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Enumerated Data Types </a:t>
            </a:r>
            <a:r>
              <a:rPr lang="en-US" altLang="en-US" sz="2000" b="0" dirty="0" smtClean="0">
                <a:latin typeface="Times New Roman" panose="02020603050405020304" pitchFamily="18" charset="0"/>
                <a:ea typeface="+mj-ea"/>
                <a:cs typeface="Arial"/>
              </a:rPr>
              <a:t>(2 of 9)</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553968"/>
          </a:xfrm>
        </p:spPr>
        <p:txBody>
          <a:bodyPr>
            <a:spAutoFit/>
          </a:bodyPr>
          <a:lstStyle/>
          <a:p>
            <a:pPr marL="255600" indent="-255600">
              <a:tabLst/>
              <a:defRPr/>
            </a:pPr>
            <a:r>
              <a:rPr lang="en-US" altLang="en-US" sz="2400" dirty="0" smtClean="0">
                <a:solidFill>
                  <a:srgbClr val="000000"/>
                </a:solidFill>
                <a:latin typeface="Arial (Body)"/>
                <a:ea typeface="+mn-ea"/>
              </a:rPr>
              <a:t>Example:</a:t>
            </a:r>
          </a:p>
        </p:txBody>
      </p:sp>
      <p:pic>
        <p:nvPicPr>
          <p:cNvPr id="5" name="Picture 4" descr="Computer code reads, e n u m day left brace MONDAY comma TUESDAY comma WEDNESDAY comma THURSDAY comma FRIDAY right brace semicolon."/>
          <p:cNvPicPr>
            <a:picLocks noChangeAspect="1"/>
          </p:cNvPicPr>
          <p:nvPr/>
        </p:nvPicPr>
        <p:blipFill rotWithShape="1">
          <a:blip r:embed="rId2"/>
          <a:srcRect l="3870" t="-289" b="7943"/>
          <a:stretch/>
        </p:blipFill>
        <p:spPr>
          <a:xfrm>
            <a:off x="1320002" y="2276997"/>
            <a:ext cx="6285631" cy="1364119"/>
          </a:xfrm>
          <a:prstGeom prst="rect">
            <a:avLst/>
          </a:prstGeom>
        </p:spPr>
      </p:pic>
      <p:sp>
        <p:nvSpPr>
          <p:cNvPr id="4" name="Text Placeholder 3"/>
          <p:cNvSpPr>
            <a:spLocks noGrp="1"/>
          </p:cNvSpPr>
          <p:nvPr>
            <p:ph type="body" idx="2"/>
          </p:nvPr>
        </p:nvSpPr>
        <p:spPr>
          <a:xfrm>
            <a:off x="457200" y="3763945"/>
            <a:ext cx="8229600" cy="1764632"/>
          </a:xfrm>
        </p:spPr>
        <p:txBody>
          <a:bodyPr/>
          <a:lstStyle/>
          <a:p>
            <a:pPr marL="255600" indent="-255600"/>
            <a:r>
              <a:rPr lang="en-US" altLang="en-US" sz="2400" dirty="0">
                <a:solidFill>
                  <a:srgbClr val="000000"/>
                </a:solidFill>
                <a:latin typeface="Arial (Body)"/>
              </a:rPr>
              <a:t>The identifiers </a:t>
            </a:r>
            <a:r>
              <a:rPr lang="pt-BR" altLang="en-US" sz="2400" dirty="0" smtClean="0">
                <a:solidFill>
                  <a:srgbClr val="000000"/>
                </a:solidFill>
                <a:latin typeface="Courier New" panose="02070309020205020404" pitchFamily="49" charset="0"/>
              </a:rPr>
              <a:t>MONDAY</a:t>
            </a:r>
            <a:r>
              <a:rPr lang="en-US" altLang="en-US" sz="2400" dirty="0">
                <a:solidFill>
                  <a:srgbClr val="000000"/>
                </a:solidFill>
                <a:latin typeface="Arial (Body)"/>
              </a:rPr>
              <a:t>, </a:t>
            </a:r>
            <a:r>
              <a:rPr lang="en-US" altLang="en-US" sz="2400" dirty="0">
                <a:solidFill>
                  <a:srgbClr val="000000"/>
                </a:solidFill>
                <a:latin typeface="Courier New" panose="02070309020205020404" pitchFamily="49" charset="0"/>
              </a:rPr>
              <a:t>TUESDAY</a:t>
            </a:r>
            <a:r>
              <a:rPr lang="en-US" altLang="en-US" sz="2400" dirty="0">
                <a:solidFill>
                  <a:srgbClr val="000000"/>
                </a:solidFill>
                <a:latin typeface="Arial (Body)"/>
              </a:rPr>
              <a:t>, </a:t>
            </a:r>
            <a:r>
              <a:rPr lang="en-US" altLang="en-US" sz="2400" dirty="0">
                <a:solidFill>
                  <a:srgbClr val="000000"/>
                </a:solidFill>
                <a:latin typeface="Courier New" panose="02070309020205020404" pitchFamily="49" charset="0"/>
              </a:rPr>
              <a:t>WEDNESDAY</a:t>
            </a:r>
            <a:r>
              <a:rPr lang="en-US" altLang="en-US" sz="2400" dirty="0">
                <a:solidFill>
                  <a:srgbClr val="000000"/>
                </a:solidFill>
                <a:latin typeface="Arial (Body)"/>
              </a:rPr>
              <a:t>, </a:t>
            </a:r>
            <a:r>
              <a:rPr lang="pt-BR" altLang="en-US" sz="2400" dirty="0" smtClean="0">
                <a:solidFill>
                  <a:srgbClr val="000000"/>
                </a:solidFill>
                <a:latin typeface="Courier New" panose="02070309020205020404" pitchFamily="49" charset="0"/>
              </a:rPr>
              <a:t>THURSDAY</a:t>
            </a:r>
            <a:r>
              <a:rPr lang="en-US" altLang="en-US" sz="2400" dirty="0">
                <a:solidFill>
                  <a:srgbClr val="000000"/>
                </a:solidFill>
                <a:latin typeface="Arial (Body)"/>
              </a:rPr>
              <a:t>, and </a:t>
            </a:r>
            <a:r>
              <a:rPr lang="pt-BR" altLang="en-US" sz="2400" dirty="0" smtClean="0">
                <a:solidFill>
                  <a:srgbClr val="000000"/>
                </a:solidFill>
                <a:latin typeface="Courier New" panose="02070309020205020404" pitchFamily="49" charset="0"/>
              </a:rPr>
              <a:t>FRIDAY</a:t>
            </a:r>
            <a:r>
              <a:rPr lang="en-US" altLang="en-US" sz="2400" dirty="0">
                <a:solidFill>
                  <a:srgbClr val="000000"/>
                </a:solidFill>
                <a:latin typeface="Arial (Body)"/>
              </a:rPr>
              <a:t>, which are listed inside the braces, are </a:t>
            </a:r>
            <a:r>
              <a:rPr lang="en-US" altLang="en-US" sz="2400" b="1" dirty="0">
                <a:solidFill>
                  <a:srgbClr val="000000"/>
                </a:solidFill>
                <a:latin typeface="Arial (Body)"/>
              </a:rPr>
              <a:t>enumerators</a:t>
            </a:r>
            <a:r>
              <a:rPr lang="en-US" altLang="en-US" sz="2400" dirty="0">
                <a:solidFill>
                  <a:srgbClr val="000000"/>
                </a:solidFill>
                <a:latin typeface="Arial (Body)"/>
              </a:rPr>
              <a:t>. They represent the values that belong to the </a:t>
            </a:r>
            <a:r>
              <a:rPr lang="en-US" altLang="en-US" sz="2400" dirty="0">
                <a:solidFill>
                  <a:srgbClr val="000000"/>
                </a:solidFill>
                <a:latin typeface="Courier New" panose="02070309020205020404" pitchFamily="49" charset="0"/>
              </a:rPr>
              <a:t>Day</a:t>
            </a:r>
            <a:r>
              <a:rPr lang="en-US" altLang="en-US" sz="2400" dirty="0">
                <a:solidFill>
                  <a:srgbClr val="000000"/>
                </a:solidFill>
                <a:latin typeface="Arial (Body)"/>
              </a:rPr>
              <a:t> data type.</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2595"/>
            <a:ext cx="7772400" cy="707856"/>
          </a:xfrm>
        </p:spPr>
        <p:txBody>
          <a:bodyPr>
            <a:spAutoFit/>
          </a:bodyPr>
          <a:lstStyle/>
          <a:p>
            <a:pPr>
              <a:spcBef>
                <a:spcPct val="0"/>
              </a:spcBef>
              <a:buClrTx/>
              <a:defRPr/>
            </a:pPr>
            <a:r>
              <a:rPr lang="en-US" altLang="en-US" sz="3400" dirty="0">
                <a:solidFill>
                  <a:schemeClr val="bg1"/>
                </a:solidFill>
                <a:latin typeface="Times New Roman" panose="02020603050405020304" pitchFamily="18" charset="0"/>
                <a:ea typeface="+mj-ea"/>
                <a:cs typeface="Arial"/>
              </a:rPr>
              <a:t>11.2 Combining Data into Structures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Enumerated Data Types </a:t>
            </a:r>
            <a:r>
              <a:rPr lang="en-US" altLang="en-US" sz="2000" b="0" dirty="0" smtClean="0">
                <a:latin typeface="Times New Roman" panose="02020603050405020304" pitchFamily="18" charset="0"/>
                <a:ea typeface="+mj-ea"/>
                <a:cs typeface="Arial"/>
              </a:rPr>
              <a:t>(3 of 9)</a:t>
            </a:r>
            <a:endParaRPr lang="en-US" altLang="en-US" sz="2000" b="0" dirty="0">
              <a:latin typeface="Times New Roman" panose="02020603050405020304" pitchFamily="18" charset="0"/>
              <a:ea typeface="+mj-ea"/>
              <a:cs typeface="Arial"/>
            </a:endParaRPr>
          </a:p>
        </p:txBody>
      </p:sp>
      <p:pic>
        <p:nvPicPr>
          <p:cNvPr id="6" name="Picture 5" descr="Computer code reads, e n u m day left brace MONDAY comma TUESDAY comma WEDNESDAY comma THURSDAY comma FRIDAY right brace semicolon."/>
          <p:cNvPicPr>
            <a:picLocks noChangeAspect="1"/>
          </p:cNvPicPr>
          <p:nvPr/>
        </p:nvPicPr>
        <p:blipFill>
          <a:blip r:embed="rId2"/>
          <a:stretch>
            <a:fillRect/>
          </a:stretch>
        </p:blipFill>
        <p:spPr>
          <a:xfrm>
            <a:off x="1279723" y="1795060"/>
            <a:ext cx="6584554" cy="1530466"/>
          </a:xfrm>
          <a:prstGeom prst="rect">
            <a:avLst/>
          </a:prstGeom>
        </p:spPr>
      </p:pic>
      <p:sp>
        <p:nvSpPr>
          <p:cNvPr id="5" name="Text Placeholder 4"/>
          <p:cNvSpPr>
            <a:spLocks noGrp="1"/>
          </p:cNvSpPr>
          <p:nvPr>
            <p:ph type="body" idx="1"/>
          </p:nvPr>
        </p:nvSpPr>
        <p:spPr>
          <a:xfrm>
            <a:off x="457200" y="3807936"/>
            <a:ext cx="8229600" cy="918411"/>
          </a:xfrm>
        </p:spPr>
        <p:txBody>
          <a:bodyPr/>
          <a:lstStyle/>
          <a:p>
            <a:pPr marL="0" indent="0">
              <a:buNone/>
            </a:pPr>
            <a:r>
              <a:rPr lang="en-US" altLang="en-US" sz="2400" dirty="0">
                <a:latin typeface="+mn-lt"/>
              </a:rPr>
              <a:t>Note that the enumerators are not strings</a:t>
            </a:r>
            <a:r>
              <a:rPr lang="en-US" altLang="en-US" sz="2400" dirty="0" smtClean="0">
                <a:latin typeface="+mn-lt"/>
              </a:rPr>
              <a:t>, so </a:t>
            </a:r>
            <a:r>
              <a:rPr lang="en-US" altLang="en-US" sz="2400" dirty="0">
                <a:latin typeface="+mn-lt"/>
              </a:rPr>
              <a:t>they aren’t enclosed in quotes</a:t>
            </a:r>
            <a:r>
              <a:rPr lang="en-US" altLang="en-US" sz="2400" dirty="0" smtClean="0">
                <a:latin typeface="+mn-lt"/>
              </a:rPr>
              <a:t>. They </a:t>
            </a:r>
            <a:r>
              <a:rPr lang="en-US" altLang="en-US" sz="2400" dirty="0">
                <a:latin typeface="+mn-lt"/>
              </a:rPr>
              <a:t>are identifiers</a:t>
            </a:r>
            <a:r>
              <a:rPr lang="en-US" altLang="en-US" sz="2400" dirty="0" smtClean="0">
                <a:latin typeface="+mn-lt"/>
              </a:rPr>
              <a:t>.</a:t>
            </a:r>
            <a:endParaRPr lang="en-US" altLang="en-US" sz="2400" dirty="0">
              <a:latin typeface="+mn-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Enumerated Data Types </a:t>
            </a:r>
            <a:r>
              <a:rPr lang="en-US" altLang="en-US" sz="2000" b="0" dirty="0" smtClean="0">
                <a:latin typeface="Times New Roman" panose="02020603050405020304" pitchFamily="18" charset="0"/>
                <a:ea typeface="+mj-ea"/>
                <a:cs typeface="Arial"/>
              </a:rPr>
              <a:t>(4 of 9)</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00" indent="-255600">
              <a:tabLst/>
              <a:defRPr/>
            </a:pPr>
            <a:r>
              <a:rPr lang="en-US" altLang="en-US" sz="2400" dirty="0">
                <a:solidFill>
                  <a:srgbClr val="000000"/>
                </a:solidFill>
                <a:latin typeface="Arial (Body)"/>
                <a:ea typeface="+mn-ea"/>
              </a:rPr>
              <a:t>Once you have created an enumerated data type in your program, you can define variables of that type. Example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reads, Day work day semicolon."/>
          <p:cNvPicPr>
            <a:picLocks noChangeAspect="1"/>
          </p:cNvPicPr>
          <p:nvPr/>
        </p:nvPicPr>
        <p:blipFill rotWithShape="1">
          <a:blip r:embed="rId2"/>
          <a:srcRect l="17466" t="12861" b="23217"/>
          <a:stretch/>
        </p:blipFill>
        <p:spPr>
          <a:xfrm>
            <a:off x="1408447" y="2636757"/>
            <a:ext cx="2575827" cy="429690"/>
          </a:xfrm>
          <a:prstGeom prst="rect">
            <a:avLst/>
          </a:prstGeom>
        </p:spPr>
      </p:pic>
      <p:sp>
        <p:nvSpPr>
          <p:cNvPr id="4" name="Text Placeholder 3"/>
          <p:cNvSpPr>
            <a:spLocks noGrp="1"/>
          </p:cNvSpPr>
          <p:nvPr>
            <p:ph type="body" idx="2"/>
          </p:nvPr>
        </p:nvSpPr>
        <p:spPr>
          <a:xfrm>
            <a:off x="457200" y="3177376"/>
            <a:ext cx="8229600" cy="1058779"/>
          </a:xfrm>
        </p:spPr>
        <p:txBody>
          <a:bodyPr/>
          <a:lstStyle/>
          <a:p>
            <a:pPr marL="255600" indent="-255600"/>
            <a:r>
              <a:rPr lang="en-US" altLang="en-US" sz="2400" dirty="0">
                <a:solidFill>
                  <a:srgbClr val="000000"/>
                </a:solidFill>
                <a:latin typeface="Arial (Body)"/>
              </a:rPr>
              <a:t>This statement defines </a:t>
            </a:r>
            <a:r>
              <a:rPr lang="en-US" altLang="en-US" sz="2400" dirty="0">
                <a:solidFill>
                  <a:srgbClr val="000000"/>
                </a:solidFill>
                <a:latin typeface="Courier New" panose="02070309020205020404" pitchFamily="49" charset="0"/>
              </a:rPr>
              <a:t>workDay</a:t>
            </a:r>
            <a:r>
              <a:rPr lang="en-US" altLang="en-US" sz="2400" dirty="0">
                <a:solidFill>
                  <a:srgbClr val="000000"/>
                </a:solidFill>
                <a:latin typeface="Arial (Body)"/>
              </a:rPr>
              <a:t> as a variable of </a:t>
            </a:r>
            <a:r>
              <a:rPr lang="en-US" altLang="en-US" sz="2400" dirty="0" smtClean="0">
                <a:solidFill>
                  <a:srgbClr val="000000"/>
                </a:solidFill>
                <a:latin typeface="Arial (Body)"/>
              </a:rPr>
              <a:t>the </a:t>
            </a:r>
            <a:r>
              <a:rPr lang="en-US" altLang="en-US" sz="2400" dirty="0" smtClean="0">
                <a:solidFill>
                  <a:srgbClr val="000000"/>
                </a:solidFill>
                <a:latin typeface="Courier New" panose="02070309020205020404" pitchFamily="49" charset="0"/>
              </a:rPr>
              <a:t>Day</a:t>
            </a:r>
            <a:r>
              <a:rPr lang="en-US" altLang="en-US" sz="2400" dirty="0" smtClean="0">
                <a:solidFill>
                  <a:srgbClr val="000000"/>
                </a:solidFill>
                <a:latin typeface="Arial (Body)"/>
              </a:rPr>
              <a:t> </a:t>
            </a:r>
            <a:r>
              <a:rPr lang="en-US" altLang="en-US" sz="2400" dirty="0">
                <a:solidFill>
                  <a:srgbClr val="000000"/>
                </a:solidFill>
                <a:latin typeface="Arial (Body)"/>
              </a:rPr>
              <a:t>type</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Enumerated Data Types </a:t>
            </a:r>
            <a:r>
              <a:rPr lang="en-US" altLang="en-US" sz="2000" b="0" dirty="0" smtClean="0">
                <a:latin typeface="Times New Roman" panose="02020603050405020304" pitchFamily="18" charset="0"/>
                <a:ea typeface="+mj-ea"/>
                <a:cs typeface="Arial"/>
              </a:rPr>
              <a:t>(5 of 9)</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292631"/>
          </a:xfrm>
        </p:spPr>
        <p:txBody>
          <a:bodyPr>
            <a:spAutoFit/>
          </a:bodyPr>
          <a:lstStyle/>
          <a:p>
            <a:pPr marL="255651" indent="-255651">
              <a:tabLst/>
              <a:defRPr/>
            </a:pPr>
            <a:r>
              <a:rPr lang="en-US" altLang="en-US" sz="2400" dirty="0">
                <a:solidFill>
                  <a:srgbClr val="000000"/>
                </a:solidFill>
                <a:latin typeface="Arial (Body)"/>
                <a:ea typeface="+mn-ea"/>
              </a:rPr>
              <a:t>We may assign any of the enumerators </a:t>
            </a:r>
            <a:r>
              <a:rPr lang="pt-BR" altLang="en-US" sz="2400" dirty="0" smtClean="0">
                <a:solidFill>
                  <a:srgbClr val="000000"/>
                </a:solidFill>
                <a:latin typeface="Courier New" panose="02070309020205020404" pitchFamily="49" charset="0"/>
                <a:ea typeface="+mn-ea"/>
              </a:rPr>
              <a:t>MONDAY</a:t>
            </a:r>
            <a:r>
              <a:rPr lang="en-US" altLang="en-US" sz="2400" dirty="0" smtClean="0">
                <a:solidFill>
                  <a:srgbClr val="000000"/>
                </a:solidFill>
                <a:latin typeface="Arial (Body)"/>
                <a:ea typeface="+mn-ea"/>
              </a:rPr>
              <a:t>, </a:t>
            </a:r>
            <a:r>
              <a:rPr lang="en-US" altLang="en-US" sz="2400" dirty="0">
                <a:solidFill>
                  <a:srgbClr val="000000"/>
                </a:solidFill>
                <a:latin typeface="Courier New" panose="02070309020205020404" pitchFamily="49" charset="0"/>
                <a:ea typeface="+mn-ea"/>
              </a:rPr>
              <a:t>TUESDAY</a:t>
            </a:r>
            <a:r>
              <a:rPr lang="en-US" altLang="en-US" sz="2400" dirty="0">
                <a:solidFill>
                  <a:srgbClr val="000000"/>
                </a:solidFill>
                <a:latin typeface="Arial (Body)"/>
                <a:ea typeface="+mn-ea"/>
              </a:rPr>
              <a:t>, </a:t>
            </a:r>
            <a:r>
              <a:rPr lang="en-US" altLang="en-US" sz="2400" dirty="0">
                <a:solidFill>
                  <a:schemeClr val="tx1"/>
                </a:solidFill>
                <a:latin typeface="Courier New" panose="02070309020205020404" pitchFamily="49" charset="0"/>
                <a:ea typeface="+mn-ea"/>
              </a:rPr>
              <a:t>W</a:t>
            </a:r>
            <a:r>
              <a:rPr lang="en-US" altLang="en-US" sz="2400" dirty="0">
                <a:solidFill>
                  <a:srgbClr val="000000"/>
                </a:solidFill>
                <a:latin typeface="Courier New" panose="02070309020205020404" pitchFamily="49" charset="0"/>
                <a:ea typeface="+mn-ea"/>
              </a:rPr>
              <a:t>EDNESDAY</a:t>
            </a:r>
            <a:r>
              <a:rPr lang="en-US" altLang="en-US" sz="2400" dirty="0">
                <a:solidFill>
                  <a:srgbClr val="000000"/>
                </a:solidFill>
                <a:latin typeface="Arial (Body)"/>
                <a:ea typeface="+mn-ea"/>
              </a:rPr>
              <a:t>, </a:t>
            </a:r>
            <a:r>
              <a:rPr lang="pt-BR" altLang="en-US" sz="2400" dirty="0" smtClean="0">
                <a:solidFill>
                  <a:srgbClr val="000000"/>
                </a:solidFill>
                <a:latin typeface="Courier New" panose="02070309020205020404" pitchFamily="49" charset="0"/>
                <a:ea typeface="+mn-ea"/>
              </a:rPr>
              <a:t>THURSDAY</a:t>
            </a:r>
            <a:r>
              <a:rPr lang="en-US" altLang="en-US" sz="2400" dirty="0" smtClean="0">
                <a:solidFill>
                  <a:srgbClr val="000000"/>
                </a:solidFill>
                <a:latin typeface="Arial (Body)"/>
                <a:ea typeface="+mn-ea"/>
              </a:rPr>
              <a:t>, </a:t>
            </a:r>
            <a:r>
              <a:rPr lang="en-US" altLang="en-US" sz="2400" dirty="0">
                <a:solidFill>
                  <a:srgbClr val="000000"/>
                </a:solidFill>
                <a:latin typeface="Arial (Body)"/>
                <a:ea typeface="+mn-ea"/>
              </a:rPr>
              <a:t>or </a:t>
            </a:r>
            <a:r>
              <a:rPr lang="pt-BR" altLang="en-US" sz="2400" dirty="0" smtClean="0">
                <a:solidFill>
                  <a:srgbClr val="000000"/>
                </a:solidFill>
                <a:latin typeface="Courier New" panose="02070309020205020404" pitchFamily="49" charset="0"/>
                <a:ea typeface="+mn-ea"/>
              </a:rPr>
              <a:t>FRIDAY</a:t>
            </a:r>
            <a:r>
              <a:rPr lang="pt-BR" altLang="en-US" sz="2400" dirty="0" smtClean="0">
                <a:solidFill>
                  <a:srgbClr val="000000"/>
                </a:solidFill>
                <a:latin typeface="Arial (Body)"/>
                <a:ea typeface="+mn-ea"/>
              </a:rPr>
              <a:t> </a:t>
            </a:r>
            <a:r>
              <a:rPr lang="en-US" altLang="en-US" sz="2400" dirty="0" smtClean="0">
                <a:solidFill>
                  <a:srgbClr val="000000"/>
                </a:solidFill>
                <a:latin typeface="Arial (Body)"/>
                <a:ea typeface="+mn-ea"/>
              </a:rPr>
              <a:t>to </a:t>
            </a:r>
            <a:r>
              <a:rPr lang="en-US" altLang="en-US" sz="2400" dirty="0">
                <a:solidFill>
                  <a:srgbClr val="000000"/>
                </a:solidFill>
                <a:latin typeface="Arial (Body)"/>
                <a:ea typeface="+mn-ea"/>
              </a:rPr>
              <a:t>a variable of the </a:t>
            </a:r>
            <a:r>
              <a:rPr lang="en-US" altLang="en-US" sz="2400" dirty="0">
                <a:solidFill>
                  <a:srgbClr val="000000"/>
                </a:solidFill>
                <a:latin typeface="Courier New" panose="02070309020205020404" pitchFamily="49" charset="0"/>
                <a:ea typeface="+mn-ea"/>
              </a:rPr>
              <a:t>Day</a:t>
            </a:r>
            <a:r>
              <a:rPr lang="en-US" altLang="en-US" sz="2400" dirty="0">
                <a:solidFill>
                  <a:srgbClr val="000000"/>
                </a:solidFill>
                <a:latin typeface="Arial (Body)"/>
                <a:ea typeface="+mn-ea"/>
              </a:rPr>
              <a:t> type. Example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4" name="Picture 3" descr="Computer code reads, Work day equals WEDNESDAY semicolon."/>
          <p:cNvPicPr>
            <a:picLocks noChangeAspect="1"/>
          </p:cNvPicPr>
          <p:nvPr/>
        </p:nvPicPr>
        <p:blipFill rotWithShape="1">
          <a:blip r:embed="rId2"/>
          <a:srcRect l="12347" t="7881" b="22405"/>
          <a:stretch/>
        </p:blipFill>
        <p:spPr>
          <a:xfrm>
            <a:off x="2450848" y="3180381"/>
            <a:ext cx="4242302" cy="468618"/>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Enumerated Data Types </a:t>
            </a:r>
            <a:r>
              <a:rPr lang="en-US" altLang="en-US" sz="2000" b="0" dirty="0" smtClean="0">
                <a:latin typeface="Times New Roman" panose="02020603050405020304" pitchFamily="18" charset="0"/>
                <a:ea typeface="+mj-ea"/>
                <a:cs typeface="Arial"/>
              </a:rPr>
              <a:t>(6 of 9)</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046684"/>
          </a:xfrm>
        </p:spPr>
        <p:txBody>
          <a:bodyPr>
            <a:spAutoFit/>
          </a:bodyPr>
          <a:lstStyle/>
          <a:p>
            <a:pPr marL="255651" indent="-255651">
              <a:tabLst/>
              <a:defRPr/>
            </a:pPr>
            <a:r>
              <a:rPr lang="en-US" altLang="en-US" sz="2400" dirty="0">
                <a:solidFill>
                  <a:srgbClr val="000000"/>
                </a:solidFill>
                <a:latin typeface="Arial (Body)"/>
                <a:ea typeface="+mn-ea"/>
              </a:rPr>
              <a:t>So, what is an </a:t>
            </a:r>
            <a:r>
              <a:rPr lang="en-US" altLang="en-US" sz="2400" b="1" dirty="0">
                <a:solidFill>
                  <a:srgbClr val="000000"/>
                </a:solidFill>
                <a:latin typeface="Arial (Body)"/>
                <a:ea typeface="+mn-ea"/>
              </a:rPr>
              <a:t>enumerator?</a:t>
            </a:r>
          </a:p>
          <a:p>
            <a:pPr marL="255651" indent="-255651">
              <a:tabLst/>
              <a:defRPr/>
            </a:pPr>
            <a:r>
              <a:rPr lang="en-US" altLang="en-US" sz="2400" dirty="0">
                <a:solidFill>
                  <a:srgbClr val="000000"/>
                </a:solidFill>
                <a:latin typeface="Arial (Body)"/>
                <a:ea typeface="+mn-ea"/>
              </a:rPr>
              <a:t>Think of it as an integer named constant</a:t>
            </a:r>
          </a:p>
          <a:p>
            <a:pPr marL="255651" indent="-255651">
              <a:tabLst/>
              <a:defRPr/>
            </a:pPr>
            <a:r>
              <a:rPr lang="en-US" altLang="en-US" sz="2400" dirty="0">
                <a:solidFill>
                  <a:srgbClr val="000000"/>
                </a:solidFill>
                <a:latin typeface="Arial (Body)"/>
                <a:ea typeface="+mn-ea"/>
              </a:rPr>
              <a:t>Internally, the compiler assigns integer values to the enumerators, beginning at 0.</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4839"/>
            <a:ext cx="8229600" cy="707856"/>
          </a:xfrm>
        </p:spPr>
        <p:txBody>
          <a:bodyPr anchor="b">
            <a:spAutoFit/>
          </a:bodyPr>
          <a:lstStyle/>
          <a:p>
            <a:pPr>
              <a:spcBef>
                <a:spcPct val="0"/>
              </a:spcBef>
              <a:buClrTx/>
              <a:defRPr/>
            </a:pPr>
            <a:r>
              <a:rPr lang="en-US" altLang="en-US" dirty="0" smtClean="0">
                <a:latin typeface="Times New Roman" panose="02020603050405020304" pitchFamily="18" charset="0"/>
                <a:ea typeface="+mj-ea"/>
                <a:cs typeface="Arial"/>
              </a:rPr>
              <a:t>Enumerated Data Types </a:t>
            </a:r>
            <a:r>
              <a:rPr lang="en-US" altLang="en-US" sz="2000" b="0" dirty="0" smtClean="0">
                <a:latin typeface="Times New Roman" panose="02020603050405020304" pitchFamily="18" charset="0"/>
                <a:ea typeface="+mj-ea"/>
                <a:cs typeface="Arial"/>
              </a:rPr>
              <a:t>(7 of 9)</a:t>
            </a:r>
            <a:endParaRPr lang="en-US" altLang="en-US" sz="2000" b="0" dirty="0">
              <a:latin typeface="Times New Roman" panose="02020603050405020304" pitchFamily="18" charset="0"/>
              <a:ea typeface="+mj-ea"/>
              <a:cs typeface="Arial"/>
            </a:endParaRPr>
          </a:p>
        </p:txBody>
      </p:sp>
      <p:pic>
        <p:nvPicPr>
          <p:cNvPr id="8" name="Picture 7" descr="Computer code reads, e n u m day left brace MONDAY comma TUESDAY comma WEDNESDAY comma THURSDAY comma FRIDAY right brace semicolon."/>
          <p:cNvPicPr>
            <a:picLocks noChangeAspect="1"/>
          </p:cNvPicPr>
          <p:nvPr/>
        </p:nvPicPr>
        <p:blipFill rotWithShape="1">
          <a:blip r:embed="rId2"/>
          <a:srcRect b="12473"/>
          <a:stretch/>
        </p:blipFill>
        <p:spPr>
          <a:xfrm>
            <a:off x="1111783" y="1752384"/>
            <a:ext cx="6920433" cy="1407911"/>
          </a:xfrm>
          <a:prstGeom prst="rect">
            <a:avLst/>
          </a:prstGeom>
        </p:spPr>
      </p:pic>
      <p:pic>
        <p:nvPicPr>
          <p:cNvPr id="9" name="Picture 8" descr="In memory, Monday = 0, Tuesday = 1, Wednesday = 2, Thursday = 3, Friday = 4."/>
          <p:cNvPicPr>
            <a:picLocks noChangeAspect="1"/>
          </p:cNvPicPr>
          <p:nvPr/>
        </p:nvPicPr>
        <p:blipFill rotWithShape="1">
          <a:blip r:embed="rId3"/>
          <a:srcRect b="5568"/>
          <a:stretch/>
        </p:blipFill>
        <p:spPr>
          <a:xfrm>
            <a:off x="1111783" y="3396988"/>
            <a:ext cx="2877347" cy="2760531"/>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838"/>
            <a:ext cx="8229600" cy="708025"/>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Enumerated Data Types </a:t>
            </a:r>
            <a:r>
              <a:rPr lang="en-US" altLang="en-US" sz="2000" b="0" dirty="0" smtClean="0">
                <a:latin typeface="Times New Roman" panose="02020603050405020304" pitchFamily="18" charset="0"/>
                <a:ea typeface="+mj-ea"/>
                <a:cs typeface="Arial"/>
              </a:rPr>
              <a:t>(8 of 9)</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76400"/>
            <a:ext cx="8229600" cy="553968"/>
          </a:xfrm>
        </p:spPr>
        <p:txBody>
          <a:bodyPr>
            <a:spAutoFit/>
          </a:bodyPr>
          <a:lstStyle/>
          <a:p>
            <a:pPr marL="255651" indent="-255651">
              <a:tabLst/>
              <a:defRPr/>
            </a:pPr>
            <a:r>
              <a:rPr lang="en-US" altLang="en-US" sz="2400" dirty="0">
                <a:solidFill>
                  <a:srgbClr val="000000"/>
                </a:solidFill>
                <a:latin typeface="Arial (Body)"/>
                <a:ea typeface="+mn-ea"/>
              </a:rPr>
              <a:t>Using the </a:t>
            </a:r>
            <a:r>
              <a:rPr lang="en-US" altLang="en-US" sz="2400" dirty="0">
                <a:solidFill>
                  <a:srgbClr val="000000"/>
                </a:solidFill>
                <a:latin typeface="Courier New" panose="02070309020205020404" pitchFamily="49" charset="0"/>
                <a:ea typeface="+mn-ea"/>
                <a:cs typeface="Courier New" panose="02070309020205020404" pitchFamily="49" charset="0"/>
              </a:rPr>
              <a:t>Day</a:t>
            </a:r>
            <a:r>
              <a:rPr lang="en-US" altLang="en-US" sz="2400" dirty="0">
                <a:solidFill>
                  <a:srgbClr val="000000"/>
                </a:solidFill>
                <a:latin typeface="Arial (Body)"/>
                <a:ea typeface="+mn-ea"/>
              </a:rPr>
              <a:t> declaration, the following code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5" name="Picture 4" descr="Computer code has 3 lines. The lines read as follows. Line 1. c out left angle bracket, left angle bracket MONDAY left angle bracket, left angle bracket double quote, double quote. Line 2. left angle bracket, left angle bracket WEDNESDAY left angle bracket, left angle bracket double quote, double quote. Line 3. left angle bracket, left angle bracket FRIDAY left angle bracket, left angle bracket end l semicolon."/>
          <p:cNvPicPr>
            <a:picLocks noChangeAspect="1"/>
          </p:cNvPicPr>
          <p:nvPr/>
        </p:nvPicPr>
        <p:blipFill rotWithShape="1">
          <a:blip r:embed="rId2"/>
          <a:srcRect l="4896" t="1970" b="16678"/>
          <a:stretch/>
        </p:blipFill>
        <p:spPr>
          <a:xfrm>
            <a:off x="1163481" y="2326725"/>
            <a:ext cx="4616037" cy="1183438"/>
          </a:xfrm>
          <a:prstGeom prst="rect">
            <a:avLst/>
          </a:prstGeom>
        </p:spPr>
      </p:pic>
      <p:pic>
        <p:nvPicPr>
          <p:cNvPr id="6" name="Picture 5" descr="will produce this output, 0, 2, 4."/>
          <p:cNvPicPr>
            <a:picLocks noChangeAspect="1"/>
          </p:cNvPicPr>
          <p:nvPr/>
        </p:nvPicPr>
        <p:blipFill rotWithShape="1">
          <a:blip r:embed="rId3"/>
          <a:srcRect l="5779" t="3855" b="15180"/>
          <a:stretch/>
        </p:blipFill>
        <p:spPr>
          <a:xfrm>
            <a:off x="1163482" y="3989901"/>
            <a:ext cx="3408518" cy="762431"/>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Assigning an Integer to an </a:t>
            </a:r>
            <a:r>
              <a:rPr lang="en-US" altLang="en-US" dirty="0" smtClean="0">
                <a:latin typeface="Courier New" panose="02070309020205020404" pitchFamily="49" charset="0"/>
                <a:ea typeface="+mj-ea"/>
                <a:cs typeface="Arial"/>
              </a:rPr>
              <a:t>enum</a:t>
            </a:r>
            <a:r>
              <a:rPr lang="en-US" altLang="en-US" dirty="0" smtClean="0">
                <a:latin typeface="Times New Roman" panose="02020603050405020304" pitchFamily="18" charset="0"/>
                <a:ea typeface="+mj-ea"/>
                <a:cs typeface="Arial"/>
              </a:rPr>
              <a:t> Variable</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00" indent="-255600">
              <a:tabLst/>
              <a:defRPr/>
            </a:pPr>
            <a:r>
              <a:rPr lang="en-US" altLang="en-US" sz="2400" dirty="0">
                <a:solidFill>
                  <a:srgbClr val="000000"/>
                </a:solidFill>
                <a:latin typeface="Arial (Body)"/>
                <a:ea typeface="+mn-ea"/>
              </a:rPr>
              <a:t>You cannot directly assign an integer value to an </a:t>
            </a:r>
            <a:r>
              <a:rPr lang="en-US" altLang="en-US" sz="2400" dirty="0">
                <a:solidFill>
                  <a:srgbClr val="000000"/>
                </a:solidFill>
                <a:latin typeface="Courier New" panose="02070309020205020404" pitchFamily="49" charset="0"/>
                <a:ea typeface="+mn-ea"/>
              </a:rPr>
              <a:t>enum</a:t>
            </a:r>
            <a:r>
              <a:rPr lang="en-US" altLang="en-US" sz="2400" dirty="0">
                <a:solidFill>
                  <a:srgbClr val="000000"/>
                </a:solidFill>
                <a:latin typeface="Arial (Body)"/>
                <a:ea typeface="+mn-ea"/>
              </a:rPr>
              <a:t> variable. This will not work</a:t>
            </a:r>
            <a:r>
              <a:rPr lang="en-US" altLang="en-US" sz="2400" dirty="0" smtClean="0">
                <a:solidFill>
                  <a:srgbClr val="000000"/>
                </a:solidFill>
                <a:latin typeface="Arial (Body)"/>
                <a:ea typeface="+mn-ea"/>
              </a:rPr>
              <a:t>:</a:t>
            </a:r>
          </a:p>
        </p:txBody>
      </p:sp>
      <p:pic>
        <p:nvPicPr>
          <p:cNvPr id="6" name="Picture 5" descr="Computer code reads, work day equals 3 semicolon slash, slash Error exclamation point."/>
          <p:cNvPicPr>
            <a:picLocks noChangeAspect="1"/>
          </p:cNvPicPr>
          <p:nvPr/>
        </p:nvPicPr>
        <p:blipFill rotWithShape="1">
          <a:blip r:embed="rId2"/>
          <a:srcRect l="5312" t="5361" b="25096"/>
          <a:stretch/>
        </p:blipFill>
        <p:spPr>
          <a:xfrm>
            <a:off x="1062111" y="2773190"/>
            <a:ext cx="4417084" cy="453719"/>
          </a:xfrm>
          <a:prstGeom prst="rect">
            <a:avLst/>
          </a:prstGeom>
        </p:spPr>
      </p:pic>
      <p:sp>
        <p:nvSpPr>
          <p:cNvPr id="4" name="Text Placeholder 3"/>
          <p:cNvSpPr>
            <a:spLocks noGrp="1"/>
          </p:cNvSpPr>
          <p:nvPr>
            <p:ph type="body" idx="2"/>
          </p:nvPr>
        </p:nvSpPr>
        <p:spPr>
          <a:xfrm>
            <a:off x="457200" y="3476600"/>
            <a:ext cx="8229600" cy="577516"/>
          </a:xfrm>
        </p:spPr>
        <p:txBody>
          <a:bodyPr/>
          <a:lstStyle/>
          <a:p>
            <a:pPr marL="255600" indent="-255600"/>
            <a:r>
              <a:rPr lang="en-US" altLang="en-US" sz="2400" dirty="0">
                <a:solidFill>
                  <a:srgbClr val="000000"/>
                </a:solidFill>
                <a:latin typeface="Arial (Body)"/>
              </a:rPr>
              <a:t>Instead, you must cast the integer</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7" name="Picture 6" descr="Computer code reads, work day equals static underscore cast left angle bracket Day right angle bracket left parenthesis 3 right parenthesis semicolon."/>
          <p:cNvPicPr>
            <a:picLocks noChangeAspect="1"/>
          </p:cNvPicPr>
          <p:nvPr/>
        </p:nvPicPr>
        <p:blipFill rotWithShape="1">
          <a:blip r:embed="rId3"/>
          <a:srcRect l="3846" t="10722" b="26783"/>
          <a:stretch/>
        </p:blipFill>
        <p:spPr>
          <a:xfrm>
            <a:off x="1062111" y="4303807"/>
            <a:ext cx="6001796" cy="420089"/>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a:spcBef>
                <a:spcPct val="0"/>
              </a:spcBef>
              <a:buClrTx/>
              <a:defRPr/>
            </a:pPr>
            <a:r>
              <a:rPr lang="en-US" dirty="0" smtClean="0">
                <a:latin typeface="Times New Roman" panose="02020603050405020304" pitchFamily="18" charset="0"/>
                <a:ea typeface="+mj-ea"/>
                <a:cs typeface="Arial"/>
              </a:rPr>
              <a:t>Assigning an Enumerator to an </a:t>
            </a:r>
            <a:r>
              <a:rPr lang="en-US" dirty="0" smtClean="0">
                <a:latin typeface="Courier New" panose="02070309020205020404" pitchFamily="49" charset="0"/>
                <a:ea typeface="+mj-ea"/>
                <a:cs typeface="Arial"/>
              </a:rPr>
              <a:t>int</a:t>
            </a:r>
            <a:r>
              <a:rPr lang="en-US" dirty="0" smtClean="0">
                <a:latin typeface="Times New Roman" panose="02020603050405020304" pitchFamily="18" charset="0"/>
                <a:ea typeface="+mj-ea"/>
                <a:cs typeface="Arial"/>
              </a:rPr>
              <a:t> Variable</a:t>
            </a:r>
            <a:endParaRPr 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00" indent="-255600">
              <a:tabLst/>
              <a:defRPr/>
            </a:pPr>
            <a:r>
              <a:rPr lang="en-US" altLang="en-US" sz="2400" dirty="0">
                <a:solidFill>
                  <a:srgbClr val="000000"/>
                </a:solidFill>
                <a:latin typeface="Arial (Body)"/>
                <a:ea typeface="+mn-ea"/>
              </a:rPr>
              <a:t>You </a:t>
            </a:r>
            <a:r>
              <a:rPr lang="en-US" altLang="en-US" sz="2400" b="1" dirty="0" smtClean="0">
                <a:solidFill>
                  <a:srgbClr val="000000"/>
                </a:solidFill>
                <a:latin typeface="Arial (Body)"/>
                <a:ea typeface="+mn-ea"/>
              </a:rPr>
              <a:t>can</a:t>
            </a:r>
            <a:r>
              <a:rPr lang="en-US" altLang="en-US" sz="2400" dirty="0" smtClean="0">
                <a:solidFill>
                  <a:srgbClr val="000000"/>
                </a:solidFill>
                <a:latin typeface="Arial (Body)"/>
                <a:ea typeface="+mn-ea"/>
              </a:rPr>
              <a:t> assign </a:t>
            </a:r>
            <a:r>
              <a:rPr lang="en-US" altLang="en-US" sz="2400" dirty="0">
                <a:solidFill>
                  <a:srgbClr val="000000"/>
                </a:solidFill>
                <a:latin typeface="Arial (Body)"/>
                <a:ea typeface="+mn-ea"/>
              </a:rPr>
              <a:t>an enumerator to an </a:t>
            </a:r>
            <a:r>
              <a:rPr lang="en-US" altLang="en-US" sz="2400" dirty="0">
                <a:solidFill>
                  <a:srgbClr val="000000"/>
                </a:solidFill>
                <a:latin typeface="Courier New" panose="02070309020205020404" pitchFamily="49" charset="0"/>
                <a:ea typeface="+mn-ea"/>
              </a:rPr>
              <a:t>int</a:t>
            </a:r>
            <a:r>
              <a:rPr lang="en-US" altLang="en-US" sz="2400" dirty="0">
                <a:solidFill>
                  <a:srgbClr val="000000"/>
                </a:solidFill>
                <a:latin typeface="Arial (Body)"/>
                <a:ea typeface="+mn-ea"/>
              </a:rPr>
              <a:t> variable. For example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7" name="Picture 6" descr="Computer code has 2 lines. The lines read as follows. Line 1. i n t, X semicolon. Line 2. X equals THURSDAY semicolon."/>
          <p:cNvPicPr>
            <a:picLocks noChangeAspect="1"/>
          </p:cNvPicPr>
          <p:nvPr/>
        </p:nvPicPr>
        <p:blipFill rotWithShape="1">
          <a:blip r:embed="rId2"/>
          <a:srcRect r="42684"/>
          <a:stretch/>
        </p:blipFill>
        <p:spPr>
          <a:xfrm>
            <a:off x="807064" y="2564443"/>
            <a:ext cx="2673115" cy="1018120"/>
          </a:xfrm>
          <a:prstGeom prst="rect">
            <a:avLst/>
          </a:prstGeom>
        </p:spPr>
      </p:pic>
      <p:sp>
        <p:nvSpPr>
          <p:cNvPr id="4" name="Text Placeholder 3"/>
          <p:cNvSpPr>
            <a:spLocks noGrp="1"/>
          </p:cNvSpPr>
          <p:nvPr>
            <p:ph type="body" idx="2"/>
          </p:nvPr>
        </p:nvSpPr>
        <p:spPr>
          <a:xfrm>
            <a:off x="457200" y="3634038"/>
            <a:ext cx="8229600" cy="513347"/>
          </a:xfrm>
        </p:spPr>
        <p:txBody>
          <a:bodyPr/>
          <a:lstStyle/>
          <a:p>
            <a:pPr marL="255600" indent="-255600"/>
            <a:r>
              <a:rPr lang="en-US" altLang="en-US" sz="2400" dirty="0">
                <a:solidFill>
                  <a:srgbClr val="000000"/>
                </a:solidFill>
                <a:latin typeface="+mn-lt"/>
              </a:rPr>
              <a:t>This code assigns 3 to </a:t>
            </a:r>
            <a:r>
              <a:rPr lang="en-US" altLang="en-US" sz="2400" dirty="0">
                <a:solidFill>
                  <a:srgbClr val="000000"/>
                </a:solidFill>
                <a:latin typeface="Courier New" panose="02070309020205020404" pitchFamily="49" charset="0"/>
              </a:rPr>
              <a:t>x</a:t>
            </a:r>
            <a:r>
              <a:rPr lang="en-US" altLang="en-US" sz="2400" dirty="0">
                <a:solidFill>
                  <a:srgbClr val="000000"/>
                </a:solidFill>
                <a:latin typeface="+mn-lt"/>
              </a:rPr>
              <a:t>.</a:t>
            </a:r>
            <a:endParaRPr lang="en-US" sz="2400" dirty="0">
              <a:latin typeface="+mn-l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dirty="0" smtClean="0">
                <a:latin typeface="Times New Roman" panose="02020603050405020304" pitchFamily="18" charset="0"/>
                <a:ea typeface="+mj-ea"/>
                <a:cs typeface="Arial"/>
              </a:rPr>
              <a:t>Comparing Enumerator Values</a:t>
            </a:r>
            <a:endParaRPr 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661963"/>
          </a:xfrm>
        </p:spPr>
        <p:txBody>
          <a:bodyPr>
            <a:spAutoFit/>
          </a:bodyPr>
          <a:lstStyle/>
          <a:p>
            <a:pPr marL="255651" indent="-255651">
              <a:tabLst/>
              <a:defRPr/>
            </a:pPr>
            <a:r>
              <a:rPr lang="en-US" altLang="en-US" sz="2400" dirty="0">
                <a:solidFill>
                  <a:srgbClr val="000000"/>
                </a:solidFill>
                <a:latin typeface="Arial (Body)"/>
                <a:ea typeface="+mn-ea"/>
              </a:rPr>
              <a:t>Enumerator values can be compared using the relational operators. For example, using the </a:t>
            </a:r>
            <a:r>
              <a:rPr lang="en-US" altLang="en-US" sz="2400" dirty="0">
                <a:solidFill>
                  <a:srgbClr val="000000"/>
                </a:solidFill>
                <a:latin typeface="Courier New" panose="02070309020205020404" pitchFamily="49" charset="0"/>
                <a:ea typeface="+mn-ea"/>
              </a:rPr>
              <a:t>Day</a:t>
            </a:r>
            <a:r>
              <a:rPr lang="en-US" altLang="en-US" sz="2400" dirty="0">
                <a:solidFill>
                  <a:srgbClr val="000000"/>
                </a:solidFill>
                <a:latin typeface="Arial (Body)"/>
                <a:ea typeface="+mn-ea"/>
              </a:rPr>
              <a:t> data type the following code will display the message </a:t>
            </a:r>
            <a:r>
              <a:rPr lang="en-US" altLang="en-US" sz="2400" dirty="0" smtClean="0">
                <a:solidFill>
                  <a:srgbClr val="000000"/>
                </a:solidFill>
                <a:latin typeface="Arial (Body)"/>
                <a:ea typeface="+mn-ea"/>
              </a:rPr>
              <a:t>“Friday </a:t>
            </a:r>
            <a:r>
              <a:rPr lang="en-US" altLang="en-US" sz="2400" dirty="0">
                <a:solidFill>
                  <a:srgbClr val="000000"/>
                </a:solidFill>
                <a:latin typeface="Arial (Body)"/>
                <a:ea typeface="+mn-ea"/>
              </a:rPr>
              <a:t>is greater than Monday</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6" name="Picture 5" descr="Computer code has 5 lines. The lines read as follows. Line 1. if left parenthesis FRIDAY right angle bracket MONDAY right parenthesis. Line 2. left brace. Line 3, indented once. left angle bracket, left angle bracket double quote Friday is greater double quote. Line 4, indented twice. left angle bracket, left angle bracket than Monday period back slash n double quote semicolon. Line 5. Right brace."/>
          <p:cNvPicPr>
            <a:picLocks noChangeAspect="1"/>
          </p:cNvPicPr>
          <p:nvPr/>
        </p:nvPicPr>
        <p:blipFill>
          <a:blip r:embed="rId2"/>
          <a:stretch>
            <a:fillRect/>
          </a:stretch>
        </p:blipFill>
        <p:spPr>
          <a:xfrm>
            <a:off x="1514591" y="3549713"/>
            <a:ext cx="6114818" cy="1963082"/>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dirty="0" smtClean="0"/>
              <a:t>Program 11-12 </a:t>
            </a:r>
            <a:r>
              <a:rPr lang="en-US" sz="2000" b="0" dirty="0" smtClean="0"/>
              <a:t>(1 of 2)</a:t>
            </a:r>
            <a:endParaRPr lang="en-US" sz="2000" b="0" dirty="0"/>
          </a:p>
        </p:txBody>
      </p:sp>
      <p:pic>
        <p:nvPicPr>
          <p:cNvPr id="4" name="Picture 3" descr="Computer code has 34 lines. The lines read as follows. Line 1. forward slash forward slash This program demonstrates an enumerated data type period. Line 2. hash include left angle bracket i o stream right angle bracket. Line 3. hash include left angle bracket i o m a n i p right angle bracket. Line 4. using namespace s t d semicolon. Line 5. blank. Line 6. e n u m Day left brace MONDAY comma TUESDAY comma WEDNESDAY comma THURSDAY comma FRIDAY right brace semicolon. Line 7. blank. Line 8. i n t main left parenthesis right parenthesis. Line 9. left brace. Line 10, indented once. c o n s t, i n t, N U M underscore DAYS equals 5 semicolon forward slash forward slash The number of days. Line 11, indented once. double sales left bracket N U M underscore DAYS right bracket semicolon forward slash forward slash To hold sales for each day. Line 12, indented once. double total equals 0 period 0 semicolon forward slash forward slash Accumulator. Line 13, indented once. Day work Day semicolon forward slash forward slash Loop counter. Line 14. blank. Line 15, indented once. forward slash forward slash Get the sales for each day period. Line 16, indented once. for left parenthesis work Day equals MONDAY semicolon work Day left angle bracket equals FRIDAY semicolon. Line 17, indented 4 times. work Day equals static underscore cast left angle bracket Day right angle bracket left parenthesis work Day plus 1 right parenthesis right parenthesis. Line 18, indented once. left brace. Line 19, indented twice. c out left angle bracket left angle bracket double quote Enter the sales for day double quote. Line 20, indented 3 times. left angle bracket left angle bracket work Day left angle bracket left angle bracket double quote colon double quote semicolon. Line 21, indented twice. c in right angle bracket right angle bracket sales left bracket work Day right bracket semicolon. Line 22, indented once. Right brace. To be continu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005" y="1596707"/>
            <a:ext cx="7319990" cy="459502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altLang="en-US" dirty="0">
                <a:latin typeface="Times New Roman" panose="02020603050405020304" pitchFamily="18" charset="0"/>
                <a:ea typeface="+mj-ea"/>
                <a:cs typeface="Arial"/>
              </a:rPr>
              <a:t>Combining Data into Structures</a:t>
            </a: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a:tabLst/>
              <a:defRPr/>
            </a:pPr>
            <a:r>
              <a:rPr lang="en-US" altLang="en-US" sz="2400" b="1" dirty="0">
                <a:solidFill>
                  <a:srgbClr val="000000"/>
                </a:solidFill>
                <a:latin typeface="Arial (Body)"/>
                <a:ea typeface="+mn-ea"/>
              </a:rPr>
              <a:t>Structure:</a:t>
            </a:r>
            <a:r>
              <a:rPr lang="en-US" altLang="en-US" sz="2400" dirty="0">
                <a:solidFill>
                  <a:srgbClr val="000000"/>
                </a:solidFill>
                <a:latin typeface="Arial (Body)"/>
                <a:ea typeface="+mn-ea"/>
              </a:rPr>
              <a:t> C++ construct that allows multiple variables to be grouped together</a:t>
            </a:r>
          </a:p>
          <a:p>
            <a:pPr marL="255651" indent="-255651">
              <a:tabLst/>
              <a:defRPr/>
            </a:pPr>
            <a:r>
              <a:rPr lang="en-US" altLang="en-US" sz="2400" dirty="0">
                <a:solidFill>
                  <a:srgbClr val="000000"/>
                </a:solidFill>
                <a:latin typeface="Arial (Body)"/>
                <a:ea typeface="+mn-ea"/>
              </a:rPr>
              <a:t>General </a:t>
            </a:r>
            <a:r>
              <a:rPr lang="en-US" altLang="en-US" sz="2400" dirty="0" smtClean="0">
                <a:solidFill>
                  <a:srgbClr val="000000"/>
                </a:solidFill>
                <a:latin typeface="Arial (Body)"/>
                <a:ea typeface="+mn-ea"/>
              </a:rPr>
              <a:t>Format:</a:t>
            </a:r>
            <a:endParaRPr lang="en-US" altLang="en-US" sz="2400" dirty="0">
              <a:solidFill>
                <a:srgbClr val="000000"/>
              </a:solidFill>
              <a:latin typeface="Arial (Body)"/>
              <a:ea typeface="+mn-ea"/>
            </a:endParaRPr>
          </a:p>
        </p:txBody>
      </p:sp>
      <p:pic>
        <p:nvPicPr>
          <p:cNvPr id="4" name="Picture 3" descr="Computer code has 6 lines. The lines read as follows. Line 1. S t r u c t left angle bracket s t r u c t name right angle bracket. Line 2. Left angle bracket. Line 3, indented once. Type 1 field 1 semicolon. Line 4, indented once. Type 2 field 2 semicolon. Line 5. Incomplete line of code. Line 6. Right angle bracket semicolon."/>
          <p:cNvPicPr>
            <a:picLocks noChangeAspect="1"/>
          </p:cNvPicPr>
          <p:nvPr/>
        </p:nvPicPr>
        <p:blipFill>
          <a:blip r:embed="rId2"/>
          <a:stretch>
            <a:fillRect/>
          </a:stretch>
        </p:blipFill>
        <p:spPr>
          <a:xfrm>
            <a:off x="886913" y="3085192"/>
            <a:ext cx="3685087" cy="2730128"/>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4839"/>
            <a:ext cx="8229600" cy="707856"/>
          </a:xfrm>
        </p:spPr>
        <p:txBody>
          <a:bodyPr anchor="b">
            <a:spAutoFit/>
          </a:bodyPr>
          <a:lstStyle/>
          <a:p>
            <a:pPr eaLnBrk="1" hangingPunct="1">
              <a:spcBef>
                <a:spcPct val="0"/>
              </a:spcBef>
              <a:buClrTx/>
              <a:defRPr/>
            </a:pPr>
            <a:r>
              <a:rPr lang="en-US" dirty="0" smtClean="0"/>
              <a:t>Program 11-12 </a:t>
            </a:r>
            <a:r>
              <a:rPr lang="en-US" sz="2000" b="0" dirty="0" smtClean="0"/>
              <a:t>(2 of 2)</a:t>
            </a:r>
            <a:endParaRPr lang="en-US" altLang="en-US" kern="1200" dirty="0">
              <a:latin typeface="Times New Roman" panose="02020603050405020304" pitchFamily="18" charset="0"/>
              <a:ea typeface="+mn-ea"/>
              <a:cs typeface="Arial" panose="020B0604020202020204" pitchFamily="34" charset="0"/>
            </a:endParaRPr>
          </a:p>
        </p:txBody>
      </p:sp>
      <p:pic>
        <p:nvPicPr>
          <p:cNvPr id="78851" name="Picture 2" descr="Computer code continued. Line 23. blank. Line 24, indented once. forward slash forward slash Calculate the total sales period. Line 25, indented once. for left parenthesis work Day equals MONDAY semicolon work Day left angle bracket equals FRIDAY semicolon. Line 26, indented 4 times. work Day equals static underscore cast left angle bracket Day right angle bracket left parenthesis work Day plus 1 right parenthesis right parenthesis. Line 27, indented once. total plus equals sales left bracket work Day right bracket semicolon. Line 28. blank. Line 29, indented once. forward slash forward slash Display the total period. Line 30, indented once. c out left angle bracket left angle bracket double quote The total sales are dollar sign double quote left angle bracket left angle bracket set precision left parenthesis 2 right parenthesis. Line 31, indented twice. left angle bracket left angle bracket fixed left angle bracket left angle bracket total left angle bracket left angle bracket end l semicolon. Line 32. blank. Line 33, indented once. return 0 semicolon. Line 34. right brace. Program output with example input shown in bold. The program output has 6 lines. The lines read as follows. Line 1. Enter the sales for day 0 colon. 1525.00 left bracket Enter right bracket. Line 2. Enter the sales for day 1 colon. 1896.50 left bracket Enter right bracket. Line 3. Enter the sales for day 2 colon. 1975.63 left bracket Enter right bracket. Line 4. Enter the sales for day 3 colon. 1678.33 left bracket Enter right bracket. Line 5. Enter the sales for day 4 colon. 1498.52 left bracket Enter right bracket. Line 6. The total sales are dollar sign 8573.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466" y="1550598"/>
            <a:ext cx="7668909" cy="4599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Times New Roman" panose="02020603050405020304" pitchFamily="18" charset="0"/>
                <a:ea typeface="+mj-ea"/>
                <a:cs typeface="Arial"/>
              </a:rPr>
              <a:t>Enumerated Data Types </a:t>
            </a:r>
            <a:r>
              <a:rPr lang="en-US" altLang="en-US" sz="2000" b="0" dirty="0" smtClean="0">
                <a:latin typeface="Times New Roman" panose="02020603050405020304" pitchFamily="18" charset="0"/>
                <a:ea typeface="+mj-ea"/>
                <a:cs typeface="Arial"/>
              </a:rPr>
              <a:t>(9 of 9)</a:t>
            </a:r>
            <a:endParaRPr lang="en-US" alt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a:solidFill>
                  <a:srgbClr val="000000"/>
                </a:solidFill>
                <a:latin typeface="Arial (Body)"/>
                <a:ea typeface="+mn-ea"/>
              </a:rPr>
              <a:t>Program 11-12 shows enumerators used to control a loop</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6" name="Picture 5" descr="Computer code has 7 lines. The lines read as follows. Line 1. slash, slash Get the sales for each day period. Line 2. for left parenthesis index equals MONDAY semicolon index left angle bracket equals FRIDAY semicolon index plus, plus right parenthesis. Line 3. left brace. Line 4, indented once. c out left angle bracket, left angle bracket double quote Enter the sales for day double quote. Line 5, indented twice. left angle bracket, left angle bracket index left angle bracket, left angle bracket double quote colon double quote semicolon. Line 6, indented once. c in right angle bracket, right angle bracket sales left bracket index right bracket semicolon. Line 7. right brace."/>
          <p:cNvPicPr>
            <a:picLocks noChangeAspect="1"/>
          </p:cNvPicPr>
          <p:nvPr/>
        </p:nvPicPr>
        <p:blipFill>
          <a:blip r:embed="rId2"/>
          <a:stretch>
            <a:fillRect/>
          </a:stretch>
        </p:blipFill>
        <p:spPr>
          <a:xfrm>
            <a:off x="1167975" y="2811049"/>
            <a:ext cx="6808049" cy="2207139"/>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dirty="0" smtClean="0">
                <a:latin typeface="Times New Roman" panose="02020603050405020304" pitchFamily="18" charset="0"/>
                <a:ea typeface="+mj-ea"/>
                <a:cs typeface="Arial"/>
              </a:rPr>
              <a:t>Anonymous Enumerated Types</a:t>
            </a:r>
            <a:endParaRPr 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1661963"/>
          </a:xfrm>
        </p:spPr>
        <p:txBody>
          <a:bodyPr>
            <a:spAutoFit/>
          </a:bodyPr>
          <a:lstStyle/>
          <a:p>
            <a:pPr marL="255651" indent="-255651">
              <a:tabLst/>
              <a:defRPr/>
            </a:pPr>
            <a:r>
              <a:rPr lang="en-US" altLang="en-US" sz="2400" dirty="0">
                <a:solidFill>
                  <a:srgbClr val="000000"/>
                </a:solidFill>
                <a:latin typeface="Arial (Body)"/>
                <a:ea typeface="+mn-ea"/>
              </a:rPr>
              <a:t>An </a:t>
            </a:r>
            <a:r>
              <a:rPr lang="en-US" altLang="en-US" sz="2400" b="1" dirty="0">
                <a:solidFill>
                  <a:srgbClr val="000000"/>
                </a:solidFill>
                <a:latin typeface="Arial (Body)"/>
                <a:ea typeface="+mn-ea"/>
              </a:rPr>
              <a:t>anonymous enumerated type</a:t>
            </a:r>
            <a:r>
              <a:rPr lang="en-US" altLang="en-US" sz="2400" dirty="0">
                <a:solidFill>
                  <a:srgbClr val="000000"/>
                </a:solidFill>
                <a:latin typeface="Arial (Body)"/>
                <a:ea typeface="+mn-ea"/>
              </a:rPr>
              <a:t> is simply one that does not have a name. For example, in Program </a:t>
            </a:r>
            <a:r>
              <a:rPr lang="en-US" altLang="en-US" sz="2400" dirty="0" smtClean="0">
                <a:solidFill>
                  <a:srgbClr val="000000"/>
                </a:solidFill>
                <a:latin typeface="Arial (Body)"/>
                <a:ea typeface="+mn-ea"/>
              </a:rPr>
              <a:t>11-13 (see slides 68 and 69) we </a:t>
            </a:r>
            <a:r>
              <a:rPr lang="en-US" altLang="en-US" sz="2400" dirty="0">
                <a:solidFill>
                  <a:srgbClr val="000000"/>
                </a:solidFill>
                <a:latin typeface="Arial (Body)"/>
                <a:ea typeface="+mn-ea"/>
              </a:rPr>
              <a:t>could have declared the enumerated type as</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4" name="Picture 3" descr="Computer code reads, e n u m left brace MONDAY, TUESDAY, WEDNESDAY, THURSDAY, FRIDAY right brace semicolon."/>
          <p:cNvPicPr>
            <a:picLocks noChangeAspect="1"/>
          </p:cNvPicPr>
          <p:nvPr/>
        </p:nvPicPr>
        <p:blipFill rotWithShape="1">
          <a:blip r:embed="rId2"/>
          <a:srcRect l="4240" t="341" b="12457"/>
          <a:stretch/>
        </p:blipFill>
        <p:spPr>
          <a:xfrm>
            <a:off x="1751534" y="3429005"/>
            <a:ext cx="5640931" cy="1311436"/>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a:spcBef>
                <a:spcPct val="0"/>
              </a:spcBef>
              <a:buClrTx/>
              <a:defRPr/>
            </a:pPr>
            <a:r>
              <a:rPr lang="en-US" dirty="0" smtClean="0">
                <a:latin typeface="Times New Roman" panose="02020603050405020304" pitchFamily="18" charset="0"/>
                <a:ea typeface="+mj-ea"/>
                <a:cs typeface="Arial"/>
              </a:rPr>
              <a:t>Using Math Operators with </a:t>
            </a:r>
            <a:r>
              <a:rPr lang="en-US" dirty="0" smtClean="0">
                <a:latin typeface="Courier New" panose="02070309020205020404" pitchFamily="49" charset="0"/>
                <a:ea typeface="+mj-ea"/>
                <a:cs typeface="Arial"/>
              </a:rPr>
              <a:t>enum</a:t>
            </a:r>
            <a:r>
              <a:rPr lang="en-US" dirty="0" smtClean="0">
                <a:latin typeface="Times New Roman" panose="02020603050405020304" pitchFamily="18" charset="0"/>
                <a:ea typeface="+mj-ea"/>
                <a:cs typeface="Arial"/>
              </a:rPr>
              <a:t> Variables </a:t>
            </a:r>
            <a:r>
              <a:rPr lang="en-US" sz="2000" b="0" dirty="0" smtClean="0">
                <a:latin typeface="Times New Roman" panose="02020603050405020304" pitchFamily="18" charset="0"/>
                <a:ea typeface="+mj-ea"/>
                <a:cs typeface="Arial"/>
              </a:rPr>
              <a:t>(1 of 2)</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00" indent="-255600">
              <a:tabLst/>
              <a:defRPr/>
            </a:pPr>
            <a:r>
              <a:rPr lang="en-US" altLang="en-US" sz="2400" dirty="0">
                <a:solidFill>
                  <a:srgbClr val="000000"/>
                </a:solidFill>
                <a:latin typeface="Arial (Body)"/>
                <a:ea typeface="+mn-ea"/>
              </a:rPr>
              <a:t>You can run into problems when trying to perform math operations with </a:t>
            </a:r>
            <a:r>
              <a:rPr lang="en-US" altLang="en-US" sz="2400" dirty="0">
                <a:solidFill>
                  <a:srgbClr val="000000"/>
                </a:solidFill>
                <a:latin typeface="Courier New" panose="02070309020205020404" pitchFamily="49" charset="0"/>
                <a:ea typeface="+mn-ea"/>
              </a:rPr>
              <a:t>enum</a:t>
            </a:r>
            <a:r>
              <a:rPr lang="en-US" altLang="en-US" sz="2400" dirty="0">
                <a:solidFill>
                  <a:srgbClr val="000000"/>
                </a:solidFill>
                <a:latin typeface="Arial (Body)"/>
                <a:ea typeface="+mn-ea"/>
              </a:rPr>
              <a:t> variables. For example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7" name="Picture 6" descr="Computer code has 3 lines. The lines read as follows. Line 1. Day, day 1 comma day 2 semicolon. slash, slash define two day variables period. Line 2. day 1 equals TUESDAY semicolon. Slash, slash assign TUESDAY to day 1. Line 3. day 2 equals day 1 plus 1 semicolon. Slash, slash ERROR exclamation point Will not work exclamation point."/>
          <p:cNvPicPr>
            <a:picLocks noChangeAspect="1"/>
          </p:cNvPicPr>
          <p:nvPr/>
        </p:nvPicPr>
        <p:blipFill rotWithShape="1">
          <a:blip r:embed="rId2"/>
          <a:srcRect l="3565" t="-5080" r="1113" b="11061"/>
          <a:stretch/>
        </p:blipFill>
        <p:spPr>
          <a:xfrm>
            <a:off x="807236" y="2672445"/>
            <a:ext cx="7529528" cy="1196279"/>
          </a:xfrm>
          <a:prstGeom prst="rect">
            <a:avLst/>
          </a:prstGeom>
        </p:spPr>
      </p:pic>
      <p:sp>
        <p:nvSpPr>
          <p:cNvPr id="6" name="Text Placeholder 5"/>
          <p:cNvSpPr>
            <a:spLocks noGrp="1"/>
          </p:cNvSpPr>
          <p:nvPr>
            <p:ph type="body" idx="2"/>
          </p:nvPr>
        </p:nvSpPr>
        <p:spPr>
          <a:xfrm>
            <a:off x="457200" y="4017670"/>
            <a:ext cx="8229600" cy="1347537"/>
          </a:xfrm>
        </p:spPr>
        <p:txBody>
          <a:bodyPr/>
          <a:lstStyle/>
          <a:p>
            <a:pPr marL="255600" indent="-255600"/>
            <a:r>
              <a:rPr lang="en-US" altLang="en-US" sz="2400" dirty="0">
                <a:solidFill>
                  <a:srgbClr val="000000"/>
                </a:solidFill>
                <a:latin typeface="Arial (Body)"/>
              </a:rPr>
              <a:t>The third statement will not work because the expression </a:t>
            </a:r>
            <a:r>
              <a:rPr lang="en-US" altLang="en-US" sz="2400" dirty="0">
                <a:solidFill>
                  <a:srgbClr val="000000"/>
                </a:solidFill>
                <a:latin typeface="Courier New" panose="02070309020205020404" pitchFamily="49" charset="0"/>
              </a:rPr>
              <a:t>day1 + 1</a:t>
            </a:r>
            <a:r>
              <a:rPr lang="en-US" altLang="en-US" sz="2400" dirty="0">
                <a:solidFill>
                  <a:srgbClr val="000000"/>
                </a:solidFill>
                <a:latin typeface="Arial (Body)"/>
              </a:rPr>
              <a:t> results in the integer value 2, and you cannot store an int in an </a:t>
            </a:r>
            <a:r>
              <a:rPr lang="en-US" altLang="en-US" sz="2400" dirty="0">
                <a:solidFill>
                  <a:srgbClr val="000000"/>
                </a:solidFill>
                <a:latin typeface="Courier New" panose="02070309020205020404" pitchFamily="49" charset="0"/>
              </a:rPr>
              <a:t>enum</a:t>
            </a:r>
            <a:r>
              <a:rPr lang="en-US" altLang="en-US" sz="2400" dirty="0">
                <a:solidFill>
                  <a:srgbClr val="000000"/>
                </a:solidFill>
                <a:latin typeface="Arial (Body)"/>
              </a:rPr>
              <a:t> variable.</a:t>
            </a:r>
            <a:endParaRPr lang="en-US"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dirty="0" smtClean="0">
                <a:latin typeface="Times New Roman" panose="02020603050405020304" pitchFamily="18" charset="0"/>
                <a:ea typeface="+mj-ea"/>
                <a:cs typeface="Arial"/>
              </a:rPr>
              <a:t>Using Math Operators with </a:t>
            </a:r>
            <a:r>
              <a:rPr lang="en-US" dirty="0" smtClean="0">
                <a:latin typeface="Courier New" panose="02070309020205020404" pitchFamily="49" charset="0"/>
                <a:ea typeface="+mj-ea"/>
                <a:cs typeface="Arial"/>
              </a:rPr>
              <a:t>enum</a:t>
            </a:r>
            <a:r>
              <a:rPr lang="en-US" dirty="0" smtClean="0">
                <a:latin typeface="Times New Roman" panose="02020603050405020304" pitchFamily="18" charset="0"/>
                <a:ea typeface="+mj-ea"/>
                <a:cs typeface="Arial"/>
              </a:rPr>
              <a:t> Variables </a:t>
            </a:r>
            <a:r>
              <a:rPr lang="en-US" sz="2000" b="0" dirty="0" smtClean="0">
                <a:latin typeface="Times New Roman" panose="02020603050405020304" pitchFamily="18" charset="0"/>
                <a:ea typeface="+mj-ea"/>
                <a:cs typeface="Arial"/>
              </a:rPr>
              <a:t>(2 of 2)</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tabLst/>
              <a:defRPr/>
            </a:pPr>
            <a:r>
              <a:rPr lang="en-US" altLang="en-US" sz="2400" dirty="0">
                <a:solidFill>
                  <a:srgbClr val="000000"/>
                </a:solidFill>
                <a:latin typeface="Arial (Body)"/>
                <a:ea typeface="+mn-ea"/>
              </a:rPr>
              <a:t>You can fix this by using a cast to explicitly convert the result to </a:t>
            </a:r>
            <a:r>
              <a:rPr lang="en-US" altLang="en-US" sz="2400" dirty="0">
                <a:solidFill>
                  <a:srgbClr val="000000"/>
                </a:solidFill>
                <a:latin typeface="Courier New" panose="02070309020205020404" pitchFamily="49" charset="0"/>
                <a:ea typeface="+mn-ea"/>
              </a:rPr>
              <a:t>Day</a:t>
            </a:r>
            <a:r>
              <a:rPr lang="en-US" altLang="en-US" sz="2400" dirty="0">
                <a:solidFill>
                  <a:srgbClr val="000000"/>
                </a:solidFill>
                <a:latin typeface="Arial (Body)"/>
                <a:ea typeface="+mn-ea"/>
              </a:rPr>
              <a:t>, as </a:t>
            </a:r>
            <a:r>
              <a:rPr lang="en-US" altLang="en-US" sz="2400" dirty="0" smtClean="0">
                <a:solidFill>
                  <a:srgbClr val="000000"/>
                </a:solidFill>
                <a:latin typeface="Arial (Body)"/>
                <a:ea typeface="+mn-ea"/>
              </a:rPr>
              <a:t>shown </a:t>
            </a:r>
            <a:r>
              <a:rPr lang="en-US" altLang="en-US" sz="2400" dirty="0">
                <a:solidFill>
                  <a:srgbClr val="000000"/>
                </a:solidFill>
                <a:latin typeface="Arial (Body)"/>
                <a:ea typeface="+mn-ea"/>
              </a:rPr>
              <a:t>here</a:t>
            </a:r>
            <a:r>
              <a:rPr lang="en-US" altLang="en-US" sz="2400" dirty="0" smtClean="0">
                <a:solidFill>
                  <a:srgbClr val="000000"/>
                </a:solidFill>
                <a:latin typeface="Arial (Body)"/>
                <a:ea typeface="+mn-ea"/>
              </a:rPr>
              <a:t>:</a:t>
            </a:r>
            <a:endParaRPr lang="en-US" altLang="en-US" sz="2400" dirty="0">
              <a:solidFill>
                <a:srgbClr val="000000"/>
              </a:solidFill>
              <a:latin typeface="Arial (Body)"/>
              <a:ea typeface="+mn-ea"/>
            </a:endParaRPr>
          </a:p>
        </p:txBody>
      </p:sp>
      <p:pic>
        <p:nvPicPr>
          <p:cNvPr id="4" name="Picture 3" descr="Computer code has 2 lines. The lines read as follows. Line 1. Slash, slash This will work. Line 2. day 2 equals static underscore cast left angle bracket Day right angle bracket left parenthesis day 1 plus 1 right parenthesis semicolon."/>
          <p:cNvPicPr>
            <a:picLocks noChangeAspect="1"/>
          </p:cNvPicPr>
          <p:nvPr/>
        </p:nvPicPr>
        <p:blipFill rotWithShape="1">
          <a:blip r:embed="rId2"/>
          <a:srcRect l="2937" t="2858" b="12952"/>
          <a:stretch/>
        </p:blipFill>
        <p:spPr>
          <a:xfrm>
            <a:off x="1133007" y="2811049"/>
            <a:ext cx="6574020" cy="861785"/>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a:spcBef>
                <a:spcPct val="0"/>
              </a:spcBef>
              <a:buClrTx/>
              <a:defRPr/>
            </a:pPr>
            <a:r>
              <a:rPr lang="en-US" dirty="0" smtClean="0">
                <a:latin typeface="Times New Roman" panose="02020603050405020304" pitchFamily="18" charset="0"/>
                <a:ea typeface="+mj-ea"/>
                <a:cs typeface="Arial"/>
              </a:rPr>
              <a:t>Using an </a:t>
            </a:r>
            <a:r>
              <a:rPr lang="en-US" dirty="0" smtClean="0">
                <a:latin typeface="Courier New" panose="02070309020205020404" pitchFamily="49" charset="0"/>
                <a:ea typeface="+mj-ea"/>
                <a:cs typeface="Arial"/>
              </a:rPr>
              <a:t>enum</a:t>
            </a:r>
            <a:r>
              <a:rPr lang="en-US" dirty="0" smtClean="0">
                <a:latin typeface="Times New Roman" panose="02020603050405020304" pitchFamily="18" charset="0"/>
                <a:ea typeface="+mj-ea"/>
                <a:cs typeface="Arial"/>
              </a:rPr>
              <a:t> Variable to Step through an Array’s Elements </a:t>
            </a:r>
            <a:r>
              <a:rPr lang="en-US" sz="2000" b="0" dirty="0" smtClean="0">
                <a:latin typeface="Times New Roman" panose="02020603050405020304" pitchFamily="18" charset="0"/>
                <a:ea typeface="+mj-ea"/>
                <a:cs typeface="Arial"/>
              </a:rPr>
              <a:t>(1 of 3)</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Because enumerators are stored in memory as integers, you can use them as </a:t>
            </a:r>
            <a:r>
              <a:rPr lang="en-US" altLang="en-US" sz="2400" dirty="0" smtClean="0">
                <a:solidFill>
                  <a:srgbClr val="000000"/>
                </a:solidFill>
                <a:latin typeface="Arial (Body)"/>
                <a:ea typeface="+mn-ea"/>
              </a:rPr>
              <a:t>array </a:t>
            </a:r>
            <a:r>
              <a:rPr lang="en-US" altLang="en-US" sz="2400" dirty="0">
                <a:solidFill>
                  <a:srgbClr val="000000"/>
                </a:solidFill>
                <a:latin typeface="Arial (Body)"/>
                <a:ea typeface="+mn-ea"/>
              </a:rPr>
              <a:t>subscripts. For example:</a:t>
            </a:r>
          </a:p>
        </p:txBody>
      </p:sp>
      <p:pic>
        <p:nvPicPr>
          <p:cNvPr id="6" name="Picture 5" descr="Computer code has 8 lines. The lines read as follows. Line 1. e n u m day left brace MONDAY comma TUESDAY comma WEDNESDAY comma THURSDAY comma FRIDAY right brace semicolon. Line 2. c o n s t, i n t, N UM underscore days equals 5 semicolon. Line 3. double sales left bracket N U M underscore DAYS right bracket semicolon. Line 4. Sales left bracket MONDAY right bracket equals 1525.0 semicolon. Line 5. sales left bracket TUESDAY right bracket equals 1896.5 semicolon. Line 6. sales left bracket WEDNESDAY right bracket equals 1975.63 semicolon. Line 7. sales left bracket THURSDAY right bracket equals 1678.33 semicolon. Line 8. sales left bracket FRIDAY right bracket equals 1498.52 semicolon."/>
          <p:cNvPicPr>
            <a:picLocks noChangeAspect="1"/>
          </p:cNvPicPr>
          <p:nvPr/>
        </p:nvPicPr>
        <p:blipFill>
          <a:blip r:embed="rId2"/>
          <a:stretch>
            <a:fillRect/>
          </a:stretch>
        </p:blipFill>
        <p:spPr>
          <a:xfrm>
            <a:off x="698384" y="2634666"/>
            <a:ext cx="6344072" cy="310225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a:spcBef>
                <a:spcPct val="0"/>
              </a:spcBef>
              <a:buClrTx/>
              <a:defRPr/>
            </a:pPr>
            <a:r>
              <a:rPr lang="en-US" dirty="0">
                <a:latin typeface="Times New Roman" panose="02020603050405020304" pitchFamily="18" charset="0"/>
                <a:cs typeface="Arial"/>
              </a:rPr>
              <a:t>Using an </a:t>
            </a:r>
            <a:r>
              <a:rPr lang="en-US" dirty="0">
                <a:latin typeface="Courier New" panose="02070309020205020404" pitchFamily="49" charset="0"/>
                <a:cs typeface="Arial"/>
              </a:rPr>
              <a:t>enum</a:t>
            </a:r>
            <a:r>
              <a:rPr lang="en-US" dirty="0">
                <a:latin typeface="Times New Roman" panose="02020603050405020304" pitchFamily="18" charset="0"/>
                <a:cs typeface="Arial"/>
              </a:rPr>
              <a:t> Variable to Step through an Array’s Elements </a:t>
            </a:r>
            <a:r>
              <a:rPr lang="en-US" sz="2000" b="0" dirty="0" smtClean="0">
                <a:latin typeface="Times New Roman" panose="02020603050405020304" pitchFamily="18" charset="0"/>
                <a:cs typeface="Arial"/>
              </a:rPr>
              <a:t>(2 </a:t>
            </a:r>
            <a:r>
              <a:rPr lang="en-US" sz="2000" b="0" dirty="0">
                <a:latin typeface="Times New Roman" panose="02020603050405020304" pitchFamily="18" charset="0"/>
                <a:cs typeface="Arial"/>
              </a:rPr>
              <a:t>of 3)</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5913783" cy="553968"/>
          </a:xfrm>
        </p:spPr>
        <p:txBody>
          <a:bodyPr wrap="square">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Remember, though, you cannot use </a:t>
            </a:r>
            <a:r>
              <a:rPr lang="en-US" altLang="en-US" sz="2400" dirty="0" smtClean="0">
                <a:solidFill>
                  <a:srgbClr val="000000"/>
                </a:solidFill>
                <a:latin typeface="Arial (Body)"/>
                <a:ea typeface="+mn-ea"/>
              </a:rPr>
              <a:t>the</a:t>
            </a:r>
            <a:endParaRPr lang="en-US" altLang="en-US" sz="2400" dirty="0">
              <a:solidFill>
                <a:srgbClr val="000000"/>
              </a:solidFill>
              <a:latin typeface="Arial (Body)"/>
              <a:ea typeface="+mn-ea"/>
            </a:endParaRPr>
          </a:p>
        </p:txBody>
      </p:sp>
      <p:graphicFrame>
        <p:nvGraphicFramePr>
          <p:cNvPr id="6" name="Object 5" descr="plus plus"/>
          <p:cNvGraphicFramePr>
            <a:graphicFrameLocks noChangeAspect="1"/>
          </p:cNvGraphicFramePr>
          <p:nvPr>
            <p:extLst>
              <p:ext uri="{D42A27DB-BD31-4B8C-83A1-F6EECF244321}">
                <p14:modId xmlns:p14="http://schemas.microsoft.com/office/powerpoint/2010/main" val="1016620042"/>
              </p:ext>
            </p:extLst>
          </p:nvPr>
        </p:nvGraphicFramePr>
        <p:xfrm>
          <a:off x="6225542" y="1752819"/>
          <a:ext cx="388616" cy="224989"/>
        </p:xfrm>
        <a:graphic>
          <a:graphicData uri="http://schemas.openxmlformats.org/presentationml/2006/ole">
            <mc:AlternateContent xmlns:mc="http://schemas.openxmlformats.org/markup-compatibility/2006">
              <mc:Choice xmlns:v="urn:schemas-microsoft-com:vml" Requires="v">
                <p:oleObj spid="_x0000_s2128" name="Equation" r:id="rId3" imgW="241200" imgH="139680" progId="Equation.DSMT4">
                  <p:embed/>
                </p:oleObj>
              </mc:Choice>
              <mc:Fallback>
                <p:oleObj name="Equation" r:id="rId3" imgW="241200" imgH="139680" progId="Equation.DSMT4">
                  <p:embed/>
                  <p:pic>
                    <p:nvPicPr>
                      <p:cNvPr id="0" name=""/>
                      <p:cNvPicPr/>
                      <p:nvPr/>
                    </p:nvPicPr>
                    <p:blipFill>
                      <a:blip r:embed="rId4"/>
                      <a:stretch>
                        <a:fillRect/>
                      </a:stretch>
                    </p:blipFill>
                    <p:spPr>
                      <a:xfrm>
                        <a:off x="6225542" y="1752819"/>
                        <a:ext cx="388616" cy="224989"/>
                      </a:xfrm>
                      <a:prstGeom prst="rect">
                        <a:avLst/>
                      </a:prstGeom>
                    </p:spPr>
                  </p:pic>
                </p:oleObj>
              </mc:Fallback>
            </mc:AlternateContent>
          </a:graphicData>
        </a:graphic>
      </p:graphicFrame>
      <p:sp>
        <p:nvSpPr>
          <p:cNvPr id="4" name="Text Placeholder 3"/>
          <p:cNvSpPr>
            <a:spLocks noGrp="1"/>
          </p:cNvSpPr>
          <p:nvPr>
            <p:ph type="body" idx="2"/>
          </p:nvPr>
        </p:nvSpPr>
        <p:spPr>
          <a:xfrm>
            <a:off x="457200" y="1578255"/>
            <a:ext cx="8229600" cy="946284"/>
          </a:xfrm>
        </p:spPr>
        <p:txBody>
          <a:bodyPr/>
          <a:lstStyle/>
          <a:p>
            <a:pPr marL="273050" indent="5829300">
              <a:buNone/>
            </a:pPr>
            <a:r>
              <a:rPr lang="en-US" altLang="en-US" sz="2400" dirty="0">
                <a:solidFill>
                  <a:srgbClr val="000000"/>
                </a:solidFill>
                <a:latin typeface="Arial (Body)"/>
              </a:rPr>
              <a:t>operator on an </a:t>
            </a:r>
            <a:r>
              <a:rPr lang="en-US" altLang="en-US" sz="2400" dirty="0">
                <a:solidFill>
                  <a:srgbClr val="000000"/>
                </a:solidFill>
                <a:latin typeface="Courier New" panose="02070309020205020404" pitchFamily="49" charset="0"/>
              </a:rPr>
              <a:t>enum</a:t>
            </a:r>
            <a:r>
              <a:rPr lang="en-US" altLang="en-US" sz="2400" dirty="0">
                <a:solidFill>
                  <a:srgbClr val="000000"/>
                </a:solidFill>
                <a:latin typeface="Arial (Body)"/>
              </a:rPr>
              <a:t> variable. So, the following loop will </a:t>
            </a:r>
            <a:r>
              <a:rPr lang="en-US" altLang="en-US" sz="2400" dirty="0" smtClean="0">
                <a:solidFill>
                  <a:srgbClr val="000000"/>
                </a:solidFill>
                <a:latin typeface="Arial (Body)"/>
              </a:rPr>
              <a:t>NOT work.</a:t>
            </a:r>
          </a:p>
        </p:txBody>
      </p:sp>
      <p:pic>
        <p:nvPicPr>
          <p:cNvPr id="5" name="Picture 4" descr="Computer code has 8 lines. The lines read as follows. Line 1. Day work day semicolon slash, slash define a day variable. Line 2. slash, slash ERROR exclamation point, exclamation point, exclamation point. This code will not work. Line 3. for left parenthesis work day equals MONDAY semicolon work day left angle bracket equals FRIDAY semicolon work day plus, plus right bracket. Line 4. Left brace. Line 5, indented once. c out left angle bracket, left angle bracket double quote Enter the sales for day double quote. Line 6, indented twice. left angle bracket, left angle bracket work day left angle bracket, left angle bracket double quote colon double quote semicolon. Line 7, indented once. c in. Right angle bracket, right angle bracket sales left bracket work day right bracket semicolon. Line 8. Right brace."/>
          <p:cNvPicPr>
            <a:picLocks noChangeAspect="1"/>
          </p:cNvPicPr>
          <p:nvPr/>
        </p:nvPicPr>
        <p:blipFill>
          <a:blip r:embed="rId5"/>
          <a:stretch>
            <a:fillRect/>
          </a:stretch>
        </p:blipFill>
        <p:spPr>
          <a:xfrm>
            <a:off x="638858" y="2756273"/>
            <a:ext cx="7842651" cy="2549827"/>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a:spcBef>
                <a:spcPct val="0"/>
              </a:spcBef>
              <a:buClrTx/>
              <a:defRPr/>
            </a:pPr>
            <a:r>
              <a:rPr lang="en-US" dirty="0">
                <a:latin typeface="Times New Roman" panose="02020603050405020304" pitchFamily="18" charset="0"/>
                <a:cs typeface="Arial"/>
              </a:rPr>
              <a:t>Using an </a:t>
            </a:r>
            <a:r>
              <a:rPr lang="en-US" dirty="0">
                <a:latin typeface="Courier New" panose="02070309020205020404" pitchFamily="49" charset="0"/>
                <a:cs typeface="Arial"/>
              </a:rPr>
              <a:t>enum</a:t>
            </a:r>
            <a:r>
              <a:rPr lang="en-US" dirty="0">
                <a:latin typeface="Times New Roman" panose="02020603050405020304" pitchFamily="18" charset="0"/>
                <a:cs typeface="Arial"/>
              </a:rPr>
              <a:t> Variable to Step through an Array’s Elements </a:t>
            </a:r>
            <a:r>
              <a:rPr lang="en-US" sz="2000" b="0" dirty="0" smtClean="0">
                <a:latin typeface="Times New Roman" panose="02020603050405020304" pitchFamily="18" charset="0"/>
                <a:cs typeface="Arial"/>
              </a:rPr>
              <a:t>(3 </a:t>
            </a:r>
            <a:r>
              <a:rPr lang="en-US" sz="2000" b="0" dirty="0">
                <a:latin typeface="Times New Roman" panose="02020603050405020304" pitchFamily="18" charset="0"/>
                <a:cs typeface="Arial"/>
              </a:rPr>
              <a:t>of 3)</a:t>
            </a:r>
            <a:endParaRPr lang="en-US" sz="2000" b="0"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a:buFont typeface="Arial" panose="020B0604020202020204" pitchFamily="34" charset="0"/>
              <a:buChar char="•"/>
              <a:defRPr/>
            </a:pPr>
            <a:r>
              <a:rPr lang="en-US" altLang="en-US" sz="2400" dirty="0">
                <a:solidFill>
                  <a:srgbClr val="000000"/>
                </a:solidFill>
                <a:latin typeface="Arial (Body)"/>
                <a:ea typeface="+mn-ea"/>
              </a:rPr>
              <a:t>You must rewrite the loop’s update expression using a cast instead </a:t>
            </a:r>
            <a:r>
              <a:rPr lang="en-US" altLang="en-US" sz="2400" dirty="0" smtClean="0">
                <a:solidFill>
                  <a:srgbClr val="000000"/>
                </a:solidFill>
                <a:latin typeface="Arial (Body)"/>
                <a:ea typeface="+mn-ea"/>
              </a:rPr>
              <a:t>of</a:t>
            </a:r>
            <a:endParaRPr lang="en-US" altLang="en-US" sz="2400" dirty="0">
              <a:solidFill>
                <a:srgbClr val="000000"/>
              </a:solidFill>
              <a:latin typeface="Arial (Body)"/>
              <a:ea typeface="+mn-ea"/>
            </a:endParaRPr>
          </a:p>
        </p:txBody>
      </p:sp>
      <p:graphicFrame>
        <p:nvGraphicFramePr>
          <p:cNvPr id="5" name="Object 4" descr="plus plus"/>
          <p:cNvGraphicFramePr>
            <a:graphicFrameLocks noChangeAspect="1"/>
          </p:cNvGraphicFramePr>
          <p:nvPr>
            <p:extLst>
              <p:ext uri="{D42A27DB-BD31-4B8C-83A1-F6EECF244321}">
                <p14:modId xmlns:p14="http://schemas.microsoft.com/office/powerpoint/2010/main" val="3665667684"/>
              </p:ext>
            </p:extLst>
          </p:nvPr>
        </p:nvGraphicFramePr>
        <p:xfrm>
          <a:off x="2836863" y="2132013"/>
          <a:ext cx="509587" cy="277812"/>
        </p:xfrm>
        <a:graphic>
          <a:graphicData uri="http://schemas.openxmlformats.org/presentationml/2006/ole">
            <mc:AlternateContent xmlns:mc="http://schemas.openxmlformats.org/markup-compatibility/2006">
              <mc:Choice xmlns:v="urn:schemas-microsoft-com:vml" Requires="v">
                <p:oleObj spid="_x0000_s3150" name="Equation" r:id="rId3" imgW="279360" imgH="152280" progId="Equation.DSMT4">
                  <p:embed/>
                </p:oleObj>
              </mc:Choice>
              <mc:Fallback>
                <p:oleObj name="Equation" r:id="rId3" imgW="279360" imgH="152280" progId="Equation.DSMT4">
                  <p:embed/>
                  <p:pic>
                    <p:nvPicPr>
                      <p:cNvPr id="6" name="Object 5"/>
                      <p:cNvPicPr/>
                      <p:nvPr/>
                    </p:nvPicPr>
                    <p:blipFill>
                      <a:blip r:embed="rId4"/>
                      <a:stretch>
                        <a:fillRect/>
                      </a:stretch>
                    </p:blipFill>
                    <p:spPr>
                      <a:xfrm>
                        <a:off x="2836863" y="2132013"/>
                        <a:ext cx="509587" cy="277812"/>
                      </a:xfrm>
                      <a:prstGeom prst="rect">
                        <a:avLst/>
                      </a:prstGeom>
                    </p:spPr>
                  </p:pic>
                </p:oleObj>
              </mc:Fallback>
            </mc:AlternateContent>
          </a:graphicData>
        </a:graphic>
      </p:graphicFrame>
      <p:pic>
        <p:nvPicPr>
          <p:cNvPr id="7" name="Picture 6" descr="Computer code has 6 lines. The lines read as follows. Line 1. for left parenthesis work day equals MONDAY semicolon work day left angle bracket equals FRIDAY semicolon work day equals static underscore cast left angle bracket Day right angle bracket left parenthesis work day plus 1 right parenthesis right parenthesis. Line 2. left brace. Line 3, indented once. c out left angle bracket, left angle bracket double quote enter the sales for day double quote. Line 4, indented twice. left angle bracket, left angle bracket work day left angle bracket, left angle bracket double quote colon double quote semicolon. Line 5, indented once. c in right angle bracket, right angle bracket sales left bracket work day right bracket semicolon. Line 6. Right brace."/>
          <p:cNvPicPr>
            <a:picLocks noChangeAspect="1"/>
          </p:cNvPicPr>
          <p:nvPr/>
        </p:nvPicPr>
        <p:blipFill>
          <a:blip r:embed="rId5"/>
          <a:stretch>
            <a:fillRect/>
          </a:stretch>
        </p:blipFill>
        <p:spPr>
          <a:xfrm>
            <a:off x="668987" y="2887328"/>
            <a:ext cx="7852431" cy="2229501"/>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dirty="0"/>
              <a:t>Program </a:t>
            </a:r>
            <a:r>
              <a:rPr lang="en-US" dirty="0" smtClean="0"/>
              <a:t>11-13 </a:t>
            </a:r>
            <a:r>
              <a:rPr lang="en-US" sz="2000" b="0" dirty="0" smtClean="0"/>
              <a:t>(1 of 2)</a:t>
            </a:r>
            <a:endParaRPr lang="en-US" sz="2000" b="0" dirty="0"/>
          </a:p>
        </p:txBody>
      </p:sp>
      <p:pic>
        <p:nvPicPr>
          <p:cNvPr id="4" name="Picture 3" descr="Computer code has 34 lines. The lines read as follows. Line 1. forward slash forward slash This program demonstrates an enumerated data type period. Line 2. hash include left angle bracket i o stream right angle bracket. Line 3. hash include left angle bracket i o m a n i p right angle bracket. Line 4. using namespace s t d semicolon. Line 5. blank. Line 6. e n u m Day left brace MONDAY comma TUESDAY comma WEDNESDAY comma THURSDAY comma FRIDAY right brace semicolon. Line 7. blank. Line 8. i n t main left parenthesis right parenthesis. Line 9. left brace. Line 10, indented once. c o n s t, i n t, N U M underscore DAYS equals 5 semicolon forward slash forward slash The number of days. Line 11, indented once. double sales left bracket N U M underscore DAYS right bracket semicolon forward slash forward slash To hold sales for each day. Line 12, indented once. double total equals 0 period 0 semicolon forward slash forward slash Accumulator. Line 13, indented once. Day work Day semicolon forward slash forward slash Loop counter. Line 14. blank. To be continu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92" y="2180656"/>
            <a:ext cx="7729015" cy="3188654"/>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anchor="b"/>
          <a:lstStyle/>
          <a:p>
            <a:r>
              <a:rPr lang="en-US" dirty="0" smtClean="0"/>
              <a:t>Program 11-13 </a:t>
            </a:r>
            <a:r>
              <a:rPr lang="en-US" sz="2000" b="0" dirty="0" smtClean="0"/>
              <a:t>(2 of 2)</a:t>
            </a:r>
            <a:endParaRPr lang="en-US" dirty="0"/>
          </a:p>
        </p:txBody>
      </p:sp>
      <p:pic>
        <p:nvPicPr>
          <p:cNvPr id="4" name="Picture 3" descr="Computer code continued. Line 15, indented once. forward slash forward slash Get the sales for each day period. Line 16, indented once. for left parenthesis work Day equals MONDAY semicolon work Day left angle bracket equals FRIDAY semicolon. Line 17, indented 4 times. work Day equals static underscore cast left angle bracket Day right angle bracket left parenthesis work Day plus 1 right parenthesis right parenthesis. Line 18, indented once. left brace. Line 19, indented twice. c out left angle bracket left angle bracket double quote Enter the sales for day double quote. Line 20, indented 3 times. left angle bracket left angle bracket work Day left angle bracket left angle bracket double quote colon double quote semicolon. Line 21, indented twice. c in right angle bracket right angle bracket sales left bracket work Day right bracket semicolon. Line 22, indented once. right brace. Line 23. blank. Line 24, indented once. forward slash forward slash Calculate the total sales period. Line 25, indented once. for left parenthesis work Day equals MONDAY semicolon work Day left angle bracket equals FRIDAY semicolon. Line 26, indented 4 times. work Day equals static underscore cast left angle bracket Day right angle bracket left parenthesis work Day plus 1 right parenthesis right parenthesis. Line 27, indented once. total plus equals sales left bracket work Day right bracket semicolon. Line 28. blank. Line 29, indented once. forward slash forward slash Display the total period. Line 30, indented once. c out left angle bracket left angle bracket double quote The total sales are dollar sign double quote left angle bracket left angle bracket set precision left parenthesis 2 right parenthesis. Line 31, indented twice. left angle bracket left angle bracket fixed left angle bracket left angle bracket total left angle bracket left angle bracket end l semicolon. Line 32. blank. Line 33, indented once. return 0 semicolon. Line 34. right brace. Program output with example input is shown in bold. The program output has 6 lines. The lines read as follows. Line 1. Enter the sales for day 0 colon 1525.00 left bracket enter right bracket. Line 2. Enter the sales for day 1 colon 1896.50 left bracket enter right bracket. Line 3. Enter the sales for day 2 colon 1975.63 left bracket enter right bracket. Line 4. Enter the sales for day 3 colon 1678.33 left bracket enter right bracket. Line 5. Enter the sales for day 4 colon 1498.52 left bracket enter right bracket. Line 6. The total sales are dollar sign 8573.98.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409" y="1557047"/>
            <a:ext cx="6291183" cy="467434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1191"/>
            <a:ext cx="8229600" cy="707856"/>
          </a:xfrm>
        </p:spPr>
        <p:txBody>
          <a:bodyPr anchor="b">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Example </a:t>
            </a:r>
            <a:r>
              <a:rPr lang="en-US" altLang="en-US" sz="3400" b="1" dirty="0" smtClean="0">
                <a:solidFill>
                  <a:srgbClr val="007FA3"/>
                </a:solidFill>
                <a:latin typeface="Courier New" panose="02070309020205020404" pitchFamily="49" charset="0"/>
                <a:ea typeface="+mj-ea"/>
                <a:sym typeface="Times New Roman"/>
              </a:rPr>
              <a:t>struct</a:t>
            </a:r>
            <a:r>
              <a:rPr lang="en-US" altLang="en-US" sz="3400" b="1" dirty="0" smtClean="0">
                <a:solidFill>
                  <a:srgbClr val="007FA3"/>
                </a:solidFill>
                <a:latin typeface="Times New Roman" panose="02020603050405020304" pitchFamily="18" charset="0"/>
                <a:ea typeface="+mj-ea"/>
                <a:sym typeface="Times New Roman"/>
              </a:rPr>
              <a:t> Declaration</a:t>
            </a:r>
            <a:endParaRPr lang="en-US" altLang="en-US" sz="3400" b="1" dirty="0">
              <a:solidFill>
                <a:srgbClr val="007FA3"/>
              </a:solidFill>
              <a:latin typeface="Times New Roman" panose="02020603050405020304" pitchFamily="18" charset="0"/>
              <a:ea typeface="+mj-ea"/>
              <a:sym typeface="Times New Roman"/>
            </a:endParaRPr>
          </a:p>
        </p:txBody>
      </p:sp>
      <p:pic>
        <p:nvPicPr>
          <p:cNvPr id="5" name="Picture 4" descr="Computer code has 7 lines. The lines read as follows. Line 1. S t r u c t student. This line is labeled, structure tag. Line 2. Left brace. Line 3, indented once. I n t student I D semicolon. Line 4, indented once. String name semicolon. Line 5, indented once. Short year in school semicolon. Line 6, indented once. Double g p a semicolon. Line 3, 4, 5 and 6 are labeled, structure members."/>
          <p:cNvPicPr>
            <a:picLocks noChangeAspect="1"/>
          </p:cNvPicPr>
          <p:nvPr/>
        </p:nvPicPr>
        <p:blipFill>
          <a:blip r:embed="rId2"/>
          <a:stretch>
            <a:fillRect/>
          </a:stretch>
        </p:blipFill>
        <p:spPr>
          <a:xfrm>
            <a:off x="1005469" y="1948114"/>
            <a:ext cx="7133061" cy="3939840"/>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a:defRPr/>
            </a:pPr>
            <a:r>
              <a:rPr lang="en-US" dirty="0">
                <a:latin typeface="Times New Roman" panose="02020603050405020304" pitchFamily="18" charset="0"/>
                <a:ea typeface="+mj-ea"/>
              </a:rPr>
              <a:t>Enumerators Must Be Unique Within the Same Scope</a:t>
            </a:r>
            <a:endParaRPr lang="en-US"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1854323"/>
          </a:xfrm>
        </p:spPr>
        <p:txBody>
          <a:bodyPr>
            <a:spAutoFit/>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Enumerators must be unique within the same scope. (Unless strongly typed)</a:t>
            </a:r>
          </a:p>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For example, an error will result if both of the following enumerated types are </a:t>
            </a:r>
            <a:r>
              <a:rPr lang="en-US" altLang="en-US" sz="2400" dirty="0" smtClean="0">
                <a:latin typeface="Arial (Body)"/>
                <a:ea typeface="+mn-ea"/>
                <a:sym typeface="Arial"/>
              </a:rPr>
              <a:t>declared </a:t>
            </a:r>
            <a:r>
              <a:rPr lang="en-US" altLang="en-US" sz="2400" dirty="0">
                <a:latin typeface="Arial (Body)"/>
                <a:ea typeface="+mn-ea"/>
                <a:sym typeface="Arial"/>
              </a:rPr>
              <a:t>within the same scope:</a:t>
            </a:r>
          </a:p>
        </p:txBody>
      </p:sp>
      <p:pic>
        <p:nvPicPr>
          <p:cNvPr id="4" name="Picture 3" descr="Computer code has 2 lines. The lines read as follows. Line 1. e n u m presidents left brace MCKINLEY comma ROOSEVELT comma TAFT right brace semicolon. Line 2. e n u m vice presidents left brace ROOSEVELT comma FAIRBANKS comma SHERMAN right brace semicolon. ROOSEVELT is declared twice."/>
          <p:cNvPicPr>
            <a:picLocks noChangeAspect="1"/>
          </p:cNvPicPr>
          <p:nvPr/>
        </p:nvPicPr>
        <p:blipFill>
          <a:blip r:embed="rId2"/>
          <a:stretch>
            <a:fillRect/>
          </a:stretch>
        </p:blipFill>
        <p:spPr>
          <a:xfrm>
            <a:off x="727940" y="3742073"/>
            <a:ext cx="7688120" cy="2104631"/>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Using Strongly Typed </a:t>
            </a:r>
            <a:r>
              <a:rPr lang="en-US" altLang="en-US" sz="3400" b="1" dirty="0" smtClean="0">
                <a:solidFill>
                  <a:srgbClr val="007FA3"/>
                </a:solidFill>
                <a:latin typeface="Courier New" panose="02070309020205020404" pitchFamily="49" charset="0"/>
                <a:ea typeface="+mj-ea"/>
                <a:sym typeface="Times New Roman"/>
              </a:rPr>
              <a:t>enum</a:t>
            </a:r>
            <a:r>
              <a:rPr lang="en-US" altLang="en-US" sz="3400" b="1" dirty="0" smtClean="0">
                <a:solidFill>
                  <a:srgbClr val="007FA3"/>
                </a:solidFill>
                <a:latin typeface="Times New Roman" panose="02020603050405020304" pitchFamily="18" charset="0"/>
                <a:ea typeface="+mj-ea"/>
                <a:sym typeface="Times New Roman"/>
              </a:rPr>
              <a:t>S in C++ 11</a:t>
            </a:r>
            <a:endParaRPr lang="en-US" altLang="en-US" sz="3400"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idx="1"/>
          </p:nvPr>
        </p:nvSpPr>
        <p:spPr>
          <a:xfrm>
            <a:off x="457200" y="1600200"/>
            <a:ext cx="8229600" cy="1543982"/>
          </a:xfrm>
        </p:spPr>
        <p:txBody>
          <a:bodyPr>
            <a:spAutoFit/>
          </a:bodyPr>
          <a:lstStyle/>
          <a:p>
            <a:pPr marL="255600" indent="-255600">
              <a:spcBef>
                <a:spcPts val="1000"/>
              </a:spcBef>
              <a:spcAft>
                <a:spcPts val="0"/>
              </a:spcAft>
              <a:buClr>
                <a:srgbClr val="007FA3"/>
              </a:buClr>
              <a:buSzPct val="100000"/>
              <a:buFont typeface="Arial" panose="020B0604020202020204" pitchFamily="34" charset="0"/>
              <a:buChar char="•"/>
              <a:defRPr/>
            </a:pPr>
            <a:r>
              <a:rPr lang="en-US" sz="2000" dirty="0">
                <a:latin typeface="Arial (Body)"/>
                <a:ea typeface="+mn-ea"/>
                <a:sym typeface="Arial"/>
              </a:rPr>
              <a:t>In C++ 11, you can use a new type of </a:t>
            </a:r>
            <a:r>
              <a:rPr lang="en-US" sz="2000" dirty="0" smtClean="0">
                <a:latin typeface="Courier New" panose="02070309020205020404" pitchFamily="49" charset="0"/>
                <a:ea typeface="+mn-ea"/>
                <a:cs typeface="Courier New" panose="02070309020205020404" pitchFamily="49" charset="0"/>
                <a:sym typeface="Arial"/>
              </a:rPr>
              <a:t>enum</a:t>
            </a:r>
            <a:r>
              <a:rPr lang="en-US" sz="2000" dirty="0" smtClean="0">
                <a:latin typeface="Arial (Body)"/>
                <a:ea typeface="+mn-ea"/>
                <a:sym typeface="Arial"/>
              </a:rPr>
              <a:t>, </a:t>
            </a:r>
            <a:r>
              <a:rPr lang="en-US" sz="2000" dirty="0">
                <a:latin typeface="Arial (Body)"/>
                <a:ea typeface="+mn-ea"/>
                <a:sym typeface="Arial"/>
              </a:rPr>
              <a:t>known as a </a:t>
            </a:r>
            <a:r>
              <a:rPr lang="en-US" sz="2000" b="1" dirty="0">
                <a:latin typeface="Arial (Body)"/>
                <a:ea typeface="+mn-ea"/>
                <a:sym typeface="Arial"/>
              </a:rPr>
              <a:t>strongly typed enum</a:t>
            </a:r>
          </a:p>
          <a:p>
            <a:pPr marL="255600" indent="-255600">
              <a:spcBef>
                <a:spcPts val="1000"/>
              </a:spcBef>
              <a:spcAft>
                <a:spcPts val="0"/>
              </a:spcAft>
              <a:buClr>
                <a:srgbClr val="007FA3"/>
              </a:buClr>
              <a:buSzPct val="100000"/>
              <a:buFont typeface="Arial" panose="020B0604020202020204" pitchFamily="34" charset="0"/>
              <a:buChar char="•"/>
              <a:defRPr/>
            </a:pPr>
            <a:r>
              <a:rPr lang="en-US" sz="2000" dirty="0">
                <a:latin typeface="Arial (Body)"/>
                <a:ea typeface="+mn-ea"/>
                <a:sym typeface="Arial"/>
              </a:rPr>
              <a:t>Allows you to have multiple enumerators in the same scope with the same </a:t>
            </a:r>
            <a:r>
              <a:rPr lang="en-US" sz="2000" dirty="0" smtClean="0">
                <a:latin typeface="Arial (Body)"/>
                <a:ea typeface="+mn-ea"/>
                <a:sym typeface="Arial"/>
              </a:rPr>
              <a:t>name</a:t>
            </a:r>
            <a:endParaRPr lang="en-US" sz="2000" dirty="0">
              <a:latin typeface="Arial (Body)"/>
              <a:ea typeface="+mn-ea"/>
              <a:sym typeface="Arial"/>
            </a:endParaRPr>
          </a:p>
        </p:txBody>
      </p:sp>
      <p:pic>
        <p:nvPicPr>
          <p:cNvPr id="11" name="Picture 10" descr="Computer code has 2 lines. The lines read as follows. Line 1. e n u m class presidents left brace MCKINLEY comma ROOSEVELT comma TAFT right brace semicolon. Line 2. e n u m class vice presidents left brace ROOSEVELT comma FAIRBANKS comma SHERMAN right brace semicolon."/>
          <p:cNvPicPr>
            <a:picLocks noChangeAspect="1"/>
          </p:cNvPicPr>
          <p:nvPr/>
        </p:nvPicPr>
        <p:blipFill rotWithShape="1">
          <a:blip r:embed="rId3"/>
          <a:srcRect t="9520" b="12351"/>
          <a:stretch/>
        </p:blipFill>
        <p:spPr>
          <a:xfrm>
            <a:off x="876013" y="3179928"/>
            <a:ext cx="7671558" cy="745846"/>
          </a:xfrm>
          <a:prstGeom prst="rect">
            <a:avLst/>
          </a:prstGeom>
        </p:spPr>
      </p:pic>
      <p:sp>
        <p:nvSpPr>
          <p:cNvPr id="8" name="Content Placeholder 7"/>
          <p:cNvSpPr>
            <a:spLocks noGrp="1"/>
          </p:cNvSpPr>
          <p:nvPr>
            <p:ph idx="13"/>
          </p:nvPr>
        </p:nvSpPr>
        <p:spPr>
          <a:xfrm>
            <a:off x="473720" y="3976808"/>
            <a:ext cx="8229600" cy="367277"/>
          </a:xfrm>
        </p:spPr>
        <p:txBody>
          <a:bodyPr/>
          <a:lstStyle/>
          <a:p>
            <a:pPr marL="255600" indent="-255600">
              <a:spcBef>
                <a:spcPts val="1500"/>
              </a:spcBef>
              <a:buClr>
                <a:schemeClr val="tx2"/>
              </a:buClr>
              <a:buFont typeface="Arial" panose="020B0604020202020204" pitchFamily="34" charset="0"/>
              <a:buChar char="•"/>
            </a:pPr>
            <a:r>
              <a:rPr lang="en-US" sz="2000" dirty="0">
                <a:latin typeface="Arial (Body)"/>
                <a:sym typeface="Arial"/>
              </a:rPr>
              <a:t>Prefix the enumerator with the name of the </a:t>
            </a:r>
            <a:r>
              <a:rPr lang="en-US" sz="2000" dirty="0" smtClean="0">
                <a:latin typeface="Courier New" panose="02070309020205020404" pitchFamily="49" charset="0"/>
                <a:cs typeface="Courier New" panose="02070309020205020404" pitchFamily="49" charset="0"/>
                <a:sym typeface="Arial"/>
              </a:rPr>
              <a:t>enum</a:t>
            </a:r>
            <a:r>
              <a:rPr lang="en-US" sz="2000" dirty="0" smtClean="0">
                <a:latin typeface="Arial (Body)"/>
                <a:sym typeface="Arial"/>
              </a:rPr>
              <a:t>, </a:t>
            </a:r>
            <a:r>
              <a:rPr lang="en-US" sz="2000" dirty="0">
                <a:latin typeface="Arial (Body)"/>
                <a:sym typeface="Arial"/>
              </a:rPr>
              <a:t>followed by </a:t>
            </a:r>
            <a:r>
              <a:rPr lang="en-US" sz="2000" dirty="0" smtClean="0">
                <a:latin typeface="Arial (Body)"/>
                <a:sym typeface="Arial"/>
              </a:rPr>
              <a:t>the</a:t>
            </a:r>
            <a:endParaRPr lang="en-US" sz="2000" dirty="0"/>
          </a:p>
        </p:txBody>
      </p:sp>
      <p:graphicFrame>
        <p:nvGraphicFramePr>
          <p:cNvPr id="10" name="Object 9" descr="colon colon operator"/>
          <p:cNvGraphicFramePr>
            <a:graphicFrameLocks noChangeAspect="1"/>
          </p:cNvGraphicFramePr>
          <p:nvPr>
            <p:extLst>
              <p:ext uri="{D42A27DB-BD31-4B8C-83A1-F6EECF244321}">
                <p14:modId xmlns:p14="http://schemas.microsoft.com/office/powerpoint/2010/main" val="2459663109"/>
              </p:ext>
            </p:extLst>
          </p:nvPr>
        </p:nvGraphicFramePr>
        <p:xfrm>
          <a:off x="806450" y="4343400"/>
          <a:ext cx="1416050" cy="366713"/>
        </p:xfrm>
        <a:graphic>
          <a:graphicData uri="http://schemas.openxmlformats.org/presentationml/2006/ole">
            <mc:AlternateContent xmlns:mc="http://schemas.openxmlformats.org/markup-compatibility/2006">
              <mc:Choice xmlns:v="urn:schemas-microsoft-com:vml" Requires="v">
                <p:oleObj spid="_x0000_s4169" name="Equation" r:id="rId4" imgW="787320" imgH="203040" progId="Equation.DSMT4">
                  <p:embed/>
                </p:oleObj>
              </mc:Choice>
              <mc:Fallback>
                <p:oleObj name="Equation" r:id="rId4" imgW="787320" imgH="203040" progId="Equation.DSMT4">
                  <p:embed/>
                  <p:pic>
                    <p:nvPicPr>
                      <p:cNvPr id="4" name="Object 3"/>
                      <p:cNvPicPr/>
                      <p:nvPr/>
                    </p:nvPicPr>
                    <p:blipFill>
                      <a:blip r:embed="rId5"/>
                      <a:stretch>
                        <a:fillRect/>
                      </a:stretch>
                    </p:blipFill>
                    <p:spPr>
                      <a:xfrm>
                        <a:off x="806450" y="4343400"/>
                        <a:ext cx="1416050" cy="366713"/>
                      </a:xfrm>
                      <a:prstGeom prst="rect">
                        <a:avLst/>
                      </a:prstGeom>
                    </p:spPr>
                  </p:pic>
                </p:oleObj>
              </mc:Fallback>
            </mc:AlternateContent>
          </a:graphicData>
        </a:graphic>
      </p:graphicFrame>
      <p:pic>
        <p:nvPicPr>
          <p:cNvPr id="12" name="Picture 11" descr="Computer code has 2 lines. The lines read as follows. Line 1. Presidents p r e z equals presidents colon, colon ROOSEVELT semicolon. Line 2. vice presidents v p equals vice presidents colon, colon ROOSEVELT semicolon."/>
          <p:cNvPicPr>
            <a:picLocks noChangeAspect="1"/>
          </p:cNvPicPr>
          <p:nvPr/>
        </p:nvPicPr>
        <p:blipFill rotWithShape="1">
          <a:blip r:embed="rId6"/>
          <a:srcRect t="-1" b="16086"/>
          <a:stretch/>
        </p:blipFill>
        <p:spPr>
          <a:xfrm>
            <a:off x="1174419" y="4758400"/>
            <a:ext cx="6826222" cy="676095"/>
          </a:xfrm>
          <a:prstGeom prst="rect">
            <a:avLst/>
          </a:prstGeom>
        </p:spPr>
      </p:pic>
      <p:sp>
        <p:nvSpPr>
          <p:cNvPr id="9" name="Content Placeholder 8"/>
          <p:cNvSpPr>
            <a:spLocks noGrp="1"/>
          </p:cNvSpPr>
          <p:nvPr>
            <p:ph idx="14"/>
          </p:nvPr>
        </p:nvSpPr>
        <p:spPr>
          <a:xfrm>
            <a:off x="473720" y="5502917"/>
            <a:ext cx="8229600" cy="423922"/>
          </a:xfrm>
        </p:spPr>
        <p:txBody>
          <a:bodyPr/>
          <a:lstStyle/>
          <a:p>
            <a:pPr marL="255600" indent="-255600">
              <a:spcBef>
                <a:spcPts val="1500"/>
              </a:spcBef>
              <a:buClr>
                <a:schemeClr val="tx2"/>
              </a:buClr>
              <a:buFont typeface="Arial" panose="020B0604020202020204" pitchFamily="34" charset="0"/>
              <a:buChar char="•"/>
            </a:pPr>
            <a:r>
              <a:rPr lang="en-US" sz="2000" dirty="0">
                <a:latin typeface="Arial (Body)"/>
                <a:sym typeface="Arial"/>
              </a:rPr>
              <a:t>Use a cast operator to retrieve integer value</a:t>
            </a:r>
            <a:r>
              <a:rPr lang="en-US" sz="2000" dirty="0" smtClean="0">
                <a:latin typeface="Arial (Body)"/>
                <a:sym typeface="Arial"/>
              </a:rPr>
              <a:t>:</a:t>
            </a:r>
            <a:endParaRPr lang="en-US" sz="2000" dirty="0">
              <a:latin typeface="Arial (Body)"/>
              <a:sym typeface="Arial"/>
            </a:endParaRPr>
          </a:p>
        </p:txBody>
      </p:sp>
      <p:pic>
        <p:nvPicPr>
          <p:cNvPr id="13" name="Picture 12" descr="Computer code reads, i n t, x equals static underscore cast left angle bracket i n t right angle bracket left parenthesis presidents colon, colon ROOSEVELT right parenthesis semicolon."/>
          <p:cNvPicPr>
            <a:picLocks noChangeAspect="1"/>
          </p:cNvPicPr>
          <p:nvPr/>
        </p:nvPicPr>
        <p:blipFill rotWithShape="1">
          <a:blip r:embed="rId7"/>
          <a:srcRect b="28609"/>
          <a:stretch/>
        </p:blipFill>
        <p:spPr>
          <a:xfrm>
            <a:off x="1098091" y="5978656"/>
            <a:ext cx="6902550" cy="356063"/>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a:defRPr/>
            </a:pPr>
            <a:r>
              <a:rPr lang="en-US" dirty="0">
                <a:latin typeface="Times New Roman" panose="02020603050405020304" pitchFamily="18" charset="0"/>
                <a:ea typeface="+mj-ea"/>
              </a:rPr>
              <a:t>Declaring the Type and Defining the Variables in One Statement</a:t>
            </a:r>
            <a:endParaRPr lang="en-US"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1292631"/>
          </a:xfrm>
        </p:spPr>
        <p:txBody>
          <a:bodyPr>
            <a:spAutoFit/>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You can declare an enumerated data type and define one or more </a:t>
            </a:r>
            <a:r>
              <a:rPr lang="en-US" altLang="en-US" sz="2400" dirty="0" smtClean="0">
                <a:latin typeface="Arial (Body)"/>
                <a:ea typeface="+mn-ea"/>
                <a:sym typeface="Arial"/>
              </a:rPr>
              <a:t>variables </a:t>
            </a:r>
            <a:r>
              <a:rPr lang="en-US" altLang="en-US" sz="2400" dirty="0">
                <a:latin typeface="Arial (Body)"/>
                <a:ea typeface="+mn-ea"/>
                <a:sym typeface="Arial"/>
              </a:rPr>
              <a:t>of the type in the same statement. For </a:t>
            </a:r>
            <a:r>
              <a:rPr lang="en-US" altLang="en-US" sz="2400" dirty="0" smtClean="0">
                <a:latin typeface="Arial (Body)"/>
                <a:ea typeface="+mn-ea"/>
                <a:sym typeface="Arial"/>
              </a:rPr>
              <a:t>example:</a:t>
            </a:r>
            <a:endParaRPr lang="en-US" altLang="en-US" sz="2400" dirty="0">
              <a:latin typeface="Arial (Body)"/>
              <a:ea typeface="+mn-ea"/>
              <a:sym typeface="Arial"/>
            </a:endParaRPr>
          </a:p>
        </p:txBody>
      </p:sp>
      <p:pic>
        <p:nvPicPr>
          <p:cNvPr id="6" name="Picture 5" descr="Computer code reads, e n u m car left brace PORSCHE comma FERRARI comma JAGUAR right brace sports car semicolon."/>
          <p:cNvPicPr>
            <a:picLocks noChangeAspect="1"/>
          </p:cNvPicPr>
          <p:nvPr/>
        </p:nvPicPr>
        <p:blipFill>
          <a:blip r:embed="rId2"/>
          <a:stretch>
            <a:fillRect/>
          </a:stretch>
        </p:blipFill>
        <p:spPr>
          <a:xfrm>
            <a:off x="846738" y="3178497"/>
            <a:ext cx="7450524" cy="530322"/>
          </a:xfrm>
          <a:prstGeom prst="rect">
            <a:avLst/>
          </a:prstGeom>
        </p:spPr>
      </p:pic>
      <p:sp>
        <p:nvSpPr>
          <p:cNvPr id="5" name="Content Placeholder 4"/>
          <p:cNvSpPr>
            <a:spLocks noGrp="1"/>
          </p:cNvSpPr>
          <p:nvPr>
            <p:ph type="body" idx="2"/>
          </p:nvPr>
        </p:nvSpPr>
        <p:spPr>
          <a:xfrm>
            <a:off x="457200" y="3994486"/>
            <a:ext cx="8229600" cy="923299"/>
          </a:xfrm>
        </p:spPr>
        <p:txBody>
          <a:bodyPr>
            <a:spAutoFit/>
          </a:bodyPr>
          <a:lstStyle/>
          <a:p>
            <a:pPr marL="273050" indent="0" eaLnBrk="1" hangingPunct="1">
              <a:spcBef>
                <a:spcPts val="1500"/>
              </a:spcBef>
              <a:buClr>
                <a:srgbClr val="007FA3"/>
              </a:buClr>
              <a:buSzPct val="100000"/>
              <a:buNone/>
              <a:defRPr/>
            </a:pPr>
            <a:r>
              <a:rPr lang="en-US" altLang="en-US" sz="2400" kern="1200" dirty="0">
                <a:latin typeface="Arial (Body)"/>
                <a:ea typeface="+mn-ea"/>
                <a:cs typeface="Arial" panose="020B0604020202020204" pitchFamily="34" charset="0"/>
                <a:sym typeface="Arial"/>
              </a:rPr>
              <a:t>This code declares the </a:t>
            </a:r>
            <a:r>
              <a:rPr lang="en-US" altLang="en-US" sz="2400" kern="1200" dirty="0">
                <a:latin typeface="Courier New" panose="02070309020205020404" pitchFamily="49" charset="0"/>
                <a:ea typeface="+mn-ea"/>
                <a:cs typeface="Arial" panose="020B0604020202020204" pitchFamily="34" charset="0"/>
                <a:sym typeface="Arial"/>
              </a:rPr>
              <a:t>Car</a:t>
            </a:r>
            <a:r>
              <a:rPr lang="en-US" altLang="en-US" sz="2400" kern="1200" dirty="0">
                <a:latin typeface="Arial (Body)"/>
                <a:ea typeface="+mn-ea"/>
                <a:cs typeface="Arial" panose="020B0604020202020204" pitchFamily="34" charset="0"/>
                <a:sym typeface="Arial"/>
              </a:rPr>
              <a:t> data type and defines a variable named </a:t>
            </a:r>
            <a:r>
              <a:rPr lang="en-US" altLang="en-US" sz="2400" kern="1200" dirty="0" smtClean="0">
                <a:latin typeface="Courier New" panose="02070309020205020404" pitchFamily="49" charset="0"/>
                <a:ea typeface="+mn-ea"/>
                <a:cs typeface="Arial" panose="020B0604020202020204" pitchFamily="34" charset="0"/>
                <a:sym typeface="Arial"/>
              </a:rPr>
              <a:t>sportsCar</a:t>
            </a:r>
            <a:r>
              <a:rPr lang="en-US" altLang="en-US" sz="2400" kern="1200" dirty="0" smtClean="0">
                <a:latin typeface="Arial (Body)"/>
                <a:ea typeface="+mn-ea"/>
                <a:cs typeface="Arial" panose="020B0604020202020204" pitchFamily="34" charset="0"/>
                <a:sym typeface="Arial"/>
              </a:rPr>
              <a:t>.</a:t>
            </a:r>
            <a:endParaRPr lang="en-US" altLang="en-US" sz="2400" kern="1200" dirty="0">
              <a:latin typeface="Arial (Body)"/>
              <a:ea typeface="+mn-ea"/>
              <a:cs typeface="Arial" panose="020B0604020202020204" pitchFamily="34" charset="0"/>
              <a:sym typeface="Aria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9523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spcBef>
                <a:spcPct val="0"/>
              </a:spcBef>
              <a:buClrTx/>
              <a:defRPr/>
            </a:pPr>
            <a:r>
              <a:rPr lang="en-US" altLang="en-US" dirty="0" smtClean="0">
                <a:latin typeface="Courier New" panose="02070309020205020404" pitchFamily="49" charset="0"/>
                <a:ea typeface="+mj-ea"/>
                <a:cs typeface="Arial"/>
              </a:rPr>
              <a:t>struct</a:t>
            </a:r>
            <a:r>
              <a:rPr lang="en-US" altLang="en-US" dirty="0" smtClean="0">
                <a:latin typeface="Times New Roman" panose="02020603050405020304" pitchFamily="18" charset="0"/>
                <a:ea typeface="+mj-ea"/>
                <a:cs typeface="Arial"/>
              </a:rPr>
              <a:t> Declaration Notes</a:t>
            </a:r>
            <a:endParaRPr lang="en-US" altLang="en-US" dirty="0">
              <a:latin typeface="Times New Roman" panose="02020603050405020304" pitchFamily="18" charset="0"/>
              <a:ea typeface="+mj-ea"/>
              <a:cs typeface="Arial"/>
            </a:endParaRPr>
          </a:p>
        </p:txBody>
      </p:sp>
      <p:sp>
        <p:nvSpPr>
          <p:cNvPr id="3" name="Text Placeholder 2"/>
          <p:cNvSpPr>
            <a:spLocks noGrp="1"/>
          </p:cNvSpPr>
          <p:nvPr>
            <p:ph type="body" idx="1"/>
          </p:nvPr>
        </p:nvSpPr>
        <p:spPr>
          <a:xfrm>
            <a:off x="457200" y="1600200"/>
            <a:ext cx="8229600" cy="2046684"/>
          </a:xfrm>
        </p:spPr>
        <p:txBody>
          <a:bodyPr>
            <a:spAutoFit/>
          </a:bodyPr>
          <a:lstStyle/>
          <a:p>
            <a:pPr marL="255651" indent="-255651">
              <a:tabLst/>
              <a:defRPr/>
            </a:pPr>
            <a:r>
              <a:rPr lang="en-US" altLang="en-US" sz="2400" dirty="0">
                <a:solidFill>
                  <a:srgbClr val="000000"/>
                </a:solidFill>
                <a:latin typeface="Arial (Body)"/>
                <a:ea typeface="+mn-ea"/>
              </a:rPr>
              <a:t>Must have </a:t>
            </a:r>
            <a:r>
              <a:rPr lang="en-US" altLang="en-US" sz="2400" dirty="0">
                <a:solidFill>
                  <a:srgbClr val="000000"/>
                </a:solidFill>
                <a:latin typeface="Courier New" panose="02070309020205020404" pitchFamily="49" charset="0"/>
                <a:ea typeface="+mn-ea"/>
              </a:rPr>
              <a:t>;</a:t>
            </a:r>
            <a:r>
              <a:rPr lang="en-US" altLang="en-US" sz="2400" dirty="0">
                <a:solidFill>
                  <a:srgbClr val="000000"/>
                </a:solidFill>
                <a:latin typeface="Arial (Body)"/>
                <a:ea typeface="+mn-ea"/>
              </a:rPr>
              <a:t> after </a:t>
            </a:r>
            <a:r>
              <a:rPr lang="en-US" altLang="en-US" sz="2400" dirty="0" smtClean="0">
                <a:solidFill>
                  <a:srgbClr val="000000"/>
                </a:solidFill>
                <a:latin typeface="Arial (Body)"/>
                <a:ea typeface="+mn-ea"/>
              </a:rPr>
              <a:t>closing </a:t>
            </a:r>
            <a:r>
              <a:rPr lang="en-US" altLang="en-US" sz="2400" dirty="0" smtClean="0">
                <a:latin typeface="Courier New" panose="02070309020205020404" pitchFamily="49" charset="0"/>
              </a:rPr>
              <a:t>}</a:t>
            </a:r>
          </a:p>
          <a:p>
            <a:pPr marL="255651" indent="-255651">
              <a:tabLst/>
              <a:defRPr/>
            </a:pPr>
            <a:r>
              <a:rPr lang="en-US" altLang="en-US" sz="2400" dirty="0">
                <a:solidFill>
                  <a:srgbClr val="000000"/>
                </a:solidFill>
                <a:latin typeface="Courier New" panose="02070309020205020404" pitchFamily="49" charset="0"/>
              </a:rPr>
              <a:t>struct</a:t>
            </a:r>
            <a:r>
              <a:rPr lang="en-US" altLang="en-US" sz="2400" dirty="0">
                <a:solidFill>
                  <a:srgbClr val="000000"/>
                </a:solidFill>
                <a:latin typeface="Arial (Body)"/>
              </a:rPr>
              <a:t> names commonly begin with uppercase letter</a:t>
            </a:r>
          </a:p>
          <a:p>
            <a:pPr marL="255651" indent="-255651">
              <a:tabLst/>
              <a:defRPr/>
            </a:pPr>
            <a:r>
              <a:rPr lang="en-US" altLang="en-US" sz="2400" dirty="0">
                <a:solidFill>
                  <a:srgbClr val="000000"/>
                </a:solidFill>
                <a:latin typeface="Arial (Body)"/>
              </a:rPr>
              <a:t>Multiple fields of same type can be in comma-separated list</a:t>
            </a:r>
            <a:r>
              <a:rPr lang="en-US" altLang="en-US" sz="2400" dirty="0" smtClean="0">
                <a:solidFill>
                  <a:srgbClr val="000000"/>
                </a:solidFill>
                <a:latin typeface="Arial (Body)"/>
              </a:rPr>
              <a:t>:</a:t>
            </a:r>
            <a:endParaRPr lang="en-US" altLang="en-US" sz="2400" dirty="0">
              <a:solidFill>
                <a:srgbClr val="000000"/>
              </a:solidFill>
              <a:latin typeface="Arial (Body)"/>
            </a:endParaRPr>
          </a:p>
        </p:txBody>
      </p:sp>
      <p:pic>
        <p:nvPicPr>
          <p:cNvPr id="5" name="Picture 4" descr="Computer code has 2 lines. The lines read as follows. Line 1. String name comma. Line 2, indented once. Address semicolon."/>
          <p:cNvPicPr>
            <a:picLocks noChangeAspect="1"/>
          </p:cNvPicPr>
          <p:nvPr/>
        </p:nvPicPr>
        <p:blipFill>
          <a:blip r:embed="rId2"/>
          <a:stretch>
            <a:fillRect/>
          </a:stretch>
        </p:blipFill>
        <p:spPr>
          <a:xfrm>
            <a:off x="1233394" y="3811104"/>
            <a:ext cx="3198004" cy="111956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buFont typeface="Times New Roman"/>
              <a:buNone/>
              <a:defRPr/>
            </a:pPr>
            <a:r>
              <a:rPr lang="en-US" altLang="en-US" sz="3400" b="1" dirty="0" smtClean="0">
                <a:solidFill>
                  <a:srgbClr val="007FA3"/>
                </a:solidFill>
                <a:latin typeface="Times New Roman" panose="02020603050405020304" pitchFamily="18" charset="0"/>
                <a:ea typeface="+mj-ea"/>
                <a:sym typeface="Times New Roman"/>
              </a:rPr>
              <a:t>Defining Variables</a:t>
            </a:r>
            <a:endParaRPr lang="en-US" altLang="en-US" sz="3400" b="1" dirty="0">
              <a:solidFill>
                <a:srgbClr val="007FA3"/>
              </a:solidFill>
              <a:latin typeface="Times New Roman" panose="02020603050405020304" pitchFamily="18" charset="0"/>
              <a:ea typeface="+mj-ea"/>
              <a:sym typeface="Times New Roman"/>
            </a:endParaRPr>
          </a:p>
        </p:txBody>
      </p:sp>
      <p:sp>
        <p:nvSpPr>
          <p:cNvPr id="3" name="Content Placeholder 2"/>
          <p:cNvSpPr>
            <a:spLocks noGrp="1"/>
          </p:cNvSpPr>
          <p:nvPr>
            <p:ph type="body" idx="1"/>
          </p:nvPr>
        </p:nvSpPr>
        <p:spPr>
          <a:xfrm>
            <a:off x="457200" y="1600200"/>
            <a:ext cx="8229600" cy="1484992"/>
          </a:xfrm>
        </p:spPr>
        <p:txBody>
          <a:bodyPr>
            <a:spAutoFit/>
          </a:bodyPr>
          <a:lstStyle/>
          <a:p>
            <a:pPr marL="255651" indent="-255651">
              <a:spcBef>
                <a:spcPts val="1500"/>
              </a:spcBef>
              <a:buClr>
                <a:srgbClr val="007FA3"/>
              </a:buClr>
              <a:buSzPct val="100000"/>
              <a:buFont typeface="Arial" panose="020B0604020202020204" pitchFamily="34" charset="0"/>
              <a:buChar char="•"/>
              <a:defRPr/>
            </a:pPr>
            <a:r>
              <a:rPr lang="en-US" altLang="en-US" sz="2400" dirty="0">
                <a:latin typeface="Courier New" panose="02070309020205020404" pitchFamily="49" charset="0"/>
                <a:ea typeface="+mn-ea"/>
                <a:sym typeface="Arial"/>
              </a:rPr>
              <a:t>struct</a:t>
            </a:r>
            <a:r>
              <a:rPr lang="en-US" altLang="en-US" sz="2400" dirty="0">
                <a:latin typeface="Arial (Body)"/>
                <a:ea typeface="+mn-ea"/>
                <a:sym typeface="Arial"/>
              </a:rPr>
              <a:t> declaration does not allocate memory or create variables</a:t>
            </a:r>
          </a:p>
          <a:p>
            <a:pPr marL="255651" indent="-255651">
              <a:spcBef>
                <a:spcPts val="1500"/>
              </a:spcBef>
              <a:buClr>
                <a:srgbClr val="007FA3"/>
              </a:buClr>
              <a:buSzPct val="100000"/>
              <a:buFont typeface="Arial" panose="020B0604020202020204" pitchFamily="34" charset="0"/>
              <a:buChar char="•"/>
              <a:defRPr/>
            </a:pPr>
            <a:r>
              <a:rPr lang="en-US" altLang="en-US" sz="2400" dirty="0">
                <a:latin typeface="Arial (Body)"/>
                <a:ea typeface="+mn-ea"/>
                <a:sym typeface="Arial"/>
              </a:rPr>
              <a:t>To define variables, </a:t>
            </a:r>
            <a:r>
              <a:rPr lang="en-US" altLang="en-US" sz="2400" dirty="0" smtClean="0">
                <a:latin typeface="Arial (Body)"/>
                <a:ea typeface="+mn-ea"/>
                <a:sym typeface="Arial"/>
              </a:rPr>
              <a:t>use </a:t>
            </a:r>
            <a:r>
              <a:rPr lang="en-US" altLang="en-US" sz="2400" dirty="0">
                <a:latin typeface="Arial (Body)"/>
                <a:ea typeface="+mn-ea"/>
                <a:sym typeface="Arial"/>
              </a:rPr>
              <a:t>structure tag as type name</a:t>
            </a:r>
            <a:r>
              <a:rPr lang="en-US" altLang="en-US" sz="2400" dirty="0" smtClean="0">
                <a:latin typeface="Arial (Body)"/>
                <a:ea typeface="+mn-ea"/>
                <a:sym typeface="Arial"/>
              </a:rPr>
              <a:t>:</a:t>
            </a:r>
            <a:endParaRPr lang="en-US" altLang="en-US" sz="2400" dirty="0">
              <a:latin typeface="Arial (Body)"/>
              <a:ea typeface="+mn-ea"/>
              <a:sym typeface="Arial"/>
            </a:endParaRPr>
          </a:p>
        </p:txBody>
      </p:sp>
      <p:pic>
        <p:nvPicPr>
          <p:cNvPr id="4" name="Picture 3" descr="Computer code reads, Student bill semicolon."/>
          <p:cNvPicPr>
            <a:picLocks noChangeAspect="1"/>
          </p:cNvPicPr>
          <p:nvPr/>
        </p:nvPicPr>
        <p:blipFill rotWithShape="1">
          <a:blip r:embed="rId2"/>
          <a:srcRect r="53918" b="78027"/>
          <a:stretch/>
        </p:blipFill>
        <p:spPr>
          <a:xfrm>
            <a:off x="1126651" y="3415083"/>
            <a:ext cx="2444929" cy="439288"/>
          </a:xfrm>
          <a:prstGeom prst="rect">
            <a:avLst/>
          </a:prstGeom>
        </p:spPr>
      </p:pic>
      <p:pic>
        <p:nvPicPr>
          <p:cNvPr id="5" name="Picture 4" descr="A diagram displays a student bill containing the following attributes with text boxes provided for each field. The fields are, Student I D, name, year in school, g p a."/>
          <p:cNvPicPr>
            <a:picLocks noChangeAspect="1"/>
          </p:cNvPicPr>
          <p:nvPr/>
        </p:nvPicPr>
        <p:blipFill rotWithShape="1">
          <a:blip r:embed="rId2"/>
          <a:srcRect l="44729"/>
          <a:stretch/>
        </p:blipFill>
        <p:spPr>
          <a:xfrm>
            <a:off x="3860336" y="3415083"/>
            <a:ext cx="3952568" cy="269466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8727</TotalTime>
  <Words>1599</Words>
  <Application>Microsoft Office PowerPoint</Application>
  <PresentationFormat>On-screen Show (4:3)</PresentationFormat>
  <Paragraphs>172</Paragraphs>
  <Slides>73</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73</vt:i4>
      </vt:variant>
    </vt:vector>
  </HeadingPairs>
  <TitlesOfParts>
    <vt:vector size="82" baseType="lpstr">
      <vt:lpstr>Arial</vt:lpstr>
      <vt:lpstr>Arial (Body)</vt:lpstr>
      <vt:lpstr>Courier New</vt:lpstr>
      <vt:lpstr>Noto Sans Symbols</vt:lpstr>
      <vt:lpstr>Times New Roman</vt:lpstr>
      <vt:lpstr>Verdana</vt:lpstr>
      <vt:lpstr>508 Lecture</vt:lpstr>
      <vt:lpstr>1_508 Lecture</vt:lpstr>
      <vt:lpstr>Equation</vt:lpstr>
      <vt:lpstr>Starting out With C++: From Control Structures Through Objects</vt:lpstr>
      <vt:lpstr>11.1 Abstract Data Types</vt:lpstr>
      <vt:lpstr>Abstract Data Types</vt:lpstr>
      <vt:lpstr>Abstraction and Data Types</vt:lpstr>
      <vt:lpstr>11.2 Combining Data into Structures</vt:lpstr>
      <vt:lpstr>Combining Data into Structures</vt:lpstr>
      <vt:lpstr>Example struct Declaration</vt:lpstr>
      <vt:lpstr>struct Declaration Notes</vt:lpstr>
      <vt:lpstr>Defining Variables</vt:lpstr>
      <vt:lpstr>11.3 Accessing Structure Members</vt:lpstr>
      <vt:lpstr>Accessing Structure Members</vt:lpstr>
      <vt:lpstr>Program 11-1 (1 of 3)</vt:lpstr>
      <vt:lpstr>Program 11-1 (2 of 3)</vt:lpstr>
      <vt:lpstr>Program 11-1 (3 of 3)</vt:lpstr>
      <vt:lpstr>Displaying a struct Variable</vt:lpstr>
      <vt:lpstr>Comparing struct Variables</vt:lpstr>
      <vt:lpstr>11.4 Initializing a Structure</vt:lpstr>
      <vt:lpstr>Initializing a Structure</vt:lpstr>
      <vt:lpstr>More on Initializing a Structure</vt:lpstr>
      <vt:lpstr>Excerpts from Program 11-3</vt:lpstr>
      <vt:lpstr>11.5 Arrays of Structures</vt:lpstr>
      <vt:lpstr>Arrays of Structures</vt:lpstr>
      <vt:lpstr>Program 11-4 (1 of 3)</vt:lpstr>
      <vt:lpstr>Program 11-4 (2 of 3)</vt:lpstr>
      <vt:lpstr>Program 11-4 (3 of 3)</vt:lpstr>
      <vt:lpstr>11.6 Nested Structures</vt:lpstr>
      <vt:lpstr>Nested Structures</vt:lpstr>
      <vt:lpstr>Members of Nested Structures</vt:lpstr>
      <vt:lpstr>11.7 Structures as Function Arguments</vt:lpstr>
      <vt:lpstr>Structures as Function Arguments</vt:lpstr>
      <vt:lpstr>Excerpts from Program 11-6</vt:lpstr>
      <vt:lpstr>Structures as Function Arguments - Notes</vt:lpstr>
      <vt:lpstr>Revised showItem Function</vt:lpstr>
      <vt:lpstr>11.8 Returning a Structure from a Function</vt:lpstr>
      <vt:lpstr>Returning a Structure from a Function</vt:lpstr>
      <vt:lpstr>Returning a Structure from a Function - Example</vt:lpstr>
      <vt:lpstr>Program 11-7 (1 of 3)</vt:lpstr>
      <vt:lpstr>Program 11-7 (2 of 3)</vt:lpstr>
      <vt:lpstr>Program 11-7 (3 of 3)</vt:lpstr>
      <vt:lpstr>11.9 Pointers to Structures</vt:lpstr>
      <vt:lpstr>Pointers to Structures</vt:lpstr>
      <vt:lpstr>Accessing Structure Members via Pointer Variables</vt:lpstr>
      <vt:lpstr>From Program 11-8</vt:lpstr>
      <vt:lpstr>11.11 Unions</vt:lpstr>
      <vt:lpstr>Unions</vt:lpstr>
      <vt:lpstr>Anonymous Union</vt:lpstr>
      <vt:lpstr>11.12 Enumerated Data Types</vt:lpstr>
      <vt:lpstr>Enumerated Data Types (1 of 9)</vt:lpstr>
      <vt:lpstr>Enumerated Data Types (2 of 9)</vt:lpstr>
      <vt:lpstr>Enumerated Data Types (3 of 9)</vt:lpstr>
      <vt:lpstr>Enumerated Data Types (4 of 9)</vt:lpstr>
      <vt:lpstr>Enumerated Data Types (5 of 9)</vt:lpstr>
      <vt:lpstr>Enumerated Data Types (6 of 9)</vt:lpstr>
      <vt:lpstr>Enumerated Data Types (7 of 9)</vt:lpstr>
      <vt:lpstr>Enumerated Data Types (8 of 9)</vt:lpstr>
      <vt:lpstr>Assigning an Integer to an enum Variable</vt:lpstr>
      <vt:lpstr>Assigning an Enumerator to an int Variable</vt:lpstr>
      <vt:lpstr>Comparing Enumerator Values</vt:lpstr>
      <vt:lpstr>Program 11-12 (1 of 2)</vt:lpstr>
      <vt:lpstr>Program 11-12 (2 of 2)</vt:lpstr>
      <vt:lpstr>Enumerated Data Types (9 of 9)</vt:lpstr>
      <vt:lpstr>Anonymous Enumerated Types</vt:lpstr>
      <vt:lpstr>Using Math Operators with enum Variables (1 of 2)</vt:lpstr>
      <vt:lpstr>Using Math Operators with enum Variables (2 of 2)</vt:lpstr>
      <vt:lpstr>Using an enum Variable to Step through an Array’s Elements (1 of 3)</vt:lpstr>
      <vt:lpstr>Using an enum Variable to Step through an Array’s Elements (2 of 3)</vt:lpstr>
      <vt:lpstr>Using an enum Variable to Step through an Array’s Elements (3 of 3)</vt:lpstr>
      <vt:lpstr>Program 11-13 (1 of 2)</vt:lpstr>
      <vt:lpstr>Program 11-13 (2 of 2)</vt:lpstr>
      <vt:lpstr>Enumerators Must Be Unique Within the Same Scope</vt:lpstr>
      <vt:lpstr>Using Strongly Typed enumS in C++ 11</vt:lpstr>
      <vt:lpstr>Declaring the Type and Defining the Variables in One Statement</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C++: From Control Structures Through Objects, 8e</dc:title>
  <dc:subject>Computer Science</dc:subject>
  <dc:creator>Gaddis</dc:creator>
  <cp:keywords>Starting out With C++</cp:keywords>
  <cp:lastModifiedBy>Windows User</cp:lastModifiedBy>
  <cp:revision>1182</cp:revision>
  <dcterms:modified xsi:type="dcterms:W3CDTF">2018-03-22T14:16:40Z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