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2"/>
  </p:notesMasterIdLst>
  <p:handoutMasterIdLst>
    <p:handoutMasterId r:id="rId53"/>
  </p:handoutMasterIdLst>
  <p:sldIdLst>
    <p:sldId id="301" r:id="rId3"/>
    <p:sldId id="354" r:id="rId4"/>
    <p:sldId id="308" r:id="rId5"/>
    <p:sldId id="309" r:id="rId6"/>
    <p:sldId id="310" r:id="rId7"/>
    <p:sldId id="355" r:id="rId8"/>
    <p:sldId id="312" r:id="rId9"/>
    <p:sldId id="313" r:id="rId10"/>
    <p:sldId id="314" r:id="rId11"/>
    <p:sldId id="356" r:id="rId12"/>
    <p:sldId id="316" r:id="rId13"/>
    <p:sldId id="317" r:id="rId14"/>
    <p:sldId id="318" r:id="rId15"/>
    <p:sldId id="357" r:id="rId16"/>
    <p:sldId id="320" r:id="rId17"/>
    <p:sldId id="321" r:id="rId18"/>
    <p:sldId id="322" r:id="rId19"/>
    <p:sldId id="323" r:id="rId20"/>
    <p:sldId id="358" r:id="rId21"/>
    <p:sldId id="325" r:id="rId22"/>
    <p:sldId id="326" r:id="rId23"/>
    <p:sldId id="327" r:id="rId24"/>
    <p:sldId id="359" r:id="rId25"/>
    <p:sldId id="329" r:id="rId26"/>
    <p:sldId id="330" r:id="rId27"/>
    <p:sldId id="331" r:id="rId28"/>
    <p:sldId id="332" r:id="rId29"/>
    <p:sldId id="333" r:id="rId30"/>
    <p:sldId id="361" r:id="rId31"/>
    <p:sldId id="335" r:id="rId32"/>
    <p:sldId id="336" r:id="rId33"/>
    <p:sldId id="337" r:id="rId34"/>
    <p:sldId id="338" r:id="rId35"/>
    <p:sldId id="362" r:id="rId36"/>
    <p:sldId id="340" r:id="rId37"/>
    <p:sldId id="341" r:id="rId38"/>
    <p:sldId id="342" r:id="rId39"/>
    <p:sldId id="363" r:id="rId40"/>
    <p:sldId id="344" r:id="rId41"/>
    <p:sldId id="345" r:id="rId42"/>
    <p:sldId id="364" r:id="rId43"/>
    <p:sldId id="347" r:id="rId44"/>
    <p:sldId id="348" r:id="rId45"/>
    <p:sldId id="349" r:id="rId46"/>
    <p:sldId id="350" r:id="rId47"/>
    <p:sldId id="351" r:id="rId48"/>
    <p:sldId id="365" r:id="rId49"/>
    <p:sldId id="353" r:id="rId50"/>
    <p:sldId id="305" r:id="rId51"/>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1971" autoAdjust="0"/>
  </p:normalViewPr>
  <p:slideViewPr>
    <p:cSldViewPr snapToGrid="0" snapToObjects="1">
      <p:cViewPr varScale="1">
        <p:scale>
          <a:sx n="64" d="100"/>
          <a:sy n="64" d="100"/>
        </p:scale>
        <p:origin x="216" y="60"/>
      </p:cViewPr>
      <p:guideLst>
        <p:guide orient="horz" pos="2160"/>
        <p:guide pos="2880"/>
      </p:guideLst>
    </p:cSldViewPr>
  </p:slideViewPr>
  <p:outlineViewPr>
    <p:cViewPr>
      <p:scale>
        <a:sx n="33" d="100"/>
        <a:sy n="33" d="100"/>
      </p:scale>
      <p:origin x="0" y="-135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4339"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2409AEF7-F077-4672-B01C-6697EAF3946C}" type="datetimeFigureOut">
              <a:rPr lang="en-US" altLang="en-US"/>
              <a:pPr/>
              <a:t>3/22/2018</a:t>
            </a:fld>
            <a:endParaRPr lang="en-US" altLang="en-US" dirty="0"/>
          </a:p>
        </p:txBody>
      </p:sp>
      <p:sp>
        <p:nvSpPr>
          <p:cNvPr id="14340"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4341"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DDA30DE-72D1-4B37-98CA-6CB7749485CA}"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3315"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3316"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3318"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3319"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24D66F36-85F1-47D8-B146-D389BF1F26ED}"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a:headEnd/>
            <a:tailEnd/>
          </a:ln>
        </p:spPr>
      </p:sp>
      <p:sp>
        <p:nvSpPr>
          <p:cNvPr id="16387"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6388"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1D4A69B-3967-4114-BE88-080E514AB8F4}" type="slidenum">
              <a:rPr lang="en-US" altLang="en-US" sz="1200"/>
              <a:pPr/>
              <a:t>1</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FF1F3497-374D-45C9-B8AF-52E9C2CBEC2C}" type="slidenum">
              <a:rPr lang="en-US" altLang="en-US"/>
              <a:pPr/>
              <a:t>‹#›</a:t>
            </a:fld>
            <a:endParaRPr lang="en-US" altLang="en-US" dirty="0"/>
          </a:p>
        </p:txBody>
      </p:sp>
    </p:spTree>
    <p:extLst>
      <p:ext uri="{BB962C8B-B14F-4D97-AF65-F5344CB8AC3E}">
        <p14:creationId xmlns:p14="http://schemas.microsoft.com/office/powerpoint/2010/main" val="348183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F9635315-527D-4135-B7BE-4B0BBBF9EBC9}" type="slidenum">
              <a:rPr lang="en-US" altLang="en-US"/>
              <a:pPr/>
              <a:t>‹#›</a:t>
            </a:fld>
            <a:endParaRPr lang="en-US" altLang="en-US" dirty="0"/>
          </a:p>
        </p:txBody>
      </p:sp>
    </p:spTree>
    <p:extLst>
      <p:ext uri="{BB962C8B-B14F-4D97-AF65-F5344CB8AC3E}">
        <p14:creationId xmlns:p14="http://schemas.microsoft.com/office/powerpoint/2010/main" val="146590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C7FB77B3-B4D5-40A1-A254-25D1EE517178}" type="slidenum">
              <a:rPr lang="en-US" altLang="en-US"/>
              <a:pPr/>
              <a:t>‹#›</a:t>
            </a:fld>
            <a:endParaRPr lang="en-US" altLang="en-US" dirty="0"/>
          </a:p>
        </p:txBody>
      </p:sp>
    </p:spTree>
    <p:extLst>
      <p:ext uri="{BB962C8B-B14F-4D97-AF65-F5344CB8AC3E}">
        <p14:creationId xmlns:p14="http://schemas.microsoft.com/office/powerpoint/2010/main" val="5255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F7DD1A5A-4320-42BF-98FF-AE69675E3D42}" type="datetimeFigureOut">
              <a:rPr lang="en-US" altLang="en-US"/>
              <a:pPr/>
              <a:t>3/22/2018</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DFED1CCD-A5E3-41CB-A019-A5C589405776}" type="slidenum">
              <a:rPr lang="en-US" altLang="en-US"/>
              <a:pPr/>
              <a:t>‹#›</a:t>
            </a:fld>
            <a:endParaRPr lang="en-US" altLang="en-US" dirty="0"/>
          </a:p>
        </p:txBody>
      </p:sp>
    </p:spTree>
    <p:extLst>
      <p:ext uri="{BB962C8B-B14F-4D97-AF65-F5344CB8AC3E}">
        <p14:creationId xmlns:p14="http://schemas.microsoft.com/office/powerpoint/2010/main" val="306087070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1E5DF655-94D4-487C-A111-A77E6C05AF2C}" type="slidenum">
              <a:rPr lang="en-US" altLang="en-US"/>
              <a:pPr/>
              <a:t>‹#›</a:t>
            </a:fld>
            <a:endParaRPr lang="en-US" altLang="en-US" dirty="0"/>
          </a:p>
        </p:txBody>
      </p:sp>
    </p:spTree>
    <p:extLst>
      <p:ext uri="{BB962C8B-B14F-4D97-AF65-F5344CB8AC3E}">
        <p14:creationId xmlns:p14="http://schemas.microsoft.com/office/powerpoint/2010/main" val="3671892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E401332A-453F-4F85-AA1A-7744148B37B3}" type="slidenum">
              <a:rPr lang="en-US" altLang="en-US"/>
              <a:pPr/>
              <a:t>‹#›</a:t>
            </a:fld>
            <a:endParaRPr lang="en-US" altLang="en-US" dirty="0"/>
          </a:p>
        </p:txBody>
      </p:sp>
    </p:spTree>
    <p:extLst>
      <p:ext uri="{BB962C8B-B14F-4D97-AF65-F5344CB8AC3E}">
        <p14:creationId xmlns:p14="http://schemas.microsoft.com/office/powerpoint/2010/main" val="40751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466E4132-3987-4B3D-A690-832798E9E401}" type="slidenum">
              <a:rPr lang="en-US" altLang="en-US"/>
              <a:pPr/>
              <a:t>‹#›</a:t>
            </a:fld>
            <a:endParaRPr lang="en-US" altLang="en-US" dirty="0"/>
          </a:p>
        </p:txBody>
      </p:sp>
    </p:spTree>
    <p:extLst>
      <p:ext uri="{BB962C8B-B14F-4D97-AF65-F5344CB8AC3E}">
        <p14:creationId xmlns:p14="http://schemas.microsoft.com/office/powerpoint/2010/main" val="102735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136292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94479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62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8229039F-C2F0-4155-B48F-869FD695D88E}" type="slidenum">
              <a:rPr lang="en-US" altLang="en-US"/>
              <a:pPr/>
              <a:t>‹#›</a:t>
            </a:fld>
            <a:endParaRPr lang="en-US" altLang="en-US" dirty="0"/>
          </a:p>
        </p:txBody>
      </p:sp>
    </p:spTree>
    <p:extLst>
      <p:ext uri="{BB962C8B-B14F-4D97-AF65-F5344CB8AC3E}">
        <p14:creationId xmlns:p14="http://schemas.microsoft.com/office/powerpoint/2010/main" val="396391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C871915C-97C7-4CA9-A598-9B3A05594781}" type="slidenum">
              <a:rPr lang="en-US" altLang="en-US"/>
              <a:pPr/>
              <a:t>‹#›</a:t>
            </a:fld>
            <a:endParaRPr lang="en-US" altLang="en-US" dirty="0"/>
          </a:p>
        </p:txBody>
      </p:sp>
    </p:spTree>
    <p:extLst>
      <p:ext uri="{BB962C8B-B14F-4D97-AF65-F5344CB8AC3E}">
        <p14:creationId xmlns:p14="http://schemas.microsoft.com/office/powerpoint/2010/main" val="404526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2845A15F-39C9-403C-A4BC-77724471909C}" type="slidenum">
              <a:rPr lang="en-US" altLang="en-US"/>
              <a:pPr/>
              <a:t>‹#›</a:t>
            </a:fld>
            <a:endParaRPr lang="en-US" altLang="en-US" dirty="0"/>
          </a:p>
        </p:txBody>
      </p:sp>
    </p:spTree>
    <p:extLst>
      <p:ext uri="{BB962C8B-B14F-4D97-AF65-F5344CB8AC3E}">
        <p14:creationId xmlns:p14="http://schemas.microsoft.com/office/powerpoint/2010/main" val="86912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74ED3249-8D09-402D-9EBD-CF8015E9677A}" type="slidenum">
              <a:rPr lang="en-US" altLang="en-US"/>
              <a:pPr/>
              <a:t>‹#›</a:t>
            </a:fld>
            <a:endParaRPr lang="en-US" altLang="en-US" dirty="0"/>
          </a:p>
        </p:txBody>
      </p:sp>
    </p:spTree>
    <p:extLst>
      <p:ext uri="{BB962C8B-B14F-4D97-AF65-F5344CB8AC3E}">
        <p14:creationId xmlns:p14="http://schemas.microsoft.com/office/powerpoint/2010/main" val="397045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755265E9-4EDE-494F-AC26-D88647C7B48B}"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04" r:id="rId7"/>
    <p:sldLayoutId id="2147483705" r:id="rId8"/>
    <p:sldLayoutId id="2147483706" r:id="rId9"/>
    <p:sldLayoutId id="2147483707" r:id="rId10"/>
    <p:sldLayoutId id="2147483714" r:id="rId11"/>
    <p:sldLayoutId id="2147483715" r:id="rId1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CB4685F4-15D0-47F0-811F-D78F9F8A177A}"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6" r:id="rId1"/>
    <p:sldLayoutId id="2147483717"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362950"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12</a:t>
            </a:r>
            <a:endParaRPr lang="en-US" b="1" dirty="0">
              <a:latin typeface="+mn-lt"/>
            </a:endParaRPr>
          </a:p>
        </p:txBody>
      </p:sp>
      <p:sp>
        <p:nvSpPr>
          <p:cNvPr id="5" name="Text Placeholder 4"/>
          <p:cNvSpPr>
            <a:spLocks noGrp="1"/>
          </p:cNvSpPr>
          <p:nvPr>
            <p:ph type="body" idx="3"/>
          </p:nvPr>
        </p:nvSpPr>
        <p:spPr>
          <a:xfrm>
            <a:off x="4876800" y="3114675"/>
            <a:ext cx="3657600" cy="1235075"/>
          </a:xfrm>
        </p:spPr>
        <p:txBody>
          <a:bodyPr/>
          <a:lstStyle/>
          <a:p>
            <a:pPr algn="ctr" eaLnBrk="1" fontAlgn="auto" hangingPunct="1">
              <a:spcBef>
                <a:spcPct val="50000"/>
              </a:spcBef>
              <a:spcAft>
                <a:spcPts val="0"/>
              </a:spcAft>
              <a:buSzPct val="100000"/>
              <a:defRPr/>
            </a:pPr>
            <a:r>
              <a:rPr lang="en-US" altLang="en-US" dirty="0">
                <a:solidFill>
                  <a:schemeClr val="tx1"/>
                </a:solidFill>
                <a:latin typeface="+mn-lt"/>
              </a:rPr>
              <a:t>Advanced </a:t>
            </a:r>
            <a:r>
              <a:rPr lang="en-US" altLang="en-US" dirty="0" smtClean="0">
                <a:solidFill>
                  <a:schemeClr val="tx1"/>
                </a:solidFill>
                <a:latin typeface="+mn-lt"/>
              </a:rPr>
              <a:t>File </a:t>
            </a:r>
            <a:r>
              <a:rPr lang="en-US" altLang="en-US" dirty="0">
                <a:solidFill>
                  <a:schemeClr val="tx1"/>
                </a:solidFill>
                <a:latin typeface="+mn-lt"/>
              </a:rPr>
              <a:t>Operations</a:t>
            </a:r>
          </a:p>
        </p:txBody>
      </p:sp>
      <p:pic>
        <p:nvPicPr>
          <p:cNvPr id="15366"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367"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solidFill>
                  <a:schemeClr val="bg1"/>
                </a:solidFill>
                <a:latin typeface="Times New Roman" panose="02020603050405020304" pitchFamily="18" charset="0"/>
                <a:cs typeface="Times New Roman" panose="02020603050405020304" pitchFamily="18" charset="0"/>
              </a:rPr>
              <a:t>12.2 </a:t>
            </a:r>
            <a:r>
              <a:rPr lang="en-US" altLang="en-US" sz="3400" dirty="0">
                <a:solidFill>
                  <a:schemeClr val="bg1"/>
                </a:solidFill>
                <a:latin typeface="Times New Roman" panose="02020603050405020304" pitchFamily="18" charset="0"/>
                <a:cs typeface="Times New Roman" panose="02020603050405020304" pitchFamily="18" charset="0"/>
              </a:rPr>
              <a:t>File Output </a:t>
            </a:r>
            <a:r>
              <a:rPr lang="en-US" altLang="en-US" sz="3400" dirty="0" smtClean="0">
                <a:solidFill>
                  <a:schemeClr val="bg1"/>
                </a:solidFill>
                <a:latin typeface="Times New Roman" panose="02020603050405020304" pitchFamily="18" charset="0"/>
                <a:cs typeface="Times New Roman" panose="02020603050405020304" pitchFamily="18" charset="0"/>
              </a:rPr>
              <a:t>Formatting</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15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File Output Formatting</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54323"/>
          </a:xfrm>
        </p:spPr>
        <p:txBody>
          <a:bodyPr>
            <a:spAutoFit/>
          </a:bodyPr>
          <a:lstStyle/>
          <a:p>
            <a:pPr marL="255651" indent="-255651">
              <a:tabLst/>
              <a:defRPr/>
            </a:pPr>
            <a:r>
              <a:rPr lang="en-US" altLang="en-US" sz="2400" dirty="0">
                <a:solidFill>
                  <a:srgbClr val="000000"/>
                </a:solidFill>
                <a:latin typeface="Arial (Body)"/>
                <a:ea typeface="+mn-ea"/>
              </a:rPr>
              <a:t>Use the same techniques with file stream objects as with </a:t>
            </a:r>
            <a:r>
              <a:rPr lang="en-US" altLang="en-US" sz="2400" dirty="0" smtClean="0">
                <a:solidFill>
                  <a:srgbClr val="000000"/>
                </a:solidFill>
                <a:latin typeface="Courier New" panose="02070309020205020404" pitchFamily="49" charset="0"/>
                <a:ea typeface="+mn-ea"/>
                <a:cs typeface="Courier New" panose="02070309020205020404" pitchFamily="49" charset="0"/>
              </a:rPr>
              <a:t>c</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out</a:t>
            </a:r>
            <a:r>
              <a:rPr lang="en-US" altLang="en-US" sz="2400" dirty="0">
                <a:solidFill>
                  <a:srgbClr val="000000"/>
                </a:solidFill>
                <a:latin typeface="Courier New" panose="02070309020205020404" pitchFamily="49" charset="0"/>
                <a:ea typeface="+mn-ea"/>
                <a:cs typeface="Courier New" panose="02070309020205020404" pitchFamily="49" charset="0"/>
              </a:rPr>
              <a:t>: showpoint</a:t>
            </a:r>
            <a:r>
              <a:rPr lang="en-US" altLang="en-US" sz="2400" dirty="0" smtClean="0">
                <a:solidFill>
                  <a:srgbClr val="000000"/>
                </a:solidFill>
                <a:latin typeface="Courier New" panose="02070309020205020404" pitchFamily="49" charset="0"/>
                <a:ea typeface="+mn-ea"/>
                <a:cs typeface="Courier New" panose="02070309020205020404" pitchFamily="49" charset="0"/>
              </a:rPr>
              <a:t>, setw(x),showprecision(x</a:t>
            </a:r>
            <a:r>
              <a:rPr lang="en-US" altLang="en-US" sz="2400" dirty="0">
                <a:solidFill>
                  <a:srgbClr val="000000"/>
                </a:solidFill>
                <a:latin typeface="Courier New" panose="02070309020205020404" pitchFamily="49" charset="0"/>
                <a:ea typeface="+mn-ea"/>
                <a:cs typeface="Courier New" panose="02070309020205020404" pitchFamily="49" charset="0"/>
              </a:rPr>
              <a:t>),</a:t>
            </a:r>
            <a:r>
              <a:rPr lang="en-US" altLang="en-US" sz="2400" dirty="0">
                <a:solidFill>
                  <a:srgbClr val="000000"/>
                </a:solidFill>
                <a:latin typeface="Arial (Body)"/>
                <a:ea typeface="+mn-ea"/>
              </a:rPr>
              <a:t> etc</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a:tabLst/>
              <a:defRPr/>
            </a:pPr>
            <a:r>
              <a:rPr lang="en-US" altLang="en-US" sz="2400" dirty="0" smtClean="0">
                <a:solidFill>
                  <a:srgbClr val="000000"/>
                </a:solidFill>
                <a:latin typeface="Arial (Body)"/>
                <a:ea typeface="+mn-ea"/>
              </a:rPr>
              <a:t>Requires </a:t>
            </a:r>
            <a:r>
              <a:rPr lang="en-US" altLang="en-US" sz="2400" dirty="0" smtClean="0">
                <a:solidFill>
                  <a:srgbClr val="000000"/>
                </a:solidFill>
                <a:latin typeface="Courier New" panose="02070309020205020404" pitchFamily="49" charset="0"/>
                <a:ea typeface="+mn-ea"/>
                <a:cs typeface="Courier New" panose="02070309020205020404" pitchFamily="49" charset="0"/>
              </a:rPr>
              <a:t>iomanip</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to use </a:t>
            </a:r>
            <a:r>
              <a:rPr lang="en-US" altLang="en-US" sz="2400" dirty="0" smtClean="0">
                <a:solidFill>
                  <a:srgbClr val="000000"/>
                </a:solidFill>
                <a:latin typeface="Arial (Body)"/>
                <a:ea typeface="+mn-ea"/>
              </a:rPr>
              <a:t>manipulators</a:t>
            </a:r>
            <a:endParaRPr lang="en-US" altLang="en-US" sz="2400" dirty="0">
              <a:solidFill>
                <a:srgbClr val="000000"/>
              </a:solidFill>
              <a:latin typeface="Arial (Body)"/>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txBox="1">
            <a:spLocks noGrp="1"/>
          </p:cNvSpPr>
          <p:nvPr>
            <p:ph type="title"/>
          </p:nvPr>
        </p:nvSpPr>
        <p:spPr>
          <a:xfrm>
            <a:off x="457200" y="606397"/>
            <a:ext cx="8229600" cy="707856"/>
          </a:xfrm>
        </p:spPr>
        <p:txBody>
          <a:bodyPr anchor="b">
            <a:spAutoFit/>
          </a:bodyPr>
          <a:lstStyle/>
          <a:p>
            <a:pPr eaLnBrk="1" hangingPunct="1">
              <a:spcBef>
                <a:spcPct val="0"/>
              </a:spcBef>
            </a:pPr>
            <a:r>
              <a:rPr lang="en-US" altLang="en-US" kern="1200" dirty="0">
                <a:latin typeface="Times New Roman" panose="02020603050405020304" pitchFamily="18" charset="0"/>
                <a:cs typeface="Arial" panose="020B0604020202020204" pitchFamily="34" charset="0"/>
              </a:rPr>
              <a:t>Program 12-3 </a:t>
            </a:r>
            <a:r>
              <a:rPr lang="en-US" altLang="en-US" sz="2000" b="0" kern="1200" dirty="0" smtClean="0">
                <a:latin typeface="Times New Roman" panose="02020603050405020304" pitchFamily="18" charset="0"/>
                <a:cs typeface="Arial" panose="020B0604020202020204" pitchFamily="34" charset="0"/>
              </a:rPr>
              <a:t>(1 </a:t>
            </a:r>
            <a:r>
              <a:rPr lang="en-US" altLang="en-US" sz="2000" b="0" kern="1200" dirty="0">
                <a:latin typeface="Times New Roman" panose="02020603050405020304" pitchFamily="18" charset="0"/>
                <a:cs typeface="Arial" panose="020B0604020202020204" pitchFamily="34" charset="0"/>
              </a:rPr>
              <a:t>of 2)</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7651" name="Picture 2" descr="Computer code has 33 lines. The lines read as follows. Line 1. forward slash forward slash This program uses the set precision and fixed. Line 2. forward slash forward slash manipulators to format file output period. Line 3. hash include left angle bracket i o stream right angle bracket. Line 4. hash include left angle bracket i o m a n i p right angle bracket. Line 5. hash include left angle bracket f stream right angle bracket. Line 6. using namespace s t d semicolon. Line 7. blank. Line 8. i n t main left parenthesis right parenthesis. Line 9. left brace. Line 10, indented once. f stream data File semicolon. Line 11, indented once. double n u m equals 17.816392 semicolon. Line 12. blank. Line 13, indented once. data File period open left parenthesis double quote n u m file period t x t double quote comma i o s colon, colon out right parenthesis semicolon forward slash forward slash Open in output mode. Line 14. blank. Line 15, indented once. data File left angle bracket left angle bracket fixed semicolon forward slash forward slash Format for fixed hyphen point notation. Line 16, indented once. data File left angle bracket left angle bracket n u m left angle bracket left angle bracket end l semicolon forward slash forward slash Write the number. Line 17, blank. Line 18, indented once. data File left angle bracket left angle bracket set precision left parenthesis 4 right parenthesis semicolon forward slash forward slash Format for 4 decimal places. Line 19, indented once. data File left angle bracket left angle bracket n u m left angle bracket left angle bracket end l semicolon forward slash forward slash Write the number. Line 20, blank. Line 21, indented once. data File left angle bracket left angle bracket set precision left parenthesis 3 right parenthesis semicolon forward slash forward slash Format for 3 decimal places. Line 22, indented once. data File left angle bracket left angle bracket n u m left angle bracket left angle bracket end l semicolon forward slash forward slash Write the number. Line 23, blank."/>
          <p:cNvPicPr>
            <a:picLocks noChangeAspect="1" noChangeArrowheads="1"/>
          </p:cNvPicPr>
          <p:nvPr/>
        </p:nvPicPr>
        <p:blipFill rotWithShape="1">
          <a:blip r:embed="rId2">
            <a:extLst>
              <a:ext uri="{28A0092B-C50C-407E-A947-70E740481C1C}">
                <a14:useLocalDpi xmlns:a14="http://schemas.microsoft.com/office/drawing/2010/main" val="0"/>
              </a:ext>
            </a:extLst>
          </a:blip>
          <a:srcRect t="6953" r="378"/>
          <a:stretch/>
        </p:blipFill>
        <p:spPr bwMode="auto">
          <a:xfrm>
            <a:off x="1017257" y="1627090"/>
            <a:ext cx="7109486" cy="4540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eaLnBrk="1" hangingPunct="1">
              <a:spcBef>
                <a:spcPct val="0"/>
              </a:spcBef>
              <a:buClrTx/>
              <a:defRPr/>
            </a:pPr>
            <a:r>
              <a:rPr lang="en-US" altLang="en-US" kern="1200" dirty="0">
                <a:latin typeface="Times New Roman" panose="02020603050405020304" pitchFamily="18" charset="0"/>
                <a:cs typeface="Arial" panose="020B0604020202020204" pitchFamily="34" charset="0"/>
              </a:rPr>
              <a:t>Program </a:t>
            </a:r>
            <a:r>
              <a:rPr lang="en-US" altLang="en-US" kern="1200" dirty="0" smtClean="0">
                <a:latin typeface="Times New Roman" panose="02020603050405020304" pitchFamily="18" charset="0"/>
                <a:cs typeface="Arial" panose="020B0604020202020204" pitchFamily="34" charset="0"/>
              </a:rPr>
              <a:t>12-3 </a:t>
            </a:r>
            <a:r>
              <a:rPr lang="en-US" altLang="en-US" sz="2000" b="0" kern="1200" dirty="0" smtClean="0">
                <a:latin typeface="Times New Roman" panose="02020603050405020304" pitchFamily="18" charset="0"/>
                <a:cs typeface="Arial" panose="020B0604020202020204" pitchFamily="34" charset="0"/>
              </a:rPr>
              <a:t>(2 of 2)</a:t>
            </a:r>
            <a:endParaRPr lang="en-US" altLang="en-US" sz="2000" b="0" kern="1200" dirty="0">
              <a:latin typeface="Times New Roman" panose="02020603050405020304" pitchFamily="18" charset="0"/>
              <a:ea typeface="+mn-ea"/>
              <a:cs typeface="Arial" panose="020B0604020202020204" pitchFamily="34" charset="0"/>
            </a:endParaRPr>
          </a:p>
        </p:txBody>
      </p:sp>
      <p:pic>
        <p:nvPicPr>
          <p:cNvPr id="28675" name="Picture 2" descr="Computer code continued. Line 15, indented once. data File left angle bracket left angle bracket fixed semicolon forward slash forward slash Format for fixed hyphen point notation. Line 16, indented once. data File left angle bracket left angle bracket n u m left angle bracket left angle bracket end l semicolon forward slash forward slash Write the number. Line 17, blank. Line 18, indented once. data File left angle bracket left angle bracket set precision left parenthesis 4 right parenthesis semicolon forward slash forward slash Format for 4 decimal places. Line 19, indented once. data File left angle bracket left angle bracket n u m left angle bracket left angle bracket end l semicolon forward slash forward slash Write the number. Line 20, blank. Line 21, indented once. data File left angle bracket left angle bracket set precision left parenthesis 3 right parenthesis semicolon forward slash forward slash Format for 3 decimal places. Line 22, indented once. data File left angle bracket left angle bracket n u m left angle bracket left angle bracket end l semicolon forward slash forward slash Write the number. Line 23, blank. A program output titled contents of file n u m file period t x t has 5 lines. The lines read as follows. Line 1. 17.816392. Line 2. 17.8164. Line 3. 17.816. Line 4. 17.82. Line 5. 1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39" y="2103846"/>
            <a:ext cx="7798322" cy="357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solidFill>
                  <a:schemeClr val="bg1"/>
                </a:solidFill>
                <a:latin typeface="Times New Roman" panose="02020603050405020304" pitchFamily="18" charset="0"/>
                <a:cs typeface="Times New Roman" panose="02020603050405020304" pitchFamily="18" charset="0"/>
              </a:rPr>
              <a:t>12.3 </a:t>
            </a:r>
            <a:r>
              <a:rPr lang="en-US" altLang="en-US" sz="3400" dirty="0">
                <a:solidFill>
                  <a:schemeClr val="bg1"/>
                </a:solidFill>
                <a:latin typeface="Times New Roman" panose="02020603050405020304" pitchFamily="18" charset="0"/>
                <a:cs typeface="Times New Roman" panose="02020603050405020304" pitchFamily="18" charset="0"/>
              </a:rPr>
              <a:t>Passing File Stream Objects to </a:t>
            </a:r>
            <a:r>
              <a:rPr lang="en-US" altLang="en-US" sz="3400" dirty="0" smtClean="0">
                <a:solidFill>
                  <a:schemeClr val="bg1"/>
                </a:solidFill>
                <a:latin typeface="Times New Roman" panose="02020603050405020304" pitchFamily="18" charset="0"/>
                <a:cs typeface="Times New Roman" panose="02020603050405020304" pitchFamily="18" charset="0"/>
              </a:rPr>
              <a:t>Functions</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40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Passing File Stream Objects to Functions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dirty="0">
                <a:solidFill>
                  <a:srgbClr val="000000"/>
                </a:solidFill>
                <a:latin typeface="Arial (Body)"/>
                <a:ea typeface="+mn-ea"/>
              </a:rPr>
              <a:t>It is very useful to pass file stream objects to </a:t>
            </a:r>
            <a:r>
              <a:rPr lang="en-US" altLang="en-US" sz="2400" dirty="0" smtClean="0">
                <a:solidFill>
                  <a:srgbClr val="000000"/>
                </a:solidFill>
                <a:latin typeface="Arial (Body)"/>
                <a:ea typeface="+mn-ea"/>
              </a:rPr>
              <a:t>functions</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Be sure to always pass file stream objects by reference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noGrp="1"/>
          </p:cNvSpPr>
          <p:nvPr>
            <p:ph type="title"/>
          </p:nvPr>
        </p:nvSpPr>
        <p:spPr>
          <a:xfrm>
            <a:off x="457200" y="606397"/>
            <a:ext cx="8229600" cy="707856"/>
          </a:xfrm>
        </p:spPr>
        <p:txBody>
          <a:bodyPr anchor="b">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Program 12.5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(1 of 3)</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31747" name="Picture 1" descr="Computer code has 60 lines. The lines read as follows. Line 1. forward slash forward slash This program demonstrates how file stream objects may. Line 2. forward slash forward slash be passed by reference to functions period. Line 3. hash include left angle bracket i o stream right angle bracket. Line 4. hash include left angle bracket f stream right angle bracket. Line 5. hash include left angle bracket string right angle bracket. Line 6. using namespace s t d semicolon. Line 7. blank. Line 8. forward slash forward slash Function prototypes. Line 9. b o o l open File In left parenthesis f stream ampersand comma string right parenthesis semicolon. Line 10. void show Contents left parenthesis f stream ampersand right parenthesis semicolon. Line 11. blank. Line 12. i n t main left parenthesis right parenthesis. Line 13. left brace. Line 14, indented once. f stream data File semicolon. Line 15. blank. Line 16, indented once. if left parenthesis open File In left parenthesis data File comma double quote demo file period t x t double quote right parenthesis right parenthesis. Line 17, indented once. left brace. Line 18, indented twice. c out left angle bracket left angle bracket double quote File opened successfully period back slash n double quote semicolon. Line 19, indented twice. c out left angle bracket left angle bracket double quote Now reading data from the file period back slash n back slash n double quote semicolon. Line 20, indented twice. show Contents left parenthesis data File right parenthesis semicolon. Line 21, indented twice. data File period close left parenthesis right parenthesis semicolon. Line 22, indented twice. c out left angle bracket left angle bracket double quote back slash n Done period back slash n double quote semicolon. Line 23, indented once. right brace."/>
          <p:cNvPicPr>
            <a:picLocks noChangeAspect="1"/>
          </p:cNvPicPr>
          <p:nvPr/>
        </p:nvPicPr>
        <p:blipFill rotWithShape="1">
          <a:blip r:embed="rId2">
            <a:extLst>
              <a:ext uri="{28A0092B-C50C-407E-A947-70E740481C1C}">
                <a14:useLocalDpi xmlns:a14="http://schemas.microsoft.com/office/drawing/2010/main" val="0"/>
              </a:ext>
            </a:extLst>
          </a:blip>
          <a:srcRect t="8474" r="5537"/>
          <a:stretch/>
        </p:blipFill>
        <p:spPr bwMode="auto">
          <a:xfrm>
            <a:off x="1607937" y="1791090"/>
            <a:ext cx="5928126" cy="440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606397"/>
            <a:ext cx="8229600" cy="707856"/>
          </a:xfrm>
        </p:spPr>
        <p:txBody>
          <a:bodyPr anchor="b">
            <a:spAutoFit/>
          </a:bodyPr>
          <a:lstStyle/>
          <a:p>
            <a:pPr eaLnBrk="1" hangingPunct="1">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Program 12.5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(2 of </a:t>
            </a:r>
            <a:r>
              <a:rPr lang="en-US" altLang="en-US" sz="2000" b="0" dirty="0">
                <a:latin typeface="Times New Roman" panose="02020603050405020304" pitchFamily="18" charset="0"/>
                <a:cs typeface="Times New Roman" panose="02020603050405020304" pitchFamily="18" charset="0"/>
                <a:sym typeface="Times New Roman" panose="02020603050405020304" pitchFamily="18" charset="0"/>
              </a:rPr>
              <a:t>3</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32771" name="Picture 5" descr="Computer code continued. Line 24, indented once. else. Line 25, indented twice. c out left angle bracket left angle bracket double quote File open error exclamation point double quote left angle bracket left angle bracket end l semicolon. Line 26. blank. Line 27, indented once. return 0 semicolon. Line 28. right brace. Line 29. blank. Line 30. forward slash forward slash series of asterisks. Line 31. forward slash forward slash Definition of function open File In period Accepts a reference asterisk. Line 32. forward slash forward slash to an f stream object as an argument period The file is opened asterisk. Line 33. forward slash forward slash for input period The function returns true upon success comma false asterisk. Line 34. forward slash forward slash upon failure period asterisk. Line 35. forward slash forward slash series of asterisks. Line 36. blank. Line 37. b o o l open File In left parenthesis f stream ampersand file comma string name right parenthesis. Line 38. left brace. Line 39, indented once. file period open left parenthesis name comma i o s colon, colon in right parenthesis semicolon. Line 40, indented once. if left parenthesis file period fail left parenthesis right parenthesis right parenthesis. Line 41, indented once. return false semicolon. Line 42, indented once. else. Line 43, indented once. return true semicolon. Line 44. right brace. Line 45. blank. Line 46. forward slash forward slash series of asterisks. Line 47. forward slash forward slash Definition of function show Contents period Accepts an f stream asterisk. Line 48. forward slash forward slash reference as its argument period Uses a loop to read each name asterisk. Line 49. forward slash forward slash from the file and displays it on the screen period asterisk. Line 50. forward slash forward slash series of asteris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68" y="1544690"/>
            <a:ext cx="5809463" cy="46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txBox="1">
            <a:spLocks noGrp="1"/>
          </p:cNvSpPr>
          <p:nvPr>
            <p:ph type="title"/>
          </p:nvPr>
        </p:nvSpPr>
        <p:spPr>
          <a:xfrm>
            <a:off x="457200" y="606397"/>
            <a:ext cx="8229600" cy="707856"/>
          </a:xfrm>
        </p:spPr>
        <p:txBody>
          <a:bodyPr anchor="b">
            <a:spAutoFit/>
          </a:bodyPr>
          <a:lstStyle/>
          <a:p>
            <a:pPr eaLnBrk="1" hangingPunct="1">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Program 12.5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(3 </a:t>
            </a:r>
            <a:r>
              <a:rPr lang="en-US" altLang="en-US" sz="2000" b="0" dirty="0">
                <a:latin typeface="Times New Roman" panose="02020603050405020304" pitchFamily="18" charset="0"/>
                <a:cs typeface="Times New Roman" panose="02020603050405020304" pitchFamily="18" charset="0"/>
                <a:sym typeface="Times New Roman" panose="02020603050405020304" pitchFamily="18" charset="0"/>
              </a:rPr>
              <a:t>of 3</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33795" name="Picture 5" descr="Computer code continued. Line 51. blank. Line 52. void show Contents left parenthesis f stream ampersand file right parenthesis. Line 53. left brace. Line 54, indented once. string line semicolon. Line 55, blank. Line 56, indented once. while left parenthesis file right angle bracket right angle bracket line right parenthesis. Line 57, indented once. left brace. Line 58, indented once. c out left angle bracket left angle bracket line left angle bracket left angle bracket end l semicolon. Line 59. right brace. Line 60. right brace. The program output has 7 lines. The lines read as follows. Line 1. File opened successfully. Line 2. Now reading data from the file. Line 3. Jones. Line 4. Smith. Line 5. Willis. Line 6. Davis. Line 7. D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455" y="1754033"/>
            <a:ext cx="6365090" cy="414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255651" indent="-255651">
              <a:tabLst/>
              <a:defRPr/>
            </a:pPr>
            <a:r>
              <a:rPr lang="en-US" altLang="en-US" sz="3400" dirty="0" smtClean="0">
                <a:solidFill>
                  <a:schemeClr val="bg1"/>
                </a:solidFill>
                <a:latin typeface="Times New Roman" panose="02020603050405020304" pitchFamily="18" charset="0"/>
                <a:cs typeface="Times New Roman" panose="02020603050405020304" pitchFamily="18" charset="0"/>
              </a:rPr>
              <a:t>12.4 </a:t>
            </a:r>
            <a:r>
              <a:rPr lang="en-US" altLang="en-US" sz="3400" dirty="0">
                <a:solidFill>
                  <a:schemeClr val="bg1"/>
                </a:solidFill>
                <a:latin typeface="Times New Roman" panose="02020603050405020304" pitchFamily="18" charset="0"/>
                <a:cs typeface="Times New Roman" panose="02020603050405020304" pitchFamily="18" charset="0"/>
              </a:rPr>
              <a:t>More Detailed Error </a:t>
            </a:r>
            <a:r>
              <a:rPr lang="en-US" altLang="en-US" sz="3400" dirty="0" smtClean="0">
                <a:solidFill>
                  <a:schemeClr val="bg1"/>
                </a:solidFill>
                <a:latin typeface="Times New Roman" panose="02020603050405020304" pitchFamily="18" charset="0"/>
                <a:cs typeface="Times New Roman" panose="02020603050405020304" pitchFamily="18" charset="0"/>
              </a:rPr>
              <a:t>Testing</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87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solidFill>
                  <a:schemeClr val="bg1"/>
                </a:solidFill>
                <a:latin typeface="Times New Roman" panose="02020603050405020304" pitchFamily="18" charset="0"/>
                <a:cs typeface="Times New Roman" panose="02020603050405020304" pitchFamily="18" charset="0"/>
              </a:rPr>
              <a:t>12.1 </a:t>
            </a:r>
            <a:r>
              <a:rPr lang="en-US" altLang="en-US" sz="3400" dirty="0">
                <a:solidFill>
                  <a:schemeClr val="bg1"/>
                </a:solidFill>
                <a:latin typeface="Times New Roman" panose="02020603050405020304" pitchFamily="18" charset="0"/>
                <a:cs typeface="Times New Roman" panose="02020603050405020304" pitchFamily="18" charset="0"/>
              </a:rPr>
              <a:t>File </a:t>
            </a:r>
            <a:r>
              <a:rPr lang="en-US" altLang="en-US" sz="3400" dirty="0" smtClean="0">
                <a:solidFill>
                  <a:schemeClr val="bg1"/>
                </a:solidFill>
                <a:latin typeface="Times New Roman" panose="02020603050405020304" pitchFamily="18" charset="0"/>
                <a:cs typeface="Times New Roman" panose="02020603050405020304" pitchFamily="18" charset="0"/>
              </a:rPr>
              <a:t>Operations</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393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More Detailed Error Testing</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Can examine error state bits to determine stream status</a:t>
            </a:r>
          </a:p>
          <a:p>
            <a:pPr marL="255651" indent="-255651">
              <a:buFont typeface="Arial" panose="020B0604020202020204" pitchFamily="34" charset="0"/>
              <a:buChar char="•"/>
              <a:defRPr/>
            </a:pPr>
            <a:r>
              <a:rPr lang="en-US" altLang="en-US" sz="2400" dirty="0">
                <a:solidFill>
                  <a:srgbClr val="000000"/>
                </a:solidFill>
                <a:latin typeface="Arial (Body)"/>
                <a:ea typeface="+mn-ea"/>
              </a:rPr>
              <a:t>Bits tested/cleared by stream member </a:t>
            </a:r>
            <a:r>
              <a:rPr lang="en-US" altLang="en-US" sz="2400" dirty="0" smtClean="0">
                <a:solidFill>
                  <a:srgbClr val="000000"/>
                </a:solidFill>
                <a:latin typeface="Arial (Body)"/>
                <a:ea typeface="+mn-ea"/>
              </a:rPr>
              <a:t>functions</a:t>
            </a:r>
          </a:p>
        </p:txBody>
      </p:sp>
      <p:graphicFrame>
        <p:nvGraphicFramePr>
          <p:cNvPr id="5" name="Table 4"/>
          <p:cNvGraphicFramePr>
            <a:graphicFrameLocks/>
          </p:cNvGraphicFramePr>
          <p:nvPr>
            <p:extLst>
              <p:ext uri="{D42A27DB-BD31-4B8C-83A1-F6EECF244321}">
                <p14:modId xmlns:p14="http://schemas.microsoft.com/office/powerpoint/2010/main" val="334096150"/>
              </p:ext>
            </p:extLst>
          </p:nvPr>
        </p:nvGraphicFramePr>
        <p:xfrm>
          <a:off x="1216843" y="3027773"/>
          <a:ext cx="6711099" cy="1828800"/>
        </p:xfrm>
        <a:graphic>
          <a:graphicData uri="http://schemas.openxmlformats.org/drawingml/2006/table">
            <a:tbl>
              <a:tblPr/>
              <a:tblGrid>
                <a:gridCol w="2176806">
                  <a:extLst>
                    <a:ext uri="{9D8B030D-6E8A-4147-A177-3AD203B41FA5}">
                      <a16:colId xmlns:a16="http://schemas.microsoft.com/office/drawing/2014/main" val="20000"/>
                    </a:ext>
                  </a:extLst>
                </a:gridCol>
                <a:gridCol w="4534293">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ios::eofbit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set when end of file detected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ios::failbit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set when operation failed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ios::hardfail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set when error occurred and no recovery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ios::badbit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set when invalid operation attempted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112" charset="0"/>
                        </a:rPr>
                        <a:t>ios::goodbit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set when no other bits are 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Member Functions /Flags</a:t>
            </a:r>
            <a:endParaRPr lang="en-US" altLang="en-US" dirty="0">
              <a:latin typeface="Times New Roman" panose="02020603050405020304" pitchFamily="18" charset="0"/>
              <a:ea typeface="+mj-ea"/>
              <a:cs typeface="Arial"/>
            </a:endParaRPr>
          </a:p>
        </p:txBody>
      </p:sp>
      <p:graphicFrame>
        <p:nvGraphicFramePr>
          <p:cNvPr id="4" name="Table 3"/>
          <p:cNvGraphicFramePr>
            <a:graphicFrameLocks/>
          </p:cNvGraphicFramePr>
          <p:nvPr>
            <p:extLst>
              <p:ext uri="{D42A27DB-BD31-4B8C-83A1-F6EECF244321}">
                <p14:modId xmlns:p14="http://schemas.microsoft.com/office/powerpoint/2010/main" val="2779817031"/>
              </p:ext>
            </p:extLst>
          </p:nvPr>
        </p:nvGraphicFramePr>
        <p:xfrm>
          <a:off x="857512" y="1719263"/>
          <a:ext cx="7428976" cy="1828800"/>
        </p:xfrm>
        <a:graphic>
          <a:graphicData uri="http://schemas.openxmlformats.org/drawingml/2006/table">
            <a:tbl>
              <a:tblPr/>
              <a:tblGrid>
                <a:gridCol w="1319979">
                  <a:extLst>
                    <a:ext uri="{9D8B030D-6E8A-4147-A177-3AD203B41FA5}">
                      <a16:colId xmlns:a16="http://schemas.microsoft.com/office/drawing/2014/main" val="20000"/>
                    </a:ext>
                  </a:extLst>
                </a:gridCol>
                <a:gridCol w="6108997">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eof()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true if </a:t>
                      </a: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eofbit</a:t>
                      </a:r>
                      <a:r>
                        <a:rPr kumimoji="0" lang="en-US" sz="1800" b="0" i="0" u="none" strike="noStrike" cap="none" normalizeH="0" baseline="0" dirty="0" smtClean="0">
                          <a:ln>
                            <a:noFill/>
                          </a:ln>
                          <a:solidFill>
                            <a:schemeClr val="tx1"/>
                          </a:solidFill>
                          <a:effectLst/>
                          <a:latin typeface="+mn-lt"/>
                        </a:rPr>
                        <a:t> set, false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fail()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true if </a:t>
                      </a:r>
                      <a:r>
                        <a:rPr kumimoji="0" lang="en-US" sz="1800" b="0" i="0" u="none" strike="noStrike" cap="none" normalizeH="0" baseline="0" dirty="0" smtClean="0">
                          <a:ln>
                            <a:noFill/>
                          </a:ln>
                          <a:solidFill>
                            <a:schemeClr val="tx1"/>
                          </a:solidFill>
                          <a:effectLst/>
                          <a:latin typeface="Courier New" panose="02070309020205020404" pitchFamily="49" charset="0"/>
                          <a:ea typeface="+mn-ea"/>
                          <a:cs typeface="Courier New" panose="02070309020205020404" pitchFamily="49" charset="0"/>
                          <a:sym typeface="Arial"/>
                        </a:rPr>
                        <a:t>failbit</a:t>
                      </a:r>
                      <a:r>
                        <a:rPr kumimoji="0" lang="en-US" sz="1800" b="0" i="0" u="none" strike="noStrike" cap="none" normalizeH="0" baseline="0" dirty="0" smtClean="0">
                          <a:ln>
                            <a:noFill/>
                          </a:ln>
                          <a:solidFill>
                            <a:schemeClr val="tx1"/>
                          </a:solidFill>
                          <a:effectLst/>
                          <a:latin typeface="+mn-lt"/>
                        </a:rPr>
                        <a:t> or </a:t>
                      </a:r>
                      <a:r>
                        <a:rPr kumimoji="0" lang="en-US" sz="1800" b="0" i="0" u="none" strike="noStrike" cap="none" normalizeH="0" baseline="0" dirty="0" smtClean="0">
                          <a:ln>
                            <a:noFill/>
                          </a:ln>
                          <a:solidFill>
                            <a:schemeClr val="tx1"/>
                          </a:solidFill>
                          <a:effectLst/>
                          <a:latin typeface="Courier New" panose="02070309020205020404" pitchFamily="49" charset="0"/>
                          <a:ea typeface="+mn-ea"/>
                          <a:cs typeface="Courier New" panose="02070309020205020404" pitchFamily="49" charset="0"/>
                          <a:sym typeface="Arial"/>
                        </a:rPr>
                        <a:t>hardfail</a:t>
                      </a:r>
                      <a:r>
                        <a:rPr kumimoji="0" lang="en-US" sz="1800" b="0" i="0" u="none" strike="noStrike" cap="none" normalizeH="0" baseline="0" dirty="0" smtClean="0">
                          <a:ln>
                            <a:noFill/>
                          </a:ln>
                          <a:solidFill>
                            <a:schemeClr val="tx1"/>
                          </a:solidFill>
                          <a:effectLst/>
                          <a:latin typeface="+mn-lt"/>
                        </a:rPr>
                        <a:t> set, false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true if </a:t>
                      </a:r>
                      <a:r>
                        <a:rPr kumimoji="0" lang="en-US" sz="1800" b="0" i="0" u="none" strike="noStrike" cap="none" normalizeH="0" baseline="0" dirty="0" smtClean="0">
                          <a:ln>
                            <a:noFill/>
                          </a:ln>
                          <a:solidFill>
                            <a:schemeClr val="tx1"/>
                          </a:solidFill>
                          <a:effectLst/>
                          <a:latin typeface="Courier New" panose="02070309020205020404" pitchFamily="49" charset="0"/>
                          <a:ea typeface="+mn-ea"/>
                          <a:cs typeface="Courier New" panose="02070309020205020404" pitchFamily="49" charset="0"/>
                          <a:sym typeface="Arial"/>
                        </a:rPr>
                        <a:t>badbit</a:t>
                      </a:r>
                      <a:r>
                        <a:rPr kumimoji="0" lang="en-US" sz="1800" b="0" i="0" u="none" strike="noStrike" cap="none" normalizeH="0" baseline="0" dirty="0" smtClean="0">
                          <a:ln>
                            <a:noFill/>
                          </a:ln>
                          <a:solidFill>
                            <a:schemeClr val="tx1"/>
                          </a:solidFill>
                          <a:effectLst/>
                          <a:latin typeface="+mn-lt"/>
                        </a:rPr>
                        <a:t> set, false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true if </a:t>
                      </a:r>
                      <a:r>
                        <a:rPr kumimoji="0" lang="en-US" sz="1800" b="0" i="0" u="none" strike="noStrike" cap="none" normalizeH="0" baseline="0" dirty="0" smtClean="0">
                          <a:ln>
                            <a:noFill/>
                          </a:ln>
                          <a:solidFill>
                            <a:schemeClr val="tx1"/>
                          </a:solidFill>
                          <a:effectLst/>
                          <a:latin typeface="Courier New" panose="02070309020205020404" pitchFamily="49" charset="0"/>
                          <a:ea typeface="+mn-ea"/>
                          <a:cs typeface="Courier New" panose="02070309020205020404" pitchFamily="49" charset="0"/>
                          <a:sym typeface="Arial"/>
                        </a:rPr>
                        <a:t>goodbit</a:t>
                      </a:r>
                      <a:r>
                        <a:rPr kumimoji="0" lang="en-US" sz="1800" b="0" i="0" u="none" strike="noStrike" cap="none" normalizeH="0" baseline="0" dirty="0" smtClean="0">
                          <a:ln>
                            <a:noFill/>
                          </a:ln>
                          <a:solidFill>
                            <a:schemeClr val="tx1"/>
                          </a:solidFill>
                          <a:effectLst/>
                          <a:latin typeface="+mn-lt"/>
                        </a:rPr>
                        <a:t> set, false otherwise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clear()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clear all flags (no arguments), or clear a specific flag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From Program 12-6</a:t>
            </a:r>
            <a:endParaRPr lang="en-US" altLang="en-US" dirty="0">
              <a:latin typeface="Times New Roman" panose="02020603050405020304" pitchFamily="18" charset="0"/>
              <a:ea typeface="+mj-ea"/>
              <a:cs typeface="Arial"/>
            </a:endParaRPr>
          </a:p>
        </p:txBody>
      </p:sp>
      <p:pic>
        <p:nvPicPr>
          <p:cNvPr id="37891" name="Picture 3" descr="Computer code has 9 lines. The lines read as follows. Line 68. void show State left parenthesis f stream ampersand file right parenthesis. Line 69. left brace. Line 70, indented once. c out left angle bracket left angle bracket double quote File Status colon back slash n double quote semicolon. Line 71, indented once. c out left angle bracket left angle bracket double quote e o f bit colon double quote left angle bracket left angle bracket file period e o f left parenthesis right parenthesis left angle bracket left angle bracket end l semicolon. Line 72, indented once. c out left angle bracket left angle bracket double quote fail bit colon double quote left angle bracket left angle bracket file period fail left parenthesis right parenthesis left angle bracket left angle bracket end l semicolon. Line 73, indented once. c out left angle bracket left angle bracket double quote bad bit colon double quote left angle bracket left angle bracket file period bad left parenthesis right parenthesis left angle bracket left angle bracket end l semicolon. Line 74, indented once. c out left angle bracket left angle bracket double quote good bit colon double quote left angle bracket left angle bracket file period good left parenthesis right parenthesis left angle bracket left angle bracket end l semicolon. Line 75, indented once. file period clear left parenthesis right parenthesis semicolon forward slash forward slash Clear any bad bits. Line 76.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98" y="2261786"/>
            <a:ext cx="7391604" cy="249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solidFill>
                  <a:schemeClr val="bg1"/>
                </a:solidFill>
                <a:latin typeface="Times New Roman" panose="02020603050405020304" pitchFamily="18" charset="0"/>
                <a:cs typeface="Times New Roman" panose="02020603050405020304" pitchFamily="18" charset="0"/>
              </a:rPr>
              <a:t>12.5 </a:t>
            </a:r>
            <a:r>
              <a:rPr lang="en-US" altLang="en-US" sz="3400" dirty="0">
                <a:solidFill>
                  <a:schemeClr val="bg1"/>
                </a:solidFill>
                <a:latin typeface="Times New Roman" panose="02020603050405020304" pitchFamily="18" charset="0"/>
                <a:cs typeface="Times New Roman" panose="02020603050405020304" pitchFamily="18" charset="0"/>
              </a:rPr>
              <a:t>Member Functions for Reading and Writing </a:t>
            </a:r>
            <a:r>
              <a:rPr lang="en-US" altLang="en-US" sz="3400" dirty="0" smtClean="0">
                <a:solidFill>
                  <a:schemeClr val="bg1"/>
                </a:solidFill>
                <a:latin typeface="Times New Roman" panose="02020603050405020304" pitchFamily="18" charset="0"/>
                <a:cs typeface="Times New Roman" panose="02020603050405020304" pitchFamily="18" charset="0"/>
              </a:rPr>
              <a:t>Files</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154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z="3200" dirty="0" smtClean="0">
                <a:latin typeface="Times New Roman" panose="02020603050405020304" pitchFamily="18" charset="0"/>
                <a:ea typeface="+mj-ea"/>
                <a:cs typeface="Arial"/>
              </a:rPr>
              <a:t>Member Functions for Reading and Writing Files</a:t>
            </a:r>
            <a:endParaRPr lang="en-US" altLang="en-US" sz="320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93152"/>
          </a:xfrm>
        </p:spPr>
        <p:txBody>
          <a:bodyPr>
            <a:spAutoFit/>
          </a:bodyPr>
          <a:lstStyle/>
          <a:p>
            <a:pPr marL="255651" indent="-255651">
              <a:tabLst/>
              <a:defRPr/>
            </a:pPr>
            <a:r>
              <a:rPr lang="en-US" altLang="en-US" sz="2400" dirty="0">
                <a:solidFill>
                  <a:srgbClr val="000000"/>
                </a:solidFill>
                <a:latin typeface="Arial (Body)"/>
                <a:ea typeface="+mn-ea"/>
              </a:rPr>
              <a:t>Functions that may be used for input with whitespace, to perform single character </a:t>
            </a:r>
            <a:r>
              <a:rPr lang="en-US" altLang="en-US" sz="2400" dirty="0" smtClean="0">
                <a:solidFill>
                  <a:srgbClr val="000000"/>
                </a:solidFill>
                <a:latin typeface="Arial (Body)"/>
                <a:ea typeface="+mn-ea"/>
              </a:rPr>
              <a:t>I/O, </a:t>
            </a:r>
            <a:r>
              <a:rPr lang="en-US" altLang="en-US" sz="2400" dirty="0">
                <a:solidFill>
                  <a:srgbClr val="000000"/>
                </a:solidFill>
                <a:latin typeface="Arial (Body)"/>
                <a:ea typeface="+mn-ea"/>
              </a:rPr>
              <a:t>or to return to the beginning of an input file</a:t>
            </a:r>
          </a:p>
          <a:p>
            <a:pPr marL="255651" indent="-255651">
              <a:tabLst/>
              <a:defRPr/>
            </a:pPr>
            <a:r>
              <a:rPr lang="en-US" altLang="en-US" sz="2400" dirty="0">
                <a:solidFill>
                  <a:srgbClr val="000000"/>
                </a:solidFill>
                <a:latin typeface="Arial (Body)"/>
                <a:ea typeface="+mn-ea"/>
              </a:rPr>
              <a:t>Member functions:</a:t>
            </a:r>
          </a:p>
          <a:p>
            <a:pPr marL="741553" lvl="1" indent="-284353">
              <a:buFont typeface="Arial" panose="020B0604020202020204" pitchFamily="34" charset="0"/>
              <a:buChar char="–"/>
              <a:defRPr/>
            </a:pPr>
            <a:r>
              <a:rPr lang="en-US" altLang="en-US" sz="2400" dirty="0" smtClean="0">
                <a:solidFill>
                  <a:srgbClr val="000000"/>
                </a:solidFill>
                <a:latin typeface="Courier New" panose="02070309020205020404" pitchFamily="49" charset="0"/>
                <a:cs typeface="Courier New" panose="02070309020205020404" pitchFamily="49" charset="0"/>
              </a:rPr>
              <a:t>getline: </a:t>
            </a:r>
            <a:r>
              <a:rPr lang="en-US" altLang="en-US" sz="2400" dirty="0" smtClean="0">
                <a:solidFill>
                  <a:srgbClr val="000000"/>
                </a:solidFill>
                <a:latin typeface="Arial (Body)"/>
              </a:rPr>
              <a:t>reads </a:t>
            </a:r>
            <a:r>
              <a:rPr lang="en-US" altLang="en-US" sz="2400" dirty="0">
                <a:solidFill>
                  <a:srgbClr val="000000"/>
                </a:solidFill>
                <a:latin typeface="Arial (Body)"/>
              </a:rPr>
              <a:t>input including whitespace</a:t>
            </a:r>
          </a:p>
          <a:p>
            <a:pPr marL="741553" lvl="1" indent="-284353">
              <a:buFont typeface="Arial" panose="020B0604020202020204" pitchFamily="34" charset="0"/>
              <a:buChar char="–"/>
              <a:defRPr/>
            </a:pPr>
            <a:r>
              <a:rPr lang="en-US" altLang="en-US" sz="2400" dirty="0" smtClean="0">
                <a:solidFill>
                  <a:srgbClr val="000000"/>
                </a:solidFill>
                <a:latin typeface="Courier New" panose="02070309020205020404" pitchFamily="49" charset="0"/>
                <a:cs typeface="Courier New" panose="02070309020205020404" pitchFamily="49" charset="0"/>
              </a:rPr>
              <a:t>get</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a:solidFill>
                  <a:srgbClr val="000000"/>
                </a:solidFill>
                <a:latin typeface="Arial (Body)"/>
              </a:rPr>
              <a:t>reads a single character</a:t>
            </a:r>
          </a:p>
          <a:p>
            <a:pPr marL="741553" lvl="1" indent="-284353">
              <a:buFont typeface="Arial" panose="020B0604020202020204" pitchFamily="34" charset="0"/>
              <a:buChar char="–"/>
              <a:defRPr/>
            </a:pPr>
            <a:r>
              <a:rPr lang="en-US" altLang="en-US" sz="2400" dirty="0" smtClean="0">
                <a:solidFill>
                  <a:srgbClr val="000000"/>
                </a:solidFill>
                <a:latin typeface="Courier New" panose="02070309020205020404" pitchFamily="49" charset="0"/>
                <a:cs typeface="Courier New" panose="02070309020205020404" pitchFamily="49" charset="0"/>
              </a:rPr>
              <a:t>put</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a:solidFill>
                  <a:srgbClr val="000000"/>
                </a:solidFill>
                <a:latin typeface="Arial (Body)"/>
              </a:rPr>
              <a:t> writes a single character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dirty="0" smtClean="0">
                <a:latin typeface="Times New Roman" panose="02020603050405020304" pitchFamily="18" charset="0"/>
                <a:ea typeface="+mj-ea"/>
                <a:cs typeface="Arial"/>
              </a:rPr>
              <a:t>The </a:t>
            </a:r>
            <a:r>
              <a:rPr lang="en-US" dirty="0">
                <a:latin typeface="Courier New" pitchFamily="112" charset="0"/>
              </a:rPr>
              <a:t>getline</a:t>
            </a:r>
            <a:r>
              <a:rPr lang="en-US" dirty="0" smtClean="0">
                <a:latin typeface="Times New Roman" panose="02020603050405020304" pitchFamily="18" charset="0"/>
                <a:ea typeface="+mj-ea"/>
                <a:cs typeface="Arial"/>
              </a:rPr>
              <a:t> Function</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708403"/>
          </a:xfrm>
        </p:spPr>
        <p:txBody>
          <a:bodyPr wrap="square">
            <a:spAutoFit/>
          </a:bodyPr>
          <a:lstStyle/>
          <a:p>
            <a:pPr marL="255651" indent="-255651">
              <a:tabLst/>
              <a:defRPr/>
            </a:pPr>
            <a:r>
              <a:rPr lang="en-US" altLang="en-US" sz="2400" dirty="0">
                <a:solidFill>
                  <a:srgbClr val="000000"/>
                </a:solidFill>
                <a:latin typeface="Arial (Body)"/>
                <a:ea typeface="+mn-ea"/>
              </a:rPr>
              <a:t>Three arguments:</a:t>
            </a:r>
          </a:p>
          <a:p>
            <a:pPr marL="741600" lvl="1" indent="-284400">
              <a:buFont typeface="Arial" panose="020B0604020202020204" pitchFamily="34" charset="0"/>
              <a:buChar char="–"/>
              <a:defRPr/>
            </a:pPr>
            <a:r>
              <a:rPr lang="en-US" altLang="en-US" sz="2400" dirty="0">
                <a:solidFill>
                  <a:srgbClr val="000000"/>
                </a:solidFill>
                <a:latin typeface="Arial (Body)"/>
              </a:rPr>
              <a:t>Name of a file stream object</a:t>
            </a:r>
          </a:p>
          <a:p>
            <a:pPr marL="741600" lvl="1" indent="-284400">
              <a:buFont typeface="Arial" panose="020B0604020202020204" pitchFamily="34" charset="0"/>
              <a:buChar char="–"/>
              <a:defRPr/>
            </a:pPr>
            <a:r>
              <a:rPr lang="en-US" altLang="en-US" sz="2400" dirty="0">
                <a:solidFill>
                  <a:srgbClr val="000000"/>
                </a:solidFill>
                <a:latin typeface="Arial (Body)"/>
              </a:rPr>
              <a:t>Name of a </a:t>
            </a:r>
            <a:r>
              <a:rPr lang="en-US" altLang="en-US" sz="2400" dirty="0">
                <a:solidFill>
                  <a:srgbClr val="000000"/>
                </a:solidFill>
                <a:latin typeface="Courier New" panose="02070309020205020404" pitchFamily="49" charset="0"/>
                <a:cs typeface="Courier New" panose="02070309020205020404" pitchFamily="49" charset="0"/>
              </a:rPr>
              <a:t>string</a:t>
            </a:r>
            <a:r>
              <a:rPr lang="en-US" altLang="en-US" sz="2400" dirty="0">
                <a:solidFill>
                  <a:srgbClr val="000000"/>
                </a:solidFill>
                <a:latin typeface="Arial (Body)"/>
              </a:rPr>
              <a:t> object</a:t>
            </a:r>
          </a:p>
          <a:p>
            <a:pPr marL="741600" lvl="1" indent="-284400">
              <a:buFont typeface="Arial" panose="020B0604020202020204" pitchFamily="34" charset="0"/>
              <a:buChar char="–"/>
              <a:defRPr/>
            </a:pPr>
            <a:r>
              <a:rPr lang="en-US" altLang="en-US" sz="2400" dirty="0">
                <a:solidFill>
                  <a:srgbClr val="000000"/>
                </a:solidFill>
                <a:latin typeface="Arial (Body)"/>
              </a:rPr>
              <a:t>Delimiter character of your choice</a:t>
            </a:r>
          </a:p>
          <a:p>
            <a:pPr marL="741600" lvl="1" indent="-284400">
              <a:buFont typeface="Arial" panose="020B0604020202020204" pitchFamily="34" charset="0"/>
              <a:buChar char="–"/>
              <a:defRPr/>
            </a:pPr>
            <a:r>
              <a:rPr lang="en-US" altLang="en-US" sz="2400" dirty="0">
                <a:solidFill>
                  <a:srgbClr val="000000"/>
                </a:solidFill>
                <a:latin typeface="Arial (Body)"/>
              </a:rPr>
              <a:t>Examples, using the file stream object </a:t>
            </a:r>
            <a:r>
              <a:rPr lang="en-US" altLang="en-US" sz="2400" dirty="0">
                <a:solidFill>
                  <a:srgbClr val="000000"/>
                </a:solidFill>
                <a:latin typeface="Courier New" panose="02070309020205020404" pitchFamily="49" charset="0"/>
                <a:cs typeface="Courier New" panose="02070309020205020404" pitchFamily="49" charset="0"/>
              </a:rPr>
              <a:t>myFile</a:t>
            </a:r>
            <a:r>
              <a:rPr lang="en-US" altLang="en-US" sz="2400" dirty="0">
                <a:solidFill>
                  <a:srgbClr val="000000"/>
                </a:solidFill>
                <a:latin typeface="Arial (Body)"/>
              </a:rPr>
              <a:t>, and the </a:t>
            </a:r>
            <a:r>
              <a:rPr lang="en-US" altLang="en-US" sz="2400" dirty="0">
                <a:solidFill>
                  <a:srgbClr val="000000"/>
                </a:solidFill>
                <a:latin typeface="Courier New" panose="02070309020205020404" pitchFamily="49" charset="0"/>
                <a:cs typeface="Courier New" panose="02070309020205020404" pitchFamily="49" charset="0"/>
              </a:rPr>
              <a:t>string</a:t>
            </a:r>
            <a:r>
              <a:rPr lang="en-US" altLang="en-US" sz="2400" dirty="0">
                <a:solidFill>
                  <a:srgbClr val="000000"/>
                </a:solidFill>
                <a:latin typeface="Arial (Body)"/>
              </a:rPr>
              <a:t> objects </a:t>
            </a:r>
            <a:r>
              <a:rPr lang="en-US" altLang="en-US" sz="2400" dirty="0">
                <a:solidFill>
                  <a:srgbClr val="000000"/>
                </a:solidFill>
                <a:latin typeface="Courier New" panose="02070309020205020404" pitchFamily="49" charset="0"/>
                <a:cs typeface="Courier New" panose="02070309020205020404" pitchFamily="49" charset="0"/>
              </a:rPr>
              <a:t>name</a:t>
            </a:r>
            <a:r>
              <a:rPr lang="en-US" altLang="en-US" sz="2400" dirty="0">
                <a:solidFill>
                  <a:srgbClr val="000000"/>
                </a:solidFill>
                <a:latin typeface="Arial (Body)"/>
              </a:rPr>
              <a:t> and </a:t>
            </a:r>
            <a:r>
              <a:rPr lang="en-US" altLang="en-US" sz="2400" dirty="0">
                <a:solidFill>
                  <a:srgbClr val="000000"/>
                </a:solidFill>
                <a:latin typeface="Courier New" panose="02070309020205020404" pitchFamily="49" charset="0"/>
                <a:cs typeface="Courier New" panose="02070309020205020404" pitchFamily="49" charset="0"/>
              </a:rPr>
              <a:t>address</a:t>
            </a: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sz="2400" dirty="0">
              <a:solidFill>
                <a:srgbClr val="000000"/>
              </a:solidFill>
              <a:latin typeface="Arial (Body)"/>
            </a:endParaRPr>
          </a:p>
        </p:txBody>
      </p:sp>
      <p:pic>
        <p:nvPicPr>
          <p:cNvPr id="5" name="Picture 4" descr="Computer code has 2 lines. The lines read as follows. Line 1. get line left parenthesis my file comma name right parenthesis semicolon. Line 2, indented once. get line left parenthesis my file comma address comma single quote t backslash t single quote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291" y="4406986"/>
            <a:ext cx="5882488" cy="760667"/>
          </a:xfrm>
          <a:prstGeom prst="rect">
            <a:avLst/>
          </a:prstGeom>
        </p:spPr>
      </p:pic>
      <p:sp>
        <p:nvSpPr>
          <p:cNvPr id="4" name="Text Placeholder 3"/>
          <p:cNvSpPr>
            <a:spLocks noGrp="1"/>
          </p:cNvSpPr>
          <p:nvPr>
            <p:ph type="body" idx="2"/>
          </p:nvPr>
        </p:nvSpPr>
        <p:spPr>
          <a:xfrm>
            <a:off x="457200" y="5288433"/>
            <a:ext cx="8229600" cy="417096"/>
          </a:xfrm>
        </p:spPr>
        <p:txBody>
          <a:bodyPr/>
          <a:lstStyle/>
          <a:p>
            <a:pPr marL="741600" lvl="1" indent="-284400">
              <a:defRPr/>
            </a:pPr>
            <a:r>
              <a:rPr lang="en-US" altLang="en-US" sz="2400" dirty="0" smtClean="0">
                <a:solidFill>
                  <a:srgbClr val="000000"/>
                </a:solidFill>
                <a:latin typeface="Arial (Body)"/>
              </a:rPr>
              <a:t>If </a:t>
            </a:r>
            <a:r>
              <a:rPr lang="en-US" altLang="en-US" sz="2400" dirty="0">
                <a:solidFill>
                  <a:srgbClr val="000000"/>
                </a:solidFill>
                <a:latin typeface="Arial (Body)"/>
              </a:rPr>
              <a:t>left out, </a:t>
            </a:r>
            <a:r>
              <a:rPr lang="en-US" altLang="en-US" sz="2400" dirty="0">
                <a:solidFill>
                  <a:srgbClr val="000000"/>
                </a:solidFill>
                <a:latin typeface="Courier New" panose="02070309020205020404" pitchFamily="49" charset="0"/>
                <a:cs typeface="Courier New" panose="02070309020205020404" pitchFamily="49" charset="0"/>
              </a:rPr>
              <a:t>'\n'</a:t>
            </a:r>
            <a:r>
              <a:rPr lang="en-US" altLang="en-US" sz="2400" dirty="0">
                <a:solidFill>
                  <a:srgbClr val="000000"/>
                </a:solidFill>
                <a:latin typeface="Arial (Body)"/>
              </a:rPr>
              <a:t> is default for third argument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txBox="1">
            <a:spLocks noGrp="1"/>
          </p:cNvSpPr>
          <p:nvPr>
            <p:ph type="title"/>
          </p:nvPr>
        </p:nvSpPr>
        <p:spPr>
          <a:xfrm>
            <a:off x="457200" y="247454"/>
            <a:ext cx="8229600" cy="1066799"/>
          </a:xfrm>
        </p:spPr>
        <p:txBody>
          <a:bodyPr anchor="b">
            <a:spAutoFit/>
          </a:bodyPr>
          <a:lstStyle/>
          <a:p>
            <a:pPr eaLnBrk="1" hangingPunct="1">
              <a:spcBef>
                <a:spcPct val="0"/>
              </a:spcBef>
            </a:pPr>
            <a:r>
              <a:rPr lang="en-US" altLang="en-US" dirty="0" smtClean="0">
                <a:latin typeface="Times New Roman" panose="02020603050405020304" pitchFamily="18" charset="0"/>
                <a:cs typeface="Arial"/>
              </a:rPr>
              <a:t>Program 12-8 </a:t>
            </a:r>
            <a:r>
              <a:rPr lang="en-US" altLang="en-US" sz="2000" b="0" dirty="0" smtClean="0">
                <a:latin typeface="Times New Roman" panose="02020603050405020304" pitchFamily="18" charset="0"/>
                <a:cs typeface="Arial"/>
              </a:rPr>
              <a:t>(1 of 2)</a:t>
            </a:r>
            <a:endPar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1987" name="Picture 5" descr="Computer code has 41 lines. The lines read as follows. Line 1. forward slash forward slash This program uses the get line function to read a line of. Line 2. forward slash forward slash data from the file period. Line 3. hash include left angle bracket i o stream right angle bracket. Line 4. hash include left angle bracket f stream right angle bracket. Line 5. hash include left angle bracket string right angle bracket. Line 6. using namespace s t d semicolon. Line 7. blank. Line 8. i n t main left parenthesis right parenthesis. Line 9. left brace. Line 10, indented once. string input semicolon forward slash forward slash To hold file input. Line 11, indented once. f stream name File semicolon forward slash forward slash File stream object. Line 12, blank. Line 13, indented once. forward slash forward slash Open the file in input mode period. Line 14, indented once. name File period open left parenthesis double quote murphy period t x t double quote comma i o s colon, colon in right parenthesis semicolon. Line 15, blank. Line 16, indented once. forward slash forward slash If the file was successfully opened comma continue period. Line 17, indented once. if left parenthesis name File right parenthesis. Line 18, indented once. left brace. Line 19, indented twice. forward slash forward slash Read an item from the file period. Line 20, indented twice. get line left parenthesis name File comma input right parenthesis semicolon. Line 21, blank."/>
          <p:cNvPicPr>
            <a:picLocks noChangeAspect="1" noChangeArrowheads="1"/>
          </p:cNvPicPr>
          <p:nvPr/>
        </p:nvPicPr>
        <p:blipFill rotWithShape="1">
          <a:blip r:embed="rId2">
            <a:extLst>
              <a:ext uri="{28A0092B-C50C-407E-A947-70E740481C1C}">
                <a14:useLocalDpi xmlns:a14="http://schemas.microsoft.com/office/drawing/2010/main" val="0"/>
              </a:ext>
            </a:extLst>
          </a:blip>
          <a:srcRect t="8154" r="1067"/>
          <a:stretch/>
        </p:blipFill>
        <p:spPr bwMode="auto">
          <a:xfrm>
            <a:off x="1121006" y="1538776"/>
            <a:ext cx="6901987" cy="456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606397"/>
            <a:ext cx="8229600" cy="707856"/>
          </a:xfrm>
        </p:spPr>
        <p:txBody>
          <a:bodyPr anchor="b">
            <a:spAutoFit/>
          </a:bodyPr>
          <a:lstStyle/>
          <a:p>
            <a:pPr eaLnBrk="1" hangingPunct="1">
              <a:spcBef>
                <a:spcPct val="0"/>
              </a:spcBef>
            </a:pPr>
            <a:r>
              <a:rPr lang="en-US" altLang="en-US" dirty="0" smtClean="0">
                <a:latin typeface="Times New Roman" panose="02020603050405020304" pitchFamily="18" charset="0"/>
                <a:cs typeface="Arial"/>
              </a:rPr>
              <a:t>Program 12-8 </a:t>
            </a:r>
            <a:r>
              <a:rPr lang="en-US" altLang="en-US" sz="2000" b="0" dirty="0" smtClean="0">
                <a:latin typeface="Times New Roman" panose="02020603050405020304" pitchFamily="18" charset="0"/>
                <a:cs typeface="Arial"/>
              </a:rPr>
              <a:t>(2 of 2)</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3011" name="Picture 6" descr="Continued code continued. Line 22, indented twice. forward slash forward slash While the last read operation. Line 23, indented twice. forward slash forward slash was successful comma continue period. Line 24, indented twice. while left parenthesis name File right parenthesis. Line 25, indented twice. left brace. Line 26, indented 3 times. forward slash forward slash Display the last item read period. Line 27, indented 3 times. c out left angle bracket left angle bracket input left angle bracket left angle bracket end l semicolon. Line 28, blank. Line 29, indented 3 times. forward slash forward slash Read the next item period. Line 30, indented 3 times. get line left parenthesis name File comma input right parenthesis semicolon. Line 31, indented twice. right brace. Line 32, blank. Line 33, indented twice. forward slash forward slash Close the file period. Line 34, indented twice. name File period close left parenthesis right parenthesis semicolon. Line 35, indented once. right brace. Line 36, indented once. else. Line 37, indented once. left brace. Line 38, indented twice. c out left angle bracket left angle bracket double quote ERROR colon Cannot open file period back slash n double quote semicolon. Line 39, indented once. right brace. Line 40, indented once. return 0 semicolon. Line 41. right brace. Program output has 3 lines. The lines read as follows. Line 1. Jayne Murphy. Line 2. 47 circle. Line 3. Almond, N C 28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387" y="1449303"/>
            <a:ext cx="6217227"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a:spcBef>
                <a:spcPct val="0"/>
              </a:spcBef>
              <a:buClrTx/>
              <a:defRPr/>
            </a:pPr>
            <a:r>
              <a:rPr lang="en-US" altLang="en-US" sz="3400" b="1" dirty="0" smtClean="0">
                <a:solidFill>
                  <a:schemeClr val="tx2"/>
                </a:solidFill>
                <a:latin typeface="Times New Roman" panose="02020603050405020304" pitchFamily="18" charset="0"/>
                <a:ea typeface="+mj-ea"/>
                <a:cs typeface="Arial"/>
              </a:rPr>
              <a:t>Single Character I/O</a:t>
            </a:r>
            <a:endParaRPr lang="en-US" alt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8229600" cy="553968"/>
          </a:xfrm>
        </p:spPr>
        <p:txBody>
          <a:bodyPr>
            <a:spAutoFit/>
          </a:bodyPr>
          <a:lstStyle/>
          <a:p>
            <a:pPr marL="255600" indent="-255600">
              <a:spcBef>
                <a:spcPts val="1500"/>
              </a:spcBef>
              <a:buClr>
                <a:schemeClr val="tx2"/>
              </a:buClr>
              <a:buFont typeface="Arial" panose="020B0604020202020204" pitchFamily="34" charset="0"/>
              <a:buChar char="•"/>
              <a:tabLst/>
              <a:defRPr/>
            </a:pPr>
            <a:r>
              <a:rPr lang="en-US" altLang="en-US" sz="2400" dirty="0">
                <a:latin typeface="Courier New" panose="02070309020205020404" pitchFamily="49" charset="0"/>
                <a:cs typeface="Courier New" panose="02070309020205020404" pitchFamily="49" charset="0"/>
              </a:rPr>
              <a:t>get: </a:t>
            </a:r>
            <a:r>
              <a:rPr lang="en-US" altLang="en-US" sz="2400" dirty="0">
                <a:latin typeface="Arial (Body)"/>
              </a:rPr>
              <a:t>read a single character from a </a:t>
            </a:r>
            <a:r>
              <a:rPr lang="en-US" altLang="en-US" sz="2400" dirty="0" smtClean="0">
                <a:latin typeface="Arial (Body)"/>
              </a:rPr>
              <a:t>file</a:t>
            </a:r>
            <a:endParaRPr lang="en-US" altLang="en-US" sz="2400" dirty="0">
              <a:latin typeface="Courier New" panose="02070309020205020404" pitchFamily="49" charset="0"/>
              <a:cs typeface="Courier New" panose="02070309020205020404" pitchFamily="49" charset="0"/>
            </a:endParaRPr>
          </a:p>
        </p:txBody>
      </p:sp>
      <p:pic>
        <p:nvPicPr>
          <p:cNvPr id="12" name="Picture 11" descr="Computer code has 2 lines. The lines read as follows. Line 1. c h a r letter grade semicolon. Line 2, indented once. grade file period get left parenthesis letter grade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31" y="2259053"/>
            <a:ext cx="4679950" cy="630147"/>
          </a:xfrm>
          <a:prstGeom prst="rect">
            <a:avLst/>
          </a:prstGeom>
        </p:spPr>
      </p:pic>
      <p:sp>
        <p:nvSpPr>
          <p:cNvPr id="8" name="Content Placeholder 7"/>
          <p:cNvSpPr>
            <a:spLocks noGrp="1"/>
          </p:cNvSpPr>
          <p:nvPr>
            <p:ph idx="13"/>
          </p:nvPr>
        </p:nvSpPr>
        <p:spPr>
          <a:xfrm>
            <a:off x="457200" y="2949158"/>
            <a:ext cx="8246120" cy="547914"/>
          </a:xfrm>
        </p:spPr>
        <p:txBody>
          <a:bodyPr/>
          <a:lstStyle/>
          <a:p>
            <a:pPr marL="741363" lvl="1" indent="-477838">
              <a:spcBef>
                <a:spcPts val="600"/>
              </a:spcBef>
              <a:buNone/>
              <a:defRPr/>
            </a:pPr>
            <a:r>
              <a:rPr lang="en-US" altLang="en-US" sz="2400" dirty="0" smtClean="0">
                <a:latin typeface="Arial (Body)"/>
              </a:rPr>
              <a:t>Will </a:t>
            </a:r>
            <a:r>
              <a:rPr lang="en-US" altLang="en-US" sz="2400" dirty="0">
                <a:latin typeface="Arial (Body)"/>
              </a:rPr>
              <a:t>read any character, including </a:t>
            </a:r>
            <a:r>
              <a:rPr lang="en-US" altLang="en-US" sz="2400" dirty="0" smtClean="0">
                <a:latin typeface="Arial (Body)"/>
              </a:rPr>
              <a:t>whitespace</a:t>
            </a:r>
            <a:endParaRPr lang="en-US" altLang="en-US" sz="2400" dirty="0">
              <a:latin typeface="Courier New" panose="02070309020205020404" pitchFamily="49" charset="0"/>
              <a:cs typeface="Courier New" panose="02070309020205020404" pitchFamily="49" charset="0"/>
            </a:endParaRPr>
          </a:p>
        </p:txBody>
      </p:sp>
      <p:sp>
        <p:nvSpPr>
          <p:cNvPr id="9" name="Content Placeholder 8"/>
          <p:cNvSpPr>
            <a:spLocks noGrp="1"/>
          </p:cNvSpPr>
          <p:nvPr>
            <p:ph idx="14"/>
          </p:nvPr>
        </p:nvSpPr>
        <p:spPr>
          <a:xfrm>
            <a:off x="473720" y="3548485"/>
            <a:ext cx="8229600" cy="448874"/>
          </a:xfrm>
        </p:spPr>
        <p:txBody>
          <a:bodyPr/>
          <a:lstStyle/>
          <a:p>
            <a:pPr marL="255600" indent="-255600">
              <a:spcBef>
                <a:spcPts val="1500"/>
              </a:spcBef>
              <a:buClr>
                <a:schemeClr val="tx2"/>
              </a:buClr>
              <a:buFont typeface="Arial" panose="020B0604020202020204" pitchFamily="34" charset="0"/>
              <a:buChar char="•"/>
              <a:tabLst/>
              <a:defRPr/>
            </a:pPr>
            <a:r>
              <a:rPr lang="en-US" altLang="en-US" sz="2400" dirty="0" smtClean="0">
                <a:latin typeface="Courier New" panose="02070309020205020404" pitchFamily="49" charset="0"/>
                <a:cs typeface="Courier New" panose="02070309020205020404" pitchFamily="49" charset="0"/>
              </a:rPr>
              <a:t>put</a:t>
            </a:r>
            <a:r>
              <a:rPr lang="en-US" altLang="en-US" sz="2400" dirty="0">
                <a:latin typeface="Courier New" panose="02070309020205020404" pitchFamily="49" charset="0"/>
                <a:cs typeface="Courier New" panose="02070309020205020404" pitchFamily="49" charset="0"/>
              </a:rPr>
              <a:t>: </a:t>
            </a:r>
            <a:r>
              <a:rPr lang="en-US" altLang="en-US" sz="2400" dirty="0">
                <a:latin typeface="Arial (Body)"/>
              </a:rPr>
              <a:t>write a single character to a </a:t>
            </a:r>
            <a:r>
              <a:rPr lang="en-US" altLang="en-US" sz="2400" dirty="0" smtClean="0">
                <a:latin typeface="Arial (Body)"/>
              </a:rPr>
              <a:t>file</a:t>
            </a:r>
            <a:endParaRPr lang="en-US" altLang="en-US" sz="2400" dirty="0">
              <a:latin typeface="Courier New" panose="02070309020205020404" pitchFamily="49" charset="0"/>
              <a:cs typeface="Courier New" panose="02070309020205020404" pitchFamily="49" charset="0"/>
            </a:endParaRPr>
          </a:p>
        </p:txBody>
      </p:sp>
      <p:pic>
        <p:nvPicPr>
          <p:cNvPr id="13" name="Picture 12" descr="Computer code reads, report file period put left parenthesis letter grade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31" y="4144571"/>
            <a:ext cx="5332349" cy="261239"/>
          </a:xfrm>
          <a:prstGeom prst="rect">
            <a:avLst/>
          </a:prstGeo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solidFill>
                  <a:schemeClr val="bg1"/>
                </a:solidFill>
                <a:latin typeface="Times New Roman" panose="02020603050405020304" pitchFamily="18" charset="0"/>
                <a:cs typeface="Times New Roman" panose="02020603050405020304" pitchFamily="18" charset="0"/>
              </a:rPr>
              <a:t>12.6 Working </a:t>
            </a:r>
            <a:r>
              <a:rPr lang="en-US" altLang="en-US" sz="3400" dirty="0">
                <a:solidFill>
                  <a:schemeClr val="bg1"/>
                </a:solidFill>
                <a:latin typeface="Times New Roman" panose="02020603050405020304" pitchFamily="18" charset="0"/>
                <a:cs typeface="Times New Roman" panose="02020603050405020304" pitchFamily="18" charset="0"/>
              </a:rPr>
              <a:t>with Multiple </a:t>
            </a:r>
            <a:r>
              <a:rPr lang="en-US" altLang="en-US" sz="3400" dirty="0" smtClean="0">
                <a:solidFill>
                  <a:schemeClr val="bg1"/>
                </a:solidFill>
                <a:latin typeface="Times New Roman" panose="02020603050405020304" pitchFamily="18" charset="0"/>
                <a:cs typeface="Times New Roman" panose="02020603050405020304" pitchFamily="18" charset="0"/>
              </a:rPr>
              <a:t>Files</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File Operations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dirty="0" smtClean="0">
                <a:solidFill>
                  <a:srgbClr val="000000"/>
                </a:solidFill>
                <a:latin typeface="Arial (Body)"/>
                <a:ea typeface="+mn-ea"/>
              </a:rPr>
              <a:t>File: a set of data stored on a computer, often on a disk drive</a:t>
            </a:r>
          </a:p>
          <a:p>
            <a:pPr marL="255651" indent="-255651">
              <a:tabLst/>
              <a:defRPr/>
            </a:pPr>
            <a:r>
              <a:rPr lang="en-US" altLang="en-US" sz="2400" dirty="0" smtClean="0">
                <a:solidFill>
                  <a:srgbClr val="000000"/>
                </a:solidFill>
                <a:latin typeface="Arial (Body)"/>
                <a:ea typeface="+mn-ea"/>
              </a:rPr>
              <a:t>Programs can read from, write to files</a:t>
            </a:r>
          </a:p>
          <a:p>
            <a:pPr marL="255651" indent="-255651">
              <a:tabLst/>
              <a:defRPr/>
            </a:pPr>
            <a:r>
              <a:rPr lang="en-US" altLang="en-US" sz="2400" dirty="0" smtClean="0">
                <a:solidFill>
                  <a:srgbClr val="000000"/>
                </a:solidFill>
                <a:latin typeface="Arial (Body)"/>
                <a:ea typeface="+mn-ea"/>
              </a:rPr>
              <a:t>Used in many applications:</a:t>
            </a:r>
          </a:p>
          <a:p>
            <a:pPr marL="741553" lvl="1" indent="-284353">
              <a:buFont typeface="Arial" panose="020B0604020202020204" pitchFamily="34" charset="0"/>
              <a:buChar char="–"/>
              <a:defRPr/>
            </a:pPr>
            <a:r>
              <a:rPr lang="en-US" altLang="en-US" sz="2400" dirty="0" smtClean="0">
                <a:solidFill>
                  <a:srgbClr val="000000"/>
                </a:solidFill>
                <a:latin typeface="Arial (Body)"/>
              </a:rPr>
              <a:t>Word processing</a:t>
            </a:r>
          </a:p>
          <a:p>
            <a:pPr marL="741553" lvl="1" indent="-284353">
              <a:buFont typeface="Arial" panose="020B0604020202020204" pitchFamily="34" charset="0"/>
              <a:buChar char="–"/>
              <a:defRPr/>
            </a:pPr>
            <a:r>
              <a:rPr lang="en-US" altLang="en-US" sz="2400" dirty="0" smtClean="0">
                <a:solidFill>
                  <a:srgbClr val="000000"/>
                </a:solidFill>
                <a:latin typeface="Arial (Body)"/>
              </a:rPr>
              <a:t>Databases</a:t>
            </a:r>
          </a:p>
          <a:p>
            <a:pPr marL="741553" lvl="1" indent="-284353">
              <a:buFont typeface="Arial" panose="020B0604020202020204" pitchFamily="34" charset="0"/>
              <a:buChar char="–"/>
              <a:defRPr/>
            </a:pPr>
            <a:r>
              <a:rPr lang="en-US" altLang="en-US" sz="2400" dirty="0" smtClean="0">
                <a:solidFill>
                  <a:srgbClr val="000000"/>
                </a:solidFill>
                <a:latin typeface="Arial (Body)"/>
              </a:rPr>
              <a:t>Spreadsheets</a:t>
            </a:r>
          </a:p>
          <a:p>
            <a:pPr marL="741553" lvl="1" indent="-284353">
              <a:buFont typeface="Arial" panose="020B0604020202020204" pitchFamily="34" charset="0"/>
              <a:buChar char="–"/>
              <a:defRPr/>
            </a:pPr>
            <a:r>
              <a:rPr lang="en-US" altLang="en-US" sz="2400" dirty="0" smtClean="0">
                <a:solidFill>
                  <a:srgbClr val="000000"/>
                </a:solidFill>
                <a:latin typeface="Arial (Body)"/>
              </a:rPr>
              <a:t>Compilers</a:t>
            </a:r>
            <a:endParaRPr lang="en-US" altLang="en-US" sz="2400" dirty="0">
              <a:solidFill>
                <a:srgbClr val="000000"/>
              </a:solidFill>
              <a:latin typeface="Arial (Bod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Working with Multiple Files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677352"/>
          </a:xfrm>
        </p:spPr>
        <p:txBody>
          <a:bodyPr>
            <a:spAutoFit/>
          </a:bodyPr>
          <a:lstStyle/>
          <a:p>
            <a:pPr marL="255651" indent="-255651">
              <a:tabLst/>
              <a:defRPr/>
            </a:pPr>
            <a:r>
              <a:rPr lang="en-US" altLang="en-US" sz="2400" dirty="0">
                <a:solidFill>
                  <a:srgbClr val="000000"/>
                </a:solidFill>
                <a:latin typeface="Arial (Body)"/>
                <a:ea typeface="+mn-ea"/>
              </a:rPr>
              <a:t>Can have more than file open at a time in a </a:t>
            </a:r>
            <a:r>
              <a:rPr lang="en-US" altLang="en-US" sz="2400" dirty="0" smtClean="0">
                <a:solidFill>
                  <a:srgbClr val="000000"/>
                </a:solidFill>
                <a:latin typeface="Arial (Body)"/>
                <a:ea typeface="+mn-ea"/>
              </a:rPr>
              <a:t>program</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Files may be open for input or </a:t>
            </a:r>
            <a:r>
              <a:rPr lang="en-US" altLang="en-US" sz="2400" dirty="0" smtClean="0">
                <a:solidFill>
                  <a:srgbClr val="000000"/>
                </a:solidFill>
                <a:latin typeface="Arial (Body)"/>
                <a:ea typeface="+mn-ea"/>
              </a:rPr>
              <a:t>output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Need to define file stream object for each file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a:xfrm>
            <a:off x="457200" y="606397"/>
            <a:ext cx="8229600" cy="707856"/>
          </a:xfrm>
        </p:spPr>
        <p:txBody>
          <a:bodyPr anchor="b">
            <a:spAutoFit/>
          </a:bodyPr>
          <a:lstStyle/>
          <a:p>
            <a:pPr eaLnBrk="1" hangingPunct="1">
              <a:spcBef>
                <a:spcPct val="0"/>
              </a:spcBef>
            </a:pPr>
            <a:r>
              <a:rPr lang="en-US" altLang="en-US" dirty="0">
                <a:latin typeface="Times New Roman" panose="02020603050405020304" pitchFamily="18" charset="0"/>
                <a:cs typeface="Arial"/>
              </a:rPr>
              <a:t>Program </a:t>
            </a:r>
            <a:r>
              <a:rPr lang="en-US" altLang="en-US" dirty="0" smtClean="0">
                <a:latin typeface="Times New Roman" panose="02020603050405020304" pitchFamily="18" charset="0"/>
                <a:cs typeface="Arial"/>
              </a:rPr>
              <a:t>12-12 </a:t>
            </a:r>
            <a:r>
              <a:rPr lang="en-US" altLang="en-US" sz="2000" b="0" dirty="0" smtClean="0">
                <a:latin typeface="Times New Roman" panose="02020603050405020304" pitchFamily="18" charset="0"/>
                <a:cs typeface="Arial"/>
              </a:rPr>
              <a:t>(1 </a:t>
            </a:r>
            <a:r>
              <a:rPr lang="en-US" altLang="en-US" sz="2000" b="0" dirty="0">
                <a:latin typeface="Times New Roman" panose="02020603050405020304" pitchFamily="18" charset="0"/>
                <a:cs typeface="Arial"/>
              </a:rPr>
              <a:t>of </a:t>
            </a:r>
            <a:r>
              <a:rPr lang="en-US" altLang="en-US" sz="2000" b="0" dirty="0" smtClean="0">
                <a:latin typeface="Times New Roman" panose="02020603050405020304" pitchFamily="18" charset="0"/>
                <a:cs typeface="Arial"/>
              </a:rPr>
              <a:t>3)</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7107" name="Picture 4" descr="Computer code has 50 lines. The lines read as follows. Line 1. forward slash forward slash This program demonstrates reading from one file and writing. Line 2. forward slash forward slash to a second file period. Line 3. hash include left angle bracket i o stream right angle bracket. Line 4. hash include left angle bracket f stream right angle bracket. Line 5. hash include left angle bracket string right angle bracket. Line 6. hash include left angle bracket c c type right angle bracket forward slash forward slash Needed for the to upper function period. Line 7. using namespace s t d semicolon. Line 8. blank. Line 9. i n t main left parenthesis right parenthesis. Line 10. left brace. Line 11, indented once. string file Name semicolon forward slash forward slash To hold the file name. Line 12, indented once. c h a r, c h semicolon forward slash forward slash To hold a character. Line 13, indented once. if stream in File semicolon forward slash forward slash Input file. Line 14. blank. Line 15, indented once. forward slash forward slash Open a file for output period. Line 16, indented once. of stream out File left parenthesis double quote out period t x t double quote right parenthesis semicolon. Line 17. blank. Line 18, indented once. forward slash forward slash Get the input file name period. Line 19, indented once. c out left angle bracket left angle bracket double quote Enter a file name colon double quote semicolon. Line 20, indented once. c in right angle bracket right angle bracket file Name semicolon. Line 21. blank. Line 22, indented once. forward slash forward slash Open the file for input period. Line 23, indented once. in File period open left parenthesis filename right parenthesis semicolon. Line 24. blank. Line 25, indented once. forward slash forward slash If the input file opened successfully comma continue period."/>
          <p:cNvPicPr>
            <a:picLocks noChangeAspect="1" noChangeArrowheads="1"/>
          </p:cNvPicPr>
          <p:nvPr/>
        </p:nvPicPr>
        <p:blipFill rotWithShape="1">
          <a:blip r:embed="rId2">
            <a:extLst>
              <a:ext uri="{28A0092B-C50C-407E-A947-70E740481C1C}">
                <a14:useLocalDpi xmlns:a14="http://schemas.microsoft.com/office/drawing/2010/main" val="0"/>
              </a:ext>
            </a:extLst>
          </a:blip>
          <a:srcRect l="-1" t="6285" r="157"/>
          <a:stretch/>
        </p:blipFill>
        <p:spPr bwMode="auto">
          <a:xfrm>
            <a:off x="1418447" y="1522264"/>
            <a:ext cx="6297959" cy="480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noGrp="1"/>
          </p:cNvSpPr>
          <p:nvPr>
            <p:ph type="title"/>
          </p:nvPr>
        </p:nvSpPr>
        <p:spPr>
          <a:xfrm>
            <a:off x="457200" y="606397"/>
            <a:ext cx="8229600" cy="707856"/>
          </a:xfrm>
        </p:spPr>
        <p:txBody>
          <a:bodyPr anchor="b">
            <a:spAutoFit/>
          </a:bodyPr>
          <a:lstStyle/>
          <a:p>
            <a:pPr eaLnBrk="1" hangingPunct="1">
              <a:spcBef>
                <a:spcPct val="0"/>
              </a:spcBef>
            </a:pPr>
            <a:r>
              <a:rPr lang="en-US" altLang="en-US" dirty="0">
                <a:latin typeface="Times New Roman" panose="02020603050405020304" pitchFamily="18" charset="0"/>
                <a:cs typeface="Arial"/>
              </a:rPr>
              <a:t>Program 12-12 </a:t>
            </a:r>
            <a:r>
              <a:rPr lang="en-US" altLang="en-US" sz="2000" b="0" dirty="0" smtClean="0">
                <a:latin typeface="Times New Roman" panose="02020603050405020304" pitchFamily="18" charset="0"/>
                <a:cs typeface="Arial"/>
              </a:rPr>
              <a:t>(2 </a:t>
            </a:r>
            <a:r>
              <a:rPr lang="en-US" altLang="en-US" sz="2000" b="0" dirty="0">
                <a:latin typeface="Times New Roman" panose="02020603050405020304" pitchFamily="18" charset="0"/>
                <a:cs typeface="Arial"/>
              </a:rPr>
              <a:t>of </a:t>
            </a:r>
            <a:r>
              <a:rPr lang="en-US" altLang="en-US" sz="2000" b="0" dirty="0" smtClean="0">
                <a:latin typeface="Times New Roman" panose="02020603050405020304" pitchFamily="18" charset="0"/>
                <a:cs typeface="Arial"/>
              </a:rPr>
              <a:t>3)</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8131" name="Picture 4" descr="Computer code continued. Line 26, indented once. if left parenthesis in File right parenthesis. Line 27, indented once. left brace. Line 28, indented twice. forward slash forward slash Read a c h a r from file 1 period. Line 29, indented twice. in File period get left parenthesis c h right parenthesis semicolon. Line 30. blank. Line 31, indented twice. forward slash forward slash While the last read operation was. Line 32, indented twice. forward slash forward slash successful comma continue period. Line 33, indented twice. while left parenthesis in File right parenthesis. Line 34, indented twice. left brace. Line 35, indented 3 times. forward slash forward slash Write uppercase c h a r to file 2 period. Line 36, indented 3 times. out File period put left parenthesis to upper left parenthesis c h right parenthesis right parenthesis semicolon. Line 37. blank. Line 38, indented 3 times. forward slash forward slash Read another c h a r from file 1 period. Line 39, indented 3 times. in File period get left parenthesis c h right parenthesis semicolon. Line 40, indented twice. right brace. Line 41. blank. Line 42, indented twice. forward slash forward slash Close the two files period. Line 43, indented twice. in File period close left parenthesis right parenthesis semicolon. Line 44, indented twice. out File period close left parenthesis right parenthesis semicolon. Line 45, indented twice. c out left angle bracket left angle bracket double quote File conversion done period back slash n double quote semicolon. Line 46, indented once. right brace. Line 47, indented once. else. Line 48, indented twice. c out left angle bracket left angle bracket double quote Cannot open double quote left angle bracket left angle bracket file Name left angle bracket left angle bracket end l semicolon. Line 49, indented once. return 0 semicolon. Line 50.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602" y="1440147"/>
            <a:ext cx="5948795" cy="4823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noGrp="1"/>
          </p:cNvSpPr>
          <p:nvPr>
            <p:ph type="title"/>
          </p:nvPr>
        </p:nvSpPr>
        <p:spPr>
          <a:xfrm>
            <a:off x="457200" y="606397"/>
            <a:ext cx="8229600" cy="707856"/>
          </a:xfrm>
        </p:spPr>
        <p:txBody>
          <a:bodyPr anchor="b">
            <a:spAutoFit/>
          </a:bodyPr>
          <a:lstStyle/>
          <a:p>
            <a:pPr eaLnBrk="1" hangingPunct="1">
              <a:spcBef>
                <a:spcPct val="0"/>
              </a:spcBef>
            </a:pPr>
            <a:r>
              <a:rPr lang="en-US" altLang="en-US" dirty="0">
                <a:latin typeface="Times New Roman" panose="02020603050405020304" pitchFamily="18" charset="0"/>
                <a:cs typeface="Arial"/>
              </a:rPr>
              <a:t>Program 12-12 </a:t>
            </a:r>
            <a:r>
              <a:rPr lang="en-US" altLang="en-US" sz="2000" b="0" dirty="0" smtClean="0">
                <a:latin typeface="Times New Roman" panose="02020603050405020304" pitchFamily="18" charset="0"/>
                <a:cs typeface="Arial"/>
              </a:rPr>
              <a:t>(3 </a:t>
            </a:r>
            <a:r>
              <a:rPr lang="en-US" altLang="en-US" sz="2000" b="0" dirty="0">
                <a:latin typeface="Times New Roman" panose="02020603050405020304" pitchFamily="18" charset="0"/>
                <a:cs typeface="Arial"/>
              </a:rPr>
              <a:t>of 3)</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9155" name="Picture 2" descr="Program screen output with example input is shown in bold. The output has 2 lines. The lines read as follows. Line 1. Enter a file name colon how now period t x t left parenthesis Enter Right parenthesis. Line 2. File conversion done. Contents of how now period t x t contain 2 lines. The lines read as follows. Line 1. How now brown cow period. Line 2. How now question mark. Resulting contents of out period t x t contain 2 lines. The lines read as follows. Line 1. HOW, NOW, BROWN, COW period. Line 2. HOW NOW question 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43" y="2094715"/>
            <a:ext cx="8022115" cy="274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3400" dirty="0" smtClean="0">
                <a:solidFill>
                  <a:schemeClr val="bg1"/>
                </a:solidFill>
                <a:latin typeface="Times New Roman" panose="02020603050405020304" pitchFamily="18" charset="0"/>
                <a:cs typeface="Times New Roman" panose="02020603050405020304" pitchFamily="18" charset="0"/>
              </a:rPr>
              <a:t>12.7 </a:t>
            </a:r>
            <a:r>
              <a:rPr lang="en-US" altLang="en-US" sz="3400" dirty="0">
                <a:solidFill>
                  <a:schemeClr val="bg1"/>
                </a:solidFill>
                <a:latin typeface="Times New Roman" panose="02020603050405020304" pitchFamily="18" charset="0"/>
                <a:cs typeface="Times New Roman" panose="02020603050405020304" pitchFamily="18" charset="0"/>
              </a:rPr>
              <a:t>Binary </a:t>
            </a:r>
            <a:r>
              <a:rPr lang="en-US" altLang="en-US" sz="3400" dirty="0" smtClean="0">
                <a:solidFill>
                  <a:schemeClr val="bg1"/>
                </a:solidFill>
                <a:latin typeface="Times New Roman" panose="02020603050405020304" pitchFamily="18" charset="0"/>
                <a:cs typeface="Times New Roman" panose="02020603050405020304" pitchFamily="18" charset="0"/>
              </a:rPr>
              <a:t>Files</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950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Binary Files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255651" indent="-255651">
              <a:tabLst/>
              <a:defRPr/>
            </a:pPr>
            <a:r>
              <a:rPr lang="en-US" altLang="en-US" sz="2400" b="1" dirty="0">
                <a:solidFill>
                  <a:srgbClr val="000000"/>
                </a:solidFill>
                <a:latin typeface="Arial (Body)"/>
                <a:ea typeface="+mn-ea"/>
              </a:rPr>
              <a:t>Binary file </a:t>
            </a:r>
            <a:r>
              <a:rPr lang="en-US" altLang="en-US" sz="2400" dirty="0">
                <a:solidFill>
                  <a:srgbClr val="000000"/>
                </a:solidFill>
                <a:latin typeface="Arial (Body)"/>
                <a:ea typeface="+mn-ea"/>
              </a:rPr>
              <a:t>contains unformatted, </a:t>
            </a:r>
            <a:r>
              <a:rPr lang="en-US" altLang="en-US" sz="2400" dirty="0" smtClean="0">
                <a:solidFill>
                  <a:srgbClr val="000000"/>
                </a:solidFill>
                <a:latin typeface="Arial (Body)"/>
                <a:ea typeface="+mn-ea"/>
              </a:rPr>
              <a:t>non-A</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S</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C</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I</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I </a:t>
            </a:r>
            <a:r>
              <a:rPr lang="en-US" altLang="en-US" sz="2400" dirty="0">
                <a:solidFill>
                  <a:srgbClr val="000000"/>
                </a:solidFill>
                <a:latin typeface="Arial (Body)"/>
                <a:ea typeface="+mn-ea"/>
              </a:rPr>
              <a:t>data</a:t>
            </a:r>
          </a:p>
          <a:p>
            <a:pPr marL="255651" indent="-255651">
              <a:tabLst/>
              <a:defRPr/>
            </a:pPr>
            <a:r>
              <a:rPr lang="en-US" altLang="en-US" sz="2400" dirty="0">
                <a:solidFill>
                  <a:srgbClr val="000000"/>
                </a:solidFill>
                <a:latin typeface="Arial (Body)"/>
                <a:ea typeface="+mn-ea"/>
              </a:rPr>
              <a:t>Indicate by using </a:t>
            </a:r>
            <a:r>
              <a:rPr lang="en-US" altLang="en-US" sz="2400" dirty="0">
                <a:solidFill>
                  <a:srgbClr val="000000"/>
                </a:solidFill>
                <a:latin typeface="Courier New" panose="02070309020205020404" pitchFamily="49" charset="0"/>
                <a:ea typeface="+mn-ea"/>
                <a:cs typeface="Courier New" panose="02070309020205020404" pitchFamily="49" charset="0"/>
              </a:rPr>
              <a:t>binary</a:t>
            </a:r>
            <a:r>
              <a:rPr lang="en-US" altLang="en-US" sz="2400" dirty="0">
                <a:solidFill>
                  <a:srgbClr val="000000"/>
                </a:solidFill>
                <a:latin typeface="Arial (Body)"/>
                <a:ea typeface="+mn-ea"/>
              </a:rPr>
              <a:t> flag on open</a:t>
            </a:r>
            <a:r>
              <a:rPr lang="en-US" altLang="en-US" sz="2400" dirty="0" smtClean="0">
                <a:solidFill>
                  <a:srgbClr val="000000"/>
                </a:solidFill>
                <a:latin typeface="Arial (Body)"/>
                <a:ea typeface="+mn-ea"/>
              </a:rPr>
              <a:t>:</a:t>
            </a:r>
          </a:p>
        </p:txBody>
      </p:sp>
      <p:pic>
        <p:nvPicPr>
          <p:cNvPr id="4" name="Picture 3" descr="Computer code reads, in file period open left parenthesis double quote n u m s period d a t double quote comma i o s colon, colon in Pipe i o s colon binary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21" y="3149836"/>
            <a:ext cx="6269736" cy="64541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Binary Files </a:t>
            </a:r>
            <a:r>
              <a:rPr lang="en-US" altLang="en-US" sz="2000" b="0" dirty="0" smtClean="0">
                <a:solidFill>
                  <a:srgbClr val="007FA3"/>
                </a:solidFill>
                <a:latin typeface="Times New Roman" panose="02020603050405020304" pitchFamily="18" charset="0"/>
                <a:ea typeface="+mj-ea"/>
                <a:sym typeface="Times New Roman"/>
              </a:rPr>
              <a:t>(2 of 3)</a:t>
            </a:r>
            <a:endParaRPr lang="en-US" altLang="en-US" sz="2000" b="0"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4654446" cy="553968"/>
          </a:xfrm>
        </p:spPr>
        <p:txBody>
          <a:bodyPr wrap="square">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Use read and write instead </a:t>
            </a:r>
            <a:r>
              <a:rPr lang="en-US" altLang="en-US" sz="2400" dirty="0" smtClean="0">
                <a:latin typeface="Arial (Body)"/>
                <a:ea typeface="+mn-ea"/>
                <a:sym typeface="Arial"/>
              </a:rPr>
              <a:t>of</a:t>
            </a:r>
          </a:p>
        </p:txBody>
      </p:sp>
      <p:pic>
        <p:nvPicPr>
          <p:cNvPr id="5" name="Picture 4" descr="left angle bracket left angle bracket, right angle bracket right angle bracket"/>
          <p:cNvPicPr>
            <a:picLocks noChangeAspect="1"/>
          </p:cNvPicPr>
          <p:nvPr/>
        </p:nvPicPr>
        <p:blipFill rotWithShape="1">
          <a:blip r:embed="rId2"/>
          <a:srcRect l="19149" t="18828" r="9798" b="36991"/>
          <a:stretch/>
        </p:blipFill>
        <p:spPr>
          <a:xfrm>
            <a:off x="4856814" y="1682312"/>
            <a:ext cx="1139252" cy="344774"/>
          </a:xfrm>
          <a:prstGeom prst="rect">
            <a:avLst/>
          </a:prstGeom>
        </p:spPr>
      </p:pic>
      <p:pic>
        <p:nvPicPr>
          <p:cNvPr id="6" name="Picture 5" descr="Computer code has 5 lines. The lines read as follows. Line 1. c h a r, c h semicolon. Line 2. Slash, slash read in a letter from file. Line 3. in file period read left parenthesis ampersand c h comma size of left parenthesis c h right parenthesis right parenthesis semicolon. The words, ampersand c h are labeled, the address of where to put the data being read in. The read function expects to read c h a r s. The words, size of left parenthesis c h right parenthesis are labeled, how many bytes to read from the file. Line 4. Slash, slash send a character to a file. Line 5. Out file period write left parenthesis Ampersand c h comma size of left parenthesis c h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53" y="2400923"/>
            <a:ext cx="6627793" cy="351845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Binary Files </a:t>
            </a:r>
            <a:r>
              <a:rPr lang="en-US" altLang="en-US" sz="2000" b="0" dirty="0" smtClean="0">
                <a:latin typeface="Times New Roman" panose="02020603050405020304" pitchFamily="18" charset="0"/>
                <a:ea typeface="+mj-ea"/>
                <a:cs typeface="Arial"/>
              </a:rPr>
              <a:t>(3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11326"/>
            <a:ext cx="8229600" cy="1292631"/>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To </a:t>
            </a:r>
            <a:r>
              <a:rPr lang="en-US" altLang="en-US" sz="2400" dirty="0">
                <a:solidFill>
                  <a:srgbClr val="000000"/>
                </a:solidFill>
                <a:latin typeface="Courier New" panose="02070309020205020404" pitchFamily="49" charset="0"/>
                <a:ea typeface="+mn-ea"/>
                <a:cs typeface="Courier New" panose="02070309020205020404" pitchFamily="49" charset="0"/>
              </a:rPr>
              <a:t>read</a:t>
            </a:r>
            <a:r>
              <a:rPr lang="en-US" altLang="en-US" sz="2400" dirty="0">
                <a:solidFill>
                  <a:srgbClr val="000000"/>
                </a:solidFill>
                <a:latin typeface="Arial (Body)"/>
                <a:ea typeface="+mn-ea"/>
              </a:rPr>
              <a:t>, </a:t>
            </a:r>
            <a:r>
              <a:rPr lang="en-US" altLang="en-US" sz="2400" dirty="0">
                <a:solidFill>
                  <a:srgbClr val="000000"/>
                </a:solidFill>
                <a:latin typeface="Courier New" panose="02070309020205020404" pitchFamily="49" charset="0"/>
                <a:ea typeface="+mn-ea"/>
                <a:cs typeface="Courier New" panose="02070309020205020404" pitchFamily="49" charset="0"/>
              </a:rPr>
              <a:t>write</a:t>
            </a:r>
            <a:r>
              <a:rPr lang="en-US" altLang="en-US" sz="2400" dirty="0">
                <a:solidFill>
                  <a:srgbClr val="000000"/>
                </a:solidFill>
                <a:latin typeface="Arial (Body)"/>
                <a:ea typeface="+mn-ea"/>
              </a:rPr>
              <a:t> non-character data, must use a typecast operator to treat the address of the data as a character </a:t>
            </a:r>
            <a:r>
              <a:rPr lang="en-US" altLang="en-US" sz="2400" dirty="0" smtClean="0">
                <a:solidFill>
                  <a:srgbClr val="000000"/>
                </a:solidFill>
                <a:latin typeface="Arial (Body)"/>
                <a:ea typeface="+mn-ea"/>
              </a:rPr>
              <a:t>address</a:t>
            </a:r>
          </a:p>
        </p:txBody>
      </p:sp>
      <p:pic>
        <p:nvPicPr>
          <p:cNvPr id="5" name="Picture 4" descr="Computer code has 5 lines. The lines read as follows. Line 1. i n t, n u m semicolon. Line 2. Slash, slash read in a binary number from a file. Line 3. in file period read left parenthesis reinterpret underscore cast left angle bracket c h a r asterisk right angle bracket ampersand n u m comma size of left parenthesis n u m right parenthesis, right parenthesis semicolon. The words, reinterpret underscore cast left angle bracket c h a r asterisk right angle bracket are labeled, treat the address of a n u m as the address of a c h a r. Line 4. Slash, slash send a binary value to a file. Line 5. Out f period write left parenthesis reinterpret underscore cast left angle bracket c h a r asterisk right angle bracket Ampersand n u m comma size of left parenthesis n u m righ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786" y="3057634"/>
            <a:ext cx="7199906" cy="28474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400" dirty="0" smtClean="0">
                <a:solidFill>
                  <a:schemeClr val="bg1"/>
                </a:solidFill>
                <a:latin typeface="Times New Roman" panose="02020603050405020304" pitchFamily="18" charset="0"/>
                <a:cs typeface="Times New Roman" panose="02020603050405020304" pitchFamily="18" charset="0"/>
              </a:rPr>
              <a:t>12.8 </a:t>
            </a:r>
            <a:r>
              <a:rPr lang="en-US" altLang="en-US" sz="3400" dirty="0">
                <a:solidFill>
                  <a:schemeClr val="bg1"/>
                </a:solidFill>
                <a:latin typeface="Times New Roman" panose="02020603050405020304" pitchFamily="18" charset="0"/>
                <a:cs typeface="Times New Roman" panose="02020603050405020304" pitchFamily="18" charset="0"/>
              </a:rPr>
              <a:t>Creating Records with </a:t>
            </a:r>
            <a:r>
              <a:rPr lang="en-US" altLang="en-US" sz="3400" dirty="0" smtClean="0">
                <a:solidFill>
                  <a:schemeClr val="bg1"/>
                </a:solidFill>
                <a:latin typeface="Times New Roman" panose="02020603050405020304" pitchFamily="18" charset="0"/>
                <a:cs typeface="Times New Roman" panose="02020603050405020304" pitchFamily="18" charset="0"/>
              </a:rPr>
              <a:t>Structures</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574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Creating Records with Structures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008212"/>
          </a:xfrm>
        </p:spPr>
        <p:txBody>
          <a:bodyPr>
            <a:spAutoFit/>
          </a:bodyPr>
          <a:lstStyle/>
          <a:p>
            <a:pPr marL="255651" indent="-255651">
              <a:tabLst/>
              <a:defRPr/>
            </a:pPr>
            <a:r>
              <a:rPr lang="en-US" altLang="en-US" sz="2400" dirty="0">
                <a:solidFill>
                  <a:srgbClr val="000000"/>
                </a:solidFill>
                <a:latin typeface="Arial (Body)"/>
                <a:ea typeface="+mn-ea"/>
              </a:rPr>
              <a:t>Can write structures to, read structures from </a:t>
            </a:r>
            <a:r>
              <a:rPr lang="en-US" altLang="en-US" sz="2400" dirty="0" smtClean="0">
                <a:solidFill>
                  <a:srgbClr val="000000"/>
                </a:solidFill>
                <a:latin typeface="Arial (Body)"/>
                <a:ea typeface="+mn-ea"/>
              </a:rPr>
              <a:t>files</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To work with structures and </a:t>
            </a:r>
            <a:r>
              <a:rPr lang="en-US" altLang="en-US" sz="2400" dirty="0" smtClean="0">
                <a:solidFill>
                  <a:srgbClr val="000000"/>
                </a:solidFill>
                <a:latin typeface="Arial (Body)"/>
                <a:ea typeface="+mn-ea"/>
              </a:rPr>
              <a:t>files,</a:t>
            </a:r>
            <a:endParaRPr lang="en-US" altLang="en-US" sz="2400" dirty="0">
              <a:solidFill>
                <a:srgbClr val="000000"/>
              </a:solidFill>
              <a:latin typeface="Arial (Body)"/>
              <a:ea typeface="+mn-ea"/>
            </a:endParaRPr>
          </a:p>
          <a:p>
            <a:pPr marL="741553" lvl="1" indent="-284353">
              <a:buFont typeface="Arial" panose="020B0604020202020204" pitchFamily="34" charset="0"/>
              <a:buChar char="–"/>
              <a:defRPr/>
            </a:pPr>
            <a:r>
              <a:rPr lang="en-US" altLang="en-US" sz="2400" dirty="0">
                <a:solidFill>
                  <a:srgbClr val="000000"/>
                </a:solidFill>
                <a:latin typeface="Arial (Body)"/>
              </a:rPr>
              <a:t>use </a:t>
            </a:r>
            <a:r>
              <a:rPr lang="en-US" altLang="en-US" sz="2400" dirty="0">
                <a:solidFill>
                  <a:srgbClr val="000000"/>
                </a:solidFill>
                <a:latin typeface="Courier New" panose="02070309020205020404" pitchFamily="49" charset="0"/>
                <a:cs typeface="Courier New" panose="02070309020205020404" pitchFamily="49" charset="0"/>
              </a:rPr>
              <a:t>ios::binary </a:t>
            </a:r>
            <a:r>
              <a:rPr lang="en-US" altLang="en-US" sz="2400" dirty="0">
                <a:solidFill>
                  <a:srgbClr val="000000"/>
                </a:solidFill>
                <a:latin typeface="Arial (Body)"/>
              </a:rPr>
              <a:t>file flag upon open</a:t>
            </a:r>
          </a:p>
          <a:p>
            <a:pPr marL="741553" lvl="1" indent="-284353">
              <a:buFont typeface="Arial" panose="020B0604020202020204" pitchFamily="34" charset="0"/>
              <a:buChar char="–"/>
              <a:defRPr/>
            </a:pPr>
            <a:r>
              <a:rPr lang="en-US" altLang="en-US" sz="2400" dirty="0">
                <a:solidFill>
                  <a:srgbClr val="000000"/>
                </a:solidFill>
                <a:latin typeface="Arial (Body)"/>
              </a:rPr>
              <a:t>use </a:t>
            </a:r>
            <a:r>
              <a:rPr lang="en-US" altLang="en-US" sz="2400" dirty="0">
                <a:solidFill>
                  <a:srgbClr val="000000"/>
                </a:solidFill>
                <a:latin typeface="Courier New" panose="02070309020205020404" pitchFamily="49" charset="0"/>
                <a:cs typeface="Courier New" panose="02070309020205020404" pitchFamily="49" charset="0"/>
              </a:rPr>
              <a:t>read</a:t>
            </a:r>
            <a:r>
              <a:rPr lang="en-US" altLang="en-US" sz="2400" dirty="0">
                <a:solidFill>
                  <a:srgbClr val="000000"/>
                </a:solidFill>
                <a:latin typeface="+mn-lt"/>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 write</a:t>
            </a:r>
            <a:r>
              <a:rPr lang="en-US" altLang="en-US" sz="2400" dirty="0">
                <a:solidFill>
                  <a:srgbClr val="000000"/>
                </a:solidFill>
                <a:latin typeface="Arial (Body)"/>
              </a:rPr>
              <a:t> member </a:t>
            </a:r>
            <a:r>
              <a:rPr lang="en-US" altLang="en-US" sz="2400" dirty="0" smtClean="0">
                <a:solidFill>
                  <a:srgbClr val="000000"/>
                </a:solidFill>
                <a:latin typeface="Arial (Body)"/>
              </a:rPr>
              <a:t>functions</a:t>
            </a:r>
            <a:endParaRPr lang="en-US" altLang="en-US" sz="2400" dirty="0">
              <a:solidFill>
                <a:srgbClr val="000000"/>
              </a:solidFill>
              <a:latin typeface="Arial (Bod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a:spcBef>
                <a:spcPct val="0"/>
              </a:spcBef>
              <a:buClrTx/>
              <a:defRPr/>
            </a:pPr>
            <a:r>
              <a:rPr lang="en-US" altLang="en-US" sz="3400" b="1" dirty="0" smtClean="0">
                <a:solidFill>
                  <a:schemeClr val="tx2"/>
                </a:solidFill>
                <a:latin typeface="Times New Roman" panose="02020603050405020304" pitchFamily="18" charset="0"/>
                <a:ea typeface="+mj-ea"/>
                <a:cs typeface="Arial"/>
              </a:rPr>
              <a:t>Using Files</a:t>
            </a:r>
            <a:endParaRPr lang="en-US" alt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8229600" cy="553968"/>
          </a:xfrm>
        </p:spPr>
        <p:txBody>
          <a:bodyPr>
            <a:spAutoFit/>
          </a:bodyPr>
          <a:lstStyle/>
          <a:p>
            <a:pPr marL="432054" indent="-432054">
              <a:spcBef>
                <a:spcPts val="1500"/>
              </a:spcBef>
              <a:buClr>
                <a:schemeClr val="tx2"/>
              </a:buClr>
              <a:buSzPts val="2400"/>
              <a:buFontTx/>
              <a:buAutoNum type="arabicPeriod"/>
              <a:tabLst/>
              <a:defRPr/>
            </a:pPr>
            <a:r>
              <a:rPr lang="en-US" altLang="en-US" sz="2400" dirty="0">
                <a:solidFill>
                  <a:srgbClr val="000000"/>
                </a:solidFill>
                <a:latin typeface="Arial (Body)"/>
                <a:ea typeface="+mn-ea"/>
              </a:rPr>
              <a:t>Requires </a:t>
            </a:r>
            <a:r>
              <a:rPr lang="en-US" altLang="en-US" sz="2400" dirty="0">
                <a:solidFill>
                  <a:srgbClr val="000000"/>
                </a:solidFill>
                <a:latin typeface="Courier New" panose="02070309020205020404" pitchFamily="49" charset="0"/>
                <a:ea typeface="+mn-ea"/>
                <a:cs typeface="Courier New" panose="02070309020205020404" pitchFamily="49" charset="0"/>
              </a:rPr>
              <a:t>fstream</a:t>
            </a:r>
            <a:r>
              <a:rPr lang="en-US" altLang="en-US" sz="2400" dirty="0">
                <a:solidFill>
                  <a:srgbClr val="000000"/>
                </a:solidFill>
                <a:latin typeface="Arial (Body)"/>
                <a:ea typeface="+mn-ea"/>
              </a:rPr>
              <a:t> header </a:t>
            </a:r>
            <a:r>
              <a:rPr lang="en-US" altLang="en-US" sz="2400" dirty="0" smtClean="0">
                <a:solidFill>
                  <a:srgbClr val="000000"/>
                </a:solidFill>
                <a:latin typeface="Arial (Body)"/>
                <a:ea typeface="+mn-ea"/>
              </a:rPr>
              <a:t>file</a:t>
            </a:r>
            <a:endParaRPr lang="en-US" altLang="en-US" sz="2400" dirty="0">
              <a:solidFill>
                <a:srgbClr val="000000"/>
              </a:solidFill>
              <a:latin typeface="Arial (Body)"/>
              <a:ea typeface="+mn-ea"/>
            </a:endParaRPr>
          </a:p>
        </p:txBody>
      </p:sp>
      <p:sp>
        <p:nvSpPr>
          <p:cNvPr id="6" name="Content Placeholder 5"/>
          <p:cNvSpPr>
            <a:spLocks noGrp="1"/>
          </p:cNvSpPr>
          <p:nvPr>
            <p:ph idx="13"/>
          </p:nvPr>
        </p:nvSpPr>
        <p:spPr>
          <a:xfrm>
            <a:off x="457200" y="2187019"/>
            <a:ext cx="8229600" cy="1836376"/>
          </a:xfrm>
        </p:spPr>
        <p:txBody>
          <a:bodyPr/>
          <a:lstStyle/>
          <a:p>
            <a:pPr marL="741553" lvl="1" indent="-284353">
              <a:spcBef>
                <a:spcPts val="600"/>
              </a:spcBef>
              <a:buClr>
                <a:schemeClr val="tx2"/>
              </a:buClr>
              <a:buFont typeface="Arial" panose="020B0604020202020204" pitchFamily="34" charset="0"/>
              <a:buChar char="–"/>
              <a:defRPr/>
            </a:pPr>
            <a:r>
              <a:rPr lang="en-US" altLang="en-US" sz="2400" dirty="0">
                <a:latin typeface="Arial (Body)"/>
              </a:rPr>
              <a:t>use </a:t>
            </a:r>
            <a:r>
              <a:rPr lang="en-US" altLang="en-US" sz="2400" dirty="0">
                <a:latin typeface="Courier New" panose="02070309020205020404" pitchFamily="49" charset="0"/>
                <a:cs typeface="Courier New" panose="02070309020205020404" pitchFamily="49" charset="0"/>
              </a:rPr>
              <a:t>ifstream</a:t>
            </a:r>
            <a:r>
              <a:rPr lang="en-US" altLang="en-US" sz="2400" dirty="0">
                <a:latin typeface="Arial (Body)"/>
              </a:rPr>
              <a:t> data type for input files</a:t>
            </a:r>
          </a:p>
          <a:p>
            <a:pPr marL="741553" lvl="1" indent="-284353">
              <a:spcBef>
                <a:spcPts val="600"/>
              </a:spcBef>
              <a:buClr>
                <a:schemeClr val="tx2"/>
              </a:buClr>
              <a:buFont typeface="Arial" panose="020B0604020202020204" pitchFamily="34" charset="0"/>
              <a:buChar char="–"/>
              <a:defRPr/>
            </a:pPr>
            <a:r>
              <a:rPr lang="en-US" altLang="en-US" sz="2400" dirty="0">
                <a:latin typeface="Arial (Body)"/>
              </a:rPr>
              <a:t>use </a:t>
            </a:r>
            <a:r>
              <a:rPr lang="en-US" altLang="en-US" sz="2400" dirty="0">
                <a:latin typeface="Courier New" panose="02070309020205020404" pitchFamily="49" charset="0"/>
                <a:cs typeface="Courier New" panose="02070309020205020404" pitchFamily="49" charset="0"/>
              </a:rPr>
              <a:t>ofstream</a:t>
            </a:r>
            <a:r>
              <a:rPr lang="en-US" altLang="en-US" sz="2400" dirty="0">
                <a:latin typeface="Arial (Body)"/>
              </a:rPr>
              <a:t> data type for output files</a:t>
            </a:r>
          </a:p>
          <a:p>
            <a:pPr marL="741553" lvl="1" indent="-284353">
              <a:spcBef>
                <a:spcPts val="600"/>
              </a:spcBef>
              <a:buClr>
                <a:schemeClr val="tx2"/>
              </a:buClr>
              <a:buFont typeface="Arial" panose="020B0604020202020204" pitchFamily="34" charset="0"/>
              <a:buChar char="–"/>
              <a:defRPr/>
            </a:pPr>
            <a:r>
              <a:rPr lang="en-US" altLang="en-US" sz="2400" dirty="0">
                <a:latin typeface="Arial (Body)"/>
              </a:rPr>
              <a:t>use </a:t>
            </a:r>
            <a:r>
              <a:rPr lang="en-US" altLang="en-US" sz="2400" dirty="0">
                <a:latin typeface="Courier New" panose="02070309020205020404" pitchFamily="49" charset="0"/>
                <a:cs typeface="Courier New" panose="02070309020205020404" pitchFamily="49" charset="0"/>
              </a:rPr>
              <a:t>fstream</a:t>
            </a:r>
            <a:r>
              <a:rPr lang="en-US" altLang="en-US" sz="2400" dirty="0">
                <a:latin typeface="Arial (Body)"/>
              </a:rPr>
              <a:t> data type for both input, output files</a:t>
            </a:r>
          </a:p>
          <a:p>
            <a:pPr marL="432054" indent="-432054">
              <a:spcBef>
                <a:spcPts val="1500"/>
              </a:spcBef>
              <a:buClr>
                <a:schemeClr val="tx2"/>
              </a:buClr>
              <a:buSzPts val="2400"/>
              <a:buFontTx/>
              <a:buAutoNum type="arabicPeriod" startAt="2"/>
              <a:tabLst/>
              <a:defRPr/>
            </a:pPr>
            <a:r>
              <a:rPr lang="en-US" altLang="en-US" sz="2400" dirty="0">
                <a:latin typeface="Arial (Body)"/>
              </a:rPr>
              <a:t>Can </a:t>
            </a:r>
            <a:r>
              <a:rPr lang="en-US" altLang="en-US" sz="2400" dirty="0" smtClean="0">
                <a:latin typeface="Arial (Body)"/>
              </a:rPr>
              <a:t>use</a:t>
            </a:r>
          </a:p>
        </p:txBody>
      </p:sp>
      <p:pic>
        <p:nvPicPr>
          <p:cNvPr id="5" name="Picture 4" descr="right angle bracket right angle bracket, left angle bracket left angle bracket"/>
          <p:cNvPicPr>
            <a:picLocks noChangeAspect="1"/>
          </p:cNvPicPr>
          <p:nvPr/>
        </p:nvPicPr>
        <p:blipFill rotWithShape="1">
          <a:blip r:embed="rId2"/>
          <a:srcRect l="18387" t="18791" b="27349"/>
          <a:stretch/>
        </p:blipFill>
        <p:spPr>
          <a:xfrm>
            <a:off x="2113613" y="3770805"/>
            <a:ext cx="1393160" cy="344775"/>
          </a:xfrm>
          <a:prstGeom prst="rect">
            <a:avLst/>
          </a:prstGeom>
        </p:spPr>
      </p:pic>
      <p:sp>
        <p:nvSpPr>
          <p:cNvPr id="4" name="Text Placeholder 3"/>
          <p:cNvSpPr>
            <a:spLocks noGrp="1"/>
          </p:cNvSpPr>
          <p:nvPr>
            <p:ph type="body" idx="4294967295"/>
          </p:nvPr>
        </p:nvSpPr>
        <p:spPr>
          <a:xfrm>
            <a:off x="457200" y="3647780"/>
            <a:ext cx="8229600" cy="1452122"/>
          </a:xfrm>
        </p:spPr>
        <p:txBody>
          <a:bodyPr/>
          <a:lstStyle/>
          <a:p>
            <a:pPr marL="2952750" indent="0">
              <a:buSzPts val="2400"/>
              <a:buNone/>
              <a:tabLst/>
              <a:defRPr/>
            </a:pPr>
            <a:r>
              <a:rPr lang="en-US" altLang="en-US" sz="2400" dirty="0">
                <a:solidFill>
                  <a:srgbClr val="000000"/>
                </a:solidFill>
                <a:latin typeface="Arial (Body)"/>
              </a:rPr>
              <a:t>to read from, write to a file</a:t>
            </a:r>
          </a:p>
          <a:p>
            <a:pPr marL="432000" indent="-432000">
              <a:spcBef>
                <a:spcPts val="1500"/>
              </a:spcBef>
              <a:buClr>
                <a:schemeClr val="tx2"/>
              </a:buClr>
              <a:buSzPts val="2400"/>
              <a:buFont typeface="+mj-lt"/>
              <a:buAutoNum type="arabicPeriod" startAt="3"/>
              <a:tabLst/>
              <a:defRPr/>
            </a:pPr>
            <a:r>
              <a:rPr lang="en-US" altLang="en-US" sz="2400" dirty="0">
                <a:solidFill>
                  <a:srgbClr val="000000"/>
                </a:solidFill>
                <a:latin typeface="Arial (Body)"/>
              </a:rPr>
              <a:t>Can use </a:t>
            </a:r>
            <a:r>
              <a:rPr lang="en-US" altLang="en-US" sz="2400" dirty="0">
                <a:solidFill>
                  <a:srgbClr val="000000"/>
                </a:solidFill>
                <a:latin typeface="Courier New" panose="02070309020205020404" pitchFamily="49" charset="0"/>
                <a:cs typeface="Courier New" panose="02070309020205020404" pitchFamily="49" charset="0"/>
              </a:rPr>
              <a:t>eof</a:t>
            </a:r>
            <a:r>
              <a:rPr lang="en-US" altLang="en-US" sz="2400" dirty="0">
                <a:solidFill>
                  <a:srgbClr val="000000"/>
                </a:solidFill>
                <a:latin typeface="Arial (Body)"/>
              </a:rPr>
              <a:t> member function to test for end of input </a:t>
            </a:r>
            <a:r>
              <a:rPr lang="en-US" altLang="en-US" sz="2400" dirty="0" smtClean="0">
                <a:solidFill>
                  <a:srgbClr val="000000"/>
                </a:solidFill>
                <a:latin typeface="Arial (Body)"/>
              </a:rPr>
              <a:t>file</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Creating Records with Structures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3" name="Picture 2" descr="Computer code has 10 lines. The lines read as follows. Line 1. s t r u c t test score. Line 2. Left brace. Line 3, indented once. i n t student I d semicolon. Line 4, indented once. double score semicolon. Line 5, indented once. c h a r grade semicolon. Line 6. right brace semicolon. Line 7. Test score one test semicolon. Line 8. Incomplete line of code. Line 9. Slash, slash write out one test to a file. Line 10. Grade file period write left parenthesis reinterpret underscore cast left angle bracket c h a r asterisk right angle bracket left parenthesis Ampersand one test right parenthesis comma size of left parenthesis one test righ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388" y="1784682"/>
            <a:ext cx="7195205" cy="3927263"/>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400" dirty="0" smtClean="0">
                <a:solidFill>
                  <a:schemeClr val="bg1"/>
                </a:solidFill>
                <a:latin typeface="Times New Roman" panose="02020603050405020304" pitchFamily="18" charset="0"/>
                <a:cs typeface="Times New Roman" panose="02020603050405020304" pitchFamily="18" charset="0"/>
              </a:rPr>
              <a:t>12.9 </a:t>
            </a:r>
            <a:r>
              <a:rPr lang="en-US" altLang="en-US" sz="3400" dirty="0">
                <a:solidFill>
                  <a:schemeClr val="bg1"/>
                </a:solidFill>
                <a:latin typeface="Times New Roman" panose="02020603050405020304" pitchFamily="18" charset="0"/>
                <a:cs typeface="Times New Roman" panose="02020603050405020304" pitchFamily="18" charset="0"/>
              </a:rPr>
              <a:t>Random-Access </a:t>
            </a:r>
            <a:r>
              <a:rPr lang="en-US" altLang="en-US" sz="3400" dirty="0" smtClean="0">
                <a:solidFill>
                  <a:schemeClr val="bg1"/>
                </a:solidFill>
                <a:latin typeface="Times New Roman" panose="02020603050405020304" pitchFamily="18" charset="0"/>
                <a:cs typeface="Times New Roman" panose="02020603050405020304" pitchFamily="18" charset="0"/>
              </a:rPr>
              <a:t>Files</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484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Random-Access Files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b="1" dirty="0">
                <a:solidFill>
                  <a:srgbClr val="000000"/>
                </a:solidFill>
                <a:latin typeface="Arial (Body)"/>
                <a:ea typeface="+mn-ea"/>
              </a:rPr>
              <a:t>Sequential access</a:t>
            </a:r>
            <a:r>
              <a:rPr lang="en-US" altLang="en-US" sz="2400" dirty="0">
                <a:solidFill>
                  <a:srgbClr val="000000"/>
                </a:solidFill>
                <a:latin typeface="Arial (Body)"/>
                <a:ea typeface="+mn-ea"/>
              </a:rPr>
              <a:t>: start at beginning of file and go through data in file, in order, to end</a:t>
            </a:r>
          </a:p>
          <a:p>
            <a:pPr marL="741553" lvl="1" indent="-284353">
              <a:buFont typeface="Arial" panose="020B0604020202020204" pitchFamily="34" charset="0"/>
              <a:buChar char="–"/>
              <a:defRPr/>
            </a:pPr>
            <a:r>
              <a:rPr lang="en-US" altLang="en-US" sz="2400" dirty="0">
                <a:solidFill>
                  <a:srgbClr val="000000"/>
                </a:solidFill>
                <a:latin typeface="Arial (Body)"/>
              </a:rPr>
              <a:t>to access 100</a:t>
            </a:r>
            <a:r>
              <a:rPr lang="en-US" altLang="en-US" sz="2400" baseline="30000" dirty="0">
                <a:solidFill>
                  <a:srgbClr val="000000"/>
                </a:solidFill>
                <a:latin typeface="Arial (Body)"/>
              </a:rPr>
              <a:t>th</a:t>
            </a:r>
            <a:r>
              <a:rPr lang="en-US" altLang="en-US" sz="2400" dirty="0">
                <a:solidFill>
                  <a:srgbClr val="000000"/>
                </a:solidFill>
                <a:latin typeface="Arial (Body)"/>
              </a:rPr>
              <a:t> entry in file, go through 99 preceding entries first</a:t>
            </a:r>
          </a:p>
          <a:p>
            <a:pPr marL="255651" indent="-255651">
              <a:tabLst/>
              <a:defRPr/>
            </a:pPr>
            <a:r>
              <a:rPr lang="en-US" altLang="en-US" sz="2400" b="1" dirty="0">
                <a:solidFill>
                  <a:srgbClr val="000000"/>
                </a:solidFill>
                <a:latin typeface="Arial (Body)"/>
                <a:ea typeface="+mn-ea"/>
              </a:rPr>
              <a:t>Random access</a:t>
            </a:r>
            <a:r>
              <a:rPr lang="en-US" altLang="en-US" sz="2400" dirty="0">
                <a:solidFill>
                  <a:srgbClr val="000000"/>
                </a:solidFill>
                <a:latin typeface="Arial (Body)"/>
                <a:ea typeface="+mn-ea"/>
              </a:rPr>
              <a:t>: access data in a file in any order</a:t>
            </a:r>
          </a:p>
          <a:p>
            <a:pPr marL="741553" lvl="1" indent="-284353">
              <a:buFont typeface="Arial" panose="020B0604020202020204" pitchFamily="34" charset="0"/>
              <a:buChar char="–"/>
              <a:defRPr/>
            </a:pPr>
            <a:r>
              <a:rPr lang="en-US" altLang="en-US" sz="2400" dirty="0">
                <a:solidFill>
                  <a:srgbClr val="000000"/>
                </a:solidFill>
                <a:latin typeface="Arial (Body)"/>
              </a:rPr>
              <a:t>can access 100</a:t>
            </a:r>
            <a:r>
              <a:rPr lang="en-US" altLang="en-US" sz="2400" baseline="30000" dirty="0">
                <a:solidFill>
                  <a:srgbClr val="000000"/>
                </a:solidFill>
                <a:latin typeface="Arial (Body)"/>
              </a:rPr>
              <a:t>th</a:t>
            </a:r>
            <a:r>
              <a:rPr lang="en-US" altLang="en-US" sz="2400" dirty="0">
                <a:solidFill>
                  <a:srgbClr val="000000"/>
                </a:solidFill>
                <a:latin typeface="Arial (Body)"/>
              </a:rPr>
              <a:t> entry directly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Random Access Member Functions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30180"/>
            <a:ext cx="8229600" cy="1677352"/>
          </a:xfrm>
        </p:spPr>
        <p:txBody>
          <a:bodyPr>
            <a:spAutoFit/>
          </a:bodyPr>
          <a:lstStyle/>
          <a:p>
            <a:pPr marL="255651" indent="-255651">
              <a:tabLst/>
              <a:defRPr/>
            </a:pPr>
            <a:r>
              <a:rPr lang="en-US" altLang="en-US" sz="2400" dirty="0" smtClean="0">
                <a:solidFill>
                  <a:srgbClr val="000000"/>
                </a:solidFill>
                <a:latin typeface="Courier New" panose="02070309020205020404" pitchFamily="49" charset="0"/>
                <a:ea typeface="+mn-ea"/>
                <a:cs typeface="Courier New" panose="02070309020205020404" pitchFamily="49" charset="0"/>
              </a:rPr>
              <a:t>seek</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g</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(seek get): used with files open for </a:t>
            </a:r>
            <a:r>
              <a:rPr lang="en-US" altLang="en-US" sz="2400" dirty="0" smtClean="0">
                <a:solidFill>
                  <a:srgbClr val="000000"/>
                </a:solidFill>
                <a:latin typeface="Arial (Body)"/>
                <a:ea typeface="+mn-ea"/>
              </a:rPr>
              <a:t>input</a:t>
            </a:r>
            <a:endParaRPr lang="en-US" altLang="en-US" sz="2400" dirty="0">
              <a:solidFill>
                <a:srgbClr val="000000"/>
              </a:solidFill>
              <a:latin typeface="Arial (Body)"/>
              <a:ea typeface="+mn-ea"/>
            </a:endParaRPr>
          </a:p>
          <a:p>
            <a:pPr marL="255651" indent="-255651">
              <a:tabLst/>
              <a:defRPr/>
            </a:pPr>
            <a:r>
              <a:rPr lang="en-US" altLang="en-US" sz="2400" dirty="0" smtClean="0">
                <a:solidFill>
                  <a:srgbClr val="000000"/>
                </a:solidFill>
                <a:latin typeface="Courier New" panose="02070309020205020404" pitchFamily="49" charset="0"/>
                <a:ea typeface="+mn-ea"/>
                <a:cs typeface="Courier New" panose="02070309020205020404" pitchFamily="49" charset="0"/>
              </a:rPr>
              <a:t>seek</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p</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(seek put): used with files open for </a:t>
            </a:r>
            <a:r>
              <a:rPr lang="en-US" altLang="en-US" sz="2400" dirty="0" smtClean="0">
                <a:solidFill>
                  <a:srgbClr val="000000"/>
                </a:solidFill>
                <a:latin typeface="Arial (Body)"/>
                <a:ea typeface="+mn-ea"/>
              </a:rPr>
              <a:t>output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Used to go to a specific position in a file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Random Access Member Functions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30180"/>
            <a:ext cx="8229600" cy="2008212"/>
          </a:xfrm>
        </p:spPr>
        <p:txBody>
          <a:bodyPr>
            <a:spAutoFit/>
          </a:bodyPr>
          <a:lstStyle/>
          <a:p>
            <a:pPr marL="255651" indent="-255651">
              <a:tabLst/>
              <a:defRPr/>
            </a:pPr>
            <a:r>
              <a:rPr lang="en-US" altLang="en-US" sz="2400" dirty="0" smtClean="0">
                <a:solidFill>
                  <a:srgbClr val="000000"/>
                </a:solidFill>
                <a:latin typeface="Courier New" panose="02070309020205020404" pitchFamily="49" charset="0"/>
                <a:ea typeface="+mn-ea"/>
                <a:cs typeface="Courier New" panose="02070309020205020404" pitchFamily="49" charset="0"/>
              </a:rPr>
              <a:t>seek</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g,seek</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p </a:t>
            </a:r>
            <a:r>
              <a:rPr lang="en-US" altLang="en-US" sz="2400" dirty="0">
                <a:solidFill>
                  <a:srgbClr val="000000"/>
                </a:solidFill>
                <a:latin typeface="Arial (Body)"/>
                <a:ea typeface="+mn-ea"/>
              </a:rPr>
              <a:t>arguments:</a:t>
            </a:r>
          </a:p>
          <a:p>
            <a:pPr marL="741600" lvl="1" indent="-284400">
              <a:buNone/>
              <a:defRPr/>
            </a:pPr>
            <a:r>
              <a:rPr lang="en-US" altLang="en-US" sz="2400" dirty="0">
                <a:solidFill>
                  <a:srgbClr val="000000"/>
                </a:solidFill>
                <a:latin typeface="Arial (Body)"/>
              </a:rPr>
              <a:t>offset: number of bytes, as a </a:t>
            </a:r>
            <a:r>
              <a:rPr lang="en-US" altLang="en-US" sz="2400" dirty="0">
                <a:solidFill>
                  <a:srgbClr val="000000"/>
                </a:solidFill>
                <a:latin typeface="Courier New" panose="02070309020205020404" pitchFamily="49" charset="0"/>
                <a:cs typeface="Courier New" panose="02070309020205020404" pitchFamily="49" charset="0"/>
              </a:rPr>
              <a:t>long</a:t>
            </a:r>
          </a:p>
          <a:p>
            <a:pPr marL="741600" lvl="1" indent="-284400">
              <a:buNone/>
              <a:defRPr/>
            </a:pPr>
            <a:r>
              <a:rPr lang="en-US" altLang="en-US" sz="2400" dirty="0">
                <a:solidFill>
                  <a:srgbClr val="000000"/>
                </a:solidFill>
                <a:latin typeface="Arial (Body)"/>
              </a:rPr>
              <a:t>mode flag: starting point to compute </a:t>
            </a:r>
            <a:r>
              <a:rPr lang="en-US" altLang="en-US" sz="2400" dirty="0" smtClean="0">
                <a:solidFill>
                  <a:srgbClr val="000000"/>
                </a:solidFill>
                <a:latin typeface="Arial (Body)"/>
              </a:rPr>
              <a:t>offset</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ea typeface="+mn-ea"/>
              </a:rPr>
              <a:t>Examples</a:t>
            </a:r>
            <a:r>
              <a:rPr lang="en-US" altLang="en-US" sz="2400" dirty="0" smtClean="0">
                <a:solidFill>
                  <a:srgbClr val="000000"/>
                </a:solidFill>
                <a:latin typeface="Arial (Body)"/>
                <a:ea typeface="+mn-ea"/>
              </a:rPr>
              <a:t>:</a:t>
            </a:r>
            <a:endParaRPr lang="en-US" altLang="en-US" sz="2400" dirty="0">
              <a:solidFill>
                <a:srgbClr val="000000"/>
              </a:solidFill>
              <a:latin typeface="Arial (Body)"/>
            </a:endParaRPr>
          </a:p>
        </p:txBody>
      </p:sp>
      <p:pic>
        <p:nvPicPr>
          <p:cNvPr id="4" name="Picture 3" descr="Computer code has 6 lines. The lines read as follows. Line 1. in data period seek g left parenthesis 25 L comma i o s colon, colon b e g right parenthesis semicolon. Line 2. Slash, slash set read position at twenty sixth byte. Line 3. Slash, slash from beginning of file. Line 4. Out data period seek p left parenthesis minus 10 L comma i o s colon, colon c u r right parenthesis semicolon. Line 5. Slash, slash set write position 10 bytes. Line 6. before current posi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466" y="3822745"/>
            <a:ext cx="5632259" cy="186832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Important Note on Random Access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30180"/>
            <a:ext cx="8229600" cy="923299"/>
          </a:xfrm>
        </p:spPr>
        <p:txBody>
          <a:bodyPr>
            <a:spAutoFit/>
          </a:bodyPr>
          <a:lstStyle/>
          <a:p>
            <a:pPr marL="255651" indent="-255651">
              <a:tabLst/>
              <a:defRPr/>
            </a:pPr>
            <a:r>
              <a:rPr lang="en-US" altLang="en-US" sz="2400" dirty="0">
                <a:solidFill>
                  <a:srgbClr val="000000"/>
                </a:solidFill>
                <a:latin typeface="Arial (Body)"/>
                <a:ea typeface="+mn-ea"/>
              </a:rPr>
              <a:t>If </a:t>
            </a:r>
            <a:r>
              <a:rPr lang="en-US" altLang="en-US" sz="2400" dirty="0" smtClean="0">
                <a:solidFill>
                  <a:srgbClr val="000000"/>
                </a:solidFill>
                <a:latin typeface="Courier New" panose="02070309020205020404" pitchFamily="49" charset="0"/>
                <a:ea typeface="+mn-ea"/>
                <a:cs typeface="Courier New" panose="02070309020205020404" pitchFamily="49" charset="0"/>
              </a:rPr>
              <a:t>eof</a:t>
            </a:r>
            <a:r>
              <a:rPr lang="en-US" altLang="en-US" sz="2400" dirty="0" smtClean="0">
                <a:solidFill>
                  <a:srgbClr val="000000"/>
                </a:solidFill>
                <a:latin typeface="Arial (Body)"/>
                <a:ea typeface="+mn-ea"/>
              </a:rPr>
              <a:t> is </a:t>
            </a:r>
            <a:r>
              <a:rPr lang="en-US" altLang="en-US" sz="2400" dirty="0">
                <a:solidFill>
                  <a:srgbClr val="000000"/>
                </a:solidFill>
                <a:latin typeface="Arial (Body)"/>
                <a:ea typeface="+mn-ea"/>
              </a:rPr>
              <a:t>true, it must be cleared before </a:t>
            </a:r>
            <a:r>
              <a:rPr lang="en-US" altLang="en-US" sz="2400" dirty="0" smtClean="0">
                <a:solidFill>
                  <a:srgbClr val="000000"/>
                </a:solidFill>
                <a:latin typeface="Courier New" panose="02070309020205020404" pitchFamily="49" charset="0"/>
                <a:ea typeface="+mn-ea"/>
                <a:cs typeface="Courier New" panose="02070309020205020404" pitchFamily="49" charset="0"/>
              </a:rPr>
              <a:t>seek</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g </a:t>
            </a:r>
            <a:r>
              <a:rPr lang="en-US" altLang="en-US" sz="2400" dirty="0">
                <a:solidFill>
                  <a:srgbClr val="000000"/>
                </a:solidFill>
                <a:latin typeface="+mn-lt"/>
                <a:ea typeface="+mn-ea"/>
                <a:cs typeface="Courier New" panose="02070309020205020404" pitchFamily="49" charset="0"/>
              </a:rPr>
              <a:t>or</a:t>
            </a:r>
            <a:r>
              <a:rPr lang="en-US" altLang="en-US" sz="2400" dirty="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seek</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p</a:t>
            </a:r>
            <a:r>
              <a:rPr lang="en-US" altLang="en-US" sz="2400" dirty="0" smtClean="0">
                <a:solidFill>
                  <a:srgbClr val="000000"/>
                </a:solidFill>
                <a:latin typeface="Arial (Body)"/>
                <a:ea typeface="+mn-ea"/>
              </a:rPr>
              <a:t>:</a:t>
            </a:r>
          </a:p>
        </p:txBody>
      </p:sp>
      <p:pic>
        <p:nvPicPr>
          <p:cNvPr id="4" name="Picture 3" descr="Computer code has 3 lines. The lines read as follows. Line 1. grade file period clear left parenthesis right parenthesis semicolon. Line 2, indented once. grade file period seek g left parenthesis 0 L comma i o s colon, colon b e g right parenthesis semicolon. Line 3, indented once. go to the beginning of the f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418" y="2812665"/>
            <a:ext cx="5981389" cy="10875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Random Access Information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30180"/>
            <a:ext cx="8229600" cy="923299"/>
          </a:xfrm>
        </p:spPr>
        <p:txBody>
          <a:bodyPr>
            <a:spAutoFit/>
          </a:bodyPr>
          <a:lstStyle/>
          <a:p>
            <a:pPr marL="255651" indent="-255651">
              <a:tabLst/>
              <a:defRPr/>
            </a:pPr>
            <a:r>
              <a:rPr lang="en-US" altLang="en-US" sz="2400" dirty="0" smtClean="0">
                <a:solidFill>
                  <a:srgbClr val="000000"/>
                </a:solidFill>
                <a:latin typeface="Courier New" panose="02070309020205020404" pitchFamily="49" charset="0"/>
                <a:ea typeface="+mn-ea"/>
                <a:cs typeface="Courier New" panose="02070309020205020404" pitchFamily="49" charset="0"/>
              </a:rPr>
              <a:t>tell</a:t>
            </a:r>
            <a:r>
              <a:rPr lang="en-US" altLang="en-US" sz="100" dirty="0" smtClean="0">
                <a:solidFill>
                  <a:srgbClr val="000000"/>
                </a:solidFill>
                <a:latin typeface="Courier New" panose="02070309020205020404" pitchFamily="49" charset="0"/>
                <a:ea typeface="+mn-ea"/>
                <a:cs typeface="Courier New" panose="02070309020205020404" pitchFamily="49" charset="0"/>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g</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member function: return current byte position in input </a:t>
            </a:r>
            <a:r>
              <a:rPr lang="en-US" altLang="en-US" sz="2400" dirty="0" smtClean="0">
                <a:solidFill>
                  <a:srgbClr val="000000"/>
                </a:solidFill>
                <a:latin typeface="Arial (Body)"/>
                <a:ea typeface="+mn-ea"/>
              </a:rPr>
              <a:t>file</a:t>
            </a:r>
          </a:p>
        </p:txBody>
      </p:sp>
      <p:pic>
        <p:nvPicPr>
          <p:cNvPr id="4" name="Picture 3" descr="Computer code has 2 lines. The lines read as follows. Line 1. long i n t where Am I semicolon. Line 2, indented once. Where Am I equals in data period tell g lef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487" y="2677124"/>
            <a:ext cx="4673920" cy="706667"/>
          </a:xfrm>
          <a:prstGeom prst="rect">
            <a:avLst/>
          </a:prstGeom>
        </p:spPr>
      </p:pic>
      <p:sp>
        <p:nvSpPr>
          <p:cNvPr id="6" name="Text Placeholder 5"/>
          <p:cNvSpPr>
            <a:spLocks noGrp="1"/>
          </p:cNvSpPr>
          <p:nvPr>
            <p:ph type="body" idx="2"/>
          </p:nvPr>
        </p:nvSpPr>
        <p:spPr>
          <a:xfrm>
            <a:off x="457200" y="3564466"/>
            <a:ext cx="8229600" cy="849440"/>
          </a:xfrm>
        </p:spPr>
        <p:txBody>
          <a:bodyPr/>
          <a:lstStyle/>
          <a:p>
            <a:pPr marL="255651" indent="-255651">
              <a:tabLst/>
              <a:defRPr/>
            </a:pPr>
            <a:r>
              <a:rPr lang="en-US" altLang="en-US" sz="2400" dirty="0" smtClean="0">
                <a:solidFill>
                  <a:srgbClr val="000000"/>
                </a:solidFill>
                <a:latin typeface="Courier New" panose="02070309020205020404" pitchFamily="49" charset="0"/>
                <a:cs typeface="Courier New" panose="02070309020205020404" pitchFamily="49" charset="0"/>
              </a:rPr>
              <a:t>tell</a:t>
            </a:r>
            <a:r>
              <a:rPr lang="en-US" altLang="en-US" sz="100" dirty="0" smtClean="0">
                <a:solidFill>
                  <a:srgbClr val="000000"/>
                </a:solidFill>
                <a:latin typeface="Courier New" panose="02070309020205020404" pitchFamily="49" charset="0"/>
                <a:cs typeface="Courier New" panose="02070309020205020404" pitchFamily="49" charset="0"/>
              </a:rPr>
              <a:t> </a:t>
            </a:r>
            <a:r>
              <a:rPr lang="en-US" altLang="en-US" sz="2400" dirty="0" smtClean="0">
                <a:solidFill>
                  <a:srgbClr val="000000"/>
                </a:solidFill>
                <a:latin typeface="Courier New" panose="02070309020205020404" pitchFamily="49" charset="0"/>
                <a:cs typeface="Courier New" panose="02070309020205020404" pitchFamily="49" charset="0"/>
              </a:rPr>
              <a:t>p</a:t>
            </a:r>
            <a:r>
              <a:rPr lang="en-US" altLang="en-US" sz="2400" dirty="0" smtClean="0">
                <a:solidFill>
                  <a:srgbClr val="000000"/>
                </a:solidFill>
                <a:latin typeface="Arial (Body)"/>
              </a:rPr>
              <a:t> </a:t>
            </a:r>
            <a:r>
              <a:rPr lang="en-US" altLang="en-US" sz="2400" dirty="0">
                <a:solidFill>
                  <a:srgbClr val="000000"/>
                </a:solidFill>
                <a:latin typeface="Arial (Body)"/>
              </a:rPr>
              <a:t>member function: return current byte position in output </a:t>
            </a:r>
            <a:r>
              <a:rPr lang="en-US" altLang="en-US" sz="2400" dirty="0" smtClean="0">
                <a:solidFill>
                  <a:srgbClr val="000000"/>
                </a:solidFill>
                <a:latin typeface="Arial (Body)"/>
              </a:rPr>
              <a:t>file</a:t>
            </a:r>
          </a:p>
        </p:txBody>
      </p:sp>
      <p:pic>
        <p:nvPicPr>
          <p:cNvPr id="5" name="Picture 4" descr="Computer code reads, where Am I equals out data period tell p lef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268" y="4618630"/>
            <a:ext cx="4994371" cy="26824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400" dirty="0" smtClean="0">
                <a:solidFill>
                  <a:schemeClr val="bg1"/>
                </a:solidFill>
                <a:latin typeface="Times New Roman" panose="02020603050405020304" pitchFamily="18" charset="0"/>
                <a:cs typeface="Times New Roman" panose="02020603050405020304" pitchFamily="18" charset="0"/>
              </a:rPr>
              <a:t>12.10 </a:t>
            </a:r>
            <a:r>
              <a:rPr lang="en-US" altLang="en-US" sz="3400" dirty="0">
                <a:solidFill>
                  <a:schemeClr val="bg1"/>
                </a:solidFill>
                <a:latin typeface="Times New Roman" panose="02020603050405020304" pitchFamily="18" charset="0"/>
                <a:cs typeface="Times New Roman" panose="02020603050405020304" pitchFamily="18" charset="0"/>
              </a:rPr>
              <a:t>Opening a File for </a:t>
            </a:r>
            <a:r>
              <a:rPr lang="en-US" altLang="en-US" sz="3400" dirty="0" smtClean="0">
                <a:solidFill>
                  <a:schemeClr val="bg1"/>
                </a:solidFill>
                <a:latin typeface="Times New Roman" panose="02020603050405020304" pitchFamily="18" charset="0"/>
                <a:cs typeface="Times New Roman" panose="02020603050405020304" pitchFamily="18" charset="0"/>
              </a:rPr>
              <a:t>Both </a:t>
            </a:r>
            <a:r>
              <a:rPr lang="en-US" altLang="en-US" sz="3400" dirty="0">
                <a:solidFill>
                  <a:schemeClr val="bg1"/>
                </a:solidFill>
                <a:latin typeface="Times New Roman" panose="02020603050405020304" pitchFamily="18" charset="0"/>
                <a:cs typeface="Times New Roman" panose="02020603050405020304" pitchFamily="18" charset="0"/>
              </a:rPr>
              <a:t>Input and </a:t>
            </a:r>
            <a:r>
              <a:rPr lang="en-US" altLang="en-US" sz="3400" dirty="0" smtClean="0">
                <a:solidFill>
                  <a:schemeClr val="bg1"/>
                </a:solidFill>
                <a:latin typeface="Times New Roman" panose="02020603050405020304" pitchFamily="18" charset="0"/>
                <a:cs typeface="Times New Roman" panose="02020603050405020304" pitchFamily="18" charset="0"/>
              </a:rPr>
              <a:t>Output</a:t>
            </a:r>
            <a:endParaRPr lang="en-US" sz="3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249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Opening a File for Both Input and Output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016180"/>
          </a:xfrm>
        </p:spPr>
        <p:txBody>
          <a:bodyPr>
            <a:spAutoFit/>
          </a:bodyPr>
          <a:lstStyle/>
          <a:p>
            <a:pPr marL="255651" indent="-255651">
              <a:tabLst/>
              <a:defRPr/>
            </a:pPr>
            <a:r>
              <a:rPr lang="en-US" altLang="en-US" sz="2400" dirty="0">
                <a:solidFill>
                  <a:srgbClr val="000000"/>
                </a:solidFill>
                <a:latin typeface="Arial (Body)"/>
                <a:ea typeface="+mn-ea"/>
              </a:rPr>
              <a:t>File can be open for input and output simultaneously</a:t>
            </a:r>
          </a:p>
          <a:p>
            <a:pPr marL="255651" indent="-255651">
              <a:tabLst/>
              <a:defRPr/>
            </a:pPr>
            <a:r>
              <a:rPr lang="en-US" altLang="en-US" sz="2400" dirty="0">
                <a:solidFill>
                  <a:srgbClr val="000000"/>
                </a:solidFill>
                <a:latin typeface="Arial (Body)"/>
                <a:ea typeface="+mn-ea"/>
              </a:rPr>
              <a:t>Supports updating a file:</a:t>
            </a:r>
          </a:p>
          <a:p>
            <a:pPr marL="741553" lvl="1" indent="-284353">
              <a:buFont typeface="Arial" panose="020B0604020202020204" pitchFamily="34" charset="0"/>
              <a:buChar char="–"/>
              <a:defRPr/>
            </a:pPr>
            <a:r>
              <a:rPr lang="en-US" altLang="en-US" sz="2400" dirty="0">
                <a:solidFill>
                  <a:srgbClr val="000000"/>
                </a:solidFill>
                <a:latin typeface="Arial (Body)"/>
              </a:rPr>
              <a:t>read data from file into memory</a:t>
            </a:r>
          </a:p>
          <a:p>
            <a:pPr marL="741553" lvl="1" indent="-284353">
              <a:buFont typeface="Arial" panose="020B0604020202020204" pitchFamily="34" charset="0"/>
              <a:buChar char="–"/>
              <a:defRPr/>
            </a:pPr>
            <a:r>
              <a:rPr lang="en-US" altLang="en-US" sz="2400" dirty="0">
                <a:solidFill>
                  <a:srgbClr val="000000"/>
                </a:solidFill>
                <a:latin typeface="Arial (Body)"/>
              </a:rPr>
              <a:t>update data</a:t>
            </a:r>
          </a:p>
          <a:p>
            <a:pPr marL="741553" lvl="1" indent="-284353">
              <a:buFont typeface="Arial" panose="020B0604020202020204" pitchFamily="34" charset="0"/>
              <a:buChar char="–"/>
              <a:defRPr/>
            </a:pPr>
            <a:r>
              <a:rPr lang="en-US" altLang="en-US" sz="2400" dirty="0">
                <a:solidFill>
                  <a:srgbClr val="000000"/>
                </a:solidFill>
                <a:latin typeface="Arial (Body)"/>
              </a:rPr>
              <a:t>write data back to file</a:t>
            </a:r>
          </a:p>
          <a:p>
            <a:pPr marL="255651" indent="-255651">
              <a:tabLst/>
              <a:defRPr/>
            </a:pPr>
            <a:r>
              <a:rPr lang="en-US" altLang="en-US" sz="2400" dirty="0">
                <a:solidFill>
                  <a:srgbClr val="000000"/>
                </a:solidFill>
                <a:latin typeface="Arial (Body)"/>
                <a:ea typeface="+mn-ea"/>
              </a:rPr>
              <a:t>Use </a:t>
            </a:r>
            <a:r>
              <a:rPr lang="en-US" altLang="en-US" sz="2400" dirty="0">
                <a:solidFill>
                  <a:srgbClr val="000000"/>
                </a:solidFill>
                <a:latin typeface="Courier New" panose="02070309020205020404" pitchFamily="49" charset="0"/>
                <a:ea typeface="+mn-ea"/>
                <a:cs typeface="Courier New" panose="02070309020205020404" pitchFamily="49" charset="0"/>
              </a:rPr>
              <a:t>fstream</a:t>
            </a:r>
            <a:r>
              <a:rPr lang="en-US" altLang="en-US" sz="2400" dirty="0">
                <a:solidFill>
                  <a:srgbClr val="000000"/>
                </a:solidFill>
                <a:latin typeface="Arial (Body)"/>
                <a:ea typeface="+mn-ea"/>
              </a:rPr>
              <a:t> for file object </a:t>
            </a:r>
            <a:r>
              <a:rPr lang="en-US" altLang="en-US" sz="2400" dirty="0" smtClean="0">
                <a:solidFill>
                  <a:srgbClr val="000000"/>
                </a:solidFill>
                <a:latin typeface="Arial (Body)"/>
                <a:ea typeface="+mn-ea"/>
              </a:rPr>
              <a:t>definition:</a:t>
            </a:r>
          </a:p>
        </p:txBody>
      </p:sp>
      <p:pic>
        <p:nvPicPr>
          <p:cNvPr id="5" name="Picture 4" descr="Computer code has 2 lines. The lines read as follows. Line 1. f stream grade list left parenthesis double quote grades period d a t double quote comma. Line 2, indented once. i o s colon, colon in Pipe i o s colon, colon out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068" y="4721107"/>
            <a:ext cx="5061010" cy="567590"/>
          </a:xfrm>
          <a:prstGeom prst="rect">
            <a:avLst/>
          </a:prstGeom>
        </p:spPr>
      </p:pic>
      <p:sp>
        <p:nvSpPr>
          <p:cNvPr id="4" name="Text Placeholder 3"/>
          <p:cNvSpPr>
            <a:spLocks noGrp="1"/>
          </p:cNvSpPr>
          <p:nvPr>
            <p:ph type="body" idx="2"/>
          </p:nvPr>
        </p:nvSpPr>
        <p:spPr>
          <a:xfrm>
            <a:off x="457200" y="5432671"/>
            <a:ext cx="8229600" cy="519659"/>
          </a:xfrm>
        </p:spPr>
        <p:txBody>
          <a:bodyPr/>
          <a:lstStyle/>
          <a:p>
            <a:pPr marL="255651" indent="-255651">
              <a:tabLst/>
              <a:defRPr/>
            </a:pPr>
            <a:r>
              <a:rPr lang="en-US" altLang="en-US" sz="2400" dirty="0" smtClean="0">
                <a:solidFill>
                  <a:srgbClr val="000000"/>
                </a:solidFill>
                <a:latin typeface="Arial (Body)"/>
              </a:rPr>
              <a:t>Can </a:t>
            </a:r>
            <a:r>
              <a:rPr lang="en-US" altLang="en-US" sz="2400" dirty="0">
                <a:solidFill>
                  <a:srgbClr val="000000"/>
                </a:solidFill>
                <a:latin typeface="Arial (Body)"/>
              </a:rPr>
              <a:t>also use </a:t>
            </a:r>
            <a:r>
              <a:rPr lang="en-US" altLang="en-US" sz="2400" dirty="0">
                <a:solidFill>
                  <a:srgbClr val="000000"/>
                </a:solidFill>
                <a:latin typeface="Courier New" panose="02070309020205020404" pitchFamily="49" charset="0"/>
                <a:cs typeface="Courier New" panose="02070309020205020404" pitchFamily="49" charset="0"/>
              </a:rPr>
              <a:t>ios::binary</a:t>
            </a:r>
            <a:r>
              <a:rPr lang="en-US" altLang="en-US" sz="2400" dirty="0">
                <a:solidFill>
                  <a:srgbClr val="000000"/>
                </a:solidFill>
                <a:latin typeface="Arial (Body)"/>
              </a:rPr>
              <a:t> flag for binary data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66563"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a:latin typeface="Courier New" panose="02070309020205020404" pitchFamily="49" charset="0"/>
              </a:rPr>
              <a:t>fstream</a:t>
            </a:r>
            <a:r>
              <a:rPr lang="en-US" altLang="en-US" dirty="0" smtClean="0">
                <a:latin typeface="Times New Roman" panose="02020603050405020304" pitchFamily="18" charset="0"/>
                <a:ea typeface="+mj-ea"/>
                <a:cs typeface="Arial"/>
              </a:rPr>
              <a:t> Object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677352"/>
          </a:xfrm>
        </p:spPr>
        <p:txBody>
          <a:bodyPr>
            <a:spAutoFit/>
          </a:bodyPr>
          <a:lstStyle/>
          <a:p>
            <a:pPr marL="255651" indent="-255651">
              <a:tabLst/>
              <a:defRPr/>
            </a:pPr>
            <a:r>
              <a:rPr lang="en-US" altLang="en-US" sz="2400" dirty="0">
                <a:solidFill>
                  <a:srgbClr val="000000"/>
                </a:solidFill>
                <a:latin typeface="Courier New" panose="02070309020205020404" pitchFamily="49" charset="0"/>
                <a:ea typeface="+mn-ea"/>
                <a:cs typeface="Courier New" panose="02070309020205020404" pitchFamily="49" charset="0"/>
              </a:rPr>
              <a:t>fstream</a:t>
            </a:r>
            <a:r>
              <a:rPr lang="en-US" altLang="en-US" sz="2400" dirty="0">
                <a:solidFill>
                  <a:srgbClr val="000000"/>
                </a:solidFill>
                <a:latin typeface="Arial (Body)"/>
                <a:ea typeface="+mn-ea"/>
              </a:rPr>
              <a:t> object can be used for either input or output</a:t>
            </a:r>
          </a:p>
          <a:p>
            <a:pPr marL="255651" indent="-255651">
              <a:tabLst/>
              <a:defRPr/>
            </a:pPr>
            <a:r>
              <a:rPr lang="en-US" altLang="en-US" sz="2400" dirty="0">
                <a:solidFill>
                  <a:srgbClr val="000000"/>
                </a:solidFill>
                <a:latin typeface="Arial (Body)"/>
                <a:ea typeface="+mn-ea"/>
              </a:rPr>
              <a:t>Must specify mode on the </a:t>
            </a:r>
            <a:r>
              <a:rPr lang="en-US" altLang="en-US" sz="2400" dirty="0">
                <a:solidFill>
                  <a:srgbClr val="000000"/>
                </a:solidFill>
                <a:latin typeface="Courier New" panose="02070309020205020404" pitchFamily="49" charset="0"/>
                <a:ea typeface="+mn-ea"/>
                <a:cs typeface="Courier New" panose="02070309020205020404" pitchFamily="49" charset="0"/>
              </a:rPr>
              <a:t>open</a:t>
            </a:r>
            <a:r>
              <a:rPr lang="en-US" altLang="en-US" sz="2400" dirty="0">
                <a:solidFill>
                  <a:srgbClr val="000000"/>
                </a:solidFill>
                <a:latin typeface="Arial (Body)"/>
                <a:ea typeface="+mn-ea"/>
              </a:rPr>
              <a:t> statement</a:t>
            </a:r>
          </a:p>
          <a:p>
            <a:pPr marL="255651" indent="-255651">
              <a:tabLst/>
              <a:defRPr/>
            </a:pPr>
            <a:r>
              <a:rPr lang="en-US" altLang="en-US" sz="2400" dirty="0">
                <a:solidFill>
                  <a:srgbClr val="000000"/>
                </a:solidFill>
                <a:latin typeface="Arial (Body)"/>
                <a:ea typeface="+mn-ea"/>
              </a:rPr>
              <a:t>Sample modes</a:t>
            </a:r>
            <a:r>
              <a:rPr lang="en-US" altLang="en-US" sz="2400" dirty="0" smtClean="0">
                <a:solidFill>
                  <a:srgbClr val="000000"/>
                </a:solidFill>
                <a:latin typeface="Arial (Body)"/>
                <a:ea typeface="+mn-ea"/>
              </a:rPr>
              <a:t>:</a:t>
            </a:r>
          </a:p>
        </p:txBody>
      </p:sp>
      <p:sp>
        <p:nvSpPr>
          <p:cNvPr id="5" name="Text Placeholder 4"/>
          <p:cNvSpPr>
            <a:spLocks noGrp="1"/>
          </p:cNvSpPr>
          <p:nvPr>
            <p:ph type="body" idx="2"/>
          </p:nvPr>
        </p:nvSpPr>
        <p:spPr>
          <a:xfrm>
            <a:off x="457200" y="3346516"/>
            <a:ext cx="8229600" cy="1489435"/>
          </a:xfrm>
        </p:spPr>
        <p:txBody>
          <a:bodyPr/>
          <a:lstStyle/>
          <a:p>
            <a:pPr marL="741600" lvl="2" indent="-284400">
              <a:buNone/>
              <a:defRPr/>
            </a:pPr>
            <a:r>
              <a:rPr lang="en-US" altLang="en-US" sz="2400" dirty="0" smtClean="0">
                <a:solidFill>
                  <a:srgbClr val="000000"/>
                </a:solidFill>
                <a:latin typeface="Courier New" panose="02070309020205020404" pitchFamily="49" charset="0"/>
                <a:cs typeface="Courier New" panose="02070309020205020404" pitchFamily="49" charset="0"/>
              </a:rPr>
              <a:t>ios</a:t>
            </a:r>
            <a:r>
              <a:rPr lang="en-US" altLang="en-US" sz="2400" dirty="0">
                <a:solidFill>
                  <a:srgbClr val="000000"/>
                </a:solidFill>
                <a:latin typeface="Courier New" panose="02070309020205020404" pitchFamily="49" charset="0"/>
                <a:cs typeface="Courier New" panose="02070309020205020404" pitchFamily="49" charset="0"/>
              </a:rPr>
              <a:t>::in </a:t>
            </a:r>
            <a:r>
              <a:rPr lang="en-US" altLang="en-US" sz="2400" dirty="0">
                <a:solidFill>
                  <a:srgbClr val="000000"/>
                </a:solidFill>
                <a:latin typeface="Arial (Body)"/>
              </a:rPr>
              <a:t>– input</a:t>
            </a:r>
          </a:p>
          <a:p>
            <a:pPr marL="741600" lvl="2" indent="-284400">
              <a:buNone/>
              <a:defRPr/>
            </a:pPr>
            <a:r>
              <a:rPr lang="en-US" altLang="en-US" sz="2400" dirty="0">
                <a:solidFill>
                  <a:srgbClr val="000000"/>
                </a:solidFill>
                <a:latin typeface="Courier New" panose="02070309020205020404" pitchFamily="49" charset="0"/>
                <a:cs typeface="Courier New" panose="02070309020205020404" pitchFamily="49" charset="0"/>
              </a:rPr>
              <a:t>ios::out</a:t>
            </a:r>
            <a:r>
              <a:rPr lang="en-US" altLang="en-US" sz="2400" dirty="0">
                <a:solidFill>
                  <a:srgbClr val="000000"/>
                </a:solidFill>
                <a:latin typeface="Arial (Body)"/>
              </a:rPr>
              <a:t> – output</a:t>
            </a:r>
          </a:p>
          <a:p>
            <a:pPr marL="255651" indent="-255651">
              <a:tabLst/>
              <a:defRPr/>
            </a:pPr>
            <a:r>
              <a:rPr lang="en-US" altLang="en-US" sz="2400" dirty="0">
                <a:solidFill>
                  <a:srgbClr val="000000"/>
                </a:solidFill>
                <a:latin typeface="Arial (Body)"/>
              </a:rPr>
              <a:t>Can be combined on </a:t>
            </a:r>
            <a:r>
              <a:rPr lang="en-US" altLang="en-US" sz="2400" dirty="0">
                <a:solidFill>
                  <a:srgbClr val="000000"/>
                </a:solidFill>
                <a:latin typeface="Courier New" panose="02070309020205020404" pitchFamily="49" charset="0"/>
                <a:cs typeface="Courier New" panose="02070309020205020404" pitchFamily="49" charset="0"/>
              </a:rPr>
              <a:t>open</a:t>
            </a:r>
            <a:r>
              <a:rPr lang="en-US" altLang="en-US" sz="2400" dirty="0">
                <a:solidFill>
                  <a:srgbClr val="000000"/>
                </a:solidFill>
                <a:latin typeface="Arial (Body)"/>
              </a:rPr>
              <a:t> call</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4" name="Picture 3" descr="Computer code reads, d file period open left parenthesis double quote class period t x t double quote comma i o s colon, colon i n pipe i o s colon, colon out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599" y="5096160"/>
            <a:ext cx="5718620" cy="58731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Table12.2 File </a:t>
            </a:r>
            <a:r>
              <a:rPr lang="en-US" altLang="en-US" dirty="0"/>
              <a:t>Access Flags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18530223"/>
              </p:ext>
            </p:extLst>
          </p:nvPr>
        </p:nvGraphicFramePr>
        <p:xfrm>
          <a:off x="553824" y="1600201"/>
          <a:ext cx="8036351" cy="3627120"/>
        </p:xfrm>
        <a:graphic>
          <a:graphicData uri="http://schemas.openxmlformats.org/drawingml/2006/table">
            <a:tbl>
              <a:tblPr firstRow="1" bandRow="1">
                <a:tableStyleId>{5940675A-B579-460E-94D1-54222C63F5DA}</a:tableStyleId>
              </a:tblPr>
              <a:tblGrid>
                <a:gridCol w="1698404">
                  <a:extLst>
                    <a:ext uri="{9D8B030D-6E8A-4147-A177-3AD203B41FA5}">
                      <a16:colId xmlns:a16="http://schemas.microsoft.com/office/drawing/2014/main" val="167235477"/>
                    </a:ext>
                  </a:extLst>
                </a:gridCol>
                <a:gridCol w="6337947">
                  <a:extLst>
                    <a:ext uri="{9D8B030D-6E8A-4147-A177-3AD203B41FA5}">
                      <a16:colId xmlns:a16="http://schemas.microsoft.com/office/drawing/2014/main" val="3210951198"/>
                    </a:ext>
                  </a:extLst>
                </a:gridCol>
              </a:tblGrid>
              <a:tr h="0">
                <a:tc>
                  <a:txBody>
                    <a:bodyPr/>
                    <a:lstStyle/>
                    <a:p>
                      <a:r>
                        <a:rPr lang="en-US" sz="1400" b="1" i="0" u="none" strike="noStrike" cap="none" baseline="0" dirty="0" smtClean="0">
                          <a:solidFill>
                            <a:schemeClr val="tx1"/>
                          </a:solidFill>
                          <a:latin typeface="+mn-lt"/>
                          <a:ea typeface="+mn-ea"/>
                          <a:cs typeface="+mn-cs"/>
                          <a:sym typeface="Arial"/>
                        </a:rPr>
                        <a:t>File Access Flag</a:t>
                      </a:r>
                      <a:endParaRPr lang="en-US" dirty="0"/>
                    </a:p>
                  </a:txBody>
                  <a:tcPr/>
                </a:tc>
                <a:tc>
                  <a:txBody>
                    <a:bodyPr/>
                    <a:lstStyle/>
                    <a:p>
                      <a:r>
                        <a:rPr lang="en-US" sz="1400" b="1" i="0" u="none" strike="noStrike" cap="none" baseline="0" dirty="0" smtClean="0">
                          <a:solidFill>
                            <a:schemeClr val="tx1"/>
                          </a:solidFill>
                          <a:latin typeface="+mn-lt"/>
                          <a:ea typeface="+mn-ea"/>
                          <a:cs typeface="+mn-cs"/>
                          <a:sym typeface="Arial"/>
                        </a:rPr>
                        <a:t>Meaning</a:t>
                      </a:r>
                      <a:endParaRPr lang="en-US" dirty="0"/>
                    </a:p>
                  </a:txBody>
                  <a:tcPr/>
                </a:tc>
                <a:extLst>
                  <a:ext uri="{0D108BD9-81ED-4DB2-BD59-A6C34878D82A}">
                    <a16:rowId xmlns:a16="http://schemas.microsoft.com/office/drawing/2014/main" val="3262998526"/>
                  </a:ext>
                </a:extLst>
              </a:tr>
              <a:tr h="0">
                <a:tc>
                  <a:txBody>
                    <a:bodyPr/>
                    <a:lstStyle/>
                    <a:p>
                      <a:r>
                        <a:rPr lang="en-US" sz="14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ios::app</a:t>
                      </a:r>
                      <a:endParaRPr lang="en-US"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baseline="0" dirty="0" smtClean="0">
                          <a:solidFill>
                            <a:schemeClr val="tx1"/>
                          </a:solidFill>
                          <a:latin typeface="+mn-lt"/>
                          <a:ea typeface="+mn-ea"/>
                          <a:cs typeface="+mn-cs"/>
                          <a:sym typeface="Arial"/>
                        </a:rPr>
                        <a:t>Append mode. If the file already exists, its contents are preserved and all</a:t>
                      </a:r>
                    </a:p>
                    <a:p>
                      <a:r>
                        <a:rPr lang="en-US" sz="1400" b="0" i="0" u="none" strike="noStrike" cap="none" baseline="0" dirty="0" smtClean="0">
                          <a:solidFill>
                            <a:schemeClr val="tx1"/>
                          </a:solidFill>
                          <a:latin typeface="+mn-lt"/>
                          <a:ea typeface="+mn-ea"/>
                          <a:cs typeface="+mn-cs"/>
                          <a:sym typeface="Arial"/>
                        </a:rPr>
                        <a:t>output is written to the end of the file. By default, this flag causes the file to</a:t>
                      </a:r>
                    </a:p>
                    <a:p>
                      <a:r>
                        <a:rPr lang="en-US" sz="1400" b="0" i="0" u="none" strike="noStrike" cap="none" baseline="0" dirty="0" smtClean="0">
                          <a:solidFill>
                            <a:schemeClr val="tx1"/>
                          </a:solidFill>
                          <a:latin typeface="+mn-lt"/>
                          <a:ea typeface="+mn-ea"/>
                          <a:cs typeface="+mn-cs"/>
                          <a:sym typeface="Arial"/>
                        </a:rPr>
                        <a:t>be created if it does not exist.</a:t>
                      </a:r>
                      <a:endParaRPr lang="en-US" dirty="0"/>
                    </a:p>
                  </a:txBody>
                  <a:tcPr/>
                </a:tc>
                <a:extLst>
                  <a:ext uri="{0D108BD9-81ED-4DB2-BD59-A6C34878D82A}">
                    <a16:rowId xmlns:a16="http://schemas.microsoft.com/office/drawing/2014/main" val="148228526"/>
                  </a:ext>
                </a:extLst>
              </a:tr>
              <a:tr h="0">
                <a:tc>
                  <a:txBody>
                    <a:bodyPr/>
                    <a:lstStyle/>
                    <a:p>
                      <a:r>
                        <a:rPr lang="en-US" sz="14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ios::ate</a:t>
                      </a:r>
                      <a:endParaRPr lang="en-US"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baseline="0" dirty="0" smtClean="0">
                          <a:solidFill>
                            <a:schemeClr val="tx1"/>
                          </a:solidFill>
                          <a:latin typeface="+mn-lt"/>
                          <a:ea typeface="+mn-ea"/>
                          <a:cs typeface="+mn-cs"/>
                          <a:sym typeface="Arial"/>
                        </a:rPr>
                        <a:t>If the file already exists, the program goes directly to the end of it. Output</a:t>
                      </a:r>
                    </a:p>
                    <a:p>
                      <a:r>
                        <a:rPr lang="en-US" sz="1400" b="0" i="0" u="none" strike="noStrike" cap="none" baseline="0" dirty="0" smtClean="0">
                          <a:solidFill>
                            <a:schemeClr val="tx1"/>
                          </a:solidFill>
                          <a:latin typeface="+mn-lt"/>
                          <a:ea typeface="+mn-ea"/>
                          <a:cs typeface="+mn-cs"/>
                          <a:sym typeface="Arial"/>
                        </a:rPr>
                        <a:t>may be written anywhere in the file.</a:t>
                      </a:r>
                      <a:endParaRPr lang="en-US" dirty="0"/>
                    </a:p>
                  </a:txBody>
                  <a:tcPr/>
                </a:tc>
                <a:extLst>
                  <a:ext uri="{0D108BD9-81ED-4DB2-BD59-A6C34878D82A}">
                    <a16:rowId xmlns:a16="http://schemas.microsoft.com/office/drawing/2014/main" val="3050129879"/>
                  </a:ext>
                </a:extLst>
              </a:tr>
              <a:tr h="0">
                <a:tc>
                  <a:txBody>
                    <a:bodyPr/>
                    <a:lstStyle/>
                    <a:p>
                      <a:r>
                        <a:rPr lang="en-US" sz="14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ios::binary</a:t>
                      </a:r>
                      <a:endParaRPr lang="en-US"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baseline="0" dirty="0" smtClean="0">
                          <a:solidFill>
                            <a:schemeClr val="tx1"/>
                          </a:solidFill>
                          <a:latin typeface="+mn-lt"/>
                          <a:ea typeface="+mn-ea"/>
                          <a:cs typeface="+mn-cs"/>
                          <a:sym typeface="Arial"/>
                        </a:rPr>
                        <a:t>Binary mode. When a file is opened in binary mode, data are written to or</a:t>
                      </a:r>
                    </a:p>
                    <a:p>
                      <a:r>
                        <a:rPr lang="en-US" sz="1400" b="0" i="0" u="none" strike="noStrike" cap="none" baseline="0" dirty="0" smtClean="0">
                          <a:solidFill>
                            <a:schemeClr val="tx1"/>
                          </a:solidFill>
                          <a:latin typeface="+mn-lt"/>
                          <a:ea typeface="+mn-ea"/>
                          <a:cs typeface="+mn-cs"/>
                          <a:sym typeface="Arial"/>
                        </a:rPr>
                        <a:t>read from it in pure binary format. (The default mode is text.)</a:t>
                      </a:r>
                      <a:endParaRPr lang="en-US" dirty="0"/>
                    </a:p>
                  </a:txBody>
                  <a:tcPr/>
                </a:tc>
                <a:extLst>
                  <a:ext uri="{0D108BD9-81ED-4DB2-BD59-A6C34878D82A}">
                    <a16:rowId xmlns:a16="http://schemas.microsoft.com/office/drawing/2014/main" val="1911842585"/>
                  </a:ext>
                </a:extLst>
              </a:tr>
              <a:tr h="0">
                <a:tc>
                  <a:txBody>
                    <a:bodyPr/>
                    <a:lstStyle/>
                    <a:p>
                      <a:r>
                        <a:rPr lang="en-US" sz="14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ios::in</a:t>
                      </a:r>
                      <a:endParaRPr lang="en-US"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baseline="0" dirty="0" smtClean="0">
                          <a:solidFill>
                            <a:schemeClr val="tx1"/>
                          </a:solidFill>
                          <a:latin typeface="+mn-lt"/>
                          <a:ea typeface="+mn-ea"/>
                          <a:cs typeface="+mn-cs"/>
                          <a:sym typeface="Arial"/>
                        </a:rPr>
                        <a:t>Input mode. Data will be read from the file. If the file does not exist, it will</a:t>
                      </a:r>
                    </a:p>
                    <a:p>
                      <a:r>
                        <a:rPr lang="en-US" sz="1400" b="0" i="0" u="none" strike="noStrike" cap="none" baseline="0" dirty="0" smtClean="0">
                          <a:solidFill>
                            <a:schemeClr val="tx1"/>
                          </a:solidFill>
                          <a:latin typeface="+mn-lt"/>
                          <a:ea typeface="+mn-ea"/>
                          <a:cs typeface="+mn-cs"/>
                          <a:sym typeface="Arial"/>
                        </a:rPr>
                        <a:t>not be created and the open function will fail.</a:t>
                      </a:r>
                      <a:endParaRPr lang="en-US" dirty="0"/>
                    </a:p>
                  </a:txBody>
                  <a:tcPr/>
                </a:tc>
                <a:extLst>
                  <a:ext uri="{0D108BD9-81ED-4DB2-BD59-A6C34878D82A}">
                    <a16:rowId xmlns:a16="http://schemas.microsoft.com/office/drawing/2014/main" val="3192178920"/>
                  </a:ext>
                </a:extLst>
              </a:tr>
              <a:tr h="0">
                <a:tc>
                  <a:txBody>
                    <a:bodyPr/>
                    <a:lstStyle/>
                    <a:p>
                      <a:r>
                        <a:rPr lang="en-US" sz="14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ios::out</a:t>
                      </a:r>
                      <a:endParaRPr lang="en-US"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baseline="0" dirty="0" smtClean="0">
                          <a:solidFill>
                            <a:schemeClr val="tx1"/>
                          </a:solidFill>
                          <a:latin typeface="+mn-lt"/>
                          <a:ea typeface="+mn-ea"/>
                          <a:cs typeface="+mn-cs"/>
                          <a:sym typeface="Arial"/>
                        </a:rPr>
                        <a:t>Output mode. Data will be written to the file. By default, the file’s contents</a:t>
                      </a:r>
                    </a:p>
                    <a:p>
                      <a:r>
                        <a:rPr lang="en-US" sz="1400" b="0" i="0" u="none" strike="noStrike" cap="none" baseline="0" dirty="0" smtClean="0">
                          <a:solidFill>
                            <a:schemeClr val="tx1"/>
                          </a:solidFill>
                          <a:latin typeface="+mn-lt"/>
                          <a:ea typeface="+mn-ea"/>
                          <a:cs typeface="+mn-cs"/>
                          <a:sym typeface="Arial"/>
                        </a:rPr>
                        <a:t>will be deleted if it already exists.</a:t>
                      </a:r>
                      <a:endParaRPr lang="en-US" dirty="0"/>
                    </a:p>
                  </a:txBody>
                  <a:tcPr/>
                </a:tc>
                <a:extLst>
                  <a:ext uri="{0D108BD9-81ED-4DB2-BD59-A6C34878D82A}">
                    <a16:rowId xmlns:a16="http://schemas.microsoft.com/office/drawing/2014/main" val="982499808"/>
                  </a:ext>
                </a:extLst>
              </a:tr>
              <a:tr h="0">
                <a:tc>
                  <a:txBody>
                    <a:bodyPr/>
                    <a:lstStyle/>
                    <a:p>
                      <a:r>
                        <a:rPr lang="en-US" sz="14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ios::trunc</a:t>
                      </a:r>
                      <a:endParaRPr lang="en-US"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baseline="0" dirty="0" smtClean="0">
                          <a:solidFill>
                            <a:schemeClr val="tx1"/>
                          </a:solidFill>
                          <a:latin typeface="+mn-lt"/>
                          <a:ea typeface="+mn-ea"/>
                          <a:cs typeface="+mn-cs"/>
                          <a:sym typeface="Arial"/>
                        </a:rPr>
                        <a:t>If the file already exists, its contents will be deleted (truncated). This is the</a:t>
                      </a:r>
                    </a:p>
                    <a:p>
                      <a:r>
                        <a:rPr lang="en-US" sz="1400" b="0" i="0" u="none" strike="noStrike" cap="none" baseline="0" dirty="0" smtClean="0">
                          <a:solidFill>
                            <a:schemeClr val="tx1"/>
                          </a:solidFill>
                          <a:latin typeface="+mn-lt"/>
                          <a:ea typeface="+mn-ea"/>
                          <a:cs typeface="+mn-cs"/>
                          <a:sym typeface="Arial"/>
                        </a:rPr>
                        <a:t>default mode used by </a:t>
                      </a:r>
                      <a:r>
                        <a:rPr lang="en-US" sz="1400" b="0" i="0" u="none" strike="noStrike" cap="none" baseline="0" dirty="0" smtClean="0">
                          <a:solidFill>
                            <a:schemeClr val="tx1"/>
                          </a:solidFill>
                          <a:latin typeface="Courier New" panose="02070309020205020404" pitchFamily="49" charset="0"/>
                          <a:ea typeface="+mn-ea"/>
                          <a:cs typeface="Courier New" panose="02070309020205020404" pitchFamily="49" charset="0"/>
                          <a:sym typeface="Arial"/>
                        </a:rPr>
                        <a:t>ios::out.</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440070079"/>
                  </a:ext>
                </a:extLst>
              </a:tr>
            </a:tbl>
          </a:graphicData>
        </a:graphic>
      </p:graphicFrame>
    </p:spTree>
    <p:extLst>
      <p:ext uri="{BB962C8B-B14F-4D97-AF65-F5344CB8AC3E}">
        <p14:creationId xmlns:p14="http://schemas.microsoft.com/office/powerpoint/2010/main" val="2738141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Using Files - Example</a:t>
            </a:r>
            <a:endParaRPr lang="en-US" altLang="en-US" dirty="0">
              <a:latin typeface="Times New Roman" panose="02020603050405020304" pitchFamily="18" charset="0"/>
              <a:ea typeface="+mj-ea"/>
              <a:cs typeface="Arial"/>
            </a:endParaRPr>
          </a:p>
        </p:txBody>
      </p:sp>
      <p:pic>
        <p:nvPicPr>
          <p:cNvPr id="3" name="Picture 2" descr="Computer code has 12 lines. The lines read as follows. Line 1. Slash, slash copy 10 numbers between files. Line 2. Slash, slash open the files. Line 3. F stream in file left parenthesis double quote input period t x t double quote comma i o s colon, colon in right parenthesis semicolon. Line 4. F stream out file left parenthesis double quote output period t x t double quote comma i o s colon, colon out right parenthesis semicolon. Line 5. i n t, n u m semicolon. Line 6. for left parenthesis i n t, i equals 1 semicolon. i left angle bracket equals 10 semicolon i plus, plus right parenthesis. Line 7. Left brace. Line 8, indented once. in file right angle bracket, right angle bracket slash, slash use the files. Line 9, indented once. out file left angle bracket, left angle bracket n u m semicolon. Line 10. Right brace. Line 11. In file period close left parenthesis right parenthesis semicolon slash, slash close the files. Line 12. Out file period close left parenthesis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779" y="1892043"/>
            <a:ext cx="6526442" cy="40364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Default File Open Modes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239592"/>
          </a:xfrm>
        </p:spPr>
        <p:txBody>
          <a:bodyPr>
            <a:spAutoFit/>
          </a:bodyPr>
          <a:lstStyle/>
          <a:p>
            <a:pPr marL="255651" indent="-255651">
              <a:tabLst/>
              <a:defRPr/>
            </a:pPr>
            <a:r>
              <a:rPr lang="en-US" altLang="en-US" sz="2400" dirty="0" smtClean="0">
                <a:solidFill>
                  <a:srgbClr val="000000"/>
                </a:solidFill>
                <a:latin typeface="Courier New" panose="02070309020205020404" pitchFamily="49" charset="0"/>
                <a:ea typeface="+mn-ea"/>
                <a:cs typeface="Courier New" panose="02070309020205020404" pitchFamily="49" charset="0"/>
              </a:rPr>
              <a:t>ifstream</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741553" lvl="1" indent="-284353">
              <a:buFont typeface="Arial" panose="020B0604020202020204" pitchFamily="34" charset="0"/>
              <a:buChar char="–"/>
              <a:defRPr/>
            </a:pPr>
            <a:r>
              <a:rPr lang="en-US" altLang="en-US" sz="2400" dirty="0">
                <a:solidFill>
                  <a:srgbClr val="000000"/>
                </a:solidFill>
                <a:latin typeface="Arial (Body)"/>
              </a:rPr>
              <a:t>open for input only</a:t>
            </a:r>
          </a:p>
          <a:p>
            <a:pPr marL="741553" lvl="1" indent="-284353">
              <a:buFont typeface="Arial" panose="020B0604020202020204" pitchFamily="34" charset="0"/>
              <a:buChar char="–"/>
              <a:defRPr/>
            </a:pPr>
            <a:r>
              <a:rPr lang="en-US" altLang="en-US" sz="2400" dirty="0">
                <a:solidFill>
                  <a:srgbClr val="000000"/>
                </a:solidFill>
                <a:latin typeface="Arial (Body)"/>
              </a:rPr>
              <a:t>file cannot be written to</a:t>
            </a:r>
          </a:p>
          <a:p>
            <a:pPr marL="741553" lvl="1" indent="-284353">
              <a:buFont typeface="Arial" panose="020B0604020202020204" pitchFamily="34" charset="0"/>
              <a:buChar char="–"/>
              <a:defRPr/>
            </a:pPr>
            <a:r>
              <a:rPr lang="en-US" altLang="en-US" sz="2400" dirty="0">
                <a:solidFill>
                  <a:srgbClr val="000000"/>
                </a:solidFill>
                <a:latin typeface="Courier New" panose="02070309020205020404" pitchFamily="49" charset="0"/>
                <a:cs typeface="Courier New" panose="02070309020205020404" pitchFamily="49" charset="0"/>
              </a:rPr>
              <a:t>open</a:t>
            </a:r>
            <a:r>
              <a:rPr lang="en-US" altLang="en-US" sz="2400" dirty="0">
                <a:solidFill>
                  <a:srgbClr val="000000"/>
                </a:solidFill>
                <a:latin typeface="Arial (Body)"/>
              </a:rPr>
              <a:t> fails if file does not </a:t>
            </a:r>
            <a:r>
              <a:rPr lang="en-US" altLang="en-US" sz="2400" dirty="0" smtClean="0">
                <a:solidFill>
                  <a:srgbClr val="000000"/>
                </a:solidFill>
                <a:latin typeface="Arial (Body)"/>
              </a:rPr>
              <a:t>exist</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Courier New" panose="02070309020205020404" pitchFamily="49" charset="0"/>
                <a:ea typeface="+mn-ea"/>
                <a:cs typeface="Courier New" panose="02070309020205020404" pitchFamily="49" charset="0"/>
              </a:rPr>
              <a:t>ofstream</a:t>
            </a:r>
            <a:r>
              <a:rPr lang="en-US" altLang="en-US" sz="2400" dirty="0">
                <a:solidFill>
                  <a:srgbClr val="000000"/>
                </a:solidFill>
                <a:latin typeface="Arial (Body)"/>
                <a:ea typeface="+mn-ea"/>
              </a:rPr>
              <a:t>:</a:t>
            </a:r>
          </a:p>
          <a:p>
            <a:pPr marL="741553" lvl="1" indent="-284353">
              <a:buFont typeface="Arial" panose="020B0604020202020204" pitchFamily="34" charset="0"/>
              <a:buChar char="–"/>
              <a:defRPr/>
            </a:pPr>
            <a:r>
              <a:rPr lang="en-US" altLang="en-US" sz="2400" dirty="0">
                <a:solidFill>
                  <a:srgbClr val="000000"/>
                </a:solidFill>
                <a:latin typeface="Arial (Body)"/>
              </a:rPr>
              <a:t>open for output only</a:t>
            </a:r>
          </a:p>
          <a:p>
            <a:pPr marL="741553" lvl="1" indent="-284353">
              <a:buFont typeface="Arial" panose="020B0604020202020204" pitchFamily="34" charset="0"/>
              <a:buChar char="–"/>
              <a:defRPr/>
            </a:pPr>
            <a:r>
              <a:rPr lang="en-US" altLang="en-US" sz="2400" dirty="0">
                <a:solidFill>
                  <a:srgbClr val="000000"/>
                </a:solidFill>
                <a:latin typeface="Arial (Body)"/>
              </a:rPr>
              <a:t>file cannot be read from</a:t>
            </a:r>
          </a:p>
          <a:p>
            <a:pPr marL="741553" lvl="1" indent="-284353">
              <a:buFont typeface="Arial" panose="020B0604020202020204" pitchFamily="34" charset="0"/>
              <a:buChar char="–"/>
              <a:defRPr/>
            </a:pPr>
            <a:r>
              <a:rPr lang="en-US" altLang="en-US" sz="2400" dirty="0">
                <a:solidFill>
                  <a:srgbClr val="000000"/>
                </a:solidFill>
                <a:latin typeface="Arial (Body)"/>
              </a:rPr>
              <a:t>file created if no file exists</a:t>
            </a:r>
          </a:p>
          <a:p>
            <a:pPr marL="741553" lvl="1" indent="-284353">
              <a:buFont typeface="Arial" panose="020B0604020202020204" pitchFamily="34" charset="0"/>
              <a:buChar char="–"/>
              <a:defRPr/>
            </a:pPr>
            <a:r>
              <a:rPr lang="en-US" altLang="en-US" sz="2400" dirty="0">
                <a:solidFill>
                  <a:srgbClr val="000000"/>
                </a:solidFill>
                <a:latin typeface="Arial (Body)"/>
              </a:rPr>
              <a:t>file contents erased if file exists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More File Open Details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553968"/>
          </a:xfrm>
        </p:spPr>
        <p:txBody>
          <a:bodyPr>
            <a:spAutoFit/>
          </a:bodyPr>
          <a:lstStyle/>
          <a:p>
            <a:pPr marL="255651" indent="-255651">
              <a:tabLst/>
              <a:defRPr/>
            </a:pPr>
            <a:r>
              <a:rPr lang="en-US" altLang="en-US" sz="2400" dirty="0">
                <a:solidFill>
                  <a:srgbClr val="000000"/>
                </a:solidFill>
                <a:latin typeface="Arial (Body)"/>
                <a:ea typeface="+mn-ea"/>
              </a:rPr>
              <a:t>Can use filename, flags in </a:t>
            </a:r>
            <a:r>
              <a:rPr lang="en-US" altLang="en-US" sz="2400" dirty="0" smtClean="0">
                <a:solidFill>
                  <a:srgbClr val="000000"/>
                </a:solidFill>
                <a:latin typeface="Arial (Body)"/>
                <a:ea typeface="+mn-ea"/>
              </a:rPr>
              <a:t>definition:</a:t>
            </a:r>
            <a:endParaRPr lang="en-US" altLang="en-US" sz="2400" dirty="0">
              <a:solidFill>
                <a:srgbClr val="000000"/>
              </a:solidFill>
              <a:latin typeface="Courier New" panose="02070309020205020404" pitchFamily="49" charset="0"/>
              <a:cs typeface="Courier New" panose="02070309020205020404" pitchFamily="49" charset="0"/>
            </a:endParaRPr>
          </a:p>
        </p:txBody>
      </p:sp>
      <p:pic>
        <p:nvPicPr>
          <p:cNvPr id="4" name="Picture 3" descr="Computer code reads, if stream grade list left parenthesis double quote grades period t x t double quote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356" y="2301551"/>
            <a:ext cx="6271273" cy="287363"/>
          </a:xfrm>
          <a:prstGeom prst="rect">
            <a:avLst/>
          </a:prstGeom>
        </p:spPr>
      </p:pic>
      <p:sp>
        <p:nvSpPr>
          <p:cNvPr id="7" name="Content Placeholder 6"/>
          <p:cNvSpPr>
            <a:spLocks noGrp="1"/>
          </p:cNvSpPr>
          <p:nvPr>
            <p:ph sz="quarter" idx="13"/>
          </p:nvPr>
        </p:nvSpPr>
        <p:spPr>
          <a:xfrm>
            <a:off x="460376" y="2803004"/>
            <a:ext cx="8229600" cy="527679"/>
          </a:xfrm>
        </p:spPr>
        <p:txBody>
          <a:bodyPr/>
          <a:lstStyle/>
          <a:p>
            <a:pPr marL="255600">
              <a:spcBef>
                <a:spcPts val="1500"/>
              </a:spcBef>
              <a:buClr>
                <a:schemeClr val="tx2"/>
              </a:buClr>
              <a:buFont typeface="Arial" panose="020B0604020202020204" pitchFamily="34" charset="0"/>
              <a:buChar char="•"/>
              <a:tabLst/>
              <a:defRPr/>
            </a:pPr>
            <a:r>
              <a:rPr lang="en-US" altLang="en-US" sz="2400" dirty="0" smtClean="0">
                <a:latin typeface="Arial (Body)"/>
              </a:rPr>
              <a:t>File </a:t>
            </a:r>
            <a:r>
              <a:rPr lang="en-US" altLang="en-US" sz="2400" dirty="0">
                <a:latin typeface="Arial (Body)"/>
              </a:rPr>
              <a:t>stream object set to </a:t>
            </a:r>
            <a:r>
              <a:rPr lang="en-US" altLang="en-US" sz="2400" dirty="0" smtClean="0">
                <a:latin typeface="Courier New" panose="02070309020205020404" pitchFamily="49" charset="0"/>
                <a:cs typeface="Courier New" panose="02070309020205020404" pitchFamily="49" charset="0"/>
              </a:rPr>
              <a:t>0 </a:t>
            </a:r>
            <a:r>
              <a:rPr lang="en-US" altLang="en-US" sz="2400" dirty="0" smtClean="0">
                <a:latin typeface="+mn-lt"/>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false</a:t>
            </a:r>
            <a:r>
              <a:rPr lang="en-US" altLang="en-US" sz="2400" dirty="0">
                <a:latin typeface="+mn-lt"/>
                <a:cs typeface="Courier New" panose="02070309020205020404" pitchFamily="49" charset="0"/>
              </a:rPr>
              <a:t>)</a:t>
            </a:r>
            <a:r>
              <a:rPr lang="en-US" altLang="en-US" sz="2400" dirty="0" smtClean="0">
                <a:latin typeface="Arial (Body)"/>
              </a:rPr>
              <a:t> if </a:t>
            </a:r>
            <a:r>
              <a:rPr lang="en-US" altLang="en-US" sz="2400" dirty="0">
                <a:latin typeface="Arial (Body)"/>
              </a:rPr>
              <a:t>open failed</a:t>
            </a:r>
            <a:r>
              <a:rPr lang="en-US" altLang="en-US" sz="2400" dirty="0" smtClean="0">
                <a:latin typeface="Arial (Body)"/>
              </a:rPr>
              <a:t>:</a:t>
            </a:r>
            <a:endParaRPr lang="en-US" altLang="en-US" sz="2400" dirty="0">
              <a:latin typeface="Courier New" panose="02070309020205020404" pitchFamily="49" charset="0"/>
              <a:cs typeface="Courier New" panose="02070309020205020404" pitchFamily="49" charset="0"/>
            </a:endParaRPr>
          </a:p>
        </p:txBody>
      </p:sp>
      <p:pic>
        <p:nvPicPr>
          <p:cNvPr id="5" name="Picture 4" descr="Computer code reads, if left parenthesis exclamation point grade list right parenthesis incomplete line of co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67" y="3467219"/>
            <a:ext cx="3566681" cy="287363"/>
          </a:xfrm>
          <a:prstGeom prst="rect">
            <a:avLst/>
          </a:prstGeom>
        </p:spPr>
      </p:pic>
      <p:sp>
        <p:nvSpPr>
          <p:cNvPr id="8" name="Content Placeholder 7"/>
          <p:cNvSpPr>
            <a:spLocks noGrp="1"/>
          </p:cNvSpPr>
          <p:nvPr>
            <p:ph sz="quarter" idx="14"/>
          </p:nvPr>
        </p:nvSpPr>
        <p:spPr>
          <a:xfrm>
            <a:off x="457201" y="3955381"/>
            <a:ext cx="8232775" cy="935873"/>
          </a:xfrm>
        </p:spPr>
        <p:txBody>
          <a:bodyPr/>
          <a:lstStyle/>
          <a:p>
            <a:pPr marL="255600">
              <a:spcBef>
                <a:spcPts val="1500"/>
              </a:spcBef>
              <a:buClr>
                <a:schemeClr val="tx2"/>
              </a:buClr>
              <a:buFont typeface="Arial" panose="020B0604020202020204" pitchFamily="34" charset="0"/>
              <a:buChar char="•"/>
              <a:tabLst/>
              <a:defRPr/>
            </a:pPr>
            <a:r>
              <a:rPr lang="en-US" altLang="en-US" sz="2400" dirty="0" smtClean="0">
                <a:latin typeface="Arial (Body)"/>
              </a:rPr>
              <a:t>Can also check fail member function to detect file open error:</a:t>
            </a:r>
            <a:endParaRPr lang="en-US" altLang="en-US" sz="2400" dirty="0">
              <a:latin typeface="Arial (Body)"/>
            </a:endParaRPr>
          </a:p>
        </p:txBody>
      </p:sp>
      <p:pic>
        <p:nvPicPr>
          <p:cNvPr id="6" name="Picture 5" descr="Computer code reads, if left parenthesis grade list period fail left parenthesis right parenthesis right parenthesis incomplete line of cod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568" y="4973171"/>
            <a:ext cx="4733036" cy="287363"/>
          </a:xfrm>
          <a:prstGeom prst="rect">
            <a:avLst/>
          </a:prstGeom>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8485</TotalTime>
  <Words>1305</Words>
  <Application>Microsoft Office PowerPoint</Application>
  <PresentationFormat>On-screen Show (4:3)</PresentationFormat>
  <Paragraphs>183</Paragraphs>
  <Slides>49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49</vt:i4>
      </vt:variant>
    </vt:vector>
  </HeadingPairs>
  <TitlesOfParts>
    <vt:vector size="57" baseType="lpstr">
      <vt:lpstr>Arial</vt:lpstr>
      <vt:lpstr>Arial (Body)</vt:lpstr>
      <vt:lpstr>Courier New</vt:lpstr>
      <vt:lpstr>Noto Sans Symbols</vt:lpstr>
      <vt:lpstr>Times New Roman</vt:lpstr>
      <vt:lpstr>Verdana</vt:lpstr>
      <vt:lpstr>508 Lecture</vt:lpstr>
      <vt:lpstr>1_508 Lecture</vt:lpstr>
      <vt:lpstr>Starting out With C++: From Control Structures Through Objects</vt:lpstr>
      <vt:lpstr>12.1 File Operations</vt:lpstr>
      <vt:lpstr>File Operations</vt:lpstr>
      <vt:lpstr>Using Files</vt:lpstr>
      <vt:lpstr>fstream Object</vt:lpstr>
      <vt:lpstr>Table12.2 File Access Flags</vt:lpstr>
      <vt:lpstr>Using Files - Example</vt:lpstr>
      <vt:lpstr>Default File Open Modes</vt:lpstr>
      <vt:lpstr>More File Open Details</vt:lpstr>
      <vt:lpstr>12.2 File Output Formatting</vt:lpstr>
      <vt:lpstr>File Output Formatting</vt:lpstr>
      <vt:lpstr>Program 12-3 (1 of 2)</vt:lpstr>
      <vt:lpstr>Program 12-3 (2 of 2)</vt:lpstr>
      <vt:lpstr>12.3 Passing File Stream Objects to Functions</vt:lpstr>
      <vt:lpstr>Passing File Stream Objects to Functions</vt:lpstr>
      <vt:lpstr>Program 12.5 (1 of 3)</vt:lpstr>
      <vt:lpstr>Program 12.5 (2 of 3)</vt:lpstr>
      <vt:lpstr>Program 12.5 (3 of 3)</vt:lpstr>
      <vt:lpstr>12.4 More Detailed Error Testing</vt:lpstr>
      <vt:lpstr>More Detailed Error Testing</vt:lpstr>
      <vt:lpstr>Member Functions /Flags</vt:lpstr>
      <vt:lpstr>From Program 12-6</vt:lpstr>
      <vt:lpstr>12.5 Member Functions for Reading and Writing Files</vt:lpstr>
      <vt:lpstr>Member Functions for Reading and Writing Files</vt:lpstr>
      <vt:lpstr>The getline Function</vt:lpstr>
      <vt:lpstr>Program 12-8 (1 of 2)</vt:lpstr>
      <vt:lpstr>Program 12-8 (2 of 2)</vt:lpstr>
      <vt:lpstr>Single Character I/O</vt:lpstr>
      <vt:lpstr>12.6 Working with Multiple Files</vt:lpstr>
      <vt:lpstr>Working with Multiple Files</vt:lpstr>
      <vt:lpstr>Program 12-12 (1 of 3)</vt:lpstr>
      <vt:lpstr>Program 12-12 (2 of 3)</vt:lpstr>
      <vt:lpstr>Program 12-12 (3 of 3)</vt:lpstr>
      <vt:lpstr>12.7 Binary Files</vt:lpstr>
      <vt:lpstr>Binary Files (1 of 3)</vt:lpstr>
      <vt:lpstr>Binary Files (2 of 3)</vt:lpstr>
      <vt:lpstr>Binary Files (3 of 3)</vt:lpstr>
      <vt:lpstr>12.8 Creating Records with Structures</vt:lpstr>
      <vt:lpstr>Creating Records with Structures (1 of 2)</vt:lpstr>
      <vt:lpstr>Creating Records with Structures (2 of 2)</vt:lpstr>
      <vt:lpstr>12.9 Random-Access Files</vt:lpstr>
      <vt:lpstr>Random-Access Files</vt:lpstr>
      <vt:lpstr>Random Access Member Functions (1 of 2)</vt:lpstr>
      <vt:lpstr>Random Access Member Functions (2 of 2)</vt:lpstr>
      <vt:lpstr>Important Note on Random Access</vt:lpstr>
      <vt:lpstr>Random Access Information</vt:lpstr>
      <vt:lpstr>12.10 Opening a File for Both Input and Output</vt:lpstr>
      <vt:lpstr>Opening a File for Both Input and Output</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876</cp:revision>
  <dcterms:modified xsi:type="dcterms:W3CDTF">2018-03-22T14:18:14Z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