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83"/>
  </p:notesMasterIdLst>
  <p:handoutMasterIdLst>
    <p:handoutMasterId r:id="rId84"/>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78" r:id="rId75"/>
    <p:sldId id="379" r:id="rId76"/>
    <p:sldId id="380" r:id="rId77"/>
    <p:sldId id="381" r:id="rId78"/>
    <p:sldId id="382" r:id="rId79"/>
    <p:sldId id="383" r:id="rId80"/>
    <p:sldId id="384" r:id="rId81"/>
    <p:sldId id="305" r:id="rId82"/>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2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94343" autoAdjust="0"/>
  </p:normalViewPr>
  <p:slideViewPr>
    <p:cSldViewPr snapToGrid="0" snapToObjects="1">
      <p:cViewPr varScale="1">
        <p:scale>
          <a:sx n="105" d="100"/>
          <a:sy n="105" d="100"/>
        </p:scale>
        <p:origin x="954" y="102"/>
      </p:cViewPr>
      <p:guideLst>
        <p:guide orient="horz" pos="2160"/>
        <p:guide pos="2880"/>
      </p:guideLst>
    </p:cSldViewPr>
  </p:slideViewPr>
  <p:outlineViewPr>
    <p:cViewPr>
      <p:scale>
        <a:sx n="33" d="100"/>
        <a:sy n="33" d="100"/>
      </p:scale>
      <p:origin x="0" y="-94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15363"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98BEE075-2F3F-4FC2-BBB7-ABC357732095}" type="datetimeFigureOut">
              <a:rPr lang="en-US" altLang="en-US"/>
              <a:pPr/>
              <a:t>3/6/2018</a:t>
            </a:fld>
            <a:endParaRPr lang="en-US" altLang="en-US"/>
          </a:p>
        </p:txBody>
      </p:sp>
      <p:sp>
        <p:nvSpPr>
          <p:cNvPr id="15364"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15365"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30215073-3541-498E-B5E9-8131E37E9BCB}"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a:p>
        </p:txBody>
      </p:sp>
      <p:sp>
        <p:nvSpPr>
          <p:cNvPr id="14339"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a:p>
        </p:txBody>
      </p:sp>
      <p:sp>
        <p:nvSpPr>
          <p:cNvPr id="14340"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4342"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a:p>
        </p:txBody>
      </p:sp>
      <p:sp>
        <p:nvSpPr>
          <p:cNvPr id="14343"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2F749CF4-E95B-4F7C-8998-B1151CA02189}" type="slidenum">
              <a:rPr lang="en-US" altLang="en-US"/>
              <a:pPr/>
              <a:t>‹#›</a:t>
            </a:fld>
            <a:endParaRPr lang="en-US" altLang="en-US"/>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a:headEnd/>
            <a:tailEnd/>
          </a:ln>
        </p:spPr>
      </p:sp>
      <p:sp>
        <p:nvSpPr>
          <p:cNvPr id="17411"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n-US" altLang="en-US" dirty="0" smtClean="0">
                <a:solidFill>
                  <a:srgbClr val="000000"/>
                </a:solidFill>
                <a:latin typeface="+mn-lt"/>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pPr>
              <a:spcBef>
                <a:spcPct val="0"/>
              </a:spcBef>
            </a:pPr>
            <a:r>
              <a:rPr lang="en-US" altLang="en-US" dirty="0" smtClean="0">
                <a:solidFill>
                  <a:srgbClr val="000000"/>
                </a:solidFill>
                <a:latin typeface="+mn-lt"/>
                <a:cs typeface="Arial" panose="020B0604020202020204" pitchFamily="34" charset="0"/>
                <a:sym typeface="Arial" panose="020B0604020202020204" pitchFamily="34" charset="0"/>
              </a:rPr>
              <a:t>1) MathType Plugin</a:t>
            </a:r>
          </a:p>
          <a:p>
            <a:pPr>
              <a:spcBef>
                <a:spcPct val="0"/>
              </a:spcBef>
            </a:pPr>
            <a:r>
              <a:rPr lang="en-US" altLang="en-US" dirty="0" smtClean="0">
                <a:solidFill>
                  <a:srgbClr val="000000"/>
                </a:solidFill>
                <a:latin typeface="+mn-lt"/>
                <a:cs typeface="Arial" panose="020B0604020202020204" pitchFamily="34" charset="0"/>
                <a:sym typeface="Arial" panose="020B0604020202020204" pitchFamily="34" charset="0"/>
              </a:rPr>
              <a:t>2) Math Player (free versions available)</a:t>
            </a:r>
          </a:p>
          <a:p>
            <a:pPr>
              <a:spcBef>
                <a:spcPct val="0"/>
              </a:spcBef>
            </a:pPr>
            <a:r>
              <a:rPr lang="en-US" altLang="en-US" dirty="0" smtClean="0">
                <a:solidFill>
                  <a:srgbClr val="000000"/>
                </a:solidFill>
                <a:latin typeface="+mn-lt"/>
                <a:cs typeface="Arial" panose="020B0604020202020204" pitchFamily="34" charset="0"/>
                <a:sym typeface="Arial" panose="020B0604020202020204" pitchFamily="34" charset="0"/>
              </a:rPr>
              <a:t>3) NVDA Reader (free versions available)</a:t>
            </a:r>
          </a:p>
        </p:txBody>
      </p:sp>
      <p:sp>
        <p:nvSpPr>
          <p:cNvPr id="17412"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E3C02333-DD53-40AF-9472-77632A72C7B8}" type="slidenum">
              <a:rPr lang="en-US" altLang="en-US" sz="120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a:p>
        </p:txBody>
      </p:sp>
      <p:sp>
        <p:nvSpPr>
          <p:cNvPr id="6" name="Shape 22"/>
          <p:cNvSpPr txBox="1">
            <a:spLocks noGrp="1"/>
          </p:cNvSpPr>
          <p:nvPr>
            <p:ph type="dt" idx="11"/>
          </p:nvPr>
        </p:nvSpPr>
        <p:spPr/>
        <p:txBody>
          <a:bodyPr/>
          <a:lstStyle>
            <a:lvl1pPr>
              <a:defRPr/>
            </a:lvl1pPr>
          </a:lstStyle>
          <a:p>
            <a:endParaRPr lang="en-US" altLang="en-US"/>
          </a:p>
        </p:txBody>
      </p:sp>
      <p:sp>
        <p:nvSpPr>
          <p:cNvPr id="7" name="Shape 23"/>
          <p:cNvSpPr txBox="1">
            <a:spLocks noGrp="1"/>
          </p:cNvSpPr>
          <p:nvPr>
            <p:ph type="sldNum" idx="12"/>
          </p:nvPr>
        </p:nvSpPr>
        <p:spPr/>
        <p:txBody>
          <a:bodyPr/>
          <a:lstStyle>
            <a:lvl1pPr>
              <a:defRPr/>
            </a:lvl1pPr>
          </a:lstStyle>
          <a:p>
            <a:fld id="{F7A587E5-1B6F-4B6C-B34B-DAD276BBFC49}" type="slidenum">
              <a:rPr lang="en-US" altLang="en-US"/>
              <a:pPr/>
              <a:t>‹#›</a:t>
            </a:fld>
            <a:endParaRPr lang="en-US" altLang="en-US"/>
          </a:p>
        </p:txBody>
      </p:sp>
    </p:spTree>
    <p:extLst>
      <p:ext uri="{BB962C8B-B14F-4D97-AF65-F5344CB8AC3E}">
        <p14:creationId xmlns:p14="http://schemas.microsoft.com/office/powerpoint/2010/main" val="4031555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a:p>
        </p:txBody>
      </p:sp>
      <p:sp>
        <p:nvSpPr>
          <p:cNvPr id="6" name="Shape 13"/>
          <p:cNvSpPr txBox="1">
            <a:spLocks noGrp="1"/>
          </p:cNvSpPr>
          <p:nvPr>
            <p:ph type="dt" idx="13"/>
          </p:nvPr>
        </p:nvSpPr>
        <p:spPr>
          <a:ln/>
        </p:spPr>
        <p:txBody>
          <a:bodyPr/>
          <a:lstStyle>
            <a:lvl1pPr>
              <a:defRPr/>
            </a:lvl1pPr>
          </a:lstStyle>
          <a:p>
            <a:endParaRPr lang="en-US" altLang="en-US"/>
          </a:p>
        </p:txBody>
      </p:sp>
      <p:sp>
        <p:nvSpPr>
          <p:cNvPr id="7" name="Shape 14"/>
          <p:cNvSpPr txBox="1">
            <a:spLocks noGrp="1"/>
          </p:cNvSpPr>
          <p:nvPr>
            <p:ph type="sldNum" idx="14"/>
          </p:nvPr>
        </p:nvSpPr>
        <p:spPr>
          <a:ln/>
        </p:spPr>
        <p:txBody>
          <a:bodyPr/>
          <a:lstStyle>
            <a:lvl1pPr>
              <a:defRPr/>
            </a:lvl1pPr>
          </a:lstStyle>
          <a:p>
            <a:fld id="{451FF085-85EE-46A1-BB9F-DF6256AE6000}" type="slidenum">
              <a:rPr lang="en-US" altLang="en-US"/>
              <a:pPr/>
              <a:t>‹#›</a:t>
            </a:fld>
            <a:endParaRPr lang="en-US" altLang="en-US"/>
          </a:p>
        </p:txBody>
      </p:sp>
    </p:spTree>
    <p:extLst>
      <p:ext uri="{BB962C8B-B14F-4D97-AF65-F5344CB8AC3E}">
        <p14:creationId xmlns:p14="http://schemas.microsoft.com/office/powerpoint/2010/main" val="29521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a:p>
        </p:txBody>
      </p:sp>
      <p:sp>
        <p:nvSpPr>
          <p:cNvPr id="4" name="Shape 82"/>
          <p:cNvSpPr txBox="1">
            <a:spLocks noGrp="1"/>
          </p:cNvSpPr>
          <p:nvPr>
            <p:ph type="sldNum" idx="12"/>
          </p:nvPr>
        </p:nvSpPr>
        <p:spPr/>
        <p:txBody>
          <a:bodyPr/>
          <a:lstStyle>
            <a:lvl1pPr>
              <a:defRPr>
                <a:solidFill>
                  <a:srgbClr val="000000"/>
                </a:solidFill>
              </a:defRPr>
            </a:lvl1pPr>
          </a:lstStyle>
          <a:p>
            <a:fld id="{46DB9D09-B010-4501-B444-5FE31436F255}" type="slidenum">
              <a:rPr lang="en-US" altLang="en-US"/>
              <a:pPr/>
              <a:t>‹#›</a:t>
            </a:fld>
            <a:endParaRPr lang="en-US" altLang="en-US"/>
          </a:p>
        </p:txBody>
      </p:sp>
    </p:spTree>
    <p:extLst>
      <p:ext uri="{BB962C8B-B14F-4D97-AF65-F5344CB8AC3E}">
        <p14:creationId xmlns:p14="http://schemas.microsoft.com/office/powerpoint/2010/main" val="1821622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a:p>
        </p:txBody>
      </p:sp>
      <p:sp>
        <p:nvSpPr>
          <p:cNvPr id="7" name="Date Placeholder 3"/>
          <p:cNvSpPr>
            <a:spLocks noGrp="1"/>
          </p:cNvSpPr>
          <p:nvPr>
            <p:ph type="dt" sz="half" idx="16"/>
          </p:nvPr>
        </p:nvSpPr>
        <p:spPr/>
        <p:txBody>
          <a:bodyPr/>
          <a:lstStyle>
            <a:lvl1pPr>
              <a:defRPr/>
            </a:lvl1pPr>
          </a:lstStyle>
          <a:p>
            <a:fld id="{B31C7B07-63B7-4390-B070-F35BD0BE0A84}" type="datetimeFigureOut">
              <a:rPr lang="en-US" altLang="en-US"/>
              <a:pPr/>
              <a:t>3/6/2018</a:t>
            </a:fld>
            <a:endParaRPr lang="en-US" altLang="en-US"/>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6E8366BF-1AC8-4FCB-AF79-8B2967D4BAD3}" type="slidenum">
              <a:rPr lang="en-US" altLang="en-US"/>
              <a:pPr/>
              <a:t>‹#›</a:t>
            </a:fld>
            <a:endParaRPr lang="en-US" altLang="en-US"/>
          </a:p>
        </p:txBody>
      </p:sp>
    </p:spTree>
    <p:extLst>
      <p:ext uri="{BB962C8B-B14F-4D97-AF65-F5344CB8AC3E}">
        <p14:creationId xmlns:p14="http://schemas.microsoft.com/office/powerpoint/2010/main" val="1865662918"/>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6"/>
          </p:nvPr>
        </p:nvSpPr>
        <p:spPr/>
        <p:txBody>
          <a:bodyPr/>
          <a:lstStyle>
            <a:lvl1pPr>
              <a:defRPr/>
            </a:lvl1pPr>
          </a:lstStyle>
          <a:p>
            <a:endParaRPr lang="en-US" altLang="en-US"/>
          </a:p>
        </p:txBody>
      </p:sp>
      <p:sp>
        <p:nvSpPr>
          <p:cNvPr id="11" name="Date Placeholder 3"/>
          <p:cNvSpPr>
            <a:spLocks noGrp="1"/>
          </p:cNvSpPr>
          <p:nvPr>
            <p:ph type="dt" sz="half" idx="17"/>
          </p:nvPr>
        </p:nvSpPr>
        <p:spPr/>
        <p:txBody>
          <a:bodyPr/>
          <a:lstStyle>
            <a:lvl1pPr>
              <a:defRPr/>
            </a:lvl1pPr>
          </a:lstStyle>
          <a:p>
            <a:fld id="{8377EB2B-8F00-4942-9E46-0EA8963E9390}" type="datetimeFigureOut">
              <a:rPr lang="en-US" altLang="en-US"/>
              <a:pPr/>
              <a:t>3/6/2018</a:t>
            </a:fld>
            <a:endParaRPr lang="en-US" altLang="en-US"/>
          </a:p>
        </p:txBody>
      </p:sp>
      <p:sp>
        <p:nvSpPr>
          <p:cNvPr id="12" name="Slide Number Placeholder 5"/>
          <p:cNvSpPr>
            <a:spLocks noGrp="1"/>
          </p:cNvSpPr>
          <p:nvPr>
            <p:ph type="sldNum" sz="quarter" idx="18"/>
          </p:nvPr>
        </p:nvSpPr>
        <p:spPr/>
        <p:txBody>
          <a:bodyPr/>
          <a:lstStyle>
            <a:lvl1pPr algn="l">
              <a:buSzTx/>
              <a:defRPr sz="1400">
                <a:solidFill>
                  <a:srgbClr val="000000"/>
                </a:solidFill>
              </a:defRPr>
            </a:lvl1pPr>
          </a:lstStyle>
          <a:p>
            <a:fld id="{370952C2-64E4-4D42-84F5-FDFD1181E6A4}" type="slidenum">
              <a:rPr lang="en-US" altLang="en-US"/>
              <a:pPr/>
              <a:t>‹#›</a:t>
            </a:fld>
            <a:endParaRPr lang="en-US" altLang="en-US"/>
          </a:p>
        </p:txBody>
      </p:sp>
    </p:spTree>
    <p:extLst>
      <p:ext uri="{BB962C8B-B14F-4D97-AF65-F5344CB8AC3E}">
        <p14:creationId xmlns:p14="http://schemas.microsoft.com/office/powerpoint/2010/main" val="3353332922"/>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a:p>
        </p:txBody>
      </p:sp>
      <p:sp>
        <p:nvSpPr>
          <p:cNvPr id="8" name="Shape 43"/>
          <p:cNvSpPr txBox="1">
            <a:spLocks noGrp="1"/>
          </p:cNvSpPr>
          <p:nvPr>
            <p:ph type="dt" idx="15"/>
          </p:nvPr>
        </p:nvSpPr>
        <p:spPr/>
        <p:txBody>
          <a:bodyPr/>
          <a:lstStyle>
            <a:lvl1pPr>
              <a:defRPr/>
            </a:lvl1pPr>
          </a:lstStyle>
          <a:p>
            <a:endParaRPr lang="en-US" altLang="en-US"/>
          </a:p>
        </p:txBody>
      </p:sp>
      <p:sp>
        <p:nvSpPr>
          <p:cNvPr id="10" name="Shape 44"/>
          <p:cNvSpPr txBox="1">
            <a:spLocks noGrp="1"/>
          </p:cNvSpPr>
          <p:nvPr>
            <p:ph type="sldNum" idx="16"/>
          </p:nvPr>
        </p:nvSpPr>
        <p:spPr/>
        <p:txBody>
          <a:bodyPr/>
          <a:lstStyle>
            <a:lvl1pPr>
              <a:defRPr/>
            </a:lvl1pPr>
          </a:lstStyle>
          <a:p>
            <a:fld id="{560E46B9-B6F8-4DCA-AA3F-949BEFDB1DCC}" type="slidenum">
              <a:rPr lang="en-US" altLang="en-US"/>
              <a:pPr/>
              <a:t>‹#›</a:t>
            </a:fld>
            <a:endParaRPr lang="en-US" altLang="en-US"/>
          </a:p>
        </p:txBody>
      </p:sp>
    </p:spTree>
    <p:extLst>
      <p:ext uri="{BB962C8B-B14F-4D97-AF65-F5344CB8AC3E}">
        <p14:creationId xmlns:p14="http://schemas.microsoft.com/office/powerpoint/2010/main" val="3915119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a:p>
        </p:txBody>
      </p:sp>
      <p:sp>
        <p:nvSpPr>
          <p:cNvPr id="3" name="Date Placeholder 2"/>
          <p:cNvSpPr>
            <a:spLocks noGrp="1"/>
          </p:cNvSpPr>
          <p:nvPr>
            <p:ph type="dt" idx="11"/>
          </p:nvPr>
        </p:nvSpPr>
        <p:spPr/>
        <p:txBody>
          <a:bodyPr/>
          <a:lstStyle>
            <a:lvl1pPr>
              <a:defRPr/>
            </a:lvl1pPr>
          </a:lstStyle>
          <a:p>
            <a:endParaRPr lang="en-US" altLang="en-US"/>
          </a:p>
        </p:txBody>
      </p:sp>
      <p:sp>
        <p:nvSpPr>
          <p:cNvPr id="4" name="Slide Number Placeholder 3"/>
          <p:cNvSpPr>
            <a:spLocks noGrp="1"/>
          </p:cNvSpPr>
          <p:nvPr>
            <p:ph type="sldNum" idx="12"/>
          </p:nvPr>
        </p:nvSpPr>
        <p:spPr/>
        <p:txBody>
          <a:bodyPr/>
          <a:lstStyle>
            <a:lvl1pPr>
              <a:defRPr/>
            </a:lvl1pPr>
          </a:lstStyle>
          <a:p>
            <a:fld id="{FA595F5F-0EB6-46A2-AC2E-32B5B6058CB6}" type="slidenum">
              <a:rPr lang="en-US" altLang="en-US"/>
              <a:pPr/>
              <a:t>‹#›</a:t>
            </a:fld>
            <a:endParaRPr lang="en-US" altLang="en-US"/>
          </a:p>
        </p:txBody>
      </p:sp>
    </p:spTree>
    <p:extLst>
      <p:ext uri="{BB962C8B-B14F-4D97-AF65-F5344CB8AC3E}">
        <p14:creationId xmlns:p14="http://schemas.microsoft.com/office/powerpoint/2010/main" val="1807257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a:p>
        </p:txBody>
      </p:sp>
      <p:sp>
        <p:nvSpPr>
          <p:cNvPr id="6" name="Shape 58"/>
          <p:cNvSpPr txBox="1">
            <a:spLocks noGrp="1"/>
          </p:cNvSpPr>
          <p:nvPr>
            <p:ph type="sldNum" idx="12"/>
          </p:nvPr>
        </p:nvSpPr>
        <p:spPr/>
        <p:txBody>
          <a:bodyPr/>
          <a:lstStyle>
            <a:lvl1pPr>
              <a:defRPr>
                <a:solidFill>
                  <a:srgbClr val="000000"/>
                </a:solidFill>
              </a:defRPr>
            </a:lvl1pPr>
          </a:lstStyle>
          <a:p>
            <a:fld id="{135CC91D-B265-4D89-9898-38822E61D0B5}" type="slidenum">
              <a:rPr lang="en-US" altLang="en-US"/>
              <a:pPr/>
              <a:t>‹#›</a:t>
            </a:fld>
            <a:endParaRPr lang="en-US" altLang="en-US"/>
          </a:p>
        </p:txBody>
      </p:sp>
    </p:spTree>
    <p:extLst>
      <p:ext uri="{BB962C8B-B14F-4D97-AF65-F5344CB8AC3E}">
        <p14:creationId xmlns:p14="http://schemas.microsoft.com/office/powerpoint/2010/main" val="415806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4095405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5012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9440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a:p>
        </p:txBody>
      </p:sp>
      <p:sp>
        <p:nvSpPr>
          <p:cNvPr id="7" name="Shape 43"/>
          <p:cNvSpPr txBox="1">
            <a:spLocks noGrp="1"/>
          </p:cNvSpPr>
          <p:nvPr>
            <p:ph type="dt" idx="11"/>
          </p:nvPr>
        </p:nvSpPr>
        <p:spPr/>
        <p:txBody>
          <a:bodyPr/>
          <a:lstStyle>
            <a:lvl1pPr>
              <a:defRPr/>
            </a:lvl1pPr>
          </a:lstStyle>
          <a:p>
            <a:endParaRPr lang="en-US" altLang="en-US"/>
          </a:p>
        </p:txBody>
      </p:sp>
      <p:sp>
        <p:nvSpPr>
          <p:cNvPr id="8" name="Shape 44"/>
          <p:cNvSpPr txBox="1">
            <a:spLocks noGrp="1"/>
          </p:cNvSpPr>
          <p:nvPr>
            <p:ph type="sldNum" idx="12"/>
          </p:nvPr>
        </p:nvSpPr>
        <p:spPr/>
        <p:txBody>
          <a:bodyPr/>
          <a:lstStyle>
            <a:lvl1pPr>
              <a:defRPr/>
            </a:lvl1pPr>
          </a:lstStyle>
          <a:p>
            <a:fld id="{0B3A6DAB-B6C0-4CEB-90CF-9B48FD040577}" type="slidenum">
              <a:rPr lang="en-US" altLang="en-US"/>
              <a:pPr/>
              <a:t>‹#›</a:t>
            </a:fld>
            <a:endParaRPr lang="en-US" altLang="en-US"/>
          </a:p>
        </p:txBody>
      </p:sp>
    </p:spTree>
    <p:extLst>
      <p:ext uri="{BB962C8B-B14F-4D97-AF65-F5344CB8AC3E}">
        <p14:creationId xmlns:p14="http://schemas.microsoft.com/office/powerpoint/2010/main" val="423479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a:p>
        </p:txBody>
      </p:sp>
      <p:sp>
        <p:nvSpPr>
          <p:cNvPr id="6" name="Shape 13"/>
          <p:cNvSpPr txBox="1">
            <a:spLocks noGrp="1"/>
          </p:cNvSpPr>
          <p:nvPr>
            <p:ph type="dt" idx="13"/>
          </p:nvPr>
        </p:nvSpPr>
        <p:spPr>
          <a:ln/>
        </p:spPr>
        <p:txBody>
          <a:bodyPr/>
          <a:lstStyle>
            <a:lvl1pPr>
              <a:defRPr/>
            </a:lvl1pPr>
          </a:lstStyle>
          <a:p>
            <a:endParaRPr lang="en-US" altLang="en-US"/>
          </a:p>
        </p:txBody>
      </p:sp>
      <p:sp>
        <p:nvSpPr>
          <p:cNvPr id="7" name="Shape 14"/>
          <p:cNvSpPr txBox="1">
            <a:spLocks noGrp="1"/>
          </p:cNvSpPr>
          <p:nvPr>
            <p:ph type="sldNum" idx="14"/>
          </p:nvPr>
        </p:nvSpPr>
        <p:spPr>
          <a:ln/>
        </p:spPr>
        <p:txBody>
          <a:bodyPr/>
          <a:lstStyle>
            <a:lvl1pPr>
              <a:defRPr/>
            </a:lvl1pPr>
          </a:lstStyle>
          <a:p>
            <a:fld id="{32F5F217-E793-4AAA-9EC4-01399BD1C9EC}" type="slidenum">
              <a:rPr lang="en-US" altLang="en-US"/>
              <a:pPr/>
              <a:t>‹#›</a:t>
            </a:fld>
            <a:endParaRPr lang="en-US" altLang="en-US"/>
          </a:p>
        </p:txBody>
      </p:sp>
    </p:spTree>
    <p:extLst>
      <p:ext uri="{BB962C8B-B14F-4D97-AF65-F5344CB8AC3E}">
        <p14:creationId xmlns:p14="http://schemas.microsoft.com/office/powerpoint/2010/main" val="369065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a:p>
        </p:txBody>
      </p:sp>
      <p:sp>
        <p:nvSpPr>
          <p:cNvPr id="5" name="Shape 13"/>
          <p:cNvSpPr txBox="1">
            <a:spLocks noGrp="1"/>
          </p:cNvSpPr>
          <p:nvPr>
            <p:ph type="dt" idx="13"/>
          </p:nvPr>
        </p:nvSpPr>
        <p:spPr>
          <a:ln/>
        </p:spPr>
        <p:txBody>
          <a:bodyPr/>
          <a:lstStyle>
            <a:lvl1pPr>
              <a:defRPr/>
            </a:lvl1pPr>
          </a:lstStyle>
          <a:p>
            <a:endParaRPr lang="en-US" altLang="en-US"/>
          </a:p>
        </p:txBody>
      </p:sp>
      <p:sp>
        <p:nvSpPr>
          <p:cNvPr id="6" name="Shape 14"/>
          <p:cNvSpPr txBox="1">
            <a:spLocks noGrp="1"/>
          </p:cNvSpPr>
          <p:nvPr>
            <p:ph type="sldNum" idx="14"/>
          </p:nvPr>
        </p:nvSpPr>
        <p:spPr>
          <a:ln/>
        </p:spPr>
        <p:txBody>
          <a:bodyPr/>
          <a:lstStyle>
            <a:lvl1pPr>
              <a:defRPr/>
            </a:lvl1pPr>
          </a:lstStyle>
          <a:p>
            <a:fld id="{0B9E5B03-D345-4069-A72B-371CB080EBB9}" type="slidenum">
              <a:rPr lang="en-US" altLang="en-US"/>
              <a:pPr/>
              <a:t>‹#›</a:t>
            </a:fld>
            <a:endParaRPr lang="en-US" altLang="en-US"/>
          </a:p>
        </p:txBody>
      </p:sp>
    </p:spTree>
    <p:extLst>
      <p:ext uri="{BB962C8B-B14F-4D97-AF65-F5344CB8AC3E}">
        <p14:creationId xmlns:p14="http://schemas.microsoft.com/office/powerpoint/2010/main" val="2867157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a:p>
        </p:txBody>
      </p:sp>
      <p:sp>
        <p:nvSpPr>
          <p:cNvPr id="4" name="Shape 13"/>
          <p:cNvSpPr txBox="1">
            <a:spLocks noGrp="1"/>
          </p:cNvSpPr>
          <p:nvPr>
            <p:ph type="dt" idx="13"/>
          </p:nvPr>
        </p:nvSpPr>
        <p:spPr>
          <a:ln/>
        </p:spPr>
        <p:txBody>
          <a:bodyPr/>
          <a:lstStyle>
            <a:lvl1pPr>
              <a:defRPr/>
            </a:lvl1pPr>
          </a:lstStyle>
          <a:p>
            <a:endParaRPr lang="en-US" altLang="en-US"/>
          </a:p>
        </p:txBody>
      </p:sp>
      <p:sp>
        <p:nvSpPr>
          <p:cNvPr id="5" name="Shape 14"/>
          <p:cNvSpPr txBox="1">
            <a:spLocks noGrp="1"/>
          </p:cNvSpPr>
          <p:nvPr>
            <p:ph type="sldNum" idx="14"/>
          </p:nvPr>
        </p:nvSpPr>
        <p:spPr>
          <a:ln/>
        </p:spPr>
        <p:txBody>
          <a:bodyPr/>
          <a:lstStyle>
            <a:lvl1pPr>
              <a:defRPr/>
            </a:lvl1pPr>
          </a:lstStyle>
          <a:p>
            <a:fld id="{28EC8A14-01D6-4892-A320-2169160FFBCB}" type="slidenum">
              <a:rPr lang="en-US" altLang="en-US"/>
              <a:pPr/>
              <a:t>‹#›</a:t>
            </a:fld>
            <a:endParaRPr lang="en-US" altLang="en-US"/>
          </a:p>
        </p:txBody>
      </p:sp>
    </p:spTree>
    <p:extLst>
      <p:ext uri="{BB962C8B-B14F-4D97-AF65-F5344CB8AC3E}">
        <p14:creationId xmlns:p14="http://schemas.microsoft.com/office/powerpoint/2010/main" val="265370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CD0C7F54-5A89-4767-A9BB-54C781E76AE9}" type="slidenum">
              <a:rPr lang="en-US" altLang="en-US"/>
              <a:pPr/>
              <a:t>‹#›</a:t>
            </a:fld>
            <a:endParaRPr lang="en-US" altLang="en-US"/>
          </a:p>
        </p:txBody>
      </p:sp>
      <p:pic>
        <p:nvPicPr>
          <p:cNvPr id="1031" name="Shape 15" descr="Pearson Logo"/>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Shape 16"/>
          <p:cNvSpPr txBox="1">
            <a:spLocks noChangeArrowheads="1"/>
          </p:cNvSpPr>
          <p:nvPr/>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a:solidFill>
                  <a:schemeClr val="tx1"/>
                </a:solidFill>
                <a:latin typeface="Verdana" panose="020B0604030504040204" pitchFamily="34" charset="0"/>
              </a:rPr>
              <a:t>Copyright © 2015, 2012, 2009 Pearson Education, Inc. All Rights Reserved</a:t>
            </a: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5" r:id="rId7"/>
    <p:sldLayoutId id="2147483706" r:id="rId8"/>
    <p:sldLayoutId id="2147483707" r:id="rId9"/>
    <p:sldLayoutId id="2147483708" r:id="rId10"/>
    <p:sldLayoutId id="2147483715" r:id="rId11"/>
    <p:sldLayoutId id="2147483716" r:id="rId12"/>
    <p:sldLayoutId id="2147483717" r:id="rId13"/>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EFE3E5DB-A578-4C4F-A918-BE6EBE169A6A}" type="slidenum">
              <a:rPr lang="en-US" altLang="en-US"/>
              <a:pPr/>
              <a:t>‹#›</a:t>
            </a:fld>
            <a:endParaRPr lang="en-US" altLang="en-US"/>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18" r:id="rId1"/>
    <p:sldLayoutId id="2147483719"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76200"/>
            <a:ext cx="8362950" cy="1155700"/>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Starting out With C++: From Control Structures Through Objects</a:t>
            </a:r>
            <a:endParaRPr lang="en-US" altLang="en-US" dirty="0" smtClean="0">
              <a:solidFill>
                <a:schemeClr val="tx2"/>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 Placeholder 2"/>
          <p:cNvSpPr>
            <a:spLocks noGrp="1"/>
          </p:cNvSpPr>
          <p:nvPr>
            <p:ph type="body" idx="1"/>
          </p:nvPr>
        </p:nvSpPr>
        <p:spPr>
          <a:xfrm>
            <a:off x="457200" y="1338263"/>
            <a:ext cx="8229600" cy="354012"/>
          </a:xfrm>
        </p:spPr>
        <p:txBody>
          <a:bodyPr/>
          <a:lstStyle/>
          <a:p>
            <a:pPr eaLnBrk="1" fontAlgn="auto" hangingPunct="1">
              <a:spcAft>
                <a:spcPts val="0"/>
              </a:spcAft>
              <a:buSzPct val="100000"/>
              <a:defRPr/>
            </a:pPr>
            <a:r>
              <a:rPr lang="en-US" dirty="0" smtClean="0">
                <a:latin typeface="+mn-lt"/>
              </a:rPr>
              <a:t>Eighth </a:t>
            </a:r>
            <a:r>
              <a:rPr lang="en-US" dirty="0">
                <a:latin typeface="+mn-lt"/>
              </a:rPr>
              <a:t>Edition</a:t>
            </a:r>
          </a:p>
        </p:txBody>
      </p:sp>
      <p:sp>
        <p:nvSpPr>
          <p:cNvPr id="4" name="Text Placeholder 3"/>
          <p:cNvSpPr>
            <a:spLocks noGrp="1"/>
          </p:cNvSpPr>
          <p:nvPr>
            <p:ph type="body" idx="2"/>
          </p:nvPr>
        </p:nvSpPr>
        <p:spPr>
          <a:xfrm>
            <a:off x="4876800" y="2286000"/>
            <a:ext cx="3657600" cy="739775"/>
          </a:xfrm>
        </p:spPr>
        <p:txBody>
          <a:bodyPr/>
          <a:lstStyle/>
          <a:p>
            <a:pPr algn="ctr" eaLnBrk="1" fontAlgn="auto" hangingPunct="1">
              <a:spcAft>
                <a:spcPts val="0"/>
              </a:spcAft>
              <a:buSzPct val="100000"/>
              <a:defRPr/>
            </a:pPr>
            <a:r>
              <a:rPr lang="en-US" b="1" dirty="0" smtClean="0">
                <a:latin typeface="+mn-lt"/>
              </a:rPr>
              <a:t>Chapter 13</a:t>
            </a:r>
            <a:endParaRPr lang="en-US" b="1" dirty="0">
              <a:latin typeface="+mn-lt"/>
            </a:endParaRPr>
          </a:p>
        </p:txBody>
      </p:sp>
      <p:sp>
        <p:nvSpPr>
          <p:cNvPr id="5" name="Text Placeholder 4"/>
          <p:cNvSpPr>
            <a:spLocks noGrp="1"/>
          </p:cNvSpPr>
          <p:nvPr>
            <p:ph type="body" idx="3"/>
          </p:nvPr>
        </p:nvSpPr>
        <p:spPr>
          <a:xfrm>
            <a:off x="4876800" y="3114675"/>
            <a:ext cx="3657600" cy="1235075"/>
          </a:xfrm>
        </p:spPr>
        <p:txBody>
          <a:bodyPr/>
          <a:lstStyle/>
          <a:p>
            <a:pPr algn="ctr" eaLnBrk="1" fontAlgn="auto" hangingPunct="1">
              <a:spcBef>
                <a:spcPct val="50000"/>
              </a:spcBef>
              <a:spcAft>
                <a:spcPts val="0"/>
              </a:spcAft>
              <a:buSzPct val="100000"/>
              <a:defRPr/>
            </a:pPr>
            <a:r>
              <a:rPr lang="en-US" altLang="en-US" dirty="0">
                <a:solidFill>
                  <a:schemeClr val="tx1"/>
                </a:solidFill>
                <a:latin typeface="+mn-lt"/>
              </a:rPr>
              <a:t>Introduction to Classes</a:t>
            </a:r>
          </a:p>
        </p:txBody>
      </p:sp>
      <p:pic>
        <p:nvPicPr>
          <p:cNvPr id="16390" name="Picture 7" descr="Front Cover: Starting out With C++: From Control Structures Through Objects Eighth Edition by Gadd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63" y="1928813"/>
            <a:ext cx="3502025" cy="4297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391" name="Text Placeholder 5"/>
          <p:cNvSpPr txBox="1">
            <a:spLocks noGrp="1"/>
          </p:cNvSpPr>
          <p:nvPr>
            <p:ph type="body" idx="13"/>
          </p:nvPr>
        </p:nvSpPr>
        <p:spPr>
          <a:xfrm>
            <a:off x="2773363" y="6448425"/>
            <a:ext cx="5986462" cy="227013"/>
          </a:xfrm>
        </p:spPr>
        <p:txBody>
          <a:bodyPr anchor="ctr"/>
          <a:lstStyle/>
          <a:p>
            <a:pPr algn="r" eaLnBrk="1" hangingPunct="1">
              <a:spcBef>
                <a:spcPct val="0"/>
              </a:spcBef>
              <a:buFontTx/>
              <a:buNone/>
            </a:pPr>
            <a:r>
              <a:rPr lang="en-US" altLang="en-US" sz="1200" dirty="0" smtClean="0">
                <a:solidFill>
                  <a:schemeClr val="tx1"/>
                </a:solidFill>
                <a:latin typeface="Verdana" panose="020B0604030504040204" pitchFamily="34" charset="0"/>
                <a:cs typeface="Arial" panose="020B0604020202020204" pitchFamily="34" charset="0"/>
                <a:sym typeface="Arial" panose="020B0604020202020204" pitchFamily="34" charset="0"/>
              </a:rPr>
              <a:t>Copyright © 2015, 2012, 2009 Pearson Education, Inc.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Introduction to Classes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115660"/>
          </a:xfrm>
        </p:spPr>
        <p:txBody>
          <a:bodyPr>
            <a:spAutoFit/>
          </a:bodyPr>
          <a:lstStyle/>
          <a:p>
            <a:pPr marL="255651" indent="-255651">
              <a:tabLst/>
              <a:defRPr/>
            </a:pPr>
            <a:r>
              <a:rPr lang="en-US" altLang="en-US" sz="2400" dirty="0">
                <a:solidFill>
                  <a:srgbClr val="000000"/>
                </a:solidFill>
                <a:latin typeface="+mn-lt"/>
                <a:ea typeface="+mn-ea"/>
              </a:rPr>
              <a:t>Objects are created from a </a:t>
            </a:r>
            <a:r>
              <a:rPr lang="en-US" altLang="en-US" sz="2400" dirty="0">
                <a:solidFill>
                  <a:srgbClr val="000000"/>
                </a:solidFill>
                <a:latin typeface="Courier New" panose="02070309020205020404" pitchFamily="49" charset="0"/>
                <a:ea typeface="+mn-ea"/>
                <a:cs typeface="Courier New" panose="02070309020205020404" pitchFamily="49" charset="0"/>
              </a:rPr>
              <a:t>class</a:t>
            </a:r>
          </a:p>
          <a:p>
            <a:pPr marL="255651" indent="-255651">
              <a:tabLst/>
              <a:defRPr/>
            </a:pPr>
            <a:r>
              <a:rPr lang="en-US" altLang="en-US" sz="2400" dirty="0">
                <a:solidFill>
                  <a:srgbClr val="000000"/>
                </a:solidFill>
                <a:latin typeface="+mn-lt"/>
                <a:ea typeface="+mn-ea"/>
              </a:rPr>
              <a:t>Format</a:t>
            </a:r>
            <a:r>
              <a:rPr lang="en-US" altLang="en-US" sz="2400" dirty="0" smtClean="0">
                <a:solidFill>
                  <a:srgbClr val="000000"/>
                </a:solidFill>
                <a:latin typeface="+mn-lt"/>
                <a:ea typeface="+mn-ea"/>
              </a:rPr>
              <a:t>:</a:t>
            </a:r>
            <a:endParaRPr lang="en-US" altLang="en-US" sz="2400" dirty="0">
              <a:solidFill>
                <a:srgbClr val="000000"/>
              </a:solidFill>
              <a:latin typeface="+mn-lt"/>
              <a:ea typeface="+mn-ea"/>
            </a:endParaRPr>
          </a:p>
        </p:txBody>
      </p:sp>
      <p:pic>
        <p:nvPicPr>
          <p:cNvPr id="5" name="Picture 4" descr="Computer code has 5 lines. The lines read as follows. Line 1. Class, Class Name. Line 2. left brace. Line 3, indented once. declaration semicolon. Line 4, indented once. declaration semicolon. Line 5. right brac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437" y="2929278"/>
            <a:ext cx="4797127" cy="20899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Class Example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pic>
        <p:nvPicPr>
          <p:cNvPr id="27651" name="Picture 3" descr="Computer code has 12 lines. The lines read as follows. Line 1. class Rectangle. Line 2. left brace. Line 3, indented once. private. Line 4, indented twice. double width. Line 5, indented twice. double length. Line 6, indented once. public. Line 7, indented twice. void set Width left parenthesis double right parenthesis semicolon. Line 8, indented twice. void set Length left parenthesis double right parenthesis semicolon. Line 9, indented twice. double get Width left parenthesis right parenthesis c o n s t semicolon. Line 10, indented twice. double get Length left parenthesis right parenthesis c o n s t semicolon. Line 11, indented twice. double get Area left parenthesis right parenthesis c o n s t semicolon. Line 12. right brace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060" y="1904439"/>
            <a:ext cx="5053881" cy="374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Access Specifiers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416016"/>
          </a:xfrm>
        </p:spPr>
        <p:txBody>
          <a:bodyPr>
            <a:spAutoFit/>
          </a:bodyPr>
          <a:lstStyle/>
          <a:p>
            <a:pPr marL="255651" indent="-255651">
              <a:tabLst/>
              <a:defRPr/>
            </a:pPr>
            <a:r>
              <a:rPr lang="en-US" altLang="en-US" sz="2400" dirty="0">
                <a:solidFill>
                  <a:srgbClr val="000000"/>
                </a:solidFill>
                <a:latin typeface="+mn-lt"/>
                <a:ea typeface="+mn-ea"/>
              </a:rPr>
              <a:t>Used to control access to members of the </a:t>
            </a:r>
            <a:r>
              <a:rPr lang="en-US" altLang="en-US" sz="2400" dirty="0" smtClean="0">
                <a:solidFill>
                  <a:srgbClr val="000000"/>
                </a:solidFill>
                <a:latin typeface="+mn-lt"/>
                <a:ea typeface="+mn-ea"/>
              </a:rPr>
              <a:t>class</a:t>
            </a:r>
            <a:endParaRPr lang="en-US" altLang="en-US" sz="2400" dirty="0">
              <a:solidFill>
                <a:srgbClr val="000000"/>
              </a:solidFill>
              <a:latin typeface="+mn-lt"/>
              <a:ea typeface="+mn-ea"/>
            </a:endParaRPr>
          </a:p>
          <a:p>
            <a:pPr marL="255651" indent="-255651">
              <a:tabLst/>
              <a:defRPr/>
            </a:pPr>
            <a:r>
              <a:rPr lang="en-US" altLang="en-US" sz="2400" dirty="0" smtClean="0">
                <a:latin typeface="Courier New" panose="02070309020205020404" pitchFamily="49" charset="0"/>
              </a:rPr>
              <a:t>public</a:t>
            </a:r>
            <a:r>
              <a:rPr lang="en-US" altLang="en-US" sz="2400" dirty="0" smtClean="0">
                <a:solidFill>
                  <a:srgbClr val="000000"/>
                </a:solidFill>
                <a:latin typeface="+mn-lt"/>
                <a:ea typeface="+mn-ea"/>
              </a:rPr>
              <a:t>: can </a:t>
            </a:r>
            <a:r>
              <a:rPr lang="en-US" altLang="en-US" sz="2400" dirty="0">
                <a:solidFill>
                  <a:srgbClr val="000000"/>
                </a:solidFill>
                <a:latin typeface="+mn-lt"/>
                <a:ea typeface="+mn-ea"/>
              </a:rPr>
              <a:t>be accessed by functions outside of the </a:t>
            </a:r>
            <a:r>
              <a:rPr lang="en-US" altLang="en-US" sz="2400" dirty="0" smtClean="0">
                <a:solidFill>
                  <a:srgbClr val="000000"/>
                </a:solidFill>
                <a:latin typeface="+mn-lt"/>
                <a:ea typeface="+mn-ea"/>
              </a:rPr>
              <a:t>class</a:t>
            </a:r>
            <a:endParaRPr lang="en-US" altLang="en-US" sz="2400" dirty="0">
              <a:solidFill>
                <a:srgbClr val="000000"/>
              </a:solidFill>
              <a:latin typeface="+mn-lt"/>
              <a:ea typeface="+mn-ea"/>
            </a:endParaRPr>
          </a:p>
          <a:p>
            <a:pPr marL="255651" indent="-255651">
              <a:tabLst/>
              <a:defRPr/>
            </a:pPr>
            <a:r>
              <a:rPr lang="en-US" altLang="en-US" sz="2400" dirty="0" smtClean="0">
                <a:latin typeface="Courier New" panose="02070309020205020404" pitchFamily="49" charset="0"/>
              </a:rPr>
              <a:t>private</a:t>
            </a:r>
            <a:r>
              <a:rPr lang="en-US" altLang="en-US" sz="2400" dirty="0" smtClean="0">
                <a:solidFill>
                  <a:srgbClr val="000000"/>
                </a:solidFill>
                <a:latin typeface="+mn-lt"/>
                <a:ea typeface="+mn-ea"/>
              </a:rPr>
              <a:t>: can </a:t>
            </a:r>
            <a:r>
              <a:rPr lang="en-US" altLang="en-US" sz="2400" dirty="0">
                <a:solidFill>
                  <a:srgbClr val="000000"/>
                </a:solidFill>
                <a:latin typeface="+mn-lt"/>
                <a:ea typeface="+mn-ea"/>
              </a:rPr>
              <a:t>only be called by or accessed by functions that are members of the </a:t>
            </a:r>
            <a:r>
              <a:rPr lang="en-US" altLang="en-US" sz="2400" dirty="0" smtClean="0">
                <a:solidFill>
                  <a:srgbClr val="000000"/>
                </a:solidFill>
                <a:latin typeface="+mn-lt"/>
                <a:ea typeface="+mn-ea"/>
              </a:rPr>
              <a:t>class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457200" y="246888"/>
            <a:ext cx="8229600" cy="1066799"/>
          </a:xfrm>
        </p:spPr>
        <p:txBody>
          <a:bodyPr anchor="b"/>
          <a:lstStyle/>
          <a:p>
            <a:r>
              <a:rPr lang="en-US" altLang="en-US" dirty="0"/>
              <a:t>Class </a:t>
            </a:r>
            <a:r>
              <a:rPr lang="en-US" altLang="en-US" dirty="0" smtClean="0"/>
              <a:t>Example </a:t>
            </a:r>
            <a:r>
              <a:rPr lang="en-US" altLang="en-US" sz="2000" b="0" dirty="0" smtClean="0">
                <a:latin typeface="Times New Roman" panose="02020603050405020304" pitchFamily="18" charset="0"/>
                <a:cs typeface="Arial"/>
              </a:rPr>
              <a:t>(2 </a:t>
            </a:r>
            <a:r>
              <a:rPr lang="en-US" altLang="en-US" sz="2000" b="0" dirty="0">
                <a:latin typeface="Times New Roman" panose="02020603050405020304" pitchFamily="18" charset="0"/>
                <a:cs typeface="Arial"/>
              </a:rPr>
              <a:t>of 2)</a:t>
            </a:r>
            <a:endParaRPr lang="en-IN" sz="2000" dirty="0"/>
          </a:p>
        </p:txBody>
      </p:sp>
      <p:pic>
        <p:nvPicPr>
          <p:cNvPr id="25" name="Picture 24" descr="Computer code has 12 lines. The lines read as follows. Line 1. class Rectangle. Line 2. left brace. Line 3, indented once. private. Line 4, indented twice. double width. Line 5, indented twice. double length. Lines 4 and are labeled, Private Members. Line 6, indented once. public. Line 7, indented twice. void set Width left parenthesis double right parenthesis semicolon. Line 8, indented twice. void set Length left parenthesis double right parenthesis semicolon. Line 9, indented twice. double get Width left parenthesis right parenthesis c o n s t semicolon. Line 10, indented twice. double get Length left parenthesis right parenthesis c o n s t semicolon. Line 11, indented twice. double get Area left parenthesis right parenthesis c o n s t semicolon. Lines 7 to 11 are labeled, Public Members. Line 12. right brace semicolon."/>
          <p:cNvPicPr>
            <a:picLocks noChangeAspect="1"/>
          </p:cNvPicPr>
          <p:nvPr/>
        </p:nvPicPr>
        <p:blipFill>
          <a:blip r:embed="rId2"/>
          <a:stretch>
            <a:fillRect/>
          </a:stretch>
        </p:blipFill>
        <p:spPr>
          <a:xfrm>
            <a:off x="1547300" y="1801739"/>
            <a:ext cx="6049401" cy="29184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More on Access Specifiers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677352"/>
          </a:xfrm>
        </p:spPr>
        <p:txBody>
          <a:bodyPr>
            <a:spAutoFit/>
          </a:bodyPr>
          <a:lstStyle/>
          <a:p>
            <a:pPr marL="255651" indent="-255651">
              <a:tabLst/>
              <a:defRPr/>
            </a:pPr>
            <a:r>
              <a:rPr lang="en-US" altLang="en-US" sz="2400" dirty="0" smtClean="0">
                <a:solidFill>
                  <a:srgbClr val="000000"/>
                </a:solidFill>
                <a:latin typeface="Arial (Body)"/>
                <a:ea typeface="+mn-ea"/>
              </a:rPr>
              <a:t>Can be listed in any order in a class</a:t>
            </a:r>
          </a:p>
          <a:p>
            <a:pPr marL="255651" indent="-255651">
              <a:tabLst/>
              <a:defRPr/>
            </a:pPr>
            <a:r>
              <a:rPr lang="en-US" altLang="en-US" sz="2400" dirty="0" smtClean="0">
                <a:solidFill>
                  <a:srgbClr val="000000"/>
                </a:solidFill>
                <a:latin typeface="Arial (Body)"/>
                <a:ea typeface="+mn-ea"/>
              </a:rPr>
              <a:t>Can appear multiple times in a class</a:t>
            </a:r>
          </a:p>
          <a:p>
            <a:pPr marL="255651" indent="-255651">
              <a:tabLst/>
              <a:defRPr/>
            </a:pPr>
            <a:r>
              <a:rPr lang="en-US" altLang="en-US" sz="2400" dirty="0" smtClean="0">
                <a:solidFill>
                  <a:srgbClr val="000000"/>
                </a:solidFill>
                <a:latin typeface="Arial (Body)"/>
                <a:ea typeface="+mn-ea"/>
              </a:rPr>
              <a:t>If not specified, the default is </a:t>
            </a:r>
            <a:r>
              <a:rPr lang="en-US" altLang="en-US" sz="2400" dirty="0" smtClean="0">
                <a:latin typeface="Courier New" panose="02070309020205020404" pitchFamily="49" charset="0"/>
              </a:rPr>
              <a:t>private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Using </a:t>
            </a:r>
            <a:r>
              <a:rPr lang="en-US" altLang="en-US" dirty="0" smtClean="0">
                <a:latin typeface="Courier New" panose="02070309020205020404" pitchFamily="49" charset="0"/>
                <a:ea typeface="+mj-ea"/>
                <a:cs typeface="Courier New" panose="02070309020205020404" pitchFamily="49" charset="0"/>
              </a:rPr>
              <a:t>Const</a:t>
            </a:r>
            <a:r>
              <a:rPr lang="en-US" altLang="en-US" dirty="0" smtClean="0">
                <a:latin typeface="Times New Roman" panose="02020603050405020304" pitchFamily="18" charset="0"/>
                <a:ea typeface="+mj-ea"/>
                <a:cs typeface="Arial"/>
              </a:rPr>
              <a:t> with Member Functions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292631"/>
          </a:xfrm>
        </p:spPr>
        <p:txBody>
          <a:bodyPr>
            <a:spAutoFit/>
          </a:bodyPr>
          <a:lstStyle/>
          <a:p>
            <a:pPr marL="255651" indent="-255651">
              <a:buFont typeface="Arial" panose="020B0604020202020204" pitchFamily="34" charset="0"/>
              <a:buChar char="•"/>
              <a:defRPr/>
            </a:pPr>
            <a:r>
              <a:rPr lang="en-US" altLang="en-US" sz="2400" dirty="0">
                <a:latin typeface="Courier New" panose="02070309020205020404" pitchFamily="49" charset="0"/>
              </a:rPr>
              <a:t>const</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appearing after the parentheses in a member function declaration specifies that the function will not change any data in the calling object</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31748" name="Picture 4" descr="Computer code has 3 lines. The lines read as follows. Line 1. double get Width left parenthesis right parenthesis c o n s t semicolon. Line 2. double get Length left parenthesis right parenthesis c o n s t semicolon. Line 3. double get Area left parenthesis right parenthesis c o n s t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703" y="3230891"/>
            <a:ext cx="4128977" cy="10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Defining a Member Function</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815851"/>
          </a:xfrm>
        </p:spPr>
        <p:txBody>
          <a:bodyPr wrap="square">
            <a:spAutoFit/>
          </a:bodyPr>
          <a:lstStyle/>
          <a:p>
            <a:pPr marL="255651" indent="-255651">
              <a:tabLst/>
              <a:defRPr/>
            </a:pPr>
            <a:r>
              <a:rPr lang="en-US" altLang="en-US" sz="2400" dirty="0">
                <a:solidFill>
                  <a:srgbClr val="000000"/>
                </a:solidFill>
                <a:latin typeface="Arial (Body)"/>
                <a:ea typeface="+mn-ea"/>
              </a:rPr>
              <a:t>When defining a member function:</a:t>
            </a:r>
          </a:p>
          <a:p>
            <a:pPr marL="741553" lvl="1" indent="-284353">
              <a:buFont typeface="Arial" panose="020B0604020202020204" pitchFamily="34" charset="0"/>
              <a:buChar char="–"/>
              <a:defRPr/>
            </a:pPr>
            <a:r>
              <a:rPr lang="en-US" altLang="en-US" sz="2400" dirty="0">
                <a:solidFill>
                  <a:srgbClr val="000000"/>
                </a:solidFill>
                <a:latin typeface="Arial (Body)"/>
              </a:rPr>
              <a:t>Put prototype in class declaration</a:t>
            </a:r>
          </a:p>
          <a:p>
            <a:pPr marL="741553" lvl="1" indent="-284353">
              <a:buFont typeface="Arial" panose="020B0604020202020204" pitchFamily="34" charset="0"/>
              <a:buChar char="–"/>
              <a:defRPr/>
            </a:pPr>
            <a:r>
              <a:rPr lang="en-US" altLang="en-US" sz="2400" dirty="0">
                <a:solidFill>
                  <a:srgbClr val="000000"/>
                </a:solidFill>
                <a:latin typeface="Arial (Body)"/>
              </a:rPr>
              <a:t>Define function using class name and scope resolution operator </a:t>
            </a:r>
            <a:r>
              <a:rPr lang="en-US" altLang="en-US" sz="2400" dirty="0" smtClean="0">
                <a:solidFill>
                  <a:srgbClr val="000000"/>
                </a:solidFill>
                <a:latin typeface="Arial (Body)"/>
              </a:rPr>
              <a:t>(</a:t>
            </a:r>
            <a:r>
              <a:rPr lang="en-US" altLang="en-US" sz="2400" dirty="0" smtClean="0">
                <a:solidFill>
                  <a:srgbClr val="000000"/>
                </a:solidFill>
                <a:latin typeface="Courier New" panose="02070309020205020404" pitchFamily="49" charset="0"/>
                <a:cs typeface="Courier New" panose="02070309020205020404" pitchFamily="49" charset="0"/>
              </a:rPr>
              <a:t>::</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5" name="Picture 4" descr="Computer code has 4 lines. The lines read as follows. Line 1. I n t Rectangle colon, colon set Width left parenthesis double W right parenthesis. Line 2. left brace. Line 3, indented once. width equals W semicolon. Line 4. right brace."/>
          <p:cNvPicPr>
            <a:picLocks noChangeAspect="1"/>
          </p:cNvPicPr>
          <p:nvPr/>
        </p:nvPicPr>
        <p:blipFill>
          <a:blip r:embed="rId2"/>
          <a:stretch>
            <a:fillRect/>
          </a:stretch>
        </p:blipFill>
        <p:spPr>
          <a:xfrm>
            <a:off x="1440365" y="3492919"/>
            <a:ext cx="6263270" cy="18108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Accessors and Mutators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592987"/>
          </a:xfrm>
        </p:spPr>
        <p:txBody>
          <a:bodyPr>
            <a:spAutoFit/>
          </a:bodyPr>
          <a:lstStyle/>
          <a:p>
            <a:pPr marL="255651" indent="-255651">
              <a:tabLst/>
              <a:defRPr/>
            </a:pPr>
            <a:r>
              <a:rPr lang="en-US" altLang="en-US" sz="2400" dirty="0">
                <a:solidFill>
                  <a:srgbClr val="000000"/>
                </a:solidFill>
                <a:latin typeface="Arial (Body)"/>
                <a:ea typeface="+mn-ea"/>
              </a:rPr>
              <a:t>Mutator: a member function that stores a value in a private member variable, or changes its value in some </a:t>
            </a:r>
            <a:r>
              <a:rPr lang="en-US" altLang="en-US" sz="2400" dirty="0" smtClean="0">
                <a:solidFill>
                  <a:srgbClr val="000000"/>
                </a:solidFill>
                <a:latin typeface="Arial (Body)"/>
                <a:ea typeface="+mn-ea"/>
              </a:rPr>
              <a:t>way</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Accessor: function that retrieves a value from a private member variable. Accessors do not change an object's data, so they should be marked </a:t>
            </a:r>
            <a:r>
              <a:rPr lang="en-US" altLang="en-US" sz="2400" dirty="0">
                <a:latin typeface="Courier New" panose="02070309020205020404" pitchFamily="49" charset="0"/>
              </a:rPr>
              <a:t>const</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13.3 </a:t>
            </a:r>
            <a:r>
              <a:rPr lang="en-US" altLang="en-US" sz="3400" dirty="0">
                <a:solidFill>
                  <a:schemeClr val="bg1"/>
                </a:solidFill>
                <a:latin typeface="Times New Roman" panose="02020603050405020304" pitchFamily="18" charset="0"/>
                <a:cs typeface="Times New Roman" panose="02020603050405020304" pitchFamily="18" charset="0"/>
              </a:rPr>
              <a:t>Defining an Instance of a </a:t>
            </a:r>
            <a:r>
              <a:rPr lang="en-US" altLang="en-US" sz="3400" dirty="0" smtClean="0">
                <a:solidFill>
                  <a:schemeClr val="bg1"/>
                </a:solidFill>
                <a:latin typeface="Times New Roman" panose="02020603050405020304" pitchFamily="18" charset="0"/>
                <a:cs typeface="Times New Roman" panose="02020603050405020304" pitchFamily="18" charset="0"/>
              </a:rPr>
              <a:t>Class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altLang="en-US" dirty="0"/>
              <a:t>Defining an Instance of a Class</a:t>
            </a:r>
            <a:endParaRPr lang="en-IN" dirty="0"/>
          </a:p>
        </p:txBody>
      </p:sp>
      <p:sp>
        <p:nvSpPr>
          <p:cNvPr id="17" name="Content Placeholder 16"/>
          <p:cNvSpPr>
            <a:spLocks noGrp="1"/>
          </p:cNvSpPr>
          <p:nvPr>
            <p:ph sz="quarter" idx="13"/>
          </p:nvPr>
        </p:nvSpPr>
        <p:spPr>
          <a:xfrm>
            <a:off x="460375" y="1689680"/>
            <a:ext cx="8229600" cy="971224"/>
          </a:xfrm>
        </p:spPr>
        <p:txBody>
          <a:bodyPr/>
          <a:lstStyle/>
          <a:p>
            <a:pPr marL="255600">
              <a:spcBef>
                <a:spcPts val="1500"/>
              </a:spcBef>
              <a:buClr>
                <a:schemeClr val="tx2"/>
              </a:buClr>
              <a:buFont typeface="Arial" panose="020B0604020202020204" pitchFamily="34" charset="0"/>
              <a:buChar char="•"/>
            </a:pPr>
            <a:r>
              <a:rPr lang="en-US" altLang="en-US" sz="2400" dirty="0">
                <a:latin typeface="+mn-lt"/>
              </a:rPr>
              <a:t>An object is an instance of a class</a:t>
            </a:r>
          </a:p>
          <a:p>
            <a:pPr marL="255600">
              <a:spcBef>
                <a:spcPts val="1500"/>
              </a:spcBef>
              <a:buClr>
                <a:schemeClr val="tx2"/>
              </a:buClr>
              <a:buFont typeface="Arial" panose="020B0604020202020204" pitchFamily="34" charset="0"/>
              <a:buChar char="•"/>
            </a:pPr>
            <a:r>
              <a:rPr lang="en-US" altLang="en-US" sz="2400" dirty="0">
                <a:latin typeface="+mn-lt"/>
              </a:rPr>
              <a:t>Defined like structure variables</a:t>
            </a:r>
            <a:r>
              <a:rPr lang="en-US" altLang="en-US" sz="2400" dirty="0" smtClean="0">
                <a:latin typeface="+mn-lt"/>
              </a:rPr>
              <a:t>:</a:t>
            </a:r>
            <a:endParaRPr lang="en-US" altLang="en-US" sz="2400" dirty="0">
              <a:latin typeface="+mn-lt"/>
            </a:endParaRPr>
          </a:p>
        </p:txBody>
      </p:sp>
      <p:pic>
        <p:nvPicPr>
          <p:cNvPr id="5" name="Picture 4" descr="Computer code reads, Rectangle r semicolon."/>
          <p:cNvPicPr>
            <a:picLocks noChangeAspect="1"/>
          </p:cNvPicPr>
          <p:nvPr/>
        </p:nvPicPr>
        <p:blipFill>
          <a:blip r:embed="rId2"/>
          <a:stretch>
            <a:fillRect/>
          </a:stretch>
        </p:blipFill>
        <p:spPr>
          <a:xfrm>
            <a:off x="1234682" y="2703839"/>
            <a:ext cx="2567857" cy="645903"/>
          </a:xfrm>
          <a:prstGeom prst="rect">
            <a:avLst/>
          </a:prstGeom>
        </p:spPr>
      </p:pic>
      <p:sp>
        <p:nvSpPr>
          <p:cNvPr id="18" name="Content Placeholder 17"/>
          <p:cNvSpPr>
            <a:spLocks noGrp="1"/>
          </p:cNvSpPr>
          <p:nvPr>
            <p:ph sz="quarter" idx="14"/>
          </p:nvPr>
        </p:nvSpPr>
        <p:spPr>
          <a:xfrm>
            <a:off x="454025" y="3408926"/>
            <a:ext cx="8232775" cy="471809"/>
          </a:xfrm>
        </p:spPr>
        <p:txBody>
          <a:bodyPr/>
          <a:lstStyle/>
          <a:p>
            <a:pPr marL="255600">
              <a:spcBef>
                <a:spcPts val="1500"/>
              </a:spcBef>
              <a:buClr>
                <a:schemeClr val="tx2"/>
              </a:buClr>
              <a:buFont typeface="Arial" panose="020B0604020202020204" pitchFamily="34" charset="0"/>
              <a:buChar char="•"/>
            </a:pPr>
            <a:r>
              <a:rPr lang="en-US" altLang="en-US" sz="2400" dirty="0">
                <a:latin typeface="+mn-lt"/>
              </a:rPr>
              <a:t>Access members using dot operator</a:t>
            </a:r>
            <a:r>
              <a:rPr lang="en-US" altLang="en-US" sz="2400" dirty="0" smtClean="0">
                <a:latin typeface="+mn-lt"/>
              </a:rPr>
              <a:t>:</a:t>
            </a:r>
            <a:endParaRPr lang="en-US" altLang="en-US" sz="2400" dirty="0">
              <a:latin typeface="+mn-lt"/>
            </a:endParaRPr>
          </a:p>
        </p:txBody>
      </p:sp>
      <p:pic>
        <p:nvPicPr>
          <p:cNvPr id="23" name="Picture 22" descr="Computer code has 2 lines. The lines read as follows. Line 1. r period set Width left parenthesis 5 period 2 right parenthesis semicolon. Line 2. c out less than sign less than sign r period get Width left parenthesis right parenthesis semicolon."/>
          <p:cNvPicPr>
            <a:picLocks noChangeAspect="1"/>
          </p:cNvPicPr>
          <p:nvPr/>
        </p:nvPicPr>
        <p:blipFill>
          <a:blip r:embed="rId3"/>
          <a:stretch>
            <a:fillRect/>
          </a:stretch>
        </p:blipFill>
        <p:spPr>
          <a:xfrm>
            <a:off x="1386958" y="3974623"/>
            <a:ext cx="4419363" cy="1045048"/>
          </a:xfrm>
          <a:prstGeom prst="rect">
            <a:avLst/>
          </a:prstGeom>
        </p:spPr>
      </p:pic>
      <p:sp>
        <p:nvSpPr>
          <p:cNvPr id="19" name="Content Placeholder 18"/>
          <p:cNvSpPr>
            <a:spLocks noGrp="1"/>
          </p:cNvSpPr>
          <p:nvPr>
            <p:ph sz="quarter" idx="15"/>
          </p:nvPr>
        </p:nvSpPr>
        <p:spPr>
          <a:xfrm>
            <a:off x="460375" y="5090098"/>
            <a:ext cx="8229600" cy="795590"/>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mn-lt"/>
              </a:rPr>
              <a:t>Compiler error if attempt to access private member </a:t>
            </a:r>
            <a:r>
              <a:rPr lang="en-US" altLang="en-US" sz="2400" dirty="0" smtClean="0">
                <a:latin typeface="+mn-lt"/>
              </a:rPr>
              <a:t>using dot operator</a:t>
            </a:r>
            <a:endParaRPr lang="en-US" altLang="en-US" sz="24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Times New Roman" panose="02020603050405020304" pitchFamily="18" charset="0"/>
              </a:rPr>
              <a:t>13.1 </a:t>
            </a:r>
            <a:r>
              <a:rPr lang="en-US" altLang="en-US" sz="3400" dirty="0">
                <a:solidFill>
                  <a:schemeClr val="bg1"/>
                </a:solidFill>
                <a:latin typeface="Times New Roman" panose="02020603050405020304" pitchFamily="18" charset="0"/>
                <a:cs typeface="Times New Roman" panose="02020603050405020304" pitchFamily="18" charset="0"/>
              </a:rPr>
              <a:t>Procedural </a:t>
            </a:r>
            <a:r>
              <a:rPr lang="en-US" altLang="en-US" sz="3400" dirty="0" smtClean="0">
                <a:solidFill>
                  <a:schemeClr val="bg1"/>
                </a:solidFill>
                <a:latin typeface="Times New Roman" panose="02020603050405020304" pitchFamily="18" charset="0"/>
                <a:cs typeface="Times New Roman" panose="02020603050405020304" pitchFamily="18" charset="0"/>
              </a:rPr>
              <a:t>and Object-Oriented Programming</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8229600" cy="1066799"/>
          </a:xfrm>
        </p:spPr>
        <p:txBody>
          <a:bodyPr anchor="b"/>
          <a:lstStyle/>
          <a:p>
            <a:r>
              <a:rPr lang="en-US" altLang="en-US" kern="1200" dirty="0">
                <a:latin typeface="Times New Roman" panose="02020603050405020304" pitchFamily="18" charset="0"/>
                <a:cs typeface="Arial" panose="020B0604020202020204" pitchFamily="34" charset="0"/>
              </a:rPr>
              <a:t>Program 13-1 </a:t>
            </a:r>
            <a:r>
              <a:rPr lang="en-US" altLang="en-US" sz="2000" b="0" kern="1200" dirty="0" smtClean="0">
                <a:latin typeface="Times New Roman" panose="02020603050405020304" pitchFamily="18" charset="0"/>
                <a:cs typeface="Arial" panose="020B0604020202020204" pitchFamily="34" charset="0"/>
              </a:rPr>
              <a:t>(</a:t>
            </a:r>
            <a:r>
              <a:rPr lang="en-US" altLang="en-US" sz="2000" b="0" kern="1200" dirty="0">
                <a:latin typeface="Times New Roman" panose="02020603050405020304" pitchFamily="18" charset="0"/>
                <a:cs typeface="Arial" panose="020B0604020202020204" pitchFamily="34" charset="0"/>
              </a:rPr>
              <a:t>1 of </a:t>
            </a:r>
            <a:r>
              <a:rPr lang="en-US" altLang="en-US" sz="2000" b="0" kern="1200" dirty="0" smtClean="0">
                <a:latin typeface="Times New Roman" panose="02020603050405020304" pitchFamily="18" charset="0"/>
                <a:cs typeface="Arial" panose="020B0604020202020204" pitchFamily="34" charset="0"/>
              </a:rPr>
              <a:t>4)</a:t>
            </a:r>
            <a:endParaRPr lang="en-IN" dirty="0"/>
          </a:p>
        </p:txBody>
      </p:sp>
      <p:pic>
        <p:nvPicPr>
          <p:cNvPr id="3" name="Picture 2" descr="Computer code has 92 lines. The lines read as follows. Line 1. forward slash forward slash This program demonstrates a simple class period. Line 2. hash include left angle bracket i o stream right angle bracket. Line 3. using namespace std semicolon. Line 4. blank. Line 5. forward slash forward slash Rectangle class declaration period. Line 6. class Rectangle. Line 7. left brace. Line 8, indented once. private colon. Line 9, indented twice. double width semicolon. Line 10, indented twice. double length semicolon. Line 11, indented once. public colon. Line 12, indented twice. void set Width left parenthesis double right parenthesis semicolon. Line 13, indented twice. void setLength left parenthesis double right parenthesis semicolon. Line 14, indented twice. double getWidth left parenthesis right parenthesis c o n s t semicolon. Line 15, indented twice. double getLength left parenthesis right parenthesis c o n s t semicolon. Line 16. double getArea left parenthesis right parenthesis c o n s t semicolon. Line 17. right brace semicolon. Line 18. blank. Line 19. forward slash forward slash series of asterisks. Line 20. forward slash forward slash set Width assigns a value to the width member period asterisk. Line 21. forward slash forward slash series of asterisks. Line 22. blank. Line 23. void Rectangle colon, colon set Width left parenthesis double w right parenthesis. Line 24. left brace. Line 25, indented once. width equals w semicolon. Line 26. right brace. Line 27. blank. Line 28. forward slash forward slash series of asterisks. Line 29. forward slash forward slash setLength assigns a value to the length member period asterisk. Line 30. forward slash forward slash series of asterisks. Line 31. blank. "/>
          <p:cNvPicPr>
            <a:picLocks noChangeAspect="1"/>
          </p:cNvPicPr>
          <p:nvPr/>
        </p:nvPicPr>
        <p:blipFill>
          <a:blip r:embed="rId2"/>
          <a:stretch>
            <a:fillRect/>
          </a:stretch>
        </p:blipFill>
        <p:spPr>
          <a:xfrm>
            <a:off x="2410308" y="1477906"/>
            <a:ext cx="4323384" cy="482426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eaLnBrk="1" hangingPunct="1">
              <a:spcBef>
                <a:spcPct val="0"/>
              </a:spcBef>
              <a:buClrTx/>
              <a:defRPr/>
            </a:pPr>
            <a:r>
              <a:rPr lang="en-US" altLang="en-US" kern="1200" dirty="0">
                <a:latin typeface="Times New Roman" panose="02020603050405020304" pitchFamily="18" charset="0"/>
                <a:cs typeface="Arial" panose="020B0604020202020204" pitchFamily="34" charset="0"/>
              </a:rPr>
              <a:t>Program 13-1 </a:t>
            </a:r>
            <a:r>
              <a:rPr lang="en-US" altLang="en-US" sz="2000" b="0" kern="1200" dirty="0" smtClean="0">
                <a:latin typeface="Times New Roman" panose="02020603050405020304" pitchFamily="18" charset="0"/>
                <a:cs typeface="Arial" panose="020B0604020202020204" pitchFamily="34" charset="0"/>
              </a:rPr>
              <a:t>(2 </a:t>
            </a:r>
            <a:r>
              <a:rPr lang="en-US" altLang="en-US" sz="2000" b="0" kern="1200" dirty="0">
                <a:latin typeface="Times New Roman" panose="02020603050405020304" pitchFamily="18" charset="0"/>
                <a:cs typeface="Arial" panose="020B0604020202020204" pitchFamily="34" charset="0"/>
              </a:rPr>
              <a:t>of </a:t>
            </a:r>
            <a:r>
              <a:rPr lang="en-US" altLang="en-US" sz="2000" b="0" kern="1200" dirty="0" smtClean="0">
                <a:latin typeface="Times New Roman" panose="02020603050405020304" pitchFamily="18" charset="0"/>
                <a:cs typeface="Arial" panose="020B0604020202020204" pitchFamily="34" charset="0"/>
              </a:rPr>
              <a:t>4)</a:t>
            </a:r>
            <a:endParaRPr lang="en-US" altLang="en-US" sz="2000" b="0" kern="1200" dirty="0">
              <a:latin typeface="Times New Roman" panose="02020603050405020304" pitchFamily="18" charset="0"/>
              <a:ea typeface="+mn-ea"/>
              <a:cs typeface="Arial" panose="020B0604020202020204" pitchFamily="34" charset="0"/>
            </a:endParaRPr>
          </a:p>
        </p:txBody>
      </p:sp>
      <p:pic>
        <p:nvPicPr>
          <p:cNvPr id="37891" name="Picture 2" descr="Computer code continued. Line 32. void Rectangle colon, colon set Length left parenthesis double len right parenthesis. Line 33. left brace. Line 34, indented once. length equals len semicolon. Line 35. right brace. Line 36. blank. Line 37. forward slash forward slash series of asterisks. Line 38. forward slash forward slash getWidth returns the value in the width member period asterisk. Line 39. forward slash forward slash series of asterisks. Line 40. blank. Line 41. double Rectangle colon, colon get Width left parenthesis right parenthesis c o n s t. Line 42. left brace. Line 43, indented once. return width semicolon. Line 44. right brace. Line 45. blank. Line 46. forward slash forward slash blank. Line 47. forward slash forward slash getLength returns the value in the length member period asterisk. Line 48. forward slash forward slash series of asterisks. Line 49. blank. Line 50. double Rectangle colon, colon get Length left parenthesis right parenthesis c o n s t. Line 51. left brace. Line 52, indented once. return length semicolon. Line 53. right brace. Line 54. blan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64368"/>
            <a:ext cx="6096000" cy="450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eaLnBrk="1" hangingPunct="1">
              <a:spcBef>
                <a:spcPct val="0"/>
              </a:spcBef>
              <a:buClrTx/>
              <a:defRPr/>
            </a:pPr>
            <a:r>
              <a:rPr lang="en-US" altLang="en-US" kern="1200" dirty="0" smtClean="0">
                <a:latin typeface="Times New Roman" panose="02020603050405020304" pitchFamily="18" charset="0"/>
                <a:ea typeface="+mn-ea"/>
                <a:cs typeface="Arial" panose="020B0604020202020204" pitchFamily="34" charset="0"/>
              </a:rPr>
              <a:t>Program 13-1 </a:t>
            </a:r>
            <a:r>
              <a:rPr lang="en-US" altLang="en-US" sz="2000" b="0" kern="1200" dirty="0" smtClean="0">
                <a:latin typeface="Times New Roman" panose="02020603050405020304" pitchFamily="18" charset="0"/>
                <a:ea typeface="+mn-ea"/>
                <a:cs typeface="Arial" panose="020B0604020202020204" pitchFamily="34" charset="0"/>
              </a:rPr>
              <a:t>(3 of 4)</a:t>
            </a:r>
            <a:endParaRPr lang="en-US" altLang="en-US" sz="2000" b="0" kern="1200" dirty="0">
              <a:latin typeface="Times New Roman" panose="02020603050405020304" pitchFamily="18" charset="0"/>
              <a:ea typeface="+mn-ea"/>
              <a:cs typeface="Arial" panose="020B0604020202020204" pitchFamily="34" charset="0"/>
            </a:endParaRPr>
          </a:p>
        </p:txBody>
      </p:sp>
      <p:pic>
        <p:nvPicPr>
          <p:cNvPr id="38915" name="Picture 2" descr="Computer code continued. Line 55. forward slash forward slash series of asterisks. Line 56. forward slash forward slash getArea returns the product of width times length period asterisk. Line 57. forward slash forward slash series of asterisks. Line 58. blank. Line 59. double Rectangle colon, colon get Area left parenthesis right parenthesis c o n s t. Line 60. left brace. Line 61, indented once. return width asterisk length semicolon. Line 62. right brace. Line 63. blank. Line 64. forward slash forward slash series of asterisks. Line 65. forward slash forward slash Function main asterisk. Line 66. forward slash forward slash series of asterisks. Line 67. blank. Line 68. i n t main left parenthesis right parenthesis. Line 69. left brace. Line 70, indented once. Rectangle box semicolon forward slash forward slash Define an instance of the Rectangle class. Line 71, indented once. double r e c t Width semicolon forward slash forward slash Local variable for width. Line 72, indented once. double r e c t Length semicolon forward slash forward slash Local variable for length. Line 73. blank. Line 74, indented once. forward slash forward slash Get the rectangle's width and length from the user period. Line 75, indented once. c out left angle bracket left angle bracket double quote This program will calculate the area of a back slash n double quote semicolon. Line 76, indented once. c out left angle bracket left angle bracket double quote rectangle period What is the width question mark double quote semicolon. Line 77, indented once. c in right angle bracket right angle bracket r e c t Width semicolon. Line 78, indented once. c out left angle bracket left angle bracket double quote What is the length question mark double quote semicolon. Line 79, indented once. c in right angle bracket right angle bracket rectLength semicolon. Line 80. blank. Line 81, indented once. forward slash forward slash Store the width and length of the rectangle. Line 82, indented once. forward slash forward slash in the box object period. Line 83, indented once. box period set Width left parenthesis r e c t Width right parenthesis semicolon. Line 84, indented once. box period setLength left parenthesis rectLength right parenthesis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306" y="1507022"/>
            <a:ext cx="5851387" cy="485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eaLnBrk="1" hangingPunct="1">
              <a:spcBef>
                <a:spcPct val="0"/>
              </a:spcBef>
              <a:buClrTx/>
              <a:defRPr/>
            </a:pPr>
            <a:r>
              <a:rPr lang="en-US" altLang="en-US" kern="1200" dirty="0" smtClean="0">
                <a:latin typeface="Times New Roman" panose="02020603050405020304" pitchFamily="18" charset="0"/>
                <a:ea typeface="+mn-ea"/>
                <a:cs typeface="Arial" panose="020B0604020202020204" pitchFamily="34" charset="0"/>
              </a:rPr>
              <a:t>Program 13-1 </a:t>
            </a:r>
            <a:r>
              <a:rPr lang="en-US" altLang="en-US" sz="2000" b="0" kern="1200" dirty="0" smtClean="0">
                <a:latin typeface="Times New Roman" panose="02020603050405020304" pitchFamily="18" charset="0"/>
                <a:ea typeface="+mn-ea"/>
                <a:cs typeface="Arial" panose="020B0604020202020204" pitchFamily="34" charset="0"/>
              </a:rPr>
              <a:t>(4 of 4)</a:t>
            </a:r>
            <a:endParaRPr lang="en-US" altLang="en-US" sz="2000" b="0" kern="1200" dirty="0">
              <a:latin typeface="Times New Roman" panose="02020603050405020304" pitchFamily="18" charset="0"/>
              <a:ea typeface="+mn-ea"/>
              <a:cs typeface="Arial" panose="020B0604020202020204" pitchFamily="34" charset="0"/>
            </a:endParaRPr>
          </a:p>
        </p:txBody>
      </p:sp>
      <p:pic>
        <p:nvPicPr>
          <p:cNvPr id="39939" name="Picture 2" descr="Computer code continued. Line 85. blank. Line 86, indented once. forward slash forward slash Display the rectangle's data period. Line 87, indented once. c out left angle bracket left angle bracket double quote Here is the rectangle's data colon back slash n double quote semicolon. Line 88, indented once. c out left angle bracket left angle bracket double quote Width colon double quote left angle bracket box period get Width left parenthesis right parenthesis left angle bracket left angle bracket endl semicolon. Line 89, indented once. Cou t left angle bracket left angle bracket double quote Length colon double quote left angle bracket left angle bracket sign box period getLength left parenthesis right parenthesis less than sign less than sign endl semicolon. Line 90, indented once. c out left angle bracket left angle bracket double quote Area colon double quote left angle bracket left angle bracket box period getArea left parenthesis right parenthesis left angle bracket left angle bracket end l semicolon. Line 91, indented once. return 0 semicolon. Line 92. right brace. Computer code output has 7 lines. The lines read as follows. Line 1. This program will calculate the area of a. Line 2. rectangle period What is the width question mark 10 left bracket Enter right bracket. Line 3. What is the length question mark 5 left bracket Enter right bracket. Line 4. Here is the rectangle's data colon. Line 5. Width colon 10. Line 6. Length colon 5. Line 7. Area colon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617" y="1675034"/>
            <a:ext cx="6772767" cy="354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Avoiding Stale Data</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4416563"/>
          </a:xfrm>
        </p:spPr>
        <p:txBody>
          <a:bodyPr>
            <a:spAutoFit/>
          </a:bodyPr>
          <a:lstStyle/>
          <a:p>
            <a:pPr marL="255651" indent="-255651">
              <a:tabLst/>
              <a:defRPr/>
            </a:pPr>
            <a:r>
              <a:rPr lang="en-US" altLang="en-US" sz="2200" dirty="0">
                <a:solidFill>
                  <a:srgbClr val="000000"/>
                </a:solidFill>
                <a:latin typeface="Arial (Body)"/>
                <a:ea typeface="+mn-ea"/>
              </a:rPr>
              <a:t>Some data is the result of a calculation.</a:t>
            </a:r>
          </a:p>
          <a:p>
            <a:pPr marL="255651" indent="-255651">
              <a:tabLst/>
              <a:defRPr/>
            </a:pPr>
            <a:r>
              <a:rPr lang="en-US" altLang="en-US" sz="2200" dirty="0">
                <a:solidFill>
                  <a:srgbClr val="000000"/>
                </a:solidFill>
                <a:latin typeface="Arial (Body)"/>
                <a:ea typeface="+mn-ea"/>
              </a:rPr>
              <a:t>In the </a:t>
            </a:r>
            <a:r>
              <a:rPr lang="en-US" altLang="en-US" sz="2200" dirty="0">
                <a:latin typeface="Courier New" panose="02070309020205020404" pitchFamily="49" charset="0"/>
              </a:rPr>
              <a:t>Rectangle</a:t>
            </a:r>
            <a:r>
              <a:rPr lang="en-US" altLang="en-US" sz="2200" dirty="0" smtClean="0">
                <a:solidFill>
                  <a:srgbClr val="000000"/>
                </a:solidFill>
                <a:latin typeface="Arial (Body)"/>
                <a:ea typeface="+mn-ea"/>
              </a:rPr>
              <a:t> </a:t>
            </a:r>
            <a:r>
              <a:rPr lang="en-US" altLang="en-US" sz="2200" dirty="0">
                <a:solidFill>
                  <a:srgbClr val="000000"/>
                </a:solidFill>
                <a:latin typeface="Arial (Body)"/>
                <a:ea typeface="+mn-ea"/>
              </a:rPr>
              <a:t>class the area of a rectangle is calculated.</a:t>
            </a:r>
          </a:p>
          <a:p>
            <a:pPr marL="741553" lvl="1" indent="-284353">
              <a:buFont typeface="Arial" panose="020B0604020202020204" pitchFamily="34" charset="0"/>
              <a:buChar char="–"/>
              <a:defRPr/>
            </a:pPr>
            <a:r>
              <a:rPr lang="en-US" altLang="en-US" sz="2200" dirty="0">
                <a:solidFill>
                  <a:srgbClr val="000000"/>
                </a:solidFill>
                <a:latin typeface="Arial (Body)"/>
              </a:rPr>
              <a:t>length x width</a:t>
            </a:r>
          </a:p>
          <a:p>
            <a:pPr marL="255651" indent="-255651">
              <a:tabLst/>
              <a:defRPr/>
            </a:pPr>
            <a:r>
              <a:rPr lang="en-US" altLang="en-US" sz="2200" dirty="0">
                <a:solidFill>
                  <a:srgbClr val="000000"/>
                </a:solidFill>
                <a:latin typeface="Arial (Body)"/>
                <a:ea typeface="+mn-ea"/>
              </a:rPr>
              <a:t>If we were to use an </a:t>
            </a:r>
            <a:r>
              <a:rPr lang="en-US" altLang="en-US" sz="2200" dirty="0">
                <a:latin typeface="Courier New" panose="02070309020205020404" pitchFamily="49" charset="0"/>
              </a:rPr>
              <a:t>area</a:t>
            </a:r>
            <a:r>
              <a:rPr lang="en-US" altLang="en-US" sz="2200" dirty="0" smtClean="0">
                <a:solidFill>
                  <a:srgbClr val="000000"/>
                </a:solidFill>
                <a:latin typeface="Arial (Body)"/>
                <a:ea typeface="+mn-ea"/>
              </a:rPr>
              <a:t> </a:t>
            </a:r>
            <a:r>
              <a:rPr lang="en-US" altLang="en-US" sz="2200" dirty="0">
                <a:solidFill>
                  <a:srgbClr val="000000"/>
                </a:solidFill>
                <a:latin typeface="Arial (Body)"/>
                <a:ea typeface="+mn-ea"/>
              </a:rPr>
              <a:t>variable here in the </a:t>
            </a:r>
            <a:r>
              <a:rPr lang="en-US" altLang="en-US" sz="2200" dirty="0">
                <a:latin typeface="Courier New" panose="02070309020205020404" pitchFamily="49" charset="0"/>
              </a:rPr>
              <a:t>Rectangle</a:t>
            </a:r>
            <a:r>
              <a:rPr lang="en-US" altLang="en-US" sz="2200" dirty="0" smtClean="0">
                <a:solidFill>
                  <a:srgbClr val="000000"/>
                </a:solidFill>
                <a:latin typeface="Arial (Body)"/>
                <a:ea typeface="+mn-ea"/>
              </a:rPr>
              <a:t> </a:t>
            </a:r>
            <a:r>
              <a:rPr lang="en-US" altLang="en-US" sz="2200" dirty="0">
                <a:solidFill>
                  <a:srgbClr val="000000"/>
                </a:solidFill>
                <a:latin typeface="Arial (Body)"/>
                <a:ea typeface="+mn-ea"/>
              </a:rPr>
              <a:t>class, its value would be dependent on the length and the width.</a:t>
            </a:r>
          </a:p>
          <a:p>
            <a:pPr marL="255651" indent="-255651">
              <a:tabLst/>
              <a:defRPr/>
            </a:pPr>
            <a:r>
              <a:rPr lang="en-US" altLang="en-US" sz="2200" dirty="0">
                <a:solidFill>
                  <a:srgbClr val="000000"/>
                </a:solidFill>
                <a:latin typeface="Arial (Body)"/>
                <a:ea typeface="+mn-ea"/>
              </a:rPr>
              <a:t>If we change </a:t>
            </a:r>
            <a:r>
              <a:rPr lang="en-US" altLang="en-US" sz="2200" dirty="0">
                <a:latin typeface="Courier New" panose="02070309020205020404" pitchFamily="49" charset="0"/>
              </a:rPr>
              <a:t>length</a:t>
            </a:r>
            <a:r>
              <a:rPr lang="en-US" altLang="en-US" sz="2200" dirty="0" smtClean="0">
                <a:solidFill>
                  <a:srgbClr val="000000"/>
                </a:solidFill>
                <a:latin typeface="Arial (Body)"/>
                <a:ea typeface="+mn-ea"/>
              </a:rPr>
              <a:t> </a:t>
            </a:r>
            <a:r>
              <a:rPr lang="en-US" altLang="en-US" sz="2200" dirty="0">
                <a:solidFill>
                  <a:srgbClr val="000000"/>
                </a:solidFill>
                <a:latin typeface="Arial (Body)"/>
                <a:ea typeface="+mn-ea"/>
              </a:rPr>
              <a:t>or </a:t>
            </a:r>
            <a:r>
              <a:rPr lang="en-US" altLang="en-US" sz="2200" dirty="0">
                <a:latin typeface="Courier New" panose="02070309020205020404" pitchFamily="49" charset="0"/>
              </a:rPr>
              <a:t>width</a:t>
            </a:r>
            <a:r>
              <a:rPr lang="en-US" altLang="en-US" sz="2200" dirty="0" smtClean="0">
                <a:solidFill>
                  <a:srgbClr val="000000"/>
                </a:solidFill>
                <a:latin typeface="Arial (Body)"/>
                <a:ea typeface="+mn-ea"/>
              </a:rPr>
              <a:t> </a:t>
            </a:r>
            <a:r>
              <a:rPr lang="en-US" altLang="en-US" sz="2200" dirty="0">
                <a:solidFill>
                  <a:srgbClr val="000000"/>
                </a:solidFill>
                <a:latin typeface="Arial (Body)"/>
                <a:ea typeface="+mn-ea"/>
              </a:rPr>
              <a:t>without updating </a:t>
            </a:r>
            <a:r>
              <a:rPr lang="en-US" altLang="en-US" sz="2200" dirty="0">
                <a:latin typeface="Courier New" panose="02070309020205020404" pitchFamily="49" charset="0"/>
              </a:rPr>
              <a:t>area</a:t>
            </a:r>
            <a:r>
              <a:rPr lang="en-US" altLang="en-US" sz="2200" dirty="0" smtClean="0">
                <a:solidFill>
                  <a:srgbClr val="000000"/>
                </a:solidFill>
                <a:latin typeface="Arial (Body)"/>
                <a:ea typeface="+mn-ea"/>
              </a:rPr>
              <a:t>, </a:t>
            </a:r>
            <a:r>
              <a:rPr lang="en-US" altLang="en-US" sz="2200" dirty="0">
                <a:solidFill>
                  <a:srgbClr val="000000"/>
                </a:solidFill>
                <a:latin typeface="Arial (Body)"/>
                <a:ea typeface="+mn-ea"/>
              </a:rPr>
              <a:t>then </a:t>
            </a:r>
            <a:r>
              <a:rPr lang="en-US" altLang="en-US" sz="2200" dirty="0">
                <a:latin typeface="Courier New" panose="02070309020205020404" pitchFamily="49" charset="0"/>
              </a:rPr>
              <a:t>area</a:t>
            </a:r>
            <a:r>
              <a:rPr lang="en-US" altLang="en-US" sz="2200" dirty="0" smtClean="0">
                <a:solidFill>
                  <a:srgbClr val="000000"/>
                </a:solidFill>
                <a:latin typeface="Arial (Body)"/>
                <a:ea typeface="+mn-ea"/>
              </a:rPr>
              <a:t> </a:t>
            </a:r>
            <a:r>
              <a:rPr lang="en-US" altLang="en-US" sz="2200" dirty="0">
                <a:solidFill>
                  <a:srgbClr val="000000"/>
                </a:solidFill>
                <a:latin typeface="Arial (Body)"/>
                <a:ea typeface="+mn-ea"/>
              </a:rPr>
              <a:t>would become </a:t>
            </a:r>
            <a:r>
              <a:rPr lang="en-US" altLang="en-US" sz="2200" b="1" dirty="0">
                <a:solidFill>
                  <a:srgbClr val="000000"/>
                </a:solidFill>
                <a:latin typeface="Arial (Body)"/>
                <a:ea typeface="+mn-ea"/>
              </a:rPr>
              <a:t>stale</a:t>
            </a:r>
            <a:r>
              <a:rPr lang="en-US" altLang="en-US" sz="2200" dirty="0">
                <a:solidFill>
                  <a:srgbClr val="000000"/>
                </a:solidFill>
                <a:latin typeface="Arial (Body)"/>
                <a:ea typeface="+mn-ea"/>
              </a:rPr>
              <a:t>.</a:t>
            </a:r>
          </a:p>
          <a:p>
            <a:pPr marL="255651" indent="-255651">
              <a:tabLst/>
              <a:defRPr/>
            </a:pPr>
            <a:r>
              <a:rPr lang="en-US" altLang="en-US" sz="2200" dirty="0">
                <a:solidFill>
                  <a:srgbClr val="000000"/>
                </a:solidFill>
                <a:latin typeface="Arial (Body)"/>
                <a:ea typeface="+mn-ea"/>
              </a:rPr>
              <a:t>To avoid stale data, it is best to calculate the value of that data within a member function rather than store it in a variable.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a:latin typeface="Times New Roman" panose="02020603050405020304" pitchFamily="18" charset="0"/>
                <a:ea typeface="+mj-ea"/>
                <a:cs typeface="Arial"/>
              </a:rPr>
              <a:t>Pointer to an Object</a:t>
            </a: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tabLst/>
              <a:defRPr/>
            </a:pPr>
            <a:r>
              <a:rPr lang="en-US" altLang="en-US" sz="2400" dirty="0" smtClean="0">
                <a:solidFill>
                  <a:srgbClr val="000000"/>
                </a:solidFill>
                <a:latin typeface="Arial (Body)"/>
                <a:ea typeface="+mn-ea"/>
              </a:rPr>
              <a:t>Can define a pointer to an object:</a:t>
            </a:r>
          </a:p>
        </p:txBody>
      </p:sp>
      <p:pic>
        <p:nvPicPr>
          <p:cNvPr id="11" name="Picture 10" descr="Computer code reads, Rectangle asterisk r P t r equals null p t r semicolon. "/>
          <p:cNvPicPr>
            <a:picLocks noChangeAspect="1"/>
          </p:cNvPicPr>
          <p:nvPr/>
        </p:nvPicPr>
        <p:blipFill>
          <a:blip r:embed="rId2"/>
          <a:stretch>
            <a:fillRect/>
          </a:stretch>
        </p:blipFill>
        <p:spPr>
          <a:xfrm>
            <a:off x="1459579" y="2270861"/>
            <a:ext cx="5230237" cy="276599"/>
          </a:xfrm>
          <a:prstGeom prst="rect">
            <a:avLst/>
          </a:prstGeom>
        </p:spPr>
      </p:pic>
      <p:sp>
        <p:nvSpPr>
          <p:cNvPr id="6" name="Text Placeholder 5"/>
          <p:cNvSpPr>
            <a:spLocks noGrp="1"/>
          </p:cNvSpPr>
          <p:nvPr>
            <p:ph type="body" idx="2"/>
          </p:nvPr>
        </p:nvSpPr>
        <p:spPr>
          <a:xfrm>
            <a:off x="457200" y="2665881"/>
            <a:ext cx="8229600" cy="465220"/>
          </a:xfrm>
        </p:spPr>
        <p:txBody>
          <a:bodyPr/>
          <a:lstStyle/>
          <a:p>
            <a:r>
              <a:rPr lang="en-US" altLang="en-US" sz="2400" dirty="0">
                <a:solidFill>
                  <a:srgbClr val="000000"/>
                </a:solidFill>
                <a:latin typeface="Arial (Body)"/>
              </a:rPr>
              <a:t>Can access public members via pointer</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12" name="Picture 11" descr="Computer code has 3 lines. The lines read as follows. Line 1. r P t r equals ampersand other Rectangle semicolon. Line 2. r P t r dash greater than sign set Length left parenthesis 12 period 5 right parenthesis semicolon. Line 3. c out left angle bracket left angle bracket dash greater than sign get Length left parenthesis right parenthesis left angle bracket left angle bracket end l semicolon."/>
          <p:cNvPicPr>
            <a:picLocks noChangeAspect="1"/>
          </p:cNvPicPr>
          <p:nvPr/>
        </p:nvPicPr>
        <p:blipFill>
          <a:blip r:embed="rId3"/>
          <a:stretch>
            <a:fillRect/>
          </a:stretch>
        </p:blipFill>
        <p:spPr>
          <a:xfrm>
            <a:off x="1306871" y="3263123"/>
            <a:ext cx="6530257" cy="152338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a:latin typeface="Times New Roman" panose="02020603050405020304" pitchFamily="18" charset="0"/>
                <a:ea typeface="+mj-ea"/>
                <a:cs typeface="Arial"/>
              </a:rPr>
              <a:t>Dynamically Allocating an Object</a:t>
            </a:r>
          </a:p>
        </p:txBody>
      </p:sp>
      <p:sp>
        <p:nvSpPr>
          <p:cNvPr id="3" name="Text Placeholder 2"/>
          <p:cNvSpPr>
            <a:spLocks noGrp="1"/>
          </p:cNvSpPr>
          <p:nvPr>
            <p:ph type="body" idx="1"/>
          </p:nvPr>
        </p:nvSpPr>
        <p:spPr>
          <a:xfrm>
            <a:off x="457200" y="1600200"/>
            <a:ext cx="8229600" cy="923299"/>
          </a:xfrm>
        </p:spPr>
        <p:txBody>
          <a:bodyPr wrap="square">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We can also use a pointer to dynamically allocate an object</a:t>
            </a:r>
            <a:r>
              <a:rPr lang="en-US" altLang="en-US" sz="2400" dirty="0" smtClean="0">
                <a:solidFill>
                  <a:srgbClr val="000000"/>
                </a:solidFill>
                <a:latin typeface="Arial (Body)"/>
                <a:ea typeface="+mn-ea"/>
              </a:rPr>
              <a:t>.</a:t>
            </a:r>
          </a:p>
        </p:txBody>
      </p:sp>
      <p:pic>
        <p:nvPicPr>
          <p:cNvPr id="43012" name="Picture 4" descr="Computer code has 13 lines. The lines read as follows. Line 1. forward slash forward slash Define a Rectangle pointer period. Line 2. Rectangle asterisk r e c t, P t r equals null p t r semicolon. Line 3. blank. Line 4. forward slash forward slash Dynamically allocate a Rectangle object period. Line 5. r e c t, P t r equals new Rectangle semicolon. Line 6. blank. Line 7. forward slash forward slash Store values in the object's width and length period. Line 8. r e c t, P t r dash greater than sign set Width left parenthesis 10 period 0 right parenthesis semicolon. Line 9. r e c t, P t r dash greater than sign setLength left parenthesis 15 period 0 right parenthesis semicolon. Line 10. blank. Line 11. forward slash forward slash Delete the object from memory period. Line 12. delete r e c t, P t r semicolon. Line 13. R e c t, P t r equals null p t r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994" y="2716083"/>
            <a:ext cx="6608013" cy="3338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13.4 </a:t>
            </a:r>
            <a:r>
              <a:rPr lang="en-US" altLang="en-US" sz="3400" dirty="0">
                <a:solidFill>
                  <a:schemeClr val="bg1"/>
                </a:solidFill>
                <a:latin typeface="Times New Roman" panose="02020603050405020304" pitchFamily="18" charset="0"/>
                <a:cs typeface="Times New Roman" panose="02020603050405020304" pitchFamily="18" charset="0"/>
              </a:rPr>
              <a:t>Why Have Private Members</a:t>
            </a:r>
            <a:r>
              <a:rPr lang="en-US" altLang="en-US" sz="3400" dirty="0" smtClean="0">
                <a:solidFill>
                  <a:schemeClr val="bg1"/>
                </a:solidFill>
                <a:latin typeface="Times New Roman" panose="02020603050405020304" pitchFamily="18" charset="0"/>
                <a:cs typeface="Times New Roman" panose="02020603050405020304" pitchFamily="18" charset="0"/>
              </a:rPr>
              <a:t>?</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Why Have Private Members?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677352"/>
          </a:xfrm>
        </p:spPr>
        <p:txBody>
          <a:bodyPr>
            <a:spAutoFit/>
          </a:bodyPr>
          <a:lstStyle/>
          <a:p>
            <a:pPr marL="255651" indent="-255651">
              <a:tabLst/>
              <a:defRPr/>
            </a:pPr>
            <a:r>
              <a:rPr lang="en-US" altLang="en-US" sz="2400" dirty="0">
                <a:solidFill>
                  <a:srgbClr val="000000"/>
                </a:solidFill>
                <a:latin typeface="Arial (Body)"/>
                <a:ea typeface="+mn-ea"/>
              </a:rPr>
              <a:t>Making data members </a:t>
            </a:r>
            <a:r>
              <a:rPr lang="en-US" altLang="en-US" sz="2400" dirty="0">
                <a:latin typeface="Courier New" panose="02070309020205020404" pitchFamily="49" charset="0"/>
              </a:rPr>
              <a:t>private</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provides data </a:t>
            </a:r>
            <a:r>
              <a:rPr lang="en-US" altLang="en-US" sz="2400" dirty="0" smtClean="0">
                <a:solidFill>
                  <a:srgbClr val="000000"/>
                </a:solidFill>
                <a:latin typeface="Arial (Body)"/>
                <a:ea typeface="+mn-ea"/>
              </a:rPr>
              <a:t>protection</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Data can be accessed only through </a:t>
            </a:r>
            <a:r>
              <a:rPr lang="en-US" altLang="en-US" sz="2400" dirty="0">
                <a:latin typeface="Courier New" panose="02070309020205020404" pitchFamily="49" charset="0"/>
              </a:rPr>
              <a:t>public</a:t>
            </a:r>
            <a:r>
              <a:rPr lang="en-US" altLang="en-US" sz="2400" dirty="0" smtClean="0">
                <a:solidFill>
                  <a:srgbClr val="000000"/>
                </a:solidFill>
                <a:latin typeface="Arial (Body)"/>
                <a:ea typeface="+mn-ea"/>
              </a:rPr>
              <a:t> functions</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Public functions define the class’s public </a:t>
            </a:r>
            <a:r>
              <a:rPr lang="en-US" altLang="en-US" sz="2400" dirty="0" smtClean="0">
                <a:solidFill>
                  <a:srgbClr val="000000"/>
                </a:solidFill>
                <a:latin typeface="Arial (Body)"/>
                <a:ea typeface="+mn-ea"/>
              </a:rPr>
              <a:t>interface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8229600" cy="1066799"/>
          </a:xfrm>
        </p:spPr>
        <p:txBody>
          <a:bodyPr anchor="b">
            <a:spAutoFit/>
          </a:bodyPr>
          <a:lstStyle/>
          <a:p>
            <a:pPr eaLnBrk="1" hangingPunct="1">
              <a:spcBef>
                <a:spcPct val="50000"/>
              </a:spcBef>
              <a:buClrTx/>
              <a:defRPr/>
            </a:pPr>
            <a:r>
              <a:rPr lang="en-US" altLang="en-US" sz="2800" kern="1200" dirty="0">
                <a:latin typeface="Times New Roman" panose="02020603050405020304" pitchFamily="18" charset="0"/>
                <a:ea typeface="+mn-ea"/>
                <a:cs typeface="Arial" panose="020B0604020202020204" pitchFamily="34" charset="0"/>
              </a:rPr>
              <a:t>Code Outside the Class Must Use the </a:t>
            </a:r>
            <a:r>
              <a:rPr lang="en-US" altLang="en-US" sz="2800" kern="1200" dirty="0" smtClean="0">
                <a:latin typeface="Times New Roman" panose="02020603050405020304" pitchFamily="18" charset="0"/>
                <a:ea typeface="+mn-ea"/>
                <a:cs typeface="Arial" panose="020B0604020202020204" pitchFamily="34" charset="0"/>
              </a:rPr>
              <a:t>Class’s </a:t>
            </a:r>
            <a:r>
              <a:rPr lang="en-US" altLang="en-US" sz="2800" kern="1200" dirty="0">
                <a:latin typeface="Times New Roman" panose="02020603050405020304" pitchFamily="18" charset="0"/>
                <a:ea typeface="+mn-ea"/>
                <a:cs typeface="Arial" panose="020B0604020202020204" pitchFamily="34" charset="0"/>
              </a:rPr>
              <a:t>Public Member Functions to Interact with the Object</a:t>
            </a:r>
          </a:p>
        </p:txBody>
      </p:sp>
      <p:pic>
        <p:nvPicPr>
          <p:cNvPr id="46083" name="Picture 2" descr="A diagram shows a class named rectangle, that contains two attributes, width and length. The code outside the class uses the functions, set width and get width to set and receive the values of width. The functions set length and get length are used to set and obtain the values of leng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435" y="2307304"/>
            <a:ext cx="4725131" cy="311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Procedural and Object-Oriented Programming</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223655"/>
          </a:xfrm>
        </p:spPr>
        <p:txBody>
          <a:bodyPr>
            <a:spAutoFit/>
          </a:bodyPr>
          <a:lstStyle/>
          <a:p>
            <a:pPr marL="255651" indent="-255651">
              <a:tabLst/>
              <a:defRPr/>
            </a:pPr>
            <a:r>
              <a:rPr lang="en-US" altLang="en-US" sz="2400" b="1" dirty="0">
                <a:solidFill>
                  <a:srgbClr val="000000"/>
                </a:solidFill>
                <a:latin typeface="Arial (Body)"/>
                <a:ea typeface="+mn-ea"/>
              </a:rPr>
              <a:t>Procedural programming </a:t>
            </a:r>
            <a:r>
              <a:rPr lang="en-US" altLang="en-US" sz="2400" dirty="0">
                <a:solidFill>
                  <a:srgbClr val="000000"/>
                </a:solidFill>
                <a:latin typeface="Arial (Body)"/>
                <a:ea typeface="+mn-ea"/>
              </a:rPr>
              <a:t>focuses on the process/actions that occur in a </a:t>
            </a:r>
            <a:r>
              <a:rPr lang="en-US" altLang="en-US" sz="2400" dirty="0" smtClean="0">
                <a:solidFill>
                  <a:srgbClr val="000000"/>
                </a:solidFill>
                <a:latin typeface="Arial (Body)"/>
                <a:ea typeface="+mn-ea"/>
              </a:rPr>
              <a:t>program</a:t>
            </a:r>
            <a:endParaRPr lang="en-US" altLang="en-US" sz="2400" dirty="0">
              <a:solidFill>
                <a:srgbClr val="000000"/>
              </a:solidFill>
              <a:latin typeface="Arial (Body)"/>
              <a:ea typeface="+mn-ea"/>
            </a:endParaRPr>
          </a:p>
          <a:p>
            <a:pPr marL="255651" indent="-255651">
              <a:tabLst/>
              <a:defRPr/>
            </a:pPr>
            <a:r>
              <a:rPr lang="en-US" altLang="en-US" sz="2400" b="1" dirty="0">
                <a:solidFill>
                  <a:srgbClr val="000000"/>
                </a:solidFill>
                <a:latin typeface="Arial (Body)"/>
                <a:ea typeface="+mn-ea"/>
              </a:rPr>
              <a:t>Object-Oriented programming </a:t>
            </a:r>
            <a:r>
              <a:rPr lang="en-US" altLang="en-US" sz="2400" dirty="0">
                <a:solidFill>
                  <a:srgbClr val="000000"/>
                </a:solidFill>
                <a:latin typeface="Arial (Body)"/>
                <a:ea typeface="+mn-ea"/>
              </a:rPr>
              <a:t>is based on the data and the functions that operate on it.  Objects are instances of </a:t>
            </a:r>
            <a:r>
              <a:rPr lang="en-US" altLang="en-US" sz="2400" dirty="0" smtClean="0">
                <a:solidFill>
                  <a:srgbClr val="000000"/>
                </a:solidFill>
                <a:latin typeface="Arial (Body)"/>
                <a:ea typeface="+mn-ea"/>
              </a:rPr>
              <a:t>A</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D</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T</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s </a:t>
            </a:r>
            <a:r>
              <a:rPr lang="en-US" altLang="en-US" sz="2400" dirty="0">
                <a:solidFill>
                  <a:srgbClr val="000000"/>
                </a:solidFill>
                <a:latin typeface="Arial (Body)"/>
                <a:ea typeface="+mn-ea"/>
              </a:rPr>
              <a:t>that represent the data and its functions</a:t>
            </a:r>
            <a:endParaRPr lang="en-US" altLang="en-US" sz="2400" u="sng" dirty="0">
              <a:solidFill>
                <a:srgbClr val="000000"/>
              </a:solidFill>
              <a:latin typeface="Arial (Body)"/>
              <a:ea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041" y="2561880"/>
            <a:ext cx="8570495" cy="1231076"/>
          </a:xfrm>
        </p:spPr>
        <p:txBody>
          <a:bodyPr wrap="square">
            <a:spAutoFit/>
          </a:bodyPr>
          <a:lstStyle/>
          <a:p>
            <a:pPr>
              <a:tabLst/>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13.5 </a:t>
            </a:r>
            <a:r>
              <a:rPr lang="en-US" altLang="en-US" sz="3400" dirty="0" smtClean="0">
                <a:solidFill>
                  <a:schemeClr val="bg1"/>
                </a:solidFill>
                <a:latin typeface="Times New Roman" panose="02020603050405020304" pitchFamily="18" charset="0"/>
                <a:cs typeface="Times New Roman" panose="02020603050405020304" pitchFamily="18" charset="0"/>
              </a:rPr>
              <a:t>Separating </a:t>
            </a:r>
            <a:r>
              <a:rPr lang="en-US" altLang="en-US" sz="3400" dirty="0">
                <a:solidFill>
                  <a:schemeClr val="bg1"/>
                </a:solidFill>
                <a:latin typeface="Times New Roman" panose="02020603050405020304" pitchFamily="18" charset="0"/>
                <a:cs typeface="Times New Roman" panose="02020603050405020304" pitchFamily="18" charset="0"/>
              </a:rPr>
              <a:t>Specification </a:t>
            </a:r>
            <a:r>
              <a:rPr lang="en-US" altLang="en-US" sz="3400" dirty="0" smtClean="0">
                <a:solidFill>
                  <a:schemeClr val="bg1"/>
                </a:solidFill>
                <a:latin typeface="Times New Roman" panose="02020603050405020304" pitchFamily="18" charset="0"/>
                <a:cs typeface="Times New Roman" panose="02020603050405020304" pitchFamily="18" charset="0"/>
              </a:rPr>
              <a:t>from Implementation</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Separating Specification from Implementation</a:t>
            </a:r>
            <a:endParaRPr lang="en-US" altLang="en-US" dirty="0">
              <a:latin typeface="Times New Roman" panose="02020603050405020304" pitchFamily="18" charset="0"/>
              <a:ea typeface="+mj-ea"/>
              <a:cs typeface="Arial"/>
            </a:endParaRPr>
          </a:p>
        </p:txBody>
      </p:sp>
      <p:sp>
        <p:nvSpPr>
          <p:cNvPr id="48131" name="Text Placeholder 2"/>
          <p:cNvSpPr txBox="1">
            <a:spLocks noGrp="1"/>
          </p:cNvSpPr>
          <p:nvPr>
            <p:ph type="body" idx="1"/>
          </p:nvPr>
        </p:nvSpPr>
        <p:spPr>
          <a:xfrm>
            <a:off x="457200" y="1600200"/>
            <a:ext cx="8229600" cy="3893343"/>
          </a:xfrm>
        </p:spPr>
        <p:txBody>
          <a:bodyPr>
            <a:spAutoFit/>
          </a:bodyPr>
          <a:lstStyle/>
          <a:p>
            <a:pPr marL="255600" lvl="1" indent="-255600">
              <a:spcBef>
                <a:spcPts val="1500"/>
              </a:spcBef>
              <a:buSzTx/>
              <a:buFont typeface="Arial" panose="020B0604020202020204" pitchFamily="34" charset="0"/>
              <a:buChar char="•"/>
            </a:pPr>
            <a:r>
              <a:rPr lang="en-US" altLang="en-US" sz="2400" dirty="0" smtClean="0">
                <a:solidFill>
                  <a:srgbClr val="000000"/>
                </a:solidFill>
                <a:latin typeface="Arial (Body)"/>
                <a:cs typeface="Arial" panose="020B0604020202020204" pitchFamily="34" charset="0"/>
                <a:sym typeface="Arial" panose="020B0604020202020204" pitchFamily="34" charset="0"/>
              </a:rPr>
              <a:t>Place class declaration in a header file that serves as the </a:t>
            </a:r>
            <a:r>
              <a:rPr lang="en-US" altLang="en-US" sz="2400" b="1" dirty="0" smtClean="0">
                <a:solidFill>
                  <a:srgbClr val="000000"/>
                </a:solidFill>
                <a:latin typeface="Arial (Body)"/>
                <a:cs typeface="Arial" panose="020B0604020202020204" pitchFamily="34" charset="0"/>
                <a:sym typeface="Arial" panose="020B0604020202020204" pitchFamily="34" charset="0"/>
              </a:rPr>
              <a:t>class specification file</a:t>
            </a:r>
            <a:r>
              <a:rPr lang="en-US" altLang="en-US" sz="2400" dirty="0" smtClean="0">
                <a:solidFill>
                  <a:srgbClr val="000000"/>
                </a:solidFill>
                <a:latin typeface="Arial (Body)"/>
                <a:cs typeface="Arial" panose="020B0604020202020204" pitchFamily="34" charset="0"/>
                <a:sym typeface="Arial" panose="020B0604020202020204" pitchFamily="34" charset="0"/>
              </a:rPr>
              <a:t>.  Name the file </a:t>
            </a:r>
            <a:r>
              <a:rPr lang="en-US" altLang="en-US" sz="2400" b="1" dirty="0" smtClean="0">
                <a:latin typeface="Courier New" panose="02070309020205020404" pitchFamily="49" charset="0"/>
              </a:rPr>
              <a:t>ClassName.</a:t>
            </a:r>
            <a:r>
              <a:rPr lang="en-US" altLang="en-US" sz="2400" dirty="0" smtClean="0">
                <a:latin typeface="Courier New" panose="02070309020205020404" pitchFamily="49" charset="0"/>
              </a:rPr>
              <a:t>h</a:t>
            </a:r>
            <a:r>
              <a:rPr lang="en-US" altLang="en-US" sz="2400" dirty="0" smtClean="0">
                <a:solidFill>
                  <a:srgbClr val="000000"/>
                </a:solidFill>
                <a:latin typeface="Arial (Body)"/>
                <a:cs typeface="Arial" panose="020B0604020202020204" pitchFamily="34" charset="0"/>
                <a:sym typeface="Arial" panose="020B0604020202020204" pitchFamily="34" charset="0"/>
              </a:rPr>
              <a:t>, for example, </a:t>
            </a:r>
            <a:r>
              <a:rPr lang="en-US" altLang="en-US" sz="2400" dirty="0" smtClean="0">
                <a:latin typeface="Courier New" panose="02070309020205020404" pitchFamily="49" charset="0"/>
              </a:rPr>
              <a:t>Rectangle.h</a:t>
            </a:r>
            <a:endParaRPr lang="en-US" altLang="en-US" sz="2400" dirty="0" smtClean="0">
              <a:latin typeface="Courier New" panose="02070309020205020404" pitchFamily="49" charset="0"/>
            </a:endParaRPr>
          </a:p>
          <a:p>
            <a:pPr marL="255600" lvl="1" indent="-255600">
              <a:spcBef>
                <a:spcPts val="1500"/>
              </a:spcBef>
              <a:buSzTx/>
              <a:buFont typeface="Arial" panose="020B0604020202020204" pitchFamily="34" charset="0"/>
              <a:buChar char="•"/>
            </a:pPr>
            <a:r>
              <a:rPr lang="en-US" altLang="en-US" sz="2400" dirty="0" smtClean="0">
                <a:solidFill>
                  <a:srgbClr val="000000"/>
                </a:solidFill>
                <a:latin typeface="Arial (Body)"/>
                <a:cs typeface="Arial" panose="020B0604020202020204" pitchFamily="34" charset="0"/>
                <a:sym typeface="Arial" panose="020B0604020202020204" pitchFamily="34" charset="0"/>
              </a:rPr>
              <a:t>Place member function definitions in </a:t>
            </a:r>
            <a:r>
              <a:rPr lang="en-US" altLang="en-US" sz="2400" b="1" dirty="0" smtClean="0">
                <a:latin typeface="Courier New" panose="02070309020205020404" pitchFamily="49" charset="0"/>
              </a:rPr>
              <a:t>ClassName</a:t>
            </a:r>
            <a:r>
              <a:rPr lang="en-US" altLang="en-US" sz="2400" dirty="0" smtClean="0">
                <a:latin typeface="Courier New" panose="02070309020205020404" pitchFamily="49" charset="0"/>
              </a:rPr>
              <a:t>.cpp</a:t>
            </a:r>
            <a:r>
              <a:rPr lang="en-US" altLang="en-US" sz="2400" dirty="0" smtClean="0">
                <a:solidFill>
                  <a:srgbClr val="000000"/>
                </a:solidFill>
                <a:latin typeface="Arial (Body)"/>
                <a:cs typeface="Arial" panose="020B0604020202020204" pitchFamily="34" charset="0"/>
                <a:sym typeface="Arial" panose="020B0604020202020204" pitchFamily="34" charset="0"/>
              </a:rPr>
              <a:t>, for example, </a:t>
            </a:r>
            <a:r>
              <a:rPr lang="en-US" altLang="en-US" sz="2400" dirty="0" smtClean="0">
                <a:latin typeface="Courier New" panose="02070309020205020404" pitchFamily="49" charset="0"/>
              </a:rPr>
              <a:t>Rectangle.cpp</a:t>
            </a:r>
            <a:r>
              <a:rPr lang="en-US" altLang="en-US" sz="2400" dirty="0" smtClean="0">
                <a:solidFill>
                  <a:srgbClr val="000000"/>
                </a:solidFill>
                <a:latin typeface="Arial (Body)"/>
                <a:cs typeface="Arial" panose="020B0604020202020204" pitchFamily="34" charset="0"/>
                <a:sym typeface="Arial" panose="020B0604020202020204" pitchFamily="34" charset="0"/>
              </a:rPr>
              <a:t>  File should </a:t>
            </a:r>
            <a:r>
              <a:rPr lang="en-US" altLang="en-US" sz="2400" dirty="0" smtClean="0">
                <a:latin typeface="Courier New" panose="02070309020205020404" pitchFamily="49" charset="0"/>
              </a:rPr>
              <a:t>#include</a:t>
            </a:r>
            <a:r>
              <a:rPr lang="en-US" altLang="en-US" sz="2400" dirty="0" smtClean="0">
                <a:solidFill>
                  <a:srgbClr val="000000"/>
                </a:solidFill>
                <a:latin typeface="Arial (Body)"/>
                <a:cs typeface="Arial" panose="020B0604020202020204" pitchFamily="34" charset="0"/>
                <a:sym typeface="Arial" panose="020B0604020202020204" pitchFamily="34" charset="0"/>
              </a:rPr>
              <a:t> the class specification file</a:t>
            </a:r>
          </a:p>
          <a:p>
            <a:pPr marL="255600" lvl="1" indent="-255600">
              <a:spcBef>
                <a:spcPts val="1500"/>
              </a:spcBef>
              <a:buSzTx/>
              <a:buFont typeface="Arial" panose="020B0604020202020204" pitchFamily="34" charset="0"/>
              <a:buChar char="•"/>
            </a:pPr>
            <a:r>
              <a:rPr lang="en-US" altLang="en-US" sz="2400" dirty="0" smtClean="0">
                <a:solidFill>
                  <a:srgbClr val="000000"/>
                </a:solidFill>
                <a:latin typeface="Arial (Body)"/>
                <a:cs typeface="Arial" panose="020B0604020202020204" pitchFamily="34" charset="0"/>
                <a:sym typeface="Arial" panose="020B0604020202020204" pitchFamily="34" charset="0"/>
              </a:rPr>
              <a:t>Programs that use the class must </a:t>
            </a:r>
            <a:r>
              <a:rPr lang="en-US" altLang="en-US" sz="2400" dirty="0" smtClean="0">
                <a:latin typeface="Courier New" panose="02070309020205020404" pitchFamily="49" charset="0"/>
              </a:rPr>
              <a:t>#include</a:t>
            </a:r>
            <a:r>
              <a:rPr lang="en-US" altLang="en-US" sz="2400" dirty="0" smtClean="0">
                <a:solidFill>
                  <a:srgbClr val="000000"/>
                </a:solidFill>
                <a:latin typeface="Arial (Body)"/>
                <a:cs typeface="Arial" panose="020B0604020202020204" pitchFamily="34" charset="0"/>
                <a:sym typeface="Arial" panose="020B0604020202020204" pitchFamily="34" charset="0"/>
              </a:rPr>
              <a:t> the class specification file, and be compiled and linked with the member function definitions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13.6 </a:t>
            </a:r>
            <a:r>
              <a:rPr lang="en-US" altLang="en-US" sz="3400" dirty="0">
                <a:solidFill>
                  <a:schemeClr val="bg1"/>
                </a:solidFill>
                <a:latin typeface="Times New Roman" panose="02020603050405020304" pitchFamily="18" charset="0"/>
                <a:cs typeface="Times New Roman" panose="02020603050405020304" pitchFamily="18" charset="0"/>
              </a:rPr>
              <a:t>Inline Member Functions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smtClean="0">
                <a:latin typeface="Times New Roman" panose="02020603050405020304" pitchFamily="18" charset="0"/>
                <a:ea typeface="+mj-ea"/>
                <a:cs typeface="Arial"/>
              </a:rPr>
              <a:t>Inline Member Functions</a:t>
            </a:r>
            <a:endParaRPr lang="en-US" altLang="en-US">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008212"/>
          </a:xfrm>
        </p:spPr>
        <p:txBody>
          <a:bodyPr>
            <a:spAutoFit/>
          </a:bodyPr>
          <a:lstStyle/>
          <a:p>
            <a:pPr marL="255651" indent="-255651">
              <a:tabLst/>
              <a:defRPr/>
            </a:pPr>
            <a:r>
              <a:rPr lang="en-US" altLang="en-US" sz="2400" dirty="0">
                <a:solidFill>
                  <a:srgbClr val="000000"/>
                </a:solidFill>
                <a:latin typeface="Arial (Body)"/>
                <a:ea typeface="+mn-ea"/>
              </a:rPr>
              <a:t>Member functions can be defined</a:t>
            </a:r>
          </a:p>
          <a:p>
            <a:pPr marL="741553" lvl="1" indent="-284353">
              <a:buFont typeface="Arial" panose="020B0604020202020204" pitchFamily="34" charset="0"/>
              <a:buChar char="–"/>
              <a:defRPr/>
            </a:pPr>
            <a:r>
              <a:rPr lang="en-US" altLang="en-US" sz="2400" dirty="0">
                <a:solidFill>
                  <a:srgbClr val="000000"/>
                </a:solidFill>
                <a:latin typeface="Arial (Body)"/>
              </a:rPr>
              <a:t>inline: in class declaration</a:t>
            </a:r>
          </a:p>
          <a:p>
            <a:pPr marL="741553" lvl="1" indent="-284353">
              <a:buFont typeface="Arial" panose="020B0604020202020204" pitchFamily="34" charset="0"/>
              <a:buChar char="–"/>
              <a:defRPr/>
            </a:pPr>
            <a:r>
              <a:rPr lang="en-US" altLang="en-US" sz="2400" dirty="0">
                <a:solidFill>
                  <a:srgbClr val="000000"/>
                </a:solidFill>
                <a:latin typeface="Arial (Body)"/>
              </a:rPr>
              <a:t>after the class </a:t>
            </a:r>
            <a:r>
              <a:rPr lang="en-US" altLang="en-US" sz="2400" dirty="0" smtClean="0">
                <a:solidFill>
                  <a:srgbClr val="000000"/>
                </a:solidFill>
                <a:latin typeface="Arial (Body)"/>
              </a:rPr>
              <a:t>declaration</a:t>
            </a:r>
            <a:endParaRPr lang="en-US" altLang="en-US" sz="2400" dirty="0">
              <a:solidFill>
                <a:srgbClr val="000000"/>
              </a:solidFill>
              <a:latin typeface="Arial (Body)"/>
            </a:endParaRPr>
          </a:p>
          <a:p>
            <a:pPr marL="255651" indent="-255651">
              <a:tabLst/>
              <a:defRPr/>
            </a:pPr>
            <a:r>
              <a:rPr lang="en-US" altLang="en-US" sz="2400" dirty="0">
                <a:solidFill>
                  <a:srgbClr val="000000"/>
                </a:solidFill>
                <a:latin typeface="Arial (Body)"/>
                <a:ea typeface="+mn-ea"/>
              </a:rPr>
              <a:t>Inline appropriate for short function bodies</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4" name="Picture 3" descr="Computer code has 2 lines. The lines read as follows. Line 1. I n t get Width left parenthesis right parenthesis c o n s t. Line 2, indented once. left brace return width semicolon right brace."/>
          <p:cNvPicPr>
            <a:picLocks noChangeAspect="1"/>
          </p:cNvPicPr>
          <p:nvPr/>
        </p:nvPicPr>
        <p:blipFill>
          <a:blip r:embed="rId2"/>
          <a:stretch>
            <a:fillRect/>
          </a:stretch>
        </p:blipFill>
        <p:spPr>
          <a:xfrm>
            <a:off x="1514163" y="3709676"/>
            <a:ext cx="4195433" cy="993521"/>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166"/>
            <a:ext cx="8229600" cy="1169521"/>
          </a:xfrm>
        </p:spPr>
        <p:txBody>
          <a:bodyPr anchor="b">
            <a:spAutoFit/>
          </a:bodyPr>
          <a:lstStyle/>
          <a:p>
            <a:pPr>
              <a:spcBef>
                <a:spcPct val="0"/>
              </a:spcBef>
              <a:buClrTx/>
              <a:defRPr/>
            </a:pPr>
            <a:r>
              <a:rPr lang="en-US" altLang="en-US" sz="3200" dirty="0" smtClean="0">
                <a:latin typeface="Times New Roman" panose="02020603050405020304" pitchFamily="18" charset="0"/>
                <a:ea typeface="+mj-ea"/>
                <a:cs typeface="Arial"/>
              </a:rPr>
              <a:t>Rectangle Class with Inline Member Functions</a:t>
            </a:r>
            <a:endParaRPr lang="en-US" altLang="en-US" sz="3200" dirty="0">
              <a:latin typeface="Times New Roman" panose="02020603050405020304" pitchFamily="18" charset="0"/>
              <a:ea typeface="+mj-ea"/>
              <a:cs typeface="Arial"/>
            </a:endParaRPr>
          </a:p>
        </p:txBody>
      </p:sp>
      <p:pic>
        <p:nvPicPr>
          <p:cNvPr id="5" name="Picture 4" descr="Computer code has 24 lines. The lines read as follows. Line 1. forward slash forward slash Specification file for the Rectangle class. Line 2. forward slash forward slash This version uses some inline member functions period. Line 3. hash if n d e f RECTANGLE underscore H. Line 4. hash define RECTANGLE underscore H. Line 5. blank. Line 6. class Rectangle. Line 7. left brace. Line 8, indented once. private colon. Line 9, indented twice. double width semicolon. Line 10, indented twice. double length semicolon. Line 11, indented once. public colon. Line 12, indented twice. void set Width left parenthesis double right parenthesis semicolon. Line 13, indented twice. void set Length left parenthesis double right parenthesis semicolon. Line 14. blank. Line 15, indented twice. double get Width left parenthesis right parenthesis c o n s t. Line 16, indented twice. left brace return width semicolon right brace. Line 17. blank. Line 18, indented twice. double get Length left parenthesis right parenthesis c o n s t. Line 19, indented 3 times. left brace return length semicolon right brace. Line 20. blank. Line 21, indented twice. double get Area left parenthesis right parenthesis c o n s t. Line 22, indented 3 times. left brace return width asterisk length semicolon right brace. Line 23. right brace semicolon. Line 24. hash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005" y="1549428"/>
            <a:ext cx="4945990" cy="4596864"/>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Tradeoffs – Inline Vs. Regular Member Functions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223655"/>
          </a:xfrm>
        </p:spPr>
        <p:txBody>
          <a:bodyPr>
            <a:spAutoFit/>
          </a:bodyPr>
          <a:lstStyle/>
          <a:p>
            <a:pPr marL="255651" indent="-255651">
              <a:tabLst/>
              <a:defRPr/>
            </a:pPr>
            <a:r>
              <a:rPr lang="en-US" altLang="en-US" sz="2400" dirty="0">
                <a:solidFill>
                  <a:srgbClr val="000000"/>
                </a:solidFill>
                <a:latin typeface="Arial (Body)"/>
                <a:ea typeface="+mn-ea"/>
              </a:rPr>
              <a:t>Regular functions – when called, compiler stores return address of call, allocates memory for local variables, etc</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Code for an inline function is copied into program in place of call – larger executable program, but no function call overhead, hence faster execution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marL="255651" indent="-255651">
              <a:tabLst/>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13.7 </a:t>
            </a:r>
            <a:r>
              <a:rPr lang="en-US" altLang="en-US" sz="3400" dirty="0" smtClean="0">
                <a:solidFill>
                  <a:schemeClr val="bg1"/>
                </a:solidFill>
                <a:latin typeface="Times New Roman" panose="02020603050405020304" pitchFamily="18" charset="0"/>
                <a:cs typeface="Times New Roman" panose="02020603050405020304" pitchFamily="18" charset="0"/>
              </a:rPr>
              <a:t>Constructors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Constructors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608376"/>
          </a:xfrm>
        </p:spPr>
        <p:txBody>
          <a:bodyPr>
            <a:spAutoFit/>
          </a:bodyPr>
          <a:lstStyle/>
          <a:p>
            <a:pPr marL="255651" indent="-255651">
              <a:tabLst/>
              <a:defRPr/>
            </a:pPr>
            <a:r>
              <a:rPr lang="en-US" altLang="en-US" sz="2400" dirty="0">
                <a:solidFill>
                  <a:srgbClr val="000000"/>
                </a:solidFill>
                <a:latin typeface="Arial (Body)"/>
                <a:ea typeface="+mn-ea"/>
              </a:rPr>
              <a:t>Member function that is automatically called when an object is </a:t>
            </a:r>
            <a:r>
              <a:rPr lang="en-US" altLang="en-US" sz="2400" dirty="0" smtClean="0">
                <a:solidFill>
                  <a:srgbClr val="000000"/>
                </a:solidFill>
                <a:latin typeface="Arial (Body)"/>
                <a:ea typeface="+mn-ea"/>
              </a:rPr>
              <a:t>created</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Purpose is to construct an </a:t>
            </a:r>
            <a:r>
              <a:rPr lang="en-US" altLang="en-US" sz="2400" dirty="0" smtClean="0">
                <a:solidFill>
                  <a:srgbClr val="000000"/>
                </a:solidFill>
                <a:latin typeface="Arial (Body)"/>
                <a:ea typeface="+mn-ea"/>
              </a:rPr>
              <a:t>object</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Constructor function name is class </a:t>
            </a:r>
            <a:r>
              <a:rPr lang="en-US" altLang="en-US" sz="2400" dirty="0" smtClean="0">
                <a:solidFill>
                  <a:srgbClr val="000000"/>
                </a:solidFill>
                <a:latin typeface="Arial (Body)"/>
                <a:ea typeface="+mn-ea"/>
              </a:rPr>
              <a:t>name</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Has no return </a:t>
            </a:r>
            <a:r>
              <a:rPr lang="en-US" altLang="en-US" sz="2400" dirty="0" smtClean="0">
                <a:solidFill>
                  <a:srgbClr val="000000"/>
                </a:solidFill>
                <a:latin typeface="Arial (Body)"/>
                <a:ea typeface="+mn-ea"/>
              </a:rPr>
              <a:t>type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txBox="1">
            <a:spLocks noGrp="1"/>
          </p:cNvSpPr>
          <p:nvPr>
            <p:ph type="title"/>
          </p:nvPr>
        </p:nvSpPr>
        <p:spPr>
          <a:xfrm>
            <a:off x="457200" y="605831"/>
            <a:ext cx="8229600" cy="707856"/>
          </a:xfrm>
        </p:spPr>
        <p:txBody>
          <a:bodyPr wrap="square" anchor="b">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Contents of </a:t>
            </a:r>
            <a:r>
              <a:rPr lang="en-US" altLang="en-US" dirty="0" smtClean="0">
                <a:latin typeface="Courier New" panose="02070309020205020404" pitchFamily="49" charset="0"/>
                <a:cs typeface="Courier New" panose="02070309020205020404" pitchFamily="49" charset="0"/>
                <a:sym typeface="Times New Roman" panose="02020603050405020304" pitchFamily="18" charset="0"/>
              </a:rPr>
              <a:t>Rectangle.h</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 (Version 3)</a:t>
            </a:r>
            <a:endParaRPr lang="en-US" altLang="en-US" sz="2000" b="0"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56323" name="Picture 2" descr="Computer code has 25 lines. The lines read as follows. Line 1. forward slash forward slash Specification file for the Rectangle class. Line 2. forward slash forward slash This version has a constructor period. Line 3. hash if n d e f RECTANGLE underscore H. Line 4. hash define RECTANGLE underscore H. Line 5. blank. Line 6. class Rectangle. Line 7. left brace. Line 8, indented once. private colon. Line 9, indented twice. double width semicolon. Line 10, indented twice. double length semicolon. Line 11, indented once. public colon. Line 12, indented twice. Rectangle left parenthesis right parenthesis semicolon forward slash forward slash Constructor. Line 13, indented twice. void set Width left parenthesis double right parenthesis semicolon. Line 14, indented twice. void set Length left parenthesis double right parenthesis semicolon. Line 15. blank. Line 16, indented twice. double get Width left parenthesis right parenthesis c o n s t. Line 17, indented 3 times. left brace return width semicolon right brace. Line 18. blank. Line 19, indented twice. double get Length left parenthesis right parenthesis c o n s t. Line 20, indented 3 times. left brace return length semicolon right brace. Line 21. blank. Line 22, indented twice. double get Area left parenthesis right parenthesis c o n s t. Line 23, indented 3 times. left brace return width asterisk length semicolon right brace. Line 24. right brace semicolon. Line 25. hash end if."/>
          <p:cNvPicPr>
            <a:picLocks noChangeAspect="1" noChangeArrowheads="1"/>
          </p:cNvPicPr>
          <p:nvPr/>
        </p:nvPicPr>
        <p:blipFill rotWithShape="1">
          <a:blip r:embed="rId2">
            <a:extLst>
              <a:ext uri="{28A0092B-C50C-407E-A947-70E740481C1C}">
                <a14:useLocalDpi xmlns:a14="http://schemas.microsoft.com/office/drawing/2010/main" val="0"/>
              </a:ext>
            </a:extLst>
          </a:blip>
          <a:srcRect l="4203" t="5474" r="-3395" b="-2157"/>
          <a:stretch/>
        </p:blipFill>
        <p:spPr bwMode="auto">
          <a:xfrm>
            <a:off x="2354855" y="1662914"/>
            <a:ext cx="4434288" cy="4535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449056" cy="707856"/>
          </a:xfrm>
        </p:spPr>
        <p:txBody>
          <a:bodyPr wrap="square" anchor="b">
            <a:spAutoFit/>
          </a:bodyPr>
          <a:lstStyle/>
          <a:p>
            <a:pPr eaLnBrk="1" hangingPunct="1">
              <a:spcBef>
                <a:spcPct val="50000"/>
              </a:spcBef>
              <a:buClrTx/>
              <a:defRPr/>
            </a:pPr>
            <a:r>
              <a:rPr lang="en-US" altLang="en-US" dirty="0">
                <a:solidFill>
                  <a:schemeClr val="tx2"/>
                </a:solidFill>
                <a:latin typeface="Times New Roman" panose="02020603050405020304" pitchFamily="18" charset="0"/>
                <a:cs typeface="Times New Roman" panose="02020603050405020304" pitchFamily="18" charset="0"/>
              </a:rPr>
              <a:t>Contents of </a:t>
            </a:r>
            <a:r>
              <a:rPr lang="en-US" altLang="en-US" dirty="0">
                <a:solidFill>
                  <a:schemeClr val="tx2"/>
                </a:solidFill>
                <a:latin typeface="Courier New" panose="02070309020205020404" pitchFamily="49" charset="0"/>
                <a:cs typeface="Courier New" panose="02070309020205020404" pitchFamily="49" charset="0"/>
              </a:rPr>
              <a:t>Rectangle.ccp</a:t>
            </a:r>
            <a:r>
              <a:rPr lang="en-US" altLang="en-US" dirty="0">
                <a:solidFill>
                  <a:schemeClr val="tx2"/>
                </a:solidFill>
                <a:latin typeface="Times New Roman" panose="02020603050405020304" pitchFamily="18" charset="0"/>
                <a:cs typeface="Times New Roman" panose="02020603050405020304" pitchFamily="18" charset="0"/>
              </a:rPr>
              <a:t> </a:t>
            </a:r>
            <a:r>
              <a:rPr lang="en-US" altLang="en-US" dirty="0" smtClean="0">
                <a:solidFill>
                  <a:schemeClr val="tx2"/>
                </a:solidFill>
                <a:latin typeface="Times New Roman" panose="02020603050405020304" pitchFamily="18" charset="0"/>
                <a:cs typeface="Times New Roman" panose="02020603050405020304" pitchFamily="18" charset="0"/>
              </a:rPr>
              <a:t>Version3 </a:t>
            </a:r>
            <a:r>
              <a:rPr lang="en-US" altLang="en-US" sz="2000" b="0" dirty="0" smtClean="0">
                <a:solidFill>
                  <a:schemeClr val="tx2"/>
                </a:solidFill>
                <a:latin typeface="Times New Roman" panose="02020603050405020304" pitchFamily="18" charset="0"/>
                <a:cs typeface="Times New Roman" panose="02020603050405020304" pitchFamily="18" charset="0"/>
              </a:rPr>
              <a:t>(1 of 2)</a:t>
            </a:r>
            <a:endParaRPr lang="en-US" altLang="en-US" sz="2000" b="0" kern="1200" dirty="0">
              <a:solidFill>
                <a:schemeClr val="tx2"/>
              </a:solidFill>
              <a:latin typeface="Times New Roman" panose="02020603050405020304" pitchFamily="18" charset="0"/>
              <a:ea typeface="+mn-ea"/>
              <a:cs typeface="Times New Roman" panose="02020603050405020304" pitchFamily="18" charset="0"/>
            </a:endParaRPr>
          </a:p>
        </p:txBody>
      </p:sp>
      <p:pic>
        <p:nvPicPr>
          <p:cNvPr id="57347" name="Picture 2" descr="Computer code has 46 lines. The lines read as follows. Line 1. forward slash forward slash Implementation file for the Rectangle class period. Line 2. forward slash forward slash This version has a constructor period. Line 3. hash include double quote Rectangle period h double quote forward slash forward slash Needed for the Rectangle class. Line 4. hash include left angle bracket i o stream right angle bracket forward slash forward slash Needed for c out. Line 5. hash include left angle bracket c s t d, l i b right angle bracket forward slash forward slash Needed for the exit function. Line 6. using namespace s t d semicolon. Line 7. blank. Line 8. forward slash forward slash series of asterisks. Line 9. forward slash forward slash The constructor initializes width and length to 0 period 0 period asterisk. Line 10. forward slash forward slash series of asterisks. Line 11. blank. Line 12. Rectangle colon, colon Rectangle left parenthesis right parenthesis. Line 13. left brace. Line 14, indented once. width equals 0 period 0 semicolon. Line 15, indented once. length equals 0 period 0 semicolon. Line 16. right brace. "/>
          <p:cNvPicPr>
            <a:picLocks noChangeAspect="1" noChangeArrowheads="1"/>
          </p:cNvPicPr>
          <p:nvPr/>
        </p:nvPicPr>
        <p:blipFill rotWithShape="1">
          <a:blip r:embed="rId2">
            <a:extLst>
              <a:ext uri="{28A0092B-C50C-407E-A947-70E740481C1C}">
                <a14:useLocalDpi xmlns:a14="http://schemas.microsoft.com/office/drawing/2010/main" val="0"/>
              </a:ext>
            </a:extLst>
          </a:blip>
          <a:srcRect l="4613" t="8617" r="196"/>
          <a:stretch/>
        </p:blipFill>
        <p:spPr bwMode="auto">
          <a:xfrm>
            <a:off x="791517" y="1714100"/>
            <a:ext cx="7780421" cy="387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Limitations of Procedural Programming</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193152"/>
          </a:xfrm>
        </p:spPr>
        <p:txBody>
          <a:bodyPr>
            <a:spAutoFit/>
          </a:bodyPr>
          <a:lstStyle/>
          <a:p>
            <a:pPr marL="255651" indent="-255651">
              <a:tabLst/>
              <a:defRPr/>
            </a:pPr>
            <a:r>
              <a:rPr lang="en-US" altLang="en-US" sz="2400" dirty="0">
                <a:solidFill>
                  <a:srgbClr val="000000"/>
                </a:solidFill>
                <a:latin typeface="Arial (Body)"/>
                <a:ea typeface="+mn-ea"/>
              </a:rPr>
              <a:t>If the data structures change, many functions must also be </a:t>
            </a:r>
            <a:r>
              <a:rPr lang="en-US" altLang="en-US" sz="2400" dirty="0" smtClean="0">
                <a:solidFill>
                  <a:srgbClr val="000000"/>
                </a:solidFill>
                <a:latin typeface="Arial (Body)"/>
                <a:ea typeface="+mn-ea"/>
              </a:rPr>
              <a:t>changed</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Programs that are based on complex function hierarchies are:</a:t>
            </a:r>
          </a:p>
          <a:p>
            <a:pPr marL="741553" lvl="1" indent="-284353">
              <a:buFont typeface="Arial" panose="020B0604020202020204" pitchFamily="34" charset="0"/>
              <a:buChar char="–"/>
              <a:defRPr/>
            </a:pPr>
            <a:r>
              <a:rPr lang="en-US" altLang="en-US" sz="2400" dirty="0">
                <a:solidFill>
                  <a:srgbClr val="000000"/>
                </a:solidFill>
                <a:latin typeface="Arial (Body)"/>
              </a:rPr>
              <a:t>difficult to understand and maintain</a:t>
            </a:r>
          </a:p>
          <a:p>
            <a:pPr marL="741553" lvl="1" indent="-284353">
              <a:buFont typeface="Arial" panose="020B0604020202020204" pitchFamily="34" charset="0"/>
              <a:buChar char="–"/>
              <a:defRPr/>
            </a:pPr>
            <a:r>
              <a:rPr lang="en-US" altLang="en-US" sz="2400" dirty="0">
                <a:solidFill>
                  <a:srgbClr val="000000"/>
                </a:solidFill>
                <a:latin typeface="Arial (Body)"/>
              </a:rPr>
              <a:t>difficult to modify and extend</a:t>
            </a:r>
          </a:p>
          <a:p>
            <a:pPr marL="741553" lvl="1" indent="-284353">
              <a:buFont typeface="Arial" panose="020B0604020202020204" pitchFamily="34" charset="0"/>
              <a:buChar char="–"/>
              <a:defRPr/>
            </a:pPr>
            <a:r>
              <a:rPr lang="en-US" altLang="en-US" sz="2400" dirty="0">
                <a:solidFill>
                  <a:srgbClr val="000000"/>
                </a:solidFill>
                <a:latin typeface="Arial (Body)"/>
              </a:rPr>
              <a:t>easy to </a:t>
            </a:r>
            <a:r>
              <a:rPr lang="en-US" altLang="en-US" sz="2400" dirty="0" smtClean="0">
                <a:solidFill>
                  <a:srgbClr val="000000"/>
                </a:solidFill>
                <a:latin typeface="Arial (Body)"/>
              </a:rPr>
              <a:t>break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412480" cy="707856"/>
          </a:xfrm>
        </p:spPr>
        <p:txBody>
          <a:bodyPr wrap="square" anchor="b">
            <a:spAutoFit/>
          </a:bodyPr>
          <a:lstStyle/>
          <a:p>
            <a:pPr eaLnBrk="1" hangingPunct="1">
              <a:spcBef>
                <a:spcPct val="0"/>
              </a:spcBef>
              <a:buClrTx/>
              <a:defRPr/>
            </a:pPr>
            <a:r>
              <a:rPr lang="en-US" altLang="en-US" dirty="0">
                <a:solidFill>
                  <a:schemeClr val="tx2"/>
                </a:solidFill>
                <a:latin typeface="Times New Roman" panose="02020603050405020304" pitchFamily="18" charset="0"/>
                <a:cs typeface="Times New Roman" panose="02020603050405020304" pitchFamily="18" charset="0"/>
              </a:rPr>
              <a:t>Contents of </a:t>
            </a:r>
            <a:r>
              <a:rPr lang="en-US" altLang="en-US" dirty="0">
                <a:solidFill>
                  <a:schemeClr val="tx2"/>
                </a:solidFill>
                <a:latin typeface="Courier New" panose="02070309020205020404" pitchFamily="49" charset="0"/>
                <a:cs typeface="Courier New" panose="02070309020205020404" pitchFamily="49" charset="0"/>
              </a:rPr>
              <a:t>Rectangle.ccp</a:t>
            </a:r>
            <a:r>
              <a:rPr lang="en-US" altLang="en-US" dirty="0">
                <a:solidFill>
                  <a:schemeClr val="tx2"/>
                </a:solidFill>
                <a:latin typeface="Times New Roman" panose="02020603050405020304" pitchFamily="18" charset="0"/>
                <a:cs typeface="Times New Roman" panose="02020603050405020304" pitchFamily="18" charset="0"/>
              </a:rPr>
              <a:t> Version3 </a:t>
            </a:r>
            <a:r>
              <a:rPr lang="en-US" altLang="en-US" sz="2000" b="0" dirty="0" smtClean="0">
                <a:solidFill>
                  <a:schemeClr val="tx2"/>
                </a:solidFill>
                <a:latin typeface="Times New Roman" panose="02020603050405020304" pitchFamily="18" charset="0"/>
                <a:cs typeface="Times New Roman" panose="02020603050405020304" pitchFamily="18" charset="0"/>
              </a:rPr>
              <a:t>(2 </a:t>
            </a:r>
            <a:r>
              <a:rPr lang="en-US" altLang="en-US" sz="2000" b="0" dirty="0">
                <a:solidFill>
                  <a:schemeClr val="tx2"/>
                </a:solidFill>
                <a:latin typeface="Times New Roman" panose="02020603050405020304" pitchFamily="18" charset="0"/>
                <a:cs typeface="Times New Roman" panose="02020603050405020304" pitchFamily="18" charset="0"/>
              </a:rPr>
              <a:t>of 2)</a:t>
            </a:r>
            <a:endParaRPr lang="en-US" altLang="en-US" sz="2000" b="0" kern="1200" dirty="0">
              <a:solidFill>
                <a:schemeClr val="tx2"/>
              </a:solidFill>
              <a:latin typeface="Times New Roman" panose="02020603050405020304" pitchFamily="18" charset="0"/>
              <a:ea typeface="+mn-ea"/>
              <a:cs typeface="Arial" panose="020B0604020202020204" pitchFamily="34" charset="0"/>
            </a:endParaRPr>
          </a:p>
        </p:txBody>
      </p:sp>
      <p:pic>
        <p:nvPicPr>
          <p:cNvPr id="58372" name="Picture 2" descr="Computer code continued. Line 17. blank. Line 18. forward slash forward slash series of asterisks. Line 19. forward slash forward slash set Width sets the value of the member variable width period asterisk. Line 20. forward slash forward slash series of asterisks. Line 21. blank. Line 22. void Rectangle colon, colon set Width left parenthesis double w right parenthesis. Line 23. left brace. Line 24, indented once. if left parenthesis w greater than sign equals 0 right parenthesis. Line 25, indented twice. width equals w semicolon. Line 26, indented once. else. Line 27, indented once. left brace. Line 28, indented twice. c out left angle bracket left angle bracket double quote Invalid width back slash n double quote semicolon. Line 29, indented twice. exit left parenthesis EXIT underscore FAILURE right parenthesis semicolon. Line 30, indented once. right brace. Line 31. right brace. Line 32. blank. Line 33. forward slash forward slash series of asterisks. Line 34. forward slash forward slash set Length sets the value of the member variable length period asterisk. Line 35. forward slash forward slash series of asterisks. Line 36. blank. Line 37. void Rectangle colon, colon set Length left parenthesis double l e n right parenthesis. Line 38. left brace. Line 39, indented once. if left parenthesis l e n greater than sign equals 0 right parenthesis. Line 40, indented twice. length equals l e n semicolon. Line 41, indented once. else. Line 42, indented once. left brace. Line 43, indented twice. c out left angle bracket left angle bracket double quote Invalid length back slash n double quote semicolon. Line 44, indented twice. exit left parenthesis EXIT underscore FAILURE right parenthesis semicolon. Line 45, indented once. right brace. Line 46.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921" y="1655062"/>
            <a:ext cx="4983037" cy="457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smtClean="0"/>
              <a:t>Program 13-7</a:t>
            </a:r>
            <a:endParaRPr lang="en-IN" dirty="0"/>
          </a:p>
        </p:txBody>
      </p:sp>
      <p:pic>
        <p:nvPicPr>
          <p:cNvPr id="60419" name="Picture 1" descr="Computer code has 16 lines. The lines read as follows. Line 1. forward slash forward slash This program uses the Rectangle class's constructor period. Line 2. hash include left angle bracket i o stream right angle bracket. Line 3. hash include double quote Rectangle period h double quote forward slash forward slash Needed for Rectangle class. Line 4. using namespace s t d semicolon. Line 5. blank. Line 6. i n t main left parenthesis right parenthesis. Line 7. left brace. Line 8, indented once. Rectangle box semicolon forward slash forward slash Define an instance of the Rectangle class. Line 9. blank. Line 10, indented once. forward slash forward slash Display the rectangle's data period. Line 11, indented once. c out left angle bracket left angle bracket double quote Here is the rectangle's data colon back slash n double quote semicolon. Line 12, indented once. c out left angle bracket left angle bracket double quote Width colon double quote left angle bracket left angle bracket box period get Width left parenthesis right parenthesis left angle bracket left angle bracket end l semicolon. Line 13, indented once. c out left angle bracket left angle bracket double quote Length colon double quote left angle bracket left angle bracket box period get Length left parenthesis right parenthesis left angle bracket left angle bracket end l semicolon. Line 14, indented once. c out left angle bracket left angle bracket double quote Area colon double quote left angle bracket left angle bracket box period get Area left parenthesis right parenthesis left angle bracket left angle bracket end l semicolon. Line 15, indented once. return 0 semicolon. Line 16. right brace.&#10;Computer code output has 4 lines. The lines read as follows. Line 1. Here is the rectangle's data colon. Line 2. Width colon 0. Line 3. Length colon 0. Line 4. Area colon 0."/>
          <p:cNvPicPr>
            <a:picLocks noChangeAspect="1"/>
          </p:cNvPicPr>
          <p:nvPr/>
        </p:nvPicPr>
        <p:blipFill rotWithShape="1">
          <a:blip r:embed="rId2">
            <a:extLst>
              <a:ext uri="{28A0092B-C50C-407E-A947-70E740481C1C}">
                <a14:useLocalDpi xmlns:a14="http://schemas.microsoft.com/office/drawing/2010/main" val="0"/>
              </a:ext>
            </a:extLst>
          </a:blip>
          <a:srcRect t="7265"/>
          <a:stretch/>
        </p:blipFill>
        <p:spPr bwMode="auto">
          <a:xfrm>
            <a:off x="1030073" y="1639815"/>
            <a:ext cx="7083854" cy="453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smtClean="0">
                <a:latin typeface="Times New Roman" panose="02020603050405020304" pitchFamily="18" charset="0"/>
                <a:ea typeface="+mj-ea"/>
                <a:cs typeface="Arial"/>
              </a:rPr>
              <a:t>Default Constructors</a:t>
            </a:r>
            <a:endParaRPr lang="en-US" altLang="en-US">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785348"/>
          </a:xfrm>
        </p:spPr>
        <p:txBody>
          <a:bodyPr>
            <a:spAutoFit/>
          </a:bodyPr>
          <a:lstStyle/>
          <a:p>
            <a:pPr marL="255651" indent="-255651">
              <a:tabLst/>
              <a:defRPr/>
            </a:pPr>
            <a:r>
              <a:rPr lang="en-US" altLang="en-US" sz="2400" dirty="0">
                <a:solidFill>
                  <a:srgbClr val="000000"/>
                </a:solidFill>
                <a:latin typeface="Arial (Body)"/>
                <a:ea typeface="+mn-ea"/>
              </a:rPr>
              <a:t>A default constructor is a constructor that takes no arguments</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If you write a class with no constructor at all, C++ will write a default constructor for you, one that does nothing</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A simple instantiation of a class (with no arguments) calls the default constructor</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reads, Rectangle r semicolon."/>
          <p:cNvPicPr>
            <a:picLocks noChangeAspect="1"/>
          </p:cNvPicPr>
          <p:nvPr/>
        </p:nvPicPr>
        <p:blipFill>
          <a:blip r:embed="rId2"/>
          <a:stretch>
            <a:fillRect/>
          </a:stretch>
        </p:blipFill>
        <p:spPr>
          <a:xfrm>
            <a:off x="1495278" y="4425481"/>
            <a:ext cx="2404402" cy="604537"/>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marL="255651" indent="-255651">
              <a:tabLst/>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13.8 </a:t>
            </a:r>
            <a:r>
              <a:rPr lang="en-US" altLang="en-US" sz="3400" dirty="0">
                <a:solidFill>
                  <a:schemeClr val="bg1"/>
                </a:solidFill>
                <a:latin typeface="Times New Roman" panose="02020603050405020304" pitchFamily="18" charset="0"/>
                <a:cs typeface="Times New Roman" panose="02020603050405020304" pitchFamily="18" charset="0"/>
              </a:rPr>
              <a:t>Passing Arguments to </a:t>
            </a:r>
            <a:r>
              <a:rPr lang="en-US" altLang="en-US" sz="3400" dirty="0" smtClean="0">
                <a:solidFill>
                  <a:schemeClr val="bg1"/>
                </a:solidFill>
                <a:latin typeface="Times New Roman" panose="02020603050405020304" pitchFamily="18" charset="0"/>
                <a:cs typeface="Times New Roman" panose="02020603050405020304" pitchFamily="18" charset="0"/>
              </a:rPr>
              <a:t>Constructors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Passing Arguments to Constructors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000244"/>
          </a:xfrm>
        </p:spPr>
        <p:txBody>
          <a:bodyPr>
            <a:spAutoFit/>
          </a:bodyPr>
          <a:lstStyle/>
          <a:p>
            <a:pPr marL="255651" indent="-255651">
              <a:tabLst/>
              <a:defRPr/>
            </a:pPr>
            <a:r>
              <a:rPr lang="en-US" altLang="en-US" sz="2400" dirty="0">
                <a:solidFill>
                  <a:srgbClr val="000000"/>
                </a:solidFill>
                <a:latin typeface="Arial (Body)"/>
                <a:ea typeface="+mn-ea"/>
              </a:rPr>
              <a:t>To create a constructor that takes arguments:</a:t>
            </a:r>
          </a:p>
          <a:p>
            <a:pPr marL="741553" lvl="1" indent="-284353">
              <a:buFont typeface="Arial" panose="020B0604020202020204" pitchFamily="34" charset="0"/>
              <a:buChar char="–"/>
              <a:defRPr/>
            </a:pPr>
            <a:r>
              <a:rPr lang="en-US" altLang="en-US" sz="2400" dirty="0">
                <a:solidFill>
                  <a:srgbClr val="000000"/>
                </a:solidFill>
                <a:latin typeface="Arial (Body)"/>
              </a:rPr>
              <a:t>indicate parameters in prototype</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5" name="Picture 4" descr="Computer code reads, Rectangle left parenthesis double comma double right parenthesis semicolon."/>
          <p:cNvPicPr>
            <a:picLocks noChangeAspect="1"/>
          </p:cNvPicPr>
          <p:nvPr/>
        </p:nvPicPr>
        <p:blipFill rotWithShape="1">
          <a:blip r:embed="rId2"/>
          <a:srcRect l="6195" t="-12025"/>
          <a:stretch/>
        </p:blipFill>
        <p:spPr>
          <a:xfrm>
            <a:off x="1360659" y="2664273"/>
            <a:ext cx="4946811" cy="717112"/>
          </a:xfrm>
          <a:prstGeom prst="rect">
            <a:avLst/>
          </a:prstGeom>
        </p:spPr>
      </p:pic>
      <p:sp>
        <p:nvSpPr>
          <p:cNvPr id="4" name="Text Placeholder 3"/>
          <p:cNvSpPr>
            <a:spLocks noGrp="1"/>
          </p:cNvSpPr>
          <p:nvPr>
            <p:ph type="body" idx="2"/>
          </p:nvPr>
        </p:nvSpPr>
        <p:spPr>
          <a:xfrm>
            <a:off x="457200" y="3465099"/>
            <a:ext cx="8229600" cy="529388"/>
          </a:xfrm>
        </p:spPr>
        <p:txBody>
          <a:bodyPr/>
          <a:lstStyle/>
          <a:p>
            <a:pPr marL="741600" indent="-284400">
              <a:spcBef>
                <a:spcPts val="600"/>
              </a:spcBef>
              <a:buFontTx/>
              <a:buChar char="–"/>
            </a:pPr>
            <a:r>
              <a:rPr lang="en-US" altLang="en-US" sz="2400" dirty="0">
                <a:solidFill>
                  <a:srgbClr val="000000"/>
                </a:solidFill>
                <a:latin typeface="Arial (Body)"/>
              </a:rPr>
              <a:t>Use parameters in the definition:</a:t>
            </a:r>
            <a:endParaRPr lang="en-IN" sz="2400" dirty="0"/>
          </a:p>
        </p:txBody>
      </p:sp>
      <p:pic>
        <p:nvPicPr>
          <p:cNvPr id="6" name="Picture 5" descr="Computer code. The code has 5 lines. The lines read as follows. Line 1. Rectangle colon, colon Rectangle left parenthesis double w comma double l e n right parenthesis. Line 2. left brace. Line 3, indented once. width equals w semicolon. Line 4, indented once. length equals l e n semicolon. Line 5. right brace."/>
          <p:cNvPicPr>
            <a:picLocks noChangeAspect="1"/>
          </p:cNvPicPr>
          <p:nvPr/>
        </p:nvPicPr>
        <p:blipFill rotWithShape="1">
          <a:blip r:embed="rId3"/>
          <a:srcRect l="3012" t="2278" r="587" b="3803"/>
          <a:stretch/>
        </p:blipFill>
        <p:spPr>
          <a:xfrm>
            <a:off x="604154" y="4120347"/>
            <a:ext cx="8057612" cy="14073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smtClean="0">
                <a:latin typeface="Times New Roman" panose="02020603050405020304" pitchFamily="18" charset="0"/>
                <a:ea typeface="+mj-ea"/>
                <a:cs typeface="Arial"/>
              </a:rPr>
              <a:t>Passing Arguments to Constructors </a:t>
            </a:r>
            <a:r>
              <a:rPr lang="en-US" altLang="en-US" sz="2000" b="0" smtClean="0">
                <a:latin typeface="Times New Roman" panose="02020603050405020304" pitchFamily="18" charset="0"/>
                <a:ea typeface="+mj-ea"/>
                <a:cs typeface="Arial"/>
              </a:rPr>
              <a:t>(2 of 2)</a:t>
            </a:r>
            <a:endParaRPr lang="en-US" altLang="en-US" sz="2000" b="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766888"/>
            <a:ext cx="8229600" cy="923299"/>
          </a:xfrm>
        </p:spPr>
        <p:txBody>
          <a:bodyPr>
            <a:spAutoFit/>
          </a:bodyPr>
          <a:lstStyle/>
          <a:p>
            <a:pPr marL="255651" indent="-255651">
              <a:tabLst/>
              <a:defRPr/>
            </a:pPr>
            <a:r>
              <a:rPr lang="en-US" altLang="en-US" sz="2400" dirty="0">
                <a:solidFill>
                  <a:srgbClr val="000000"/>
                </a:solidFill>
                <a:latin typeface="Arial (Body)"/>
                <a:ea typeface="+mn-ea"/>
              </a:rPr>
              <a:t>You can pass arguments to the constructor when you create an object</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reads, Rectangle r left parenthesis 10 comma 5 right parenthesis semicolon."/>
          <p:cNvPicPr>
            <a:picLocks noChangeAspect="1"/>
          </p:cNvPicPr>
          <p:nvPr/>
        </p:nvPicPr>
        <p:blipFill rotWithShape="1">
          <a:blip r:embed="rId2"/>
          <a:srcRect l="8691" t="8691"/>
          <a:stretch/>
        </p:blipFill>
        <p:spPr>
          <a:xfrm>
            <a:off x="1953165" y="2761721"/>
            <a:ext cx="3761800" cy="60303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a:latin typeface="Times New Roman" panose="02020603050405020304" pitchFamily="18" charset="0"/>
                <a:ea typeface="+mj-ea"/>
                <a:cs typeface="Arial"/>
              </a:rPr>
              <a:t>More About Default Constructors</a:t>
            </a: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altLang="en-US" sz="2400" dirty="0">
                <a:solidFill>
                  <a:srgbClr val="000000"/>
                </a:solidFill>
                <a:latin typeface="Arial (Body)"/>
                <a:ea typeface="+mn-ea"/>
              </a:rPr>
              <a:t>If all of a constructor's parameters have default arguments, then it is a default constructor. For example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8" name="Picture 7" descr="Computer code reads, Rectangle left parenthesis double equals 0 comma double equals 0 right parenthesis semicolon. "/>
          <p:cNvPicPr>
            <a:picLocks noChangeAspect="1"/>
          </p:cNvPicPr>
          <p:nvPr/>
        </p:nvPicPr>
        <p:blipFill>
          <a:blip r:embed="rId2"/>
          <a:stretch>
            <a:fillRect/>
          </a:stretch>
        </p:blipFill>
        <p:spPr>
          <a:xfrm>
            <a:off x="1187228" y="2792679"/>
            <a:ext cx="5955958" cy="264989"/>
          </a:xfrm>
          <a:prstGeom prst="rect">
            <a:avLst/>
          </a:prstGeom>
        </p:spPr>
      </p:pic>
      <p:sp>
        <p:nvSpPr>
          <p:cNvPr id="4" name="Text Placeholder 3"/>
          <p:cNvSpPr>
            <a:spLocks noGrp="1"/>
          </p:cNvSpPr>
          <p:nvPr>
            <p:ph type="body" idx="2"/>
          </p:nvPr>
        </p:nvSpPr>
        <p:spPr>
          <a:xfrm>
            <a:off x="457200" y="3459480"/>
            <a:ext cx="8229600" cy="1058779"/>
          </a:xfrm>
        </p:spPr>
        <p:txBody>
          <a:bodyPr/>
          <a:lstStyle/>
          <a:p>
            <a:r>
              <a:rPr lang="en-US" altLang="en-US" sz="2400" dirty="0">
                <a:solidFill>
                  <a:srgbClr val="000000"/>
                </a:solidFill>
                <a:latin typeface="Arial (Body)"/>
              </a:rPr>
              <a:t>Creating an object and passing no arguments will cause this constructor to </a:t>
            </a:r>
            <a:r>
              <a:rPr lang="en-US" altLang="en-US" sz="2400" dirty="0" smtClean="0">
                <a:solidFill>
                  <a:srgbClr val="000000"/>
                </a:solidFill>
                <a:latin typeface="Arial (Body)"/>
              </a:rPr>
              <a:t>execute:</a:t>
            </a:r>
            <a:endParaRPr lang="en-IN" sz="2400" dirty="0"/>
          </a:p>
        </p:txBody>
      </p:sp>
      <p:pic>
        <p:nvPicPr>
          <p:cNvPr id="10" name="Picture 9" descr="Computer code reads, Rectangle r semicolon."/>
          <p:cNvPicPr>
            <a:picLocks noChangeAspect="1"/>
          </p:cNvPicPr>
          <p:nvPr/>
        </p:nvPicPr>
        <p:blipFill>
          <a:blip r:embed="rId3"/>
          <a:stretch>
            <a:fillRect/>
          </a:stretch>
        </p:blipFill>
        <p:spPr>
          <a:xfrm>
            <a:off x="1187228" y="4786878"/>
            <a:ext cx="2095238" cy="26638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Classes with No Default Constructor</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854323"/>
          </a:xfrm>
        </p:spPr>
        <p:txBody>
          <a:bodyPr>
            <a:spAutoFit/>
          </a:bodyPr>
          <a:lstStyle/>
          <a:p>
            <a:pPr marL="255651" indent="-255651">
              <a:tabLst/>
              <a:defRPr/>
            </a:pPr>
            <a:r>
              <a:rPr lang="en-US" altLang="en-US" sz="2400" dirty="0">
                <a:solidFill>
                  <a:srgbClr val="000000"/>
                </a:solidFill>
                <a:latin typeface="Arial (Body)"/>
                <a:ea typeface="+mn-ea"/>
              </a:rPr>
              <a:t>When all of a class's constructors require arguments, then the class has </a:t>
            </a:r>
            <a:r>
              <a:rPr lang="en-US" altLang="en-US" sz="2400" dirty="0" smtClean="0">
                <a:solidFill>
                  <a:srgbClr val="000000"/>
                </a:solidFill>
                <a:latin typeface="Arial (Body)"/>
                <a:ea typeface="+mn-ea"/>
              </a:rPr>
              <a:t>N</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O default </a:t>
            </a:r>
            <a:r>
              <a:rPr lang="en-US" altLang="en-US" sz="2400" dirty="0">
                <a:solidFill>
                  <a:srgbClr val="000000"/>
                </a:solidFill>
                <a:latin typeface="Arial (Body)"/>
                <a:ea typeface="+mn-ea"/>
              </a:rPr>
              <a:t>constructor</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When this is the case, you must pass the required arguments to the constructor when creating an object.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13.9 </a:t>
            </a:r>
            <a:r>
              <a:rPr lang="en-US" altLang="en-US" sz="3400" dirty="0">
                <a:solidFill>
                  <a:schemeClr val="bg1"/>
                </a:solidFill>
                <a:latin typeface="Times New Roman" panose="02020603050405020304" pitchFamily="18" charset="0"/>
                <a:cs typeface="Times New Roman" panose="02020603050405020304" pitchFamily="18" charset="0"/>
              </a:rPr>
              <a:t>Destructors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Destructors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970287"/>
          </a:xfrm>
        </p:spPr>
        <p:txBody>
          <a:bodyPr>
            <a:spAutoFit/>
          </a:bodyPr>
          <a:lstStyle/>
          <a:p>
            <a:pPr marL="255651" indent="-255651">
              <a:tabLst/>
              <a:defRPr/>
            </a:pPr>
            <a:r>
              <a:rPr lang="en-US" altLang="en-US" sz="2400" dirty="0">
                <a:solidFill>
                  <a:srgbClr val="000000"/>
                </a:solidFill>
                <a:latin typeface="Arial (Body)"/>
                <a:ea typeface="+mn-ea"/>
              </a:rPr>
              <a:t>Member function automatically called when an object is destroyed</a:t>
            </a:r>
          </a:p>
          <a:p>
            <a:pPr marL="255651" indent="-255651">
              <a:tabLst/>
              <a:defRPr/>
            </a:pPr>
            <a:r>
              <a:rPr lang="en-US" altLang="en-US" sz="2400" dirty="0">
                <a:solidFill>
                  <a:srgbClr val="000000"/>
                </a:solidFill>
                <a:latin typeface="Arial (Body)"/>
                <a:ea typeface="+mn-ea"/>
              </a:rPr>
              <a:t>Destructor name is </a:t>
            </a:r>
            <a:r>
              <a:rPr lang="en-US" altLang="en-US" sz="2400" dirty="0" smtClean="0">
                <a:solidFill>
                  <a:srgbClr val="000000"/>
                </a:solidFill>
                <a:latin typeface="Arial (Body)"/>
                <a:ea typeface="+mn-ea"/>
              </a:rPr>
              <a:t>~classname</a:t>
            </a:r>
            <a:r>
              <a:rPr lang="en-US" altLang="en-US" sz="2400" dirty="0">
                <a:solidFill>
                  <a:srgbClr val="000000"/>
                </a:solidFill>
                <a:latin typeface="Arial (Body)"/>
                <a:ea typeface="+mn-ea"/>
              </a:rPr>
              <a:t>, </a:t>
            </a:r>
            <a:r>
              <a:rPr lang="en-US" altLang="en-US" sz="2400" b="1" dirty="0">
                <a:solidFill>
                  <a:srgbClr val="000000"/>
                </a:solidFill>
                <a:latin typeface="Arial (Body)"/>
                <a:ea typeface="+mn-ea"/>
              </a:rPr>
              <a:t>e.g</a:t>
            </a:r>
            <a:r>
              <a:rPr lang="en-US" altLang="en-US" sz="2400" i="1" dirty="0">
                <a:solidFill>
                  <a:srgbClr val="000000"/>
                </a:solidFill>
                <a:latin typeface="Arial (Body)"/>
                <a:ea typeface="+mn-ea"/>
              </a:rPr>
              <a:t>.</a:t>
            </a:r>
            <a:r>
              <a:rPr lang="en-US" altLang="en-US" sz="2400" dirty="0">
                <a:solidFill>
                  <a:srgbClr val="000000"/>
                </a:solidFill>
                <a:latin typeface="Arial (Body)"/>
                <a:ea typeface="+mn-ea"/>
              </a:rPr>
              <a:t>, </a:t>
            </a:r>
            <a:r>
              <a:rPr lang="en-US" altLang="en-US" sz="2400" dirty="0" smtClean="0">
                <a:solidFill>
                  <a:srgbClr val="000000"/>
                </a:solidFill>
                <a:latin typeface="+mn-lt"/>
                <a:ea typeface="+mn-ea"/>
                <a:cs typeface="Courier New" panose="02070309020205020404" pitchFamily="49" charset="0"/>
              </a:rPr>
              <a:t>~</a:t>
            </a:r>
            <a:r>
              <a:rPr lang="en-US" altLang="en-US" sz="2400" dirty="0" smtClean="0">
                <a:latin typeface="Courier New" panose="02070309020205020404" pitchFamily="49" charset="0"/>
              </a:rPr>
              <a:t>Rectangle</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Has no return type; takes no arguments</a:t>
            </a:r>
          </a:p>
          <a:p>
            <a:pPr marL="255651" indent="-255651">
              <a:tabLst/>
              <a:defRPr/>
            </a:pPr>
            <a:r>
              <a:rPr lang="en-US" altLang="en-US" sz="2400" dirty="0">
                <a:solidFill>
                  <a:srgbClr val="000000"/>
                </a:solidFill>
                <a:latin typeface="Arial (Body)"/>
                <a:ea typeface="+mn-ea"/>
              </a:rPr>
              <a:t>Only one destructor per class, </a:t>
            </a:r>
            <a:r>
              <a:rPr lang="en-US" altLang="en-US" sz="2400" b="1" dirty="0">
                <a:solidFill>
                  <a:srgbClr val="000000"/>
                </a:solidFill>
                <a:latin typeface="Arial (Body)"/>
                <a:ea typeface="+mn-ea"/>
              </a:rPr>
              <a:t>i.e</a:t>
            </a:r>
            <a:r>
              <a:rPr lang="en-US" altLang="en-US" sz="2400" i="1" dirty="0">
                <a:solidFill>
                  <a:srgbClr val="000000"/>
                </a:solidFill>
                <a:latin typeface="Arial (Body)"/>
                <a:ea typeface="+mn-ea"/>
              </a:rPr>
              <a:t>.</a:t>
            </a:r>
            <a:r>
              <a:rPr lang="en-US" altLang="en-US" sz="2400" dirty="0">
                <a:solidFill>
                  <a:srgbClr val="000000"/>
                </a:solidFill>
                <a:latin typeface="Arial (Body)"/>
                <a:ea typeface="+mn-ea"/>
              </a:rPr>
              <a:t>, it cannot be overloaded</a:t>
            </a:r>
          </a:p>
          <a:p>
            <a:pPr marL="255651" indent="-255651">
              <a:tabLst/>
              <a:defRPr/>
            </a:pPr>
            <a:r>
              <a:rPr lang="en-US" altLang="en-US" sz="2400" dirty="0">
                <a:solidFill>
                  <a:srgbClr val="000000"/>
                </a:solidFill>
                <a:latin typeface="Arial (Body)"/>
                <a:ea typeface="+mn-ea"/>
              </a:rPr>
              <a:t>If constructor allocates dynamic memory, destructor should release </a:t>
            </a:r>
            <a:r>
              <a:rPr lang="en-US" altLang="en-US" sz="2400" dirty="0" smtClean="0">
                <a:solidFill>
                  <a:srgbClr val="000000"/>
                </a:solidFill>
                <a:latin typeface="Arial (Body)"/>
                <a:ea typeface="+mn-ea"/>
              </a:rPr>
              <a:t>it</a:t>
            </a:r>
            <a:endParaRPr lang="en-US" altLang="en-US" sz="2400" dirty="0">
              <a:solidFill>
                <a:srgbClr val="000000"/>
              </a:solidFill>
              <a:latin typeface="Arial (Body)"/>
              <a:ea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Object-Oriented Programming Terminology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255651" indent="-255651">
              <a:tabLst/>
              <a:defRPr/>
            </a:pPr>
            <a:r>
              <a:rPr lang="en-US" altLang="en-US" sz="2400" b="1" dirty="0">
                <a:solidFill>
                  <a:srgbClr val="000000"/>
                </a:solidFill>
                <a:latin typeface="Arial (Body)"/>
                <a:ea typeface="+mn-ea"/>
              </a:rPr>
              <a:t>class</a:t>
            </a:r>
            <a:r>
              <a:rPr lang="en-US" altLang="en-US" sz="2400" dirty="0">
                <a:solidFill>
                  <a:srgbClr val="000000"/>
                </a:solidFill>
                <a:latin typeface="Arial (Body)"/>
                <a:ea typeface="+mn-ea"/>
              </a:rPr>
              <a:t>: like a </a:t>
            </a:r>
            <a:r>
              <a:rPr lang="en-US" altLang="en-US" sz="2400" dirty="0">
                <a:latin typeface="Courier New" panose="02070309020205020404" pitchFamily="49" charset="0"/>
              </a:rPr>
              <a:t>struct</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(allows bundling of related variables),  but variables and functions in the class can have different properties than in a </a:t>
            </a:r>
            <a:r>
              <a:rPr lang="en-US" altLang="en-US" sz="2400" dirty="0">
                <a:latin typeface="Courier New" panose="02070309020205020404" pitchFamily="49" charset="0"/>
              </a:rPr>
              <a:t>struct</a:t>
            </a:r>
            <a:endParaRPr lang="en-US" altLang="en-US" sz="2400" dirty="0">
              <a:solidFill>
                <a:srgbClr val="000000"/>
              </a:solidFill>
              <a:latin typeface="Arial (Body)"/>
              <a:ea typeface="+mn-ea"/>
            </a:endParaRPr>
          </a:p>
          <a:p>
            <a:pPr marL="255651" indent="-255651">
              <a:tabLst/>
              <a:defRPr/>
            </a:pPr>
            <a:r>
              <a:rPr lang="en-US" altLang="en-US" sz="2400" b="1" dirty="0">
                <a:solidFill>
                  <a:srgbClr val="000000"/>
                </a:solidFill>
                <a:latin typeface="Arial (Body)"/>
                <a:ea typeface="+mn-ea"/>
              </a:rPr>
              <a:t>object</a:t>
            </a:r>
            <a:r>
              <a:rPr lang="en-US" altLang="en-US" sz="2400" dirty="0">
                <a:solidFill>
                  <a:srgbClr val="000000"/>
                </a:solidFill>
                <a:latin typeface="Arial (Body)"/>
                <a:ea typeface="+mn-ea"/>
              </a:rPr>
              <a:t>: an instance of a </a:t>
            </a:r>
            <a:r>
              <a:rPr lang="en-US" altLang="en-US" sz="2400" dirty="0">
                <a:latin typeface="Courier New" panose="02070309020205020404" pitchFamily="49" charset="0"/>
              </a:rPr>
              <a:t>class</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in the same way that a variable can be an instance of a </a:t>
            </a:r>
            <a:r>
              <a:rPr lang="en-US" altLang="en-US" sz="2400" dirty="0">
                <a:latin typeface="Courier New" panose="02070309020205020404" pitchFamily="49" charset="0"/>
              </a:rPr>
              <a:t>struct</a:t>
            </a:r>
            <a:endParaRPr lang="en-US" altLang="en-US" sz="2400" dirty="0">
              <a:solidFill>
                <a:srgbClr val="000000"/>
              </a:solidFill>
              <a:latin typeface="Arial (Body)"/>
              <a:ea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973568" cy="1066799"/>
          </a:xfrm>
        </p:spPr>
        <p:txBody>
          <a:bodyPr anchor="b"/>
          <a:lstStyle/>
          <a:p>
            <a:r>
              <a:rPr lang="en-US" altLang="en-US" kern="1200" dirty="0">
                <a:latin typeface="Times New Roman" panose="02020603050405020304" pitchFamily="18" charset="0"/>
                <a:cs typeface="Arial" panose="020B0604020202020204" pitchFamily="34" charset="0"/>
              </a:rPr>
              <a:t>Contents of </a:t>
            </a:r>
            <a:r>
              <a:rPr lang="en-US" altLang="en-US" kern="1200" dirty="0">
                <a:latin typeface="Courier New" panose="02070309020205020404" pitchFamily="49" charset="0"/>
                <a:cs typeface="Courier New" panose="02070309020205020404" pitchFamily="49" charset="0"/>
              </a:rPr>
              <a:t>Inventoryitem.h</a:t>
            </a:r>
            <a:r>
              <a:rPr lang="en-US" altLang="en-US" kern="1200" dirty="0">
                <a:latin typeface="Times New Roman" panose="02020603050405020304" pitchFamily="18" charset="0"/>
                <a:cs typeface="Arial" panose="020B0604020202020204" pitchFamily="34" charset="0"/>
              </a:rPr>
              <a:t> Version1 </a:t>
            </a:r>
            <a:r>
              <a:rPr lang="en-US" altLang="en-US" sz="2000" b="0" kern="1200" dirty="0">
                <a:latin typeface="Times New Roman" panose="02020603050405020304" pitchFamily="18" charset="0"/>
                <a:cs typeface="Arial" panose="020B0604020202020204" pitchFamily="34" charset="0"/>
              </a:rPr>
              <a:t>(1 of 2)</a:t>
            </a:r>
            <a:endParaRPr lang="en-IN" dirty="0"/>
          </a:p>
        </p:txBody>
      </p:sp>
      <p:pic>
        <p:nvPicPr>
          <p:cNvPr id="69635" name="Picture 2" descr="Computer code has 39 lines. The lines read as follows. Line 1. forward slash forward slash Specification file for the Contact class period. Line 2. hash if n d e f CONTACT I N F O underscore H. Line 3. hash define CONTACT I N F O underscore H. Line 4. hash include left angle bracket c string right angle bracket forward slash forward slash Needed for s t r, l e n and s t r, c p y. Line 5. blank. Line 6. forward slash forward slash Contact Info class declaration period. Line 7. class Contact Info. Line 8. left brace. Line 9. private colon. Line 10, indented once. c h a r asterisk name semicolon forward slash forward slash The name. Line 11, indented once. double cost semicolon slash, slash the item cost. Line 12, indented once. i n t units semicolon slash, slash number of units on hand. "/>
          <p:cNvPicPr>
            <a:picLocks noChangeAspect="1" noChangeArrowheads="1"/>
          </p:cNvPicPr>
          <p:nvPr/>
        </p:nvPicPr>
        <p:blipFill rotWithShape="1">
          <a:blip r:embed="rId2">
            <a:extLst>
              <a:ext uri="{28A0092B-C50C-407E-A947-70E740481C1C}">
                <a14:useLocalDpi xmlns:a14="http://schemas.microsoft.com/office/drawing/2010/main" val="0"/>
              </a:ext>
            </a:extLst>
          </a:blip>
          <a:srcRect l="5843" t="11900" b="-1"/>
          <a:stretch/>
        </p:blipFill>
        <p:spPr bwMode="auto">
          <a:xfrm>
            <a:off x="686975" y="1938527"/>
            <a:ext cx="7514018" cy="3278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7891272" cy="1231076"/>
          </a:xfrm>
        </p:spPr>
        <p:txBody>
          <a:bodyPr wrap="square" anchor="b">
            <a:spAutoFit/>
          </a:bodyPr>
          <a:lstStyle/>
          <a:p>
            <a:pPr eaLnBrk="1" hangingPunct="1">
              <a:spcBef>
                <a:spcPct val="0"/>
              </a:spcBef>
              <a:buClrTx/>
              <a:defRPr/>
            </a:pPr>
            <a:r>
              <a:rPr lang="en-US" altLang="en-US" kern="1200" dirty="0" smtClean="0">
                <a:latin typeface="Times New Roman" panose="02020603050405020304" pitchFamily="18" charset="0"/>
                <a:ea typeface="+mn-ea"/>
                <a:cs typeface="Arial" panose="020B0604020202020204" pitchFamily="34" charset="0"/>
              </a:rPr>
              <a:t>Contents of </a:t>
            </a:r>
            <a:r>
              <a:rPr lang="en-US" altLang="en-US" kern="1200" dirty="0" smtClean="0">
                <a:latin typeface="Courier New" panose="02070309020205020404" pitchFamily="49" charset="0"/>
                <a:ea typeface="+mn-ea"/>
                <a:cs typeface="Courier New" panose="02070309020205020404" pitchFamily="49" charset="0"/>
              </a:rPr>
              <a:t>Inventoryitem.h</a:t>
            </a:r>
            <a:r>
              <a:rPr lang="en-US" altLang="en-US" kern="1200" dirty="0" smtClean="0">
                <a:latin typeface="Times New Roman" panose="02020603050405020304" pitchFamily="18" charset="0"/>
                <a:ea typeface="+mn-ea"/>
                <a:cs typeface="Arial" panose="020B0604020202020204" pitchFamily="34" charset="0"/>
              </a:rPr>
              <a:t> Version1 </a:t>
            </a:r>
            <a:r>
              <a:rPr lang="en-US" altLang="en-US" sz="2000" b="0" kern="1200" dirty="0" smtClean="0">
                <a:latin typeface="Times New Roman" panose="02020603050405020304" pitchFamily="18" charset="0"/>
                <a:ea typeface="+mn-ea"/>
                <a:cs typeface="Arial" panose="020B0604020202020204" pitchFamily="34" charset="0"/>
              </a:rPr>
              <a:t>(2 of 2)</a:t>
            </a:r>
            <a:endParaRPr lang="en-US" altLang="en-US" sz="2000" b="0" kern="1200" dirty="0">
              <a:latin typeface="Times New Roman" panose="02020603050405020304" pitchFamily="18" charset="0"/>
              <a:ea typeface="+mn-ea"/>
              <a:cs typeface="Arial" panose="020B0604020202020204" pitchFamily="34" charset="0"/>
            </a:endParaRPr>
          </a:p>
        </p:txBody>
      </p:sp>
      <p:pic>
        <p:nvPicPr>
          <p:cNvPr id="70660" name="Picture 2" descr="Computer code continued. Line 13. public semicolon. Line 14, indented once. slash, slash constructor. Line 15, indented once. Inventory item left parenthesis c h a r asterisk d e s c comma double c comma i n t, u right parenthesis. Line 16, indented twice. left parenthesis slash, slash allocate just enough memory for the description period. Line 17, indented three times. Description equals new c h a r left bracket s t r l e n left parenthesis d e s c right parenthesis plus 1 right bracket semicolon. Line 18. Blank. Line 19, indented three times. Copy the description to the allocated memory. Line 20, indented three times. S t r c p y left parenthesis description comma d e s c right parenthesis semicolon. Line 21. blank. Line 22, indented three times. Slash, slash assign values to cost and units. Line 23, indented three times. Cost equals c semicolon. Line 24, indented three times. units equals u semicolon right parenthesis. Line 25. blank. Line 26, indented twice. Slash, slash destructor. Line 27, indented twice. Dash inventory item left parenthesis right parenthesis. Line 28, indented three times left parenthesis. left brace delete left bracket, right bracket description semicolon right parenthesis. Line 29. Blank. Line 30, indented once. c o n s t, c h a r asterisk get description left parenthesis right parenthesis c o n s t. Line 31, indented three times. left brace return description semicolon right parenthesis. Line 32. Blank. Line 33, indented once. double get cost left parenthesis right parenthesis c o n s t. Line 34, indented twice. Left brace return cost semicolon right brace. Line 35. Blank. Line 36, indented once. i n t get units left parenthesis right parenthesis c o n s t. Line 37, indented twice. left brace return units semicolon right brace. Line 38. Right brace. Semicolon. Line 39. Hash end 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023" y="1492219"/>
            <a:ext cx="5495626" cy="4757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txBox="1">
            <a:spLocks noGrp="1"/>
          </p:cNvSpPr>
          <p:nvPr>
            <p:ph type="title"/>
          </p:nvPr>
        </p:nvSpPr>
        <p:spPr>
          <a:xfrm>
            <a:off x="457200" y="605831"/>
            <a:ext cx="8229600" cy="707856"/>
          </a:xfrm>
        </p:spPr>
        <p:txBody>
          <a:bodyPr anchor="b">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Program 13-12</a:t>
            </a:r>
          </a:p>
        </p:txBody>
      </p:sp>
      <p:pic>
        <p:nvPicPr>
          <p:cNvPr id="72707" name="Picture 1" descr="Computer code has 16 lines. The lines read as follows. Line 1. forward slash forward slash This program demonstrates a class with a destructor period. Line 2. hash include left angle bracket i o stream right angle bracket. Line 3. hash include double quote Contact Info period h double quote. Line 4. using namespace s t d semicolon. Line 5. blank. Line 6. i n t main left parenthesis right parenthesis. Line 7. left brace. Line 8, indented once. forward slash forward slash Define a Contact Info object with the following data colon. Line 9, indented once. forward slash forward slash Name colon Kristen Lee Phone Number colon 555 hyphen 2021. Line 10, indented once. Contact I n f o entry left parenthesis double quote Kristen Lee double quote comma double quote 555 hyphen 2021 double quote right parenthesis semicolon. Line 11. blank. Line 12, indented once. forward slash forward slash Display the object's data period. Line 13, indented once. c out left angle bracket left angle bracket double quote Name colon double quote left angle bracket left angle bracket entry period get Name left parenthesis right parenthesis left angle bracket left angle bracket end l semicolon. Line 14, indented once. c out left angle bracket left angle bracket double quote Phone Number colon double quote left angle bracket left angle bracket entry period get Phone Number left parenthesis right parenthesis left angle bracket left angle bracket end l semicolon. Line 15, indented once. return 0 semicolon. Line 16. right brace.The program output has 2 lines. The lines read as follows. Line 1. Name colon Kristen Lee. Line 2. Phone number colon 555 dash 2021."/>
          <p:cNvPicPr>
            <a:picLocks noChangeAspect="1"/>
          </p:cNvPicPr>
          <p:nvPr/>
        </p:nvPicPr>
        <p:blipFill rotWithShape="1">
          <a:blip r:embed="rId2">
            <a:extLst>
              <a:ext uri="{28A0092B-C50C-407E-A947-70E740481C1C}">
                <a14:useLocalDpi xmlns:a14="http://schemas.microsoft.com/office/drawing/2010/main" val="0"/>
              </a:ext>
            </a:extLst>
          </a:blip>
          <a:srcRect t="8282" r="503" b="265"/>
          <a:stretch/>
        </p:blipFill>
        <p:spPr bwMode="auto">
          <a:xfrm>
            <a:off x="849956" y="1828734"/>
            <a:ext cx="7444089" cy="4234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129"/>
            <a:ext cx="8229600" cy="1169521"/>
          </a:xfrm>
        </p:spPr>
        <p:txBody>
          <a:bodyPr>
            <a:spAutoFit/>
          </a:bodyPr>
          <a:lstStyle/>
          <a:p>
            <a:pPr>
              <a:spcBef>
                <a:spcPct val="0"/>
              </a:spcBef>
              <a:buClrTx/>
              <a:defRPr/>
            </a:pPr>
            <a:r>
              <a:rPr lang="en-US" altLang="en-US" sz="3200" dirty="0" smtClean="0">
                <a:latin typeface="Times New Roman" panose="02020603050405020304" pitchFamily="18" charset="0"/>
                <a:ea typeface="+mj-ea"/>
                <a:cs typeface="Arial"/>
              </a:rPr>
              <a:t>Constructors, Destructors, and Dynamically Allocated Objects</a:t>
            </a:r>
            <a:endParaRPr lang="en-US" altLang="en-US" sz="320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altLang="en-US" sz="2400" dirty="0">
                <a:solidFill>
                  <a:srgbClr val="000000"/>
                </a:solidFill>
                <a:latin typeface="Arial (Body)"/>
                <a:ea typeface="+mn-ea"/>
              </a:rPr>
              <a:t>When an object is dynamically allocated with the new operator, its constructor executes</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reads, rectangle asterisk r equals new rectangle left parenthesis 10 comma 20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650" y="2777647"/>
            <a:ext cx="6949440" cy="283464"/>
          </a:xfrm>
          <a:prstGeom prst="rect">
            <a:avLst/>
          </a:prstGeom>
        </p:spPr>
      </p:pic>
      <p:sp>
        <p:nvSpPr>
          <p:cNvPr id="4" name="Text Placeholder 3"/>
          <p:cNvSpPr>
            <a:spLocks noGrp="1"/>
          </p:cNvSpPr>
          <p:nvPr>
            <p:ph type="body" idx="2"/>
          </p:nvPr>
        </p:nvSpPr>
        <p:spPr>
          <a:xfrm>
            <a:off x="457200" y="3312133"/>
            <a:ext cx="8229600" cy="482627"/>
          </a:xfrm>
        </p:spPr>
        <p:txBody>
          <a:bodyPr/>
          <a:lstStyle/>
          <a:p>
            <a:r>
              <a:rPr lang="en-US" altLang="en-US" sz="2400" dirty="0">
                <a:solidFill>
                  <a:srgbClr val="000000"/>
                </a:solidFill>
                <a:latin typeface="Arial (Body)"/>
              </a:rPr>
              <a:t>When the object is destroyed, its destructor executes</a:t>
            </a:r>
            <a:r>
              <a:rPr lang="en-US" altLang="en-US" sz="2400" dirty="0" smtClean="0">
                <a:solidFill>
                  <a:srgbClr val="000000"/>
                </a:solidFill>
                <a:latin typeface="Arial (Body)"/>
              </a:rPr>
              <a:t>:</a:t>
            </a:r>
            <a:endParaRPr lang="en-IN" sz="2400" dirty="0"/>
          </a:p>
        </p:txBody>
      </p:sp>
      <p:pic>
        <p:nvPicPr>
          <p:cNvPr id="6" name="Picture 5" descr="Computer code reads, delete r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974" y="4045782"/>
            <a:ext cx="1490472" cy="2286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13.10 </a:t>
            </a:r>
            <a:r>
              <a:rPr lang="en-US" altLang="en-US" sz="3400" dirty="0">
                <a:solidFill>
                  <a:schemeClr val="bg1"/>
                </a:solidFill>
                <a:latin typeface="Times New Roman" panose="02020603050405020304" pitchFamily="18" charset="0"/>
                <a:cs typeface="Times New Roman" panose="02020603050405020304" pitchFamily="18" charset="0"/>
              </a:rPr>
              <a:t>Overloading </a:t>
            </a:r>
            <a:r>
              <a:rPr lang="en-US" altLang="en-US" sz="3400" dirty="0" smtClean="0">
                <a:solidFill>
                  <a:schemeClr val="bg1"/>
                </a:solidFill>
                <a:latin typeface="Times New Roman" panose="02020603050405020304" pitchFamily="18" charset="0"/>
                <a:cs typeface="Times New Roman" panose="02020603050405020304" pitchFamily="18" charset="0"/>
              </a:rPr>
              <a:t>Constructors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smtClean="0">
                <a:latin typeface="Times New Roman" panose="02020603050405020304" pitchFamily="18" charset="0"/>
                <a:ea typeface="+mj-ea"/>
                <a:cs typeface="Arial"/>
              </a:rPr>
              <a:t>Overloading Constructors</a:t>
            </a:r>
            <a:endParaRPr lang="en-US" altLang="en-US">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484992"/>
          </a:xfrm>
        </p:spPr>
        <p:txBody>
          <a:bodyPr>
            <a:spAutoFit/>
          </a:bodyPr>
          <a:lstStyle/>
          <a:p>
            <a:pPr marL="255651" indent="-255651">
              <a:tabLst/>
              <a:defRPr/>
            </a:pPr>
            <a:r>
              <a:rPr lang="en-US" altLang="en-US" sz="2400" dirty="0">
                <a:solidFill>
                  <a:srgbClr val="000000"/>
                </a:solidFill>
                <a:latin typeface="Arial (Body)"/>
                <a:ea typeface="+mn-ea"/>
              </a:rPr>
              <a:t>A class can have more than one </a:t>
            </a:r>
            <a:r>
              <a:rPr lang="en-US" altLang="en-US" sz="2400" dirty="0" smtClean="0">
                <a:solidFill>
                  <a:srgbClr val="000000"/>
                </a:solidFill>
                <a:latin typeface="Arial (Body)"/>
                <a:ea typeface="+mn-ea"/>
              </a:rPr>
              <a:t>constructor</a:t>
            </a:r>
          </a:p>
          <a:p>
            <a:pPr marL="255651" indent="-255651">
              <a:defRPr/>
            </a:pPr>
            <a:r>
              <a:rPr lang="en-US" altLang="en-US" sz="2400" dirty="0">
                <a:solidFill>
                  <a:srgbClr val="000000"/>
                </a:solidFill>
                <a:latin typeface="Arial (Body)"/>
              </a:rPr>
              <a:t>Overloaded constructors in a class must have different parameter lists</a:t>
            </a:r>
            <a:r>
              <a:rPr lang="en-US" altLang="en-US" sz="2400" dirty="0" smtClean="0">
                <a:solidFill>
                  <a:srgbClr val="000000"/>
                </a:solidFill>
                <a:latin typeface="Arial (Body)"/>
              </a:rPr>
              <a:t>:</a:t>
            </a:r>
            <a:endParaRPr lang="en-IN" sz="2400" dirty="0"/>
          </a:p>
        </p:txBody>
      </p:sp>
      <p:pic>
        <p:nvPicPr>
          <p:cNvPr id="6" name="Picture 5" descr="Computer code has 3 lines. The lines read as follows. Line 1. Rectangle left parenthesis right parenthesis semicolon. Line 2. Rectangle left parenthesis double right parenthesis semicolon. Line 3. Rectangle left parenthesis comma double right parenthesis semicolon."/>
          <p:cNvPicPr>
            <a:picLocks noChangeAspect="1"/>
          </p:cNvPicPr>
          <p:nvPr/>
        </p:nvPicPr>
        <p:blipFill>
          <a:blip r:embed="rId2"/>
          <a:stretch>
            <a:fillRect/>
          </a:stretch>
        </p:blipFill>
        <p:spPr>
          <a:xfrm>
            <a:off x="1871238" y="3222352"/>
            <a:ext cx="5401524" cy="1481456"/>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eaLnBrk="1" hangingPunct="1">
              <a:spcBef>
                <a:spcPct val="50000"/>
              </a:spcBef>
              <a:buClrTx/>
              <a:defRPr/>
            </a:pPr>
            <a:r>
              <a:rPr lang="en-IN" dirty="0"/>
              <a:t>Contents of </a:t>
            </a:r>
            <a:r>
              <a:rPr lang="en-IN" dirty="0" smtClean="0">
                <a:latin typeface="Courier New" panose="02070309020205020404" pitchFamily="49" charset="0"/>
                <a:cs typeface="Courier New" panose="02070309020205020404" pitchFamily="49" charset="0"/>
              </a:rPr>
              <a:t>InventoryItem.h</a:t>
            </a:r>
            <a:r>
              <a:rPr lang="en-IN" dirty="0" smtClean="0"/>
              <a:t> </a:t>
            </a:r>
            <a:r>
              <a:rPr lang="en-IN" sz="2000" b="0" dirty="0" smtClean="0"/>
              <a:t>(1 of 2)</a:t>
            </a:r>
            <a:endParaRPr lang="en-US" altLang="en-US" sz="2000" b="0" kern="1200" dirty="0">
              <a:latin typeface="Times New Roman" panose="02020603050405020304" pitchFamily="18" charset="0"/>
              <a:ea typeface="+mn-ea"/>
              <a:cs typeface="Arial" panose="020B0604020202020204" pitchFamily="34" charset="0"/>
            </a:endParaRPr>
          </a:p>
        </p:txBody>
      </p:sp>
      <p:pic>
        <p:nvPicPr>
          <p:cNvPr id="76803" name="Picture 5" descr="Computer code has 57 lines. The lines read as follows. Line 1. forward slash forward slash This class has overloaded constructors period. Line 2. hash if n d e f INVENTORY ITEM underscore H. Line 3. hash define INVENTORY ITEM underscore H. Line 4. hash include left angle bracket string right angle bracket. Line 5. using namespace s t d semicolon. Line 6. blank. Line 7. class Inventory Item. Line 8. left brace. Line 9. private colon. Line 10, indented once. string description semicolon forward slash forward slash The item description. Line 11, indented once. double cost semicolon forward slash forward slash The item cost. Line 12, indented once. i n t units semicolon forward slash forward slash Number of units on hand. Line 13. public colon. Line 14, indented once. forward slash forward slash Constructor hash 1. Line 15, indented once. Inventory Item left parenthesis right parenthesis. Line 16, indented twice. left brace forward slash forward slash Initialize description comma cost comma and units period. Line 17, indented 3 times. description equals double quote double quote semicolon. Line 18, indented 3 times. cost equals 0 period 0 semicolon. Line 19, indented 3 times. units equals 0 semicolon right brace. Line 20. blank. Line 21, indented once. forward slash forward slash Constructor hash 2. Line 22, indented once. Inventory Item left parenthesis string d e s c right parenthesis. Line 23, indented twice. left brace forward slash forward slash Assign the value to description period. Line 24, indented twice. description equals d e s c semicolon. Line 25. blank. Line 26, indented twice. forward slash forward slash Initialize cost and units period. Line 27, indented twice. cost equals 0 period 0 semicolon. Line 28, indented twice. units equals 0 semicolon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942" y="1559691"/>
            <a:ext cx="5104116" cy="474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8229600" cy="1066799"/>
          </a:xfrm>
        </p:spPr>
        <p:txBody>
          <a:bodyPr anchor="b"/>
          <a:lstStyle/>
          <a:p>
            <a:r>
              <a:rPr lang="en-IN" dirty="0"/>
              <a:t>Contents of </a:t>
            </a:r>
            <a:r>
              <a:rPr lang="en-IN" dirty="0">
                <a:latin typeface="Courier New" panose="02070309020205020404" pitchFamily="49" charset="0"/>
                <a:cs typeface="Courier New" panose="02070309020205020404" pitchFamily="49" charset="0"/>
              </a:rPr>
              <a:t>InventoryItem.h</a:t>
            </a:r>
            <a:r>
              <a:rPr lang="en-IN" dirty="0"/>
              <a:t> </a:t>
            </a:r>
            <a:r>
              <a:rPr lang="en-IN" sz="2000" b="0" dirty="0" smtClean="0"/>
              <a:t>(2 </a:t>
            </a:r>
            <a:r>
              <a:rPr lang="en-IN" sz="2000" b="0" dirty="0"/>
              <a:t>of 2)</a:t>
            </a:r>
            <a:endParaRPr lang="en-IN" dirty="0"/>
          </a:p>
        </p:txBody>
      </p:sp>
      <p:pic>
        <p:nvPicPr>
          <p:cNvPr id="77827" name="Picture 5" descr="Computer code continued. Line 29. blank. Line 30, indented once. forward slash forward slash Constructor hash 3. Line 31, indented once. Inventory Item left parenthesis string d e s c comma double c comma i n t, u right parenthesis. Line 32, indented twice. left brace forward slash forward slash Assign values to description comma cost comma and units period. Line 33, indented 3 times. description equals d e s c semicolon. Line 34, indented 3 times. cost equals c semicolon. Line 35. units equals u semicolon right brace. Line 36. blank. Line 37, indented once. forward slash forward slash Mutator functions. Line 38, indented once. void set Description left parenthesis string d right parenthesis. Line 39, indented twice. left brace description equals d semicolon right brace. Line 40. blank. Line 41, indented once. void set Cost left parenthesis double c right parenthesis. Line 42, indented twice. left brace cost equals c semicolon right brace. Line 43. blank. Line 44, indented once. void set Units left parenthesis i n t, u right parenthesis. Line 45, indented twice. left brace units equals u semicolon right brace. Line 46. blank. Line 47, indented once. forward slash forward slash Access or functions. Line 48, indented twice. string get Description left parenthesis right parenthesis c o n s t. Line 49, indented 3 times. left brace return description semicolon right brace. Line 50. blank. Line 51, indented once. double get Cost left parenthesis right parenthesis c o n s t. Line 52, indented twice. left brace return cost semicolon right brace. Line 53. blank. Line 54, indented once. i n t get Units left parenthesis right parenthesis c o n s t. Line 55, indented twice. left brace return units semicolon right brace. Line 56. right brace semicolon. Line 57. hash end 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316" y="1570224"/>
            <a:ext cx="4967366" cy="477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Only One Default Constructor and One Destructor</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292631"/>
          </a:xfrm>
        </p:spPr>
        <p:txBody>
          <a:bodyPr>
            <a:spAutoFit/>
          </a:bodyPr>
          <a:lstStyle/>
          <a:p>
            <a:pPr marL="255651" indent="-255651">
              <a:tabLst/>
              <a:defRPr/>
            </a:pPr>
            <a:r>
              <a:rPr lang="en-US" altLang="en-US" sz="2400" dirty="0">
                <a:solidFill>
                  <a:srgbClr val="000000"/>
                </a:solidFill>
                <a:latin typeface="Arial (Body)"/>
                <a:ea typeface="+mn-ea"/>
              </a:rPr>
              <a:t>Do not provide more than one default constructor for a class: one that takes no arguments and one that has default arguments for all </a:t>
            </a:r>
            <a:r>
              <a:rPr lang="en-US" altLang="en-US" sz="2400" dirty="0" smtClean="0">
                <a:solidFill>
                  <a:srgbClr val="000000"/>
                </a:solidFill>
                <a:latin typeface="Arial (Body)"/>
                <a:ea typeface="+mn-ea"/>
              </a:rPr>
              <a:t>parameters</a:t>
            </a:r>
            <a:endParaRPr lang="en-US" altLang="en-US" sz="2400" dirty="0">
              <a:solidFill>
                <a:srgbClr val="000000"/>
              </a:solidFill>
              <a:latin typeface="Arial (Body)"/>
            </a:endParaRPr>
          </a:p>
        </p:txBody>
      </p:sp>
      <p:pic>
        <p:nvPicPr>
          <p:cNvPr id="5" name="Picture 4" descr="Computer code has 2 lines. The lines read as follows. Line 1. square left parenthesis right parenthesis semicolon. Line 2, indented once. Square left parenthesis i n t equals 0 right parenthesis semicolon. Slash, slash will not compi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77" y="3052434"/>
            <a:ext cx="6905647" cy="734844"/>
          </a:xfrm>
          <a:prstGeom prst="rect">
            <a:avLst/>
          </a:prstGeom>
        </p:spPr>
      </p:pic>
      <p:sp>
        <p:nvSpPr>
          <p:cNvPr id="4" name="Text Placeholder 3"/>
          <p:cNvSpPr>
            <a:spLocks noGrp="1"/>
          </p:cNvSpPr>
          <p:nvPr>
            <p:ph type="body" idx="2"/>
          </p:nvPr>
        </p:nvSpPr>
        <p:spPr>
          <a:xfrm>
            <a:off x="457200" y="3912828"/>
            <a:ext cx="8229600" cy="818147"/>
          </a:xfrm>
        </p:spPr>
        <p:txBody>
          <a:bodyPr/>
          <a:lstStyle/>
          <a:p>
            <a:r>
              <a:rPr lang="en-US" altLang="en-US" sz="2400" dirty="0">
                <a:solidFill>
                  <a:srgbClr val="000000"/>
                </a:solidFill>
                <a:latin typeface="Arial (Body)"/>
              </a:rPr>
              <a:t>Since a destructor takes no arguments, there can only be one destructor for a class</a:t>
            </a:r>
            <a:endParaRPr lang="en-IN" sz="2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Member Function Overloading</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altLang="en-US" sz="2400" dirty="0">
                <a:solidFill>
                  <a:srgbClr val="000000"/>
                </a:solidFill>
                <a:latin typeface="Arial (Body)"/>
                <a:ea typeface="+mn-ea"/>
              </a:rPr>
              <a:t>Non-constructor member functions can also be overloaded</a:t>
            </a:r>
            <a:r>
              <a:rPr lang="en-US" altLang="en-US" sz="2400" dirty="0" smtClean="0">
                <a:solidFill>
                  <a:srgbClr val="000000"/>
                </a:solidFill>
                <a:latin typeface="Arial (Body)"/>
                <a:ea typeface="+mn-ea"/>
              </a:rPr>
              <a:t>:</a:t>
            </a:r>
            <a:endParaRPr lang="en-US" altLang="en-US" sz="2400" dirty="0">
              <a:solidFill>
                <a:srgbClr val="000000"/>
              </a:solidFill>
              <a:latin typeface="Arial (Body)"/>
            </a:endParaRPr>
          </a:p>
        </p:txBody>
      </p:sp>
      <p:pic>
        <p:nvPicPr>
          <p:cNvPr id="5" name="Picture 4" descr="Computer code has 2 lines. The lines read as follows. Line 1. void set cost left parenthesis double right parenthesis semicolon. Line 2, indented once. void set cost left parenthesis c h a r asterisk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850" y="2667067"/>
            <a:ext cx="4339913" cy="745506"/>
          </a:xfrm>
          <a:prstGeom prst="rect">
            <a:avLst/>
          </a:prstGeom>
        </p:spPr>
      </p:pic>
      <p:sp>
        <p:nvSpPr>
          <p:cNvPr id="4" name="Text Placeholder 3"/>
          <p:cNvSpPr>
            <a:spLocks noGrp="1"/>
          </p:cNvSpPr>
          <p:nvPr>
            <p:ph type="body" idx="2"/>
          </p:nvPr>
        </p:nvSpPr>
        <p:spPr>
          <a:xfrm>
            <a:off x="457200" y="3578353"/>
            <a:ext cx="8229600" cy="577516"/>
          </a:xfrm>
        </p:spPr>
        <p:txBody>
          <a:bodyPr/>
          <a:lstStyle/>
          <a:p>
            <a:r>
              <a:rPr lang="en-US" altLang="en-US" sz="2400" dirty="0">
                <a:solidFill>
                  <a:srgbClr val="000000"/>
                </a:solidFill>
                <a:latin typeface="Arial (Body)"/>
              </a:rPr>
              <a:t>Must have unique parameter lists as for </a:t>
            </a:r>
            <a:r>
              <a:rPr lang="en-US" altLang="en-US" sz="2400" dirty="0" smtClean="0">
                <a:solidFill>
                  <a:srgbClr val="000000"/>
                </a:solidFill>
                <a:latin typeface="Arial (Body)"/>
              </a:rPr>
              <a:t>constructors</a:t>
            </a:r>
            <a:endParaRPr lang="en-US" altLang="en-US" sz="24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Classes and Objects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581912"/>
            <a:ext cx="8229600" cy="923299"/>
          </a:xfrm>
        </p:spPr>
        <p:txBody>
          <a:bodyPr wrap="square">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A Class is like a blueprint and objects are like houses built from the blueprint</a:t>
            </a:r>
          </a:p>
        </p:txBody>
      </p:sp>
      <p:pic>
        <p:nvPicPr>
          <p:cNvPr id="22532" name="Picture 2" descr="A diagram shows a blueprint of a house along with the corresponding front elevations, as described in the blueprint. The blueprint plan of a house has a living room and an adjoining bedroom. The elevations display a residence, with pitched roof and 2 dormer windows on the first flo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339" y="2726533"/>
            <a:ext cx="4449322" cy="350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3.11 </a:t>
            </a:r>
            <a:r>
              <a:rPr lang="en-US" altLang="en-US" sz="3400" dirty="0">
                <a:solidFill>
                  <a:schemeClr val="bg1"/>
                </a:solidFill>
                <a:latin typeface="Times New Roman" panose="02020603050405020304" pitchFamily="18" charset="0"/>
                <a:cs typeface="Times New Roman" panose="02020603050405020304" pitchFamily="18" charset="0"/>
              </a:rPr>
              <a:t>Using Private Member </a:t>
            </a:r>
            <a:r>
              <a:rPr lang="en-US" altLang="en-US" sz="3400" dirty="0" smtClean="0">
                <a:solidFill>
                  <a:schemeClr val="bg1"/>
                </a:solidFill>
                <a:latin typeface="Times New Roman" panose="02020603050405020304" pitchFamily="18" charset="0"/>
                <a:cs typeface="Times New Roman" panose="02020603050405020304" pitchFamily="18" charset="0"/>
              </a:rPr>
              <a:t>Functions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Using Private Member Functions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785348"/>
          </a:xfrm>
        </p:spPr>
        <p:txBody>
          <a:bodyPr>
            <a:spAutoFit/>
          </a:bodyPr>
          <a:lstStyle/>
          <a:p>
            <a:pPr marL="255651" indent="-255651">
              <a:tabLst/>
              <a:defRPr/>
            </a:pPr>
            <a:r>
              <a:rPr lang="en-US" altLang="en-US" sz="2400" dirty="0">
                <a:solidFill>
                  <a:srgbClr val="000000"/>
                </a:solidFill>
                <a:latin typeface="Arial (Body)"/>
                <a:ea typeface="+mn-ea"/>
              </a:rPr>
              <a:t>A </a:t>
            </a:r>
            <a:r>
              <a:rPr lang="en-US" altLang="en-US" sz="2400" dirty="0">
                <a:latin typeface="Courier New" panose="02070309020205020404" pitchFamily="49" charset="0"/>
              </a:rPr>
              <a:t>private</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member function can only be called by another member </a:t>
            </a:r>
            <a:r>
              <a:rPr lang="en-US" altLang="en-US" sz="2400" dirty="0" smtClean="0">
                <a:solidFill>
                  <a:srgbClr val="000000"/>
                </a:solidFill>
                <a:latin typeface="Arial (Body)"/>
                <a:ea typeface="+mn-ea"/>
              </a:rPr>
              <a:t>function</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It is used for internal processing by the class, not for use outside of the </a:t>
            </a:r>
            <a:r>
              <a:rPr lang="en-US" altLang="en-US" sz="2400" dirty="0" smtClean="0">
                <a:solidFill>
                  <a:srgbClr val="000000"/>
                </a:solidFill>
                <a:latin typeface="Arial (Body)"/>
                <a:ea typeface="+mn-ea"/>
              </a:rPr>
              <a:t>class</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See the </a:t>
            </a:r>
            <a:r>
              <a:rPr lang="en-US" altLang="en-US" sz="2400" dirty="0">
                <a:latin typeface="Courier New" panose="02070309020205020404" pitchFamily="49" charset="0"/>
              </a:rPr>
              <a:t>createDescription</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function in </a:t>
            </a:r>
            <a:r>
              <a:rPr lang="en-US" altLang="en-US" sz="2400" b="1" dirty="0">
                <a:latin typeface="Courier New" panose="02070309020205020404" pitchFamily="49" charset="0"/>
              </a:rPr>
              <a:t>ContactInfo.h</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(Version 2</a:t>
            </a:r>
            <a:r>
              <a:rPr lang="en-US" altLang="en-US" sz="2400" dirty="0" smtClean="0">
                <a:solidFill>
                  <a:srgbClr val="000000"/>
                </a:solidFill>
                <a:latin typeface="Arial (Body)"/>
                <a:ea typeface="+mn-ea"/>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marL="255651" indent="-255651">
              <a:tabLst/>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13.12 </a:t>
            </a:r>
            <a:r>
              <a:rPr lang="en-US" altLang="en-US" sz="3400" dirty="0">
                <a:solidFill>
                  <a:schemeClr val="bg1"/>
                </a:solidFill>
                <a:latin typeface="Times New Roman" panose="02020603050405020304" pitchFamily="18" charset="0"/>
                <a:cs typeface="Times New Roman" panose="02020603050405020304" pitchFamily="18" charset="0"/>
              </a:rPr>
              <a:t>Arrays of </a:t>
            </a:r>
            <a:r>
              <a:rPr lang="en-US" altLang="en-US" sz="3400" dirty="0" smtClean="0">
                <a:solidFill>
                  <a:schemeClr val="bg1"/>
                </a:solidFill>
                <a:latin typeface="Times New Roman" panose="02020603050405020304" pitchFamily="18" charset="0"/>
                <a:cs typeface="Times New Roman" panose="02020603050405020304" pitchFamily="18" charset="0"/>
              </a:rPr>
              <a:t>Objects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smtClean="0">
                <a:latin typeface="Times New Roman" panose="02020603050405020304" pitchFamily="18" charset="0"/>
                <a:ea typeface="+mj-ea"/>
                <a:cs typeface="Arial"/>
              </a:rPr>
              <a:t>Arrays of Objects </a:t>
            </a:r>
            <a:r>
              <a:rPr lang="en-US" altLang="en-US" sz="2000" b="0" smtClean="0">
                <a:latin typeface="Times New Roman" panose="02020603050405020304" pitchFamily="18" charset="0"/>
                <a:ea typeface="+mj-ea"/>
                <a:cs typeface="Arial"/>
              </a:rPr>
              <a:t>(1 of 4)</a:t>
            </a:r>
            <a:endParaRPr lang="en-US" altLang="en-US" sz="2000" b="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tabLst/>
              <a:defRPr/>
            </a:pPr>
            <a:r>
              <a:rPr lang="en-US" altLang="en-US" sz="2400" dirty="0">
                <a:solidFill>
                  <a:srgbClr val="000000"/>
                </a:solidFill>
                <a:latin typeface="Arial (Body)"/>
                <a:ea typeface="+mn-ea"/>
              </a:rPr>
              <a:t>Objects can be the elements of an array</a:t>
            </a:r>
            <a:r>
              <a:rPr lang="en-US" altLang="en-US" sz="2400" dirty="0" smtClean="0">
                <a:solidFill>
                  <a:srgbClr val="000000"/>
                </a:solidFill>
                <a:latin typeface="Arial (Body)"/>
                <a:ea typeface="+mn-ea"/>
              </a:rPr>
              <a:t>:</a:t>
            </a:r>
            <a:endParaRPr lang="en-US" altLang="en-US" sz="2400" dirty="0">
              <a:solidFill>
                <a:srgbClr val="000000"/>
              </a:solidFill>
              <a:latin typeface="Arial (Body)"/>
            </a:endParaRPr>
          </a:p>
        </p:txBody>
      </p:sp>
      <p:pic>
        <p:nvPicPr>
          <p:cNvPr id="8" name="Picture 7" descr="Computer code reads, inventory item inventory left bracket 40 right bracket semicolon."/>
          <p:cNvPicPr>
            <a:picLocks noChangeAspect="1"/>
          </p:cNvPicPr>
          <p:nvPr/>
        </p:nvPicPr>
        <p:blipFill rotWithShape="1">
          <a:blip r:embed="rId2"/>
          <a:srcRect l="798" t="6172" b="-1"/>
          <a:stretch/>
        </p:blipFill>
        <p:spPr>
          <a:xfrm>
            <a:off x="1262732" y="2325274"/>
            <a:ext cx="5544673" cy="268546"/>
          </a:xfrm>
          <a:prstGeom prst="rect">
            <a:avLst/>
          </a:prstGeom>
        </p:spPr>
      </p:pic>
      <p:sp>
        <p:nvSpPr>
          <p:cNvPr id="4" name="Text Placeholder 3"/>
          <p:cNvSpPr>
            <a:spLocks noGrp="1"/>
          </p:cNvSpPr>
          <p:nvPr>
            <p:ph type="body" idx="2"/>
          </p:nvPr>
        </p:nvSpPr>
        <p:spPr>
          <a:xfrm>
            <a:off x="457200" y="2758602"/>
            <a:ext cx="8229600" cy="850232"/>
          </a:xfrm>
        </p:spPr>
        <p:txBody>
          <a:bodyPr/>
          <a:lstStyle/>
          <a:p>
            <a:r>
              <a:rPr lang="en-US" altLang="en-US" sz="2400" dirty="0">
                <a:solidFill>
                  <a:srgbClr val="000000"/>
                </a:solidFill>
                <a:latin typeface="Arial (Body)"/>
              </a:rPr>
              <a:t>Default constructor for object is used when array is defined</a:t>
            </a:r>
            <a:endParaRPr lang="en-IN"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smtClean="0">
                <a:latin typeface="Times New Roman" panose="02020603050405020304" pitchFamily="18" charset="0"/>
                <a:ea typeface="+mj-ea"/>
                <a:cs typeface="Arial"/>
              </a:rPr>
              <a:t>Arrays of Objects </a:t>
            </a:r>
            <a:r>
              <a:rPr lang="en-US" altLang="en-US" sz="2000" b="0" smtClean="0">
                <a:latin typeface="Times New Roman" panose="02020603050405020304" pitchFamily="18" charset="0"/>
                <a:ea typeface="+mj-ea"/>
                <a:cs typeface="Arial"/>
              </a:rPr>
              <a:t>(2 of 4)</a:t>
            </a:r>
            <a:endParaRPr lang="en-US" altLang="en-US" sz="2000" b="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altLang="en-US" sz="2400" dirty="0">
                <a:solidFill>
                  <a:srgbClr val="000000"/>
                </a:solidFill>
                <a:latin typeface="Arial (Body)"/>
                <a:ea typeface="+mn-ea"/>
              </a:rPr>
              <a:t>Must use initializer list to invoke constructor that takes arguments</a:t>
            </a:r>
            <a:r>
              <a:rPr lang="en-US" altLang="en-US" sz="2400" dirty="0" smtClean="0">
                <a:solidFill>
                  <a:srgbClr val="000000"/>
                </a:solidFill>
                <a:latin typeface="Arial (Body)"/>
                <a:ea typeface="+mn-ea"/>
              </a:rPr>
              <a:t>:</a:t>
            </a:r>
          </a:p>
        </p:txBody>
      </p:sp>
      <p:pic>
        <p:nvPicPr>
          <p:cNvPr id="4" name="Picture 3" descr="Computer code reads, inventory item inventory left bracket 3 right bracket equals left brace double quote Hammer double quote comma double quote Wrench double quote comma double quote Pliers double quote right brac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788" y="2864389"/>
            <a:ext cx="5678424" cy="59436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smtClean="0">
                <a:latin typeface="Times New Roman" panose="02020603050405020304" pitchFamily="18" charset="0"/>
                <a:ea typeface="+mj-ea"/>
                <a:cs typeface="Arial"/>
              </a:rPr>
              <a:t>Arrays of Objects </a:t>
            </a:r>
            <a:r>
              <a:rPr lang="en-US" altLang="en-US" sz="2000" b="0" smtClean="0">
                <a:latin typeface="Times New Roman" panose="02020603050405020304" pitchFamily="18" charset="0"/>
                <a:ea typeface="+mj-ea"/>
                <a:cs typeface="Arial"/>
              </a:rPr>
              <a:t>(3 of 4)</a:t>
            </a:r>
            <a:endParaRPr lang="en-US" altLang="en-US" sz="2000" b="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If the constructor requires more than one argument, the initializer must take the form of a function call</a:t>
            </a:r>
            <a:r>
              <a:rPr lang="en-US" altLang="en-US" sz="2400" dirty="0" smtClean="0">
                <a:solidFill>
                  <a:srgbClr val="000000"/>
                </a:solidFill>
                <a:latin typeface="Arial (Body)"/>
                <a:ea typeface="+mn-ea"/>
              </a:rPr>
              <a:t>:</a:t>
            </a:r>
          </a:p>
        </p:txBody>
      </p:sp>
      <p:pic>
        <p:nvPicPr>
          <p:cNvPr id="86020" name="Picture 4" descr="Computer code has 3 lines. The lines read as follows. Line 1, Inventory item inventory left bracket 3 right bracket equals left brace Inventory item left parenthesis double quote Hammer double quote comma 6.95 comma 12 right parenthesis comma. Line 2, indented once. Inventory item left parenthesis double quote Wrench double quote comma 8.75 comma 20 right brace comma. Line 3, indented once. Inventory item left parenthesis double quote Pliers double quote comma 3.75 comma 10 right parenthesis, right brace. Semicolon."/>
          <p:cNvPicPr>
            <a:picLocks noChangeAspect="1" noChangeArrowheads="1"/>
          </p:cNvPicPr>
          <p:nvPr/>
        </p:nvPicPr>
        <p:blipFill rotWithShape="1">
          <a:blip r:embed="rId2">
            <a:extLst>
              <a:ext uri="{28A0092B-C50C-407E-A947-70E740481C1C}">
                <a14:useLocalDpi xmlns:a14="http://schemas.microsoft.com/office/drawing/2010/main" val="0"/>
              </a:ext>
            </a:extLst>
          </a:blip>
          <a:srcRect l="3860" t="-95"/>
          <a:stretch/>
        </p:blipFill>
        <p:spPr bwMode="auto">
          <a:xfrm>
            <a:off x="655762" y="2940367"/>
            <a:ext cx="7832476" cy="89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smtClean="0">
                <a:latin typeface="Times New Roman" panose="02020603050405020304" pitchFamily="18" charset="0"/>
                <a:ea typeface="+mj-ea"/>
                <a:cs typeface="Arial"/>
              </a:rPr>
              <a:t>Arrays of Objects </a:t>
            </a:r>
            <a:r>
              <a:rPr lang="en-US" altLang="en-US" sz="2000" b="0" smtClean="0">
                <a:latin typeface="Times New Roman" panose="02020603050405020304" pitchFamily="18" charset="0"/>
                <a:ea typeface="+mj-ea"/>
                <a:cs typeface="Arial"/>
              </a:rPr>
              <a:t>(4 of 4)</a:t>
            </a:r>
            <a:endParaRPr lang="en-US" altLang="en-US" sz="2000" b="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It isn't necessary to call the same constructor for each object in an array</a:t>
            </a:r>
            <a:r>
              <a:rPr lang="en-US" altLang="en-US" sz="2400" dirty="0" smtClean="0">
                <a:solidFill>
                  <a:srgbClr val="000000"/>
                </a:solidFill>
                <a:latin typeface="Arial (Body)"/>
                <a:ea typeface="+mn-ea"/>
              </a:rPr>
              <a:t>:</a:t>
            </a:r>
          </a:p>
        </p:txBody>
      </p:sp>
      <p:pic>
        <p:nvPicPr>
          <p:cNvPr id="87044" name="Picture 4" descr="Computer code reads, Inventory item inventory left bracket 3 right bracket equals left brace double quote Hammer double quote Inventory item left parenthesis double quote Wrench double quote comma 8.75 comma 20 right parenthesis comma double quote Pliers double quote right brace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99" y="2798410"/>
            <a:ext cx="7929403" cy="859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a:latin typeface="Times New Roman" panose="02020603050405020304" pitchFamily="18" charset="0"/>
                <a:ea typeface="+mj-ea"/>
                <a:cs typeface="Arial"/>
              </a:rPr>
              <a:t>Accessing Objects in an Array</a:t>
            </a:r>
          </a:p>
        </p:txBody>
      </p:sp>
      <p:sp>
        <p:nvSpPr>
          <p:cNvPr id="3" name="Text Placeholder 2"/>
          <p:cNvSpPr>
            <a:spLocks noGrp="1"/>
          </p:cNvSpPr>
          <p:nvPr>
            <p:ph type="body" idx="1"/>
          </p:nvPr>
        </p:nvSpPr>
        <p:spPr>
          <a:xfrm>
            <a:off x="457200" y="1600200"/>
            <a:ext cx="8229600" cy="1115660"/>
          </a:xfrm>
        </p:spPr>
        <p:txBody>
          <a:bodyPr>
            <a:spAutoFit/>
          </a:bodyPr>
          <a:lstStyle/>
          <a:p>
            <a:pPr marL="255651" indent="-255651">
              <a:tabLst/>
              <a:defRPr/>
            </a:pPr>
            <a:r>
              <a:rPr lang="en-US" altLang="en-US" sz="2400" dirty="0">
                <a:solidFill>
                  <a:srgbClr val="000000"/>
                </a:solidFill>
                <a:latin typeface="Arial (Body)"/>
                <a:ea typeface="+mn-ea"/>
              </a:rPr>
              <a:t>Objects in an array are referenced using </a:t>
            </a:r>
            <a:r>
              <a:rPr lang="en-US" altLang="en-US" sz="2400" dirty="0" smtClean="0">
                <a:solidFill>
                  <a:srgbClr val="000000"/>
                </a:solidFill>
                <a:latin typeface="Arial (Body)"/>
                <a:ea typeface="+mn-ea"/>
              </a:rPr>
              <a:t>subscripts</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Member functions are referenced using dot notation</a:t>
            </a:r>
            <a:r>
              <a:rPr lang="en-US" altLang="en-US" sz="2400" dirty="0" smtClean="0">
                <a:solidFill>
                  <a:srgbClr val="000000"/>
                </a:solidFill>
                <a:latin typeface="Arial (Body)"/>
                <a:ea typeface="+mn-ea"/>
              </a:rPr>
              <a:t>:</a:t>
            </a:r>
          </a:p>
        </p:txBody>
      </p:sp>
      <p:pic>
        <p:nvPicPr>
          <p:cNvPr id="4" name="Picture 3" descr="Computer code has 2 lines. The lines read as follows. Line 1. Inventory left bracket 2 right bracket period set units left parenthesis 30 right parenthesis semicolon. Line 2. c out left angle bracket, left angle bracket inventory left bracket 2 right bracket get units left parenthesis right parenthesis semicolon."/>
          <p:cNvPicPr>
            <a:picLocks noChangeAspect="1"/>
          </p:cNvPicPr>
          <p:nvPr/>
        </p:nvPicPr>
        <p:blipFill>
          <a:blip r:embed="rId2"/>
          <a:stretch>
            <a:fillRect/>
          </a:stretch>
        </p:blipFill>
        <p:spPr>
          <a:xfrm>
            <a:off x="1409048" y="3030198"/>
            <a:ext cx="6325903" cy="1050293"/>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8229600" cy="1066799"/>
          </a:xfrm>
        </p:spPr>
        <p:txBody>
          <a:bodyPr anchor="b"/>
          <a:lstStyle/>
          <a:p>
            <a:r>
              <a:rPr lang="en-US" altLang="en-US" kern="1200" dirty="0">
                <a:latin typeface="Times New Roman" panose="02020603050405020304" pitchFamily="18" charset="0"/>
                <a:cs typeface="Arial" panose="020B0604020202020204" pitchFamily="34" charset="0"/>
              </a:rPr>
              <a:t>Program 13-14 </a:t>
            </a:r>
            <a:r>
              <a:rPr lang="en-US" altLang="en-US" sz="2000" b="0" kern="1200" dirty="0" smtClean="0">
                <a:latin typeface="Times New Roman" panose="02020603050405020304" pitchFamily="18" charset="0"/>
                <a:cs typeface="Arial" panose="020B0604020202020204" pitchFamily="34" charset="0"/>
              </a:rPr>
              <a:t>(1 of 2)</a:t>
            </a:r>
            <a:endParaRPr lang="en-IN" dirty="0"/>
          </a:p>
        </p:txBody>
      </p:sp>
      <p:pic>
        <p:nvPicPr>
          <p:cNvPr id="89091" name="Picture 2" descr="Computer code has 30 lines. The lines read as follows. Line 1.forward slash forward slash This program demonstrates an array of class objects period. Line 2. hash include left angle bracket i o stream right angle bracket. Line 3. hash include left angle bracket i o m a n i p right angle bracket. Line 4. hash include double quote Inventory Item period h double quote. Line 5. using namespace s t d semicolon. Line 6. blank. Line 7. i n t main left parenthesis right parenthesis. Line 8. left brace. Line 9, indented once. c o n s t, i n t, N U M underscore ITEMS equals 5 semicolon. Line 10, indented once. Inventory Item inventory left bracket N U M underscore ITEMS right bracket equals left brace. Line 11, indented 3 times. Inventory Item left parenthesis double quote Hammer double quote comma 6 period 95 comma 12 right parenthesis comma. Line 12, indented 3 times. Inventory Item left parenthesis double quote Wrench double quote comma 8 period 75 comma 20 right parenthesis comma. Line 13, indented 3 times. Inventory Item left parenthesis double quote Pliers double quote comma 3 period 75 comma 10 right parenthesis comma. Line 14, indented 3 times. Inventory Item left parenthesis double quote Ratchet double quote comma 7 period 95 comma 14 right parenthesis comma. Line 15, indented 3 times. Inventory Item left parenthesis double quote Screwdriver double quote comma 2 period 50 comma 22 right parenthesis right brace semicolon. Line 16. blank."/>
          <p:cNvPicPr>
            <a:picLocks noChangeAspect="1" noChangeArrowheads="1"/>
          </p:cNvPicPr>
          <p:nvPr/>
        </p:nvPicPr>
        <p:blipFill rotWithShape="1">
          <a:blip r:embed="rId2">
            <a:extLst>
              <a:ext uri="{28A0092B-C50C-407E-A947-70E740481C1C}">
                <a14:useLocalDpi xmlns:a14="http://schemas.microsoft.com/office/drawing/2010/main" val="0"/>
              </a:ext>
            </a:extLst>
          </a:blip>
          <a:srcRect t="10459" r="11268" b="-2157"/>
          <a:stretch/>
        </p:blipFill>
        <p:spPr bwMode="auto">
          <a:xfrm>
            <a:off x="987479" y="1683260"/>
            <a:ext cx="7169041" cy="381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eaLnBrk="1" hangingPunct="1">
              <a:spcBef>
                <a:spcPct val="0"/>
              </a:spcBef>
              <a:buClrTx/>
              <a:defRPr/>
            </a:pPr>
            <a:r>
              <a:rPr lang="en-US" altLang="en-US" kern="1200" dirty="0" smtClean="0">
                <a:latin typeface="Times New Roman" panose="02020603050405020304" pitchFamily="18" charset="0"/>
                <a:ea typeface="+mn-ea"/>
                <a:cs typeface="Arial" panose="020B0604020202020204" pitchFamily="34" charset="0"/>
              </a:rPr>
              <a:t>Program 13-14 </a:t>
            </a:r>
            <a:r>
              <a:rPr lang="en-US" altLang="en-US" sz="2000" b="0" kern="1200" dirty="0" smtClean="0">
                <a:latin typeface="Times New Roman" panose="02020603050405020304" pitchFamily="18" charset="0"/>
                <a:ea typeface="+mn-ea"/>
                <a:cs typeface="Arial" panose="020B0604020202020204" pitchFamily="34" charset="0"/>
              </a:rPr>
              <a:t>(2 of 2)</a:t>
            </a:r>
            <a:endParaRPr lang="en-US" altLang="en-US" sz="2000" b="0" kern="1200" dirty="0">
              <a:latin typeface="Times New Roman" panose="02020603050405020304" pitchFamily="18" charset="0"/>
              <a:ea typeface="+mn-ea"/>
              <a:cs typeface="Arial" panose="020B0604020202020204" pitchFamily="34" charset="0"/>
            </a:endParaRPr>
          </a:p>
        </p:txBody>
      </p:sp>
      <p:pic>
        <p:nvPicPr>
          <p:cNvPr id="90115" name="Picture 1" descr="Computer code continued. Line 17, indented once. c out left angle bracket left angle bracket set w left parenthesis 14 right parenthesis left angle bracket left angle bracket double quote Inventory Item double quote. Line 18, indented twice. left angle bracket left angle bracket set w left parenthesis 8 right parenthesis left angle bracket left angle bracket double quote Cost double quote left angle bracket left angle bracket set w left parenthesis 8 right parenthesis. Line 19, indented twice. left angle bracket left angle bracket set w left parenthesis 16 right parenthesis left angle bracket left angle bracket double quote Units on Hand back slash n double quote semicolon. Line 20, indented once. c out left angle bracket left angle bracket double quote series of hyphens back slash n double quote semicolon. Line 21. blank. Line 22, indented once. for left parenthesis i n t, i equals 0 semicolon i left angle bracket N U M underscore ITEMS semicolon i plus, plus right parenthesis. Line 23, indented once. left brace. Line 24, indented twice. c out left angle bracket left angle bracket set w left parenthesis 14 right parenthesis left angle bracket left angle bracket inventory left bracket i right bracket period get Description left parenthesis right parenthesis semicolon. Line 25, indented twice. c out left angle bracket left angle bracket set w left parenthesis 8 right parenthesis left angle bracket left angle bracket inventory left bracket i right bracket period get Cost left parenthesis right parenthesis semicolon. Line 26, indented twice. c out left angle bracket left angle bracket set w left parenthesis 7 right parenthesis left angle bracket left angle bracket inventory left bracket i right bracket period get Units left parenthesis right parenthesis left angle bracket left angle bracket end l semicolon. Line 27, indented once. right brace. Line 28. blank. Line 29, indented once. return 0 semicolon. Line 30. right brace. Program output contains a file. A table has 5 rows and 3 columns. The columns have the following headings from left to right. Inventory item, Cost, Units on Hand. The row entries are as follows. Row 1. Inventory item, Hammer. Cost, 6.95. Units on Hand, 12. Row 2. Inventory item, Wrench. Cost, 8.75. Units on Hand, 20. Row 3. Inventory item, Pliers. Cost, 3.75. Units on Hand, 10. Row 4. Inventory item, Ratchet. Cost, 7.95. Units on Hand, 14. Row 5. Inventory item, Screw drive 2.5. Cost, 2.5. Units on Hand,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741" y="1841229"/>
            <a:ext cx="7556516" cy="384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Object-Oriented Programming Terminology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581912"/>
            <a:ext cx="8229600" cy="1115660"/>
          </a:xfrm>
        </p:spPr>
        <p:txBody>
          <a:bodyPr>
            <a:spAutoFit/>
          </a:bodyPr>
          <a:lstStyle/>
          <a:p>
            <a:pPr marL="255651" indent="-255651">
              <a:tabLst/>
              <a:defRPr/>
            </a:pPr>
            <a:r>
              <a:rPr lang="en-US" altLang="en-US" sz="2400" b="1" dirty="0">
                <a:solidFill>
                  <a:srgbClr val="000000"/>
                </a:solidFill>
                <a:latin typeface="Arial (Body)"/>
                <a:ea typeface="+mn-ea"/>
              </a:rPr>
              <a:t>attributes</a:t>
            </a:r>
            <a:r>
              <a:rPr lang="en-US" altLang="en-US" sz="2400" dirty="0">
                <a:solidFill>
                  <a:srgbClr val="000000"/>
                </a:solidFill>
                <a:latin typeface="Arial (Body)"/>
                <a:ea typeface="+mn-ea"/>
              </a:rPr>
              <a:t>: members of a </a:t>
            </a:r>
            <a:r>
              <a:rPr lang="en-US" altLang="en-US" sz="2400" dirty="0" smtClean="0">
                <a:solidFill>
                  <a:srgbClr val="000000"/>
                </a:solidFill>
                <a:latin typeface="Arial (Body)"/>
                <a:ea typeface="+mn-ea"/>
              </a:rPr>
              <a:t>class</a:t>
            </a:r>
            <a:endParaRPr lang="en-US" altLang="en-US" sz="2400" dirty="0">
              <a:solidFill>
                <a:srgbClr val="000000"/>
              </a:solidFill>
              <a:latin typeface="Arial (Body)"/>
              <a:ea typeface="+mn-ea"/>
            </a:endParaRPr>
          </a:p>
          <a:p>
            <a:pPr marL="255651" indent="-255651">
              <a:tabLst/>
              <a:defRPr/>
            </a:pPr>
            <a:r>
              <a:rPr lang="en-US" altLang="en-US" sz="2400" b="1" dirty="0" smtClean="0">
                <a:solidFill>
                  <a:srgbClr val="000000"/>
                </a:solidFill>
                <a:latin typeface="Arial (Body)"/>
                <a:ea typeface="+mn-ea"/>
              </a:rPr>
              <a:t>methods</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or </a:t>
            </a:r>
            <a:r>
              <a:rPr lang="en-US" altLang="en-US" sz="2400" b="1" dirty="0">
                <a:solidFill>
                  <a:srgbClr val="000000"/>
                </a:solidFill>
                <a:latin typeface="Arial (Body)"/>
                <a:ea typeface="+mn-ea"/>
              </a:rPr>
              <a:t>behaviors</a:t>
            </a:r>
            <a:r>
              <a:rPr lang="en-US" altLang="en-US" sz="2400" dirty="0">
                <a:solidFill>
                  <a:srgbClr val="000000"/>
                </a:solidFill>
                <a:latin typeface="Arial (Body)"/>
                <a:ea typeface="+mn-ea"/>
              </a:rPr>
              <a:t>: member functions of a class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marL="255651" indent="-255651">
              <a:tabLst/>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13.16 </a:t>
            </a:r>
            <a:r>
              <a:rPr lang="en-US" altLang="en-US" sz="3400" dirty="0">
                <a:solidFill>
                  <a:schemeClr val="bg1"/>
                </a:solidFill>
                <a:latin typeface="Times New Roman" panose="02020603050405020304" pitchFamily="18" charset="0"/>
                <a:cs typeface="Times New Roman" panose="02020603050405020304" pitchFamily="18" charset="0"/>
              </a:rPr>
              <a:t>The Unified Modeling </a:t>
            </a:r>
            <a:r>
              <a:rPr lang="en-US" altLang="en-US" sz="3400" dirty="0" smtClean="0">
                <a:solidFill>
                  <a:schemeClr val="bg1"/>
                </a:solidFill>
                <a:latin typeface="Times New Roman" panose="02020603050405020304" pitchFamily="18" charset="0"/>
                <a:cs typeface="Times New Roman" panose="02020603050405020304" pitchFamily="18" charset="0"/>
              </a:rPr>
              <a:t>Language</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Unified Modeling Language</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484992"/>
          </a:xfrm>
        </p:spPr>
        <p:txBody>
          <a:bodyPr>
            <a:spAutoFit/>
          </a:bodyPr>
          <a:lstStyle/>
          <a:p>
            <a:pPr marL="255651" indent="-255651">
              <a:tabLst/>
              <a:defRPr/>
            </a:pPr>
            <a:r>
              <a:rPr lang="en-US" altLang="en-US" sz="2400" b="1" dirty="0" smtClean="0">
                <a:solidFill>
                  <a:srgbClr val="000000"/>
                </a:solidFill>
                <a:latin typeface="Arial (Body)"/>
                <a:ea typeface="+mn-ea"/>
              </a:rPr>
              <a:t>U</a:t>
            </a:r>
            <a:r>
              <a:rPr lang="en-US" altLang="en-US" sz="100" b="1" dirty="0" smtClean="0">
                <a:solidFill>
                  <a:srgbClr val="000000"/>
                </a:solidFill>
                <a:latin typeface="Arial (Body)"/>
                <a:ea typeface="+mn-ea"/>
              </a:rPr>
              <a:t> </a:t>
            </a:r>
            <a:r>
              <a:rPr lang="en-US" altLang="en-US" sz="2400" b="1" dirty="0" smtClean="0">
                <a:solidFill>
                  <a:srgbClr val="000000"/>
                </a:solidFill>
                <a:latin typeface="Arial (Body)"/>
                <a:ea typeface="+mn-ea"/>
              </a:rPr>
              <a:t>M</a:t>
            </a:r>
            <a:r>
              <a:rPr lang="en-US" altLang="en-US" sz="100" b="1" dirty="0" smtClean="0">
                <a:solidFill>
                  <a:srgbClr val="000000"/>
                </a:solidFill>
                <a:latin typeface="Arial (Body)"/>
                <a:ea typeface="+mn-ea"/>
              </a:rPr>
              <a:t> </a:t>
            </a:r>
            <a:r>
              <a:rPr lang="en-US" altLang="en-US" sz="2400" b="1" dirty="0" smtClean="0">
                <a:solidFill>
                  <a:srgbClr val="000000"/>
                </a:solidFill>
                <a:latin typeface="Arial (Body)"/>
                <a:ea typeface="+mn-ea"/>
              </a:rPr>
              <a:t>L</a:t>
            </a:r>
            <a:r>
              <a:rPr lang="en-US" altLang="en-US" sz="2400" i="1" dirty="0" smtClean="0">
                <a:solidFill>
                  <a:srgbClr val="000000"/>
                </a:solidFill>
                <a:latin typeface="Arial (Body)"/>
                <a:ea typeface="+mn-ea"/>
              </a:rPr>
              <a:t> </a:t>
            </a:r>
            <a:r>
              <a:rPr lang="en-US" altLang="en-US" sz="2400" dirty="0" smtClean="0">
                <a:solidFill>
                  <a:srgbClr val="000000"/>
                </a:solidFill>
                <a:latin typeface="Arial (Body)"/>
                <a:ea typeface="+mn-ea"/>
              </a:rPr>
              <a:t>stands </a:t>
            </a:r>
            <a:r>
              <a:rPr lang="en-US" altLang="en-US" sz="2400" dirty="0">
                <a:solidFill>
                  <a:srgbClr val="000000"/>
                </a:solidFill>
                <a:latin typeface="Arial (Body)"/>
                <a:ea typeface="+mn-ea"/>
              </a:rPr>
              <a:t>for </a:t>
            </a:r>
            <a:r>
              <a:rPr lang="en-US" altLang="en-US" sz="2400" b="1" dirty="0">
                <a:solidFill>
                  <a:srgbClr val="000000"/>
                </a:solidFill>
                <a:latin typeface="Arial (Body)"/>
                <a:ea typeface="+mn-ea"/>
              </a:rPr>
              <a:t>Unified Modeling </a:t>
            </a:r>
            <a:r>
              <a:rPr lang="en-US" altLang="en-US" sz="2400" b="1" dirty="0" smtClean="0">
                <a:solidFill>
                  <a:srgbClr val="000000"/>
                </a:solidFill>
                <a:latin typeface="Arial (Body)"/>
                <a:ea typeface="+mn-ea"/>
              </a:rPr>
              <a:t>Language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The </a:t>
            </a:r>
            <a:r>
              <a:rPr lang="en-US" altLang="en-US" sz="2400" dirty="0" smtClean="0">
                <a:solidFill>
                  <a:srgbClr val="000000"/>
                </a:solidFill>
                <a:latin typeface="Arial (Body)"/>
                <a:ea typeface="+mn-ea"/>
              </a:rPr>
              <a:t>U</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M</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L provides </a:t>
            </a:r>
            <a:r>
              <a:rPr lang="en-US" altLang="en-US" sz="2400" dirty="0">
                <a:solidFill>
                  <a:srgbClr val="000000"/>
                </a:solidFill>
                <a:latin typeface="Arial (Body)"/>
                <a:ea typeface="+mn-ea"/>
              </a:rPr>
              <a:t>a set of standard diagrams for graphically depicting object-oriented </a:t>
            </a:r>
            <a:r>
              <a:rPr lang="en-US" altLang="en-US" sz="2400" dirty="0" smtClean="0">
                <a:solidFill>
                  <a:srgbClr val="000000"/>
                </a:solidFill>
                <a:latin typeface="Arial (Body)"/>
                <a:ea typeface="+mn-ea"/>
              </a:rPr>
              <a:t>systems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U</a:t>
            </a:r>
            <a:r>
              <a:rPr lang="en-US" altLang="en-US" sz="100" dirty="0" smtClean="0">
                <a:latin typeface="Times New Roman" panose="02020603050405020304" pitchFamily="18" charset="0"/>
                <a:ea typeface="+mj-ea"/>
                <a:cs typeface="Arial"/>
              </a:rPr>
              <a:t> </a:t>
            </a:r>
            <a:r>
              <a:rPr lang="en-US" altLang="en-US" dirty="0" smtClean="0">
                <a:latin typeface="Times New Roman" panose="02020603050405020304" pitchFamily="18" charset="0"/>
                <a:ea typeface="+mj-ea"/>
                <a:cs typeface="Arial"/>
              </a:rPr>
              <a:t>M</a:t>
            </a:r>
            <a:r>
              <a:rPr lang="en-US" altLang="en-US" sz="100" dirty="0" smtClean="0">
                <a:latin typeface="Times New Roman" panose="02020603050405020304" pitchFamily="18" charset="0"/>
                <a:ea typeface="+mj-ea"/>
                <a:cs typeface="Arial"/>
              </a:rPr>
              <a:t> </a:t>
            </a:r>
            <a:r>
              <a:rPr lang="en-US" altLang="en-US" dirty="0" smtClean="0">
                <a:latin typeface="Times New Roman" panose="02020603050405020304" pitchFamily="18" charset="0"/>
                <a:ea typeface="+mj-ea"/>
                <a:cs typeface="Arial"/>
              </a:rPr>
              <a:t>L Class Diagram</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A </a:t>
            </a:r>
            <a:r>
              <a:rPr lang="en-US" altLang="en-US" sz="2400" dirty="0" smtClean="0">
                <a:solidFill>
                  <a:srgbClr val="000000"/>
                </a:solidFill>
                <a:latin typeface="Arial (Body)"/>
                <a:ea typeface="+mn-ea"/>
              </a:rPr>
              <a:t>U</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M</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L </a:t>
            </a:r>
            <a:r>
              <a:rPr lang="en-US" altLang="en-US" sz="2400" dirty="0">
                <a:solidFill>
                  <a:srgbClr val="000000"/>
                </a:solidFill>
                <a:latin typeface="Arial (Body)"/>
                <a:ea typeface="+mn-ea"/>
              </a:rPr>
              <a:t>diagram for a class has three main sections</a:t>
            </a:r>
            <a:r>
              <a:rPr lang="en-US" altLang="en-US" sz="2400" dirty="0" smtClean="0">
                <a:solidFill>
                  <a:srgbClr val="000000"/>
                </a:solidFill>
                <a:latin typeface="Arial (Body)"/>
                <a:ea typeface="+mn-ea"/>
              </a:rPr>
              <a:t>.</a:t>
            </a:r>
          </a:p>
        </p:txBody>
      </p:sp>
      <p:pic>
        <p:nvPicPr>
          <p:cNvPr id="93188" name="Picture 4" descr="A U M L class diagram has the following sections. The top section contains the class name, followed by the list of member variables on the second level, and the list of member function on the third level of the 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937" y="2484326"/>
            <a:ext cx="7244127" cy="167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Example: A Rectangle Class</a:t>
            </a:r>
            <a:endParaRPr lang="en-US" altLang="en-US" dirty="0">
              <a:latin typeface="Times New Roman" panose="02020603050405020304" pitchFamily="18" charset="0"/>
              <a:ea typeface="+mj-ea"/>
              <a:cs typeface="Arial"/>
            </a:endParaRPr>
          </a:p>
        </p:txBody>
      </p:sp>
      <p:pic>
        <p:nvPicPr>
          <p:cNvPr id="94212" name="Picture 4" descr="A class diagram named rectangle. The attributes are width and length. The functions are: set width left parenthesis right parenthesis; set length left parenthesis right parenthesis; get width left parenthesis right parenthesis; get length left parenthesis right parenthesis; get area left parenthesis right parenthesi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552" y="2469142"/>
            <a:ext cx="2443590" cy="244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Computer code. The lines read as follows. Line 1. Class rectangle. Line 2. Left brace. Line 3, indented once. Private colon. Line 4, indented twice. Double width semicolon. Line 5, indented twice. Double length semicolon. Line 6, indented once. Public semicolon. Line 7, indented twice. B o o l set width left parenthesis double right parenthesis semicolon. Line 8, indented twice. B o o l set length left parenthesis double right parenthesis semicolon. Line 9, indented twice. double get width left parenthesis right parenthesis c o n s t semicolon. Line 10, indented twice. get length left parenthesis right parenthesis c o n s t semicolon. Line 11, indented twice. double get area c o n s t semicolon. Line 12. Right brace. Semicolon."/>
          <p:cNvPicPr>
            <a:picLocks noChangeAspect="1"/>
          </p:cNvPicPr>
          <p:nvPr/>
        </p:nvPicPr>
        <p:blipFill>
          <a:blip r:embed="rId3"/>
          <a:stretch>
            <a:fillRect/>
          </a:stretch>
        </p:blipFill>
        <p:spPr>
          <a:xfrm>
            <a:off x="3840187" y="1917579"/>
            <a:ext cx="4556545" cy="3546716"/>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U</a:t>
            </a:r>
            <a:r>
              <a:rPr lang="en-US" altLang="en-US" sz="100" b="1" dirty="0" smtClean="0">
                <a:solidFill>
                  <a:srgbClr val="007FA3"/>
                </a:solidFill>
                <a:latin typeface="Times New Roman" panose="02020603050405020304" pitchFamily="18" charset="0"/>
                <a:ea typeface="+mj-ea"/>
                <a:sym typeface="Times New Roman"/>
              </a:rPr>
              <a:t> </a:t>
            </a:r>
            <a:r>
              <a:rPr lang="en-US" altLang="en-US" sz="3400" b="1" dirty="0" smtClean="0">
                <a:solidFill>
                  <a:srgbClr val="007FA3"/>
                </a:solidFill>
                <a:latin typeface="Times New Roman" panose="02020603050405020304" pitchFamily="18" charset="0"/>
                <a:ea typeface="+mj-ea"/>
                <a:sym typeface="Times New Roman"/>
              </a:rPr>
              <a:t>M</a:t>
            </a:r>
            <a:r>
              <a:rPr lang="en-US" altLang="en-US" sz="100" b="1" dirty="0" smtClean="0">
                <a:solidFill>
                  <a:srgbClr val="007FA3"/>
                </a:solidFill>
                <a:latin typeface="Times New Roman" panose="02020603050405020304" pitchFamily="18" charset="0"/>
                <a:ea typeface="+mj-ea"/>
                <a:sym typeface="Times New Roman"/>
              </a:rPr>
              <a:t> </a:t>
            </a:r>
            <a:r>
              <a:rPr lang="en-US" altLang="en-US" sz="3400" b="1" dirty="0" smtClean="0">
                <a:solidFill>
                  <a:srgbClr val="007FA3"/>
                </a:solidFill>
                <a:latin typeface="Times New Roman" panose="02020603050405020304" pitchFamily="18" charset="0"/>
                <a:ea typeface="+mj-ea"/>
                <a:sym typeface="Times New Roman"/>
              </a:rPr>
              <a:t>L Access Specification Notation</a:t>
            </a:r>
            <a:endParaRPr lang="en-US" altLang="en-US" sz="3400" b="1"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type="body" idx="1"/>
          </p:nvPr>
        </p:nvSpPr>
        <p:spPr>
          <a:xfrm>
            <a:off x="457200" y="1600200"/>
            <a:ext cx="8229600" cy="923299"/>
          </a:xfrm>
        </p:spPr>
        <p:txBody>
          <a:bodyPr>
            <a:spAutoFit/>
          </a:bodyPr>
          <a:lstStyle/>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In </a:t>
            </a:r>
            <a:r>
              <a:rPr lang="en-US" altLang="en-US" sz="2400" dirty="0" smtClean="0">
                <a:latin typeface="Arial (Body)"/>
                <a:ea typeface="+mn-ea"/>
                <a:sym typeface="Arial"/>
              </a:rPr>
              <a:t>U</a:t>
            </a:r>
            <a:r>
              <a:rPr lang="en-US" altLang="en-US" sz="100" dirty="0" smtClean="0">
                <a:latin typeface="Arial (Body)"/>
                <a:ea typeface="+mn-ea"/>
                <a:sym typeface="Arial"/>
              </a:rPr>
              <a:t> </a:t>
            </a:r>
            <a:r>
              <a:rPr lang="en-US" altLang="en-US" sz="2400" dirty="0" smtClean="0">
                <a:latin typeface="Arial (Body)"/>
                <a:ea typeface="+mn-ea"/>
                <a:sym typeface="Arial"/>
              </a:rPr>
              <a:t>M</a:t>
            </a:r>
            <a:r>
              <a:rPr lang="en-US" altLang="en-US" sz="100" dirty="0" smtClean="0">
                <a:latin typeface="Arial (Body)"/>
                <a:ea typeface="+mn-ea"/>
                <a:sym typeface="Arial"/>
              </a:rPr>
              <a:t> </a:t>
            </a:r>
            <a:r>
              <a:rPr lang="en-US" altLang="en-US" sz="2400" dirty="0" smtClean="0">
                <a:latin typeface="Arial (Body)"/>
                <a:ea typeface="+mn-ea"/>
                <a:sym typeface="Arial"/>
              </a:rPr>
              <a:t>L you </a:t>
            </a:r>
            <a:r>
              <a:rPr lang="en-US" altLang="en-US" sz="2400" dirty="0">
                <a:latin typeface="Arial (Body)"/>
                <a:ea typeface="+mn-ea"/>
                <a:sym typeface="Arial"/>
              </a:rPr>
              <a:t>indicate a private member with a minus (-) and a public member with a plus</a:t>
            </a:r>
            <a:r>
              <a:rPr lang="en-US" altLang="en-US" sz="2400" dirty="0" smtClean="0">
                <a:latin typeface="Arial (Body)"/>
                <a:ea typeface="+mn-ea"/>
                <a:sym typeface="Arial"/>
              </a:rPr>
              <a:t>(+).</a:t>
            </a:r>
          </a:p>
        </p:txBody>
      </p:sp>
      <p:pic>
        <p:nvPicPr>
          <p:cNvPr id="10" name="Picture 9" descr="A class diagram named rectangle. The attributes are width and length. The attributes are labeled, these member variables are private. The functions are: set width left parenthesis right parenthesis; set length left parenthesis right parenthesis; get width left parenthesis right parenthesis; get length left parenthesis right parenthesis; get area left parenthesis right parenthesis. The functions are labeled, these member functions are publi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248" y="2785939"/>
            <a:ext cx="7201505" cy="2794079"/>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U</a:t>
            </a:r>
            <a:r>
              <a:rPr lang="en-US" altLang="en-US" sz="100" dirty="0" smtClean="0">
                <a:latin typeface="Times New Roman" panose="02020603050405020304" pitchFamily="18" charset="0"/>
                <a:ea typeface="+mj-ea"/>
                <a:cs typeface="Arial"/>
              </a:rPr>
              <a:t> </a:t>
            </a:r>
            <a:r>
              <a:rPr lang="en-US" altLang="en-US" dirty="0" smtClean="0">
                <a:latin typeface="Times New Roman" panose="02020603050405020304" pitchFamily="18" charset="0"/>
                <a:ea typeface="+mj-ea"/>
                <a:cs typeface="Arial"/>
              </a:rPr>
              <a:t>M</a:t>
            </a:r>
            <a:r>
              <a:rPr lang="en-US" altLang="en-US" sz="100" dirty="0" smtClean="0">
                <a:latin typeface="Times New Roman" panose="02020603050405020304" pitchFamily="18" charset="0"/>
                <a:ea typeface="+mj-ea"/>
                <a:cs typeface="Arial"/>
              </a:rPr>
              <a:t> </a:t>
            </a:r>
            <a:r>
              <a:rPr lang="en-US" altLang="en-US" dirty="0" smtClean="0">
                <a:latin typeface="Times New Roman" panose="02020603050405020304" pitchFamily="18" charset="0"/>
                <a:ea typeface="+mj-ea"/>
                <a:cs typeface="Arial"/>
              </a:rPr>
              <a:t>L Data Type Notation</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292631"/>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To indicate the data type of a member variable, place a colon followed by the name of the data type after the name of the </a:t>
            </a:r>
            <a:r>
              <a:rPr lang="en-US" altLang="en-US" sz="2400" dirty="0" smtClean="0">
                <a:solidFill>
                  <a:srgbClr val="000000"/>
                </a:solidFill>
                <a:latin typeface="Arial (Body)"/>
                <a:ea typeface="+mn-ea"/>
              </a:rPr>
              <a:t>variable.</a:t>
            </a:r>
          </a:p>
        </p:txBody>
      </p:sp>
      <p:pic>
        <p:nvPicPr>
          <p:cNvPr id="5" name="Picture 4" descr="The member variables listed are private. Line 1. width colon double. Line 2. length colon dou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0455" y="3070572"/>
            <a:ext cx="2903091" cy="63312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U</a:t>
            </a:r>
            <a:r>
              <a:rPr lang="en-US" altLang="en-US" sz="100" dirty="0" smtClean="0">
                <a:latin typeface="Times New Roman" panose="02020603050405020304" pitchFamily="18" charset="0"/>
                <a:ea typeface="+mj-ea"/>
                <a:cs typeface="Arial"/>
              </a:rPr>
              <a:t> </a:t>
            </a:r>
            <a:r>
              <a:rPr lang="en-US" altLang="en-US" dirty="0" smtClean="0">
                <a:latin typeface="Times New Roman" panose="02020603050405020304" pitchFamily="18" charset="0"/>
                <a:ea typeface="+mj-ea"/>
                <a:cs typeface="Arial"/>
              </a:rPr>
              <a:t>M</a:t>
            </a:r>
            <a:r>
              <a:rPr lang="en-US" altLang="en-US" sz="100" dirty="0" smtClean="0">
                <a:latin typeface="Times New Roman" panose="02020603050405020304" pitchFamily="18" charset="0"/>
                <a:ea typeface="+mj-ea"/>
                <a:cs typeface="Arial"/>
              </a:rPr>
              <a:t> </a:t>
            </a:r>
            <a:r>
              <a:rPr lang="en-US" altLang="en-US" dirty="0" smtClean="0">
                <a:latin typeface="Times New Roman" panose="02020603050405020304" pitchFamily="18" charset="0"/>
                <a:ea typeface="+mj-ea"/>
                <a:cs typeface="Arial"/>
              </a:rPr>
              <a:t>L Parameter Type Notation</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292631"/>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To indicate the data type of a function’s parameter variable, place a colon followed by the name of the data type after the name of the </a:t>
            </a:r>
            <a:r>
              <a:rPr lang="en-US" altLang="en-US" sz="2400" dirty="0" smtClean="0">
                <a:solidFill>
                  <a:srgbClr val="000000"/>
                </a:solidFill>
                <a:latin typeface="Arial (Body)"/>
                <a:ea typeface="+mn-ea"/>
              </a:rPr>
              <a:t>variable.</a:t>
            </a:r>
          </a:p>
        </p:txBody>
      </p:sp>
      <p:pic>
        <p:nvPicPr>
          <p:cNvPr id="5" name="Picture 4" descr="The U M L Parameter Type Notation reads, set width left parenthesis w colon double right parenthesis. The function here is declared publi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181" y="3195537"/>
            <a:ext cx="4039638" cy="289728"/>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U</a:t>
            </a:r>
            <a:r>
              <a:rPr lang="en-US" altLang="en-US" sz="100" dirty="0" smtClean="0">
                <a:latin typeface="Times New Roman" panose="02020603050405020304" pitchFamily="18" charset="0"/>
                <a:ea typeface="+mj-ea"/>
                <a:cs typeface="Arial"/>
              </a:rPr>
              <a:t> </a:t>
            </a:r>
            <a:r>
              <a:rPr lang="en-US" altLang="en-US" dirty="0" smtClean="0">
                <a:latin typeface="Times New Roman" panose="02020603050405020304" pitchFamily="18" charset="0"/>
                <a:ea typeface="+mj-ea"/>
                <a:cs typeface="Arial"/>
              </a:rPr>
              <a:t>M</a:t>
            </a:r>
            <a:r>
              <a:rPr lang="en-US" altLang="en-US" sz="100" dirty="0" smtClean="0">
                <a:latin typeface="Times New Roman" panose="02020603050405020304" pitchFamily="18" charset="0"/>
                <a:ea typeface="+mj-ea"/>
                <a:cs typeface="Arial"/>
              </a:rPr>
              <a:t> </a:t>
            </a:r>
            <a:r>
              <a:rPr lang="en-US" altLang="en-US" dirty="0" smtClean="0">
                <a:latin typeface="Times New Roman" panose="02020603050405020304" pitchFamily="18" charset="0"/>
                <a:ea typeface="+mj-ea"/>
                <a:cs typeface="Arial"/>
              </a:rPr>
              <a:t>L Function Return Type Notation</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292631"/>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To indicate the data type of a function’s return value, place a colon followed by the name of the data type after the function’s parameter </a:t>
            </a:r>
            <a:r>
              <a:rPr lang="en-US" altLang="en-US" sz="2400" dirty="0" smtClean="0">
                <a:solidFill>
                  <a:srgbClr val="000000"/>
                </a:solidFill>
                <a:latin typeface="Arial (Body)"/>
                <a:ea typeface="+mn-ea"/>
              </a:rPr>
              <a:t>list.</a:t>
            </a:r>
          </a:p>
        </p:txBody>
      </p:sp>
      <p:pic>
        <p:nvPicPr>
          <p:cNvPr id="5" name="Picture 4" descr="The U M L Function Return Type Notation reads, set width left parenthesis w colon double right parenthesis colon void. The function here is declared 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36" y="3192626"/>
            <a:ext cx="5471928" cy="295551"/>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The Rectangle Class</a:t>
            </a:r>
            <a:endParaRPr lang="en-US" altLang="en-US" dirty="0">
              <a:latin typeface="Times New Roman" panose="02020603050405020304" pitchFamily="18" charset="0"/>
              <a:ea typeface="+mj-ea"/>
              <a:cs typeface="Arial"/>
            </a:endParaRPr>
          </a:p>
        </p:txBody>
      </p:sp>
      <p:pic>
        <p:nvPicPr>
          <p:cNvPr id="100355" name="Picture 3" descr="A class diagram named rectangle. The attributes are width colon double and length colon double. All the access specifiers of the attribute class are private. The functions are set width left parenthesis w colon double right parenthesis colon b o o l; set length left parenthesis l e n colon double right parenthesis colon b o o l right parenthesis. get width left parenthesis right parenthesis colon double; get length left parenthesis right parenthesis colon double; get area left parenthesis right parenthesis colon dou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106" y="2017452"/>
            <a:ext cx="3807788" cy="308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Showing Constructors and Destructors</a:t>
            </a:r>
            <a:endParaRPr lang="en-US" altLang="en-US" sz="3400" b="1"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type="body" idx="1"/>
          </p:nvPr>
        </p:nvSpPr>
        <p:spPr>
          <a:xfrm>
            <a:off x="457200" y="1600200"/>
            <a:ext cx="8229600" cy="553968"/>
          </a:xfrm>
        </p:spPr>
        <p:txBody>
          <a:bodyPr wrap="square">
            <a:spAutoFit/>
          </a:bodyPr>
          <a:lstStyle/>
          <a:p>
            <a:pPr marL="0" indent="0" eaLnBrk="1" hangingPunct="1">
              <a:spcBef>
                <a:spcPts val="1500"/>
              </a:spcBef>
              <a:buClr>
                <a:srgbClr val="007FA3"/>
              </a:buClr>
              <a:buSzPct val="100000"/>
              <a:buNone/>
              <a:defRPr/>
            </a:pPr>
            <a:r>
              <a:rPr lang="en-US" altLang="en-US" sz="2400" kern="1200" dirty="0">
                <a:latin typeface="Arial (Body)"/>
                <a:ea typeface="+mn-ea"/>
                <a:cs typeface="Arial" panose="020B0604020202020204" pitchFamily="34" charset="0"/>
                <a:sym typeface="Arial"/>
              </a:rPr>
              <a:t>No return type listed for constructors or destructors</a:t>
            </a:r>
          </a:p>
        </p:txBody>
      </p:sp>
      <p:pic>
        <p:nvPicPr>
          <p:cNvPr id="9" name="Picture 8" descr="A class diagram named inventory item. The attributes are description colon c h a r asterisk; cost colon double; units colon i n t; create description left parenthesis size colon i n t comma value colon c h a r asterisk right parenthesis colon void. All the access specifiers of the attribute class are private. The attribute class is labeled, no return type listed for constructors or destructors. The functions are inventory item left parenthesis right parenthesis colon; Inventory item left parenthesis d e s c colon c h a r asterisk right parenthesis colon; Inventory item left parenthesis d e s c colon c h a r asterisk right parenthesis colon; Inventory item left parenthesis d e s c colon c h a r asterisk comma c colon double comma u colon i n t right parenthesis colon; epsilon inventory item left parenthesis right parenthesis; set description left parenthesis d colon c h a r asterisk right parenthesis colon void; set cost left parenthesis c colon double right parenthesis colon void; set units left parenthesis u colon i n t right parenthesis colon void; get description left parenthesis right parenthesis colon c h a r asterisk; get cost left parenthesis right parenthesis colon double semicolon; get units left parenthesis right parenthesis colon i n t. The constructors and destructor are applied to the function clas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243" y="2354677"/>
            <a:ext cx="5158566" cy="39713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More on Objects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962319"/>
          </a:xfrm>
        </p:spPr>
        <p:txBody>
          <a:bodyPr>
            <a:spAutoFit/>
          </a:bodyPr>
          <a:lstStyle/>
          <a:p>
            <a:pPr marL="255651" indent="-255651">
              <a:tabLst/>
              <a:defRPr/>
            </a:pPr>
            <a:r>
              <a:rPr lang="en-US" altLang="en-US" sz="2400" b="1" dirty="0">
                <a:solidFill>
                  <a:srgbClr val="000000"/>
                </a:solidFill>
                <a:latin typeface="Arial (Body)"/>
                <a:ea typeface="+mn-ea"/>
              </a:rPr>
              <a:t>data hiding</a:t>
            </a:r>
            <a:r>
              <a:rPr lang="en-US" altLang="en-US" sz="2400" dirty="0">
                <a:solidFill>
                  <a:srgbClr val="000000"/>
                </a:solidFill>
                <a:latin typeface="Arial (Body)"/>
                <a:ea typeface="+mn-ea"/>
              </a:rPr>
              <a:t>: restricting access to certain members of an </a:t>
            </a:r>
            <a:r>
              <a:rPr lang="en-US" altLang="en-US" sz="2400" dirty="0" smtClean="0">
                <a:solidFill>
                  <a:srgbClr val="000000"/>
                </a:solidFill>
                <a:latin typeface="Arial (Body)"/>
                <a:ea typeface="+mn-ea"/>
              </a:rPr>
              <a:t>object</a:t>
            </a:r>
            <a:endParaRPr lang="en-US" altLang="en-US" sz="2400" dirty="0">
              <a:solidFill>
                <a:srgbClr val="000000"/>
              </a:solidFill>
              <a:latin typeface="Arial (Body)"/>
              <a:ea typeface="+mn-ea"/>
            </a:endParaRPr>
          </a:p>
          <a:p>
            <a:pPr marL="255651" indent="-255651">
              <a:tabLst/>
              <a:defRPr/>
            </a:pPr>
            <a:r>
              <a:rPr lang="en-US" altLang="en-US" sz="2400" b="1" dirty="0">
                <a:solidFill>
                  <a:srgbClr val="000000"/>
                </a:solidFill>
                <a:latin typeface="Arial (Body)"/>
                <a:ea typeface="+mn-ea"/>
              </a:rPr>
              <a:t>public interface</a:t>
            </a:r>
            <a:r>
              <a:rPr lang="en-US" altLang="en-US" sz="2400" dirty="0">
                <a:solidFill>
                  <a:srgbClr val="000000"/>
                </a:solidFill>
                <a:latin typeface="Arial (Body)"/>
                <a:ea typeface="+mn-ea"/>
              </a:rPr>
              <a:t>: members of an object that are available outside of the object.  This allows the object to provide access to some data and functions without sharing its internal details and design, and provides some protection from data </a:t>
            </a:r>
            <a:r>
              <a:rPr lang="en-US" altLang="en-US" sz="2400" dirty="0" smtClean="0">
                <a:solidFill>
                  <a:srgbClr val="000000"/>
                </a:solidFill>
                <a:latin typeface="Arial (Body)"/>
                <a:ea typeface="+mn-ea"/>
              </a:rPr>
              <a:t>corruption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103427"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13.2 </a:t>
            </a:r>
            <a:r>
              <a:rPr lang="en-US" altLang="en-US" sz="3400" dirty="0">
                <a:solidFill>
                  <a:schemeClr val="bg1"/>
                </a:solidFill>
                <a:latin typeface="Times New Roman" panose="02020603050405020304" pitchFamily="18" charset="0"/>
                <a:cs typeface="Times New Roman" panose="02020603050405020304" pitchFamily="18" charset="0"/>
              </a:rPr>
              <a:t>Introduction to </a:t>
            </a:r>
            <a:r>
              <a:rPr lang="en-US" altLang="en-US" sz="3400" dirty="0" smtClean="0">
                <a:solidFill>
                  <a:schemeClr val="bg1"/>
                </a:solidFill>
                <a:latin typeface="Times New Roman" panose="02020603050405020304" pitchFamily="18" charset="0"/>
                <a:cs typeface="Times New Roman" panose="02020603050405020304" pitchFamily="18" charset="0"/>
              </a:rPr>
              <a:t>Classes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8853</TotalTime>
  <Words>1786</Words>
  <Application>Microsoft Office PowerPoint</Application>
  <PresentationFormat>On-screen Show (4:3)</PresentationFormat>
  <Paragraphs>188</Paragraphs>
  <Slides>80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80</vt:i4>
      </vt:variant>
    </vt:vector>
  </HeadingPairs>
  <TitlesOfParts>
    <vt:vector size="88" baseType="lpstr">
      <vt:lpstr>Arial</vt:lpstr>
      <vt:lpstr>Arial (Body)</vt:lpstr>
      <vt:lpstr>Courier New</vt:lpstr>
      <vt:lpstr>Noto Sans Symbols</vt:lpstr>
      <vt:lpstr>Times New Roman</vt:lpstr>
      <vt:lpstr>Verdana</vt:lpstr>
      <vt:lpstr>508 Lecture</vt:lpstr>
      <vt:lpstr>1_508 Lecture</vt:lpstr>
      <vt:lpstr>Starting out With C++: From Control Structures Through Objects</vt:lpstr>
      <vt:lpstr>13.1 Procedural and Object-Oriented Programming</vt:lpstr>
      <vt:lpstr>Procedural and Object-Oriented Programming</vt:lpstr>
      <vt:lpstr>Limitations of Procedural Programming</vt:lpstr>
      <vt:lpstr>Object-Oriented Programming Terminology (1 of 2)</vt:lpstr>
      <vt:lpstr>Classes and Objects</vt:lpstr>
      <vt:lpstr>Object-Oriented Programming Terminology (2 of 2)</vt:lpstr>
      <vt:lpstr>More on Objects</vt:lpstr>
      <vt:lpstr>13.2 Introduction to Classes</vt:lpstr>
      <vt:lpstr>Introduction to Classes</vt:lpstr>
      <vt:lpstr>Class Example (1 of 2)</vt:lpstr>
      <vt:lpstr>Access Specifiers</vt:lpstr>
      <vt:lpstr>Class Example (2 of 2)</vt:lpstr>
      <vt:lpstr>More on Access Specifiers</vt:lpstr>
      <vt:lpstr>Using Const with Member Functions</vt:lpstr>
      <vt:lpstr>Defining a Member Function</vt:lpstr>
      <vt:lpstr>Accessors and Mutators</vt:lpstr>
      <vt:lpstr>13.3 Defining an Instance of a Class</vt:lpstr>
      <vt:lpstr>Defining an Instance of a Class</vt:lpstr>
      <vt:lpstr>Program 13-1 (1 of 4)</vt:lpstr>
      <vt:lpstr>Program 13-1 (2 of 4)</vt:lpstr>
      <vt:lpstr>Program 13-1 (3 of 4)</vt:lpstr>
      <vt:lpstr>Program 13-1 (4 of 4)</vt:lpstr>
      <vt:lpstr>Avoiding Stale Data</vt:lpstr>
      <vt:lpstr>Pointer to an Object</vt:lpstr>
      <vt:lpstr>Dynamically Allocating an Object</vt:lpstr>
      <vt:lpstr>13.4 Why Have Private Members?</vt:lpstr>
      <vt:lpstr>Why Have Private Members?</vt:lpstr>
      <vt:lpstr>Code Outside the Class Must Use the Class’s Public Member Functions to Interact with the Object</vt:lpstr>
      <vt:lpstr>13.5 Separating Specification from Implementation</vt:lpstr>
      <vt:lpstr>Separating Specification from Implementation</vt:lpstr>
      <vt:lpstr>13.6 Inline Member Functions</vt:lpstr>
      <vt:lpstr>Inline Member Functions</vt:lpstr>
      <vt:lpstr>Rectangle Class with Inline Member Functions</vt:lpstr>
      <vt:lpstr>Tradeoffs – Inline Vs. Regular Member Functions</vt:lpstr>
      <vt:lpstr>13.7 Constructors</vt:lpstr>
      <vt:lpstr>Constructors</vt:lpstr>
      <vt:lpstr>Contents of Rectangle.h (Version 3)</vt:lpstr>
      <vt:lpstr>Contents of Rectangle.ccp Version3 (1 of 2)</vt:lpstr>
      <vt:lpstr>Contents of Rectangle.ccp Version3 (2 of 2)</vt:lpstr>
      <vt:lpstr>Program 13-7</vt:lpstr>
      <vt:lpstr>Default Constructors</vt:lpstr>
      <vt:lpstr>13.8 Passing Arguments to Constructors</vt:lpstr>
      <vt:lpstr>Passing Arguments to Constructors (1 of 2)</vt:lpstr>
      <vt:lpstr>Passing Arguments to Constructors (2 of 2)</vt:lpstr>
      <vt:lpstr>More About Default Constructors</vt:lpstr>
      <vt:lpstr>Classes with No Default Constructor</vt:lpstr>
      <vt:lpstr>13.9 Destructors</vt:lpstr>
      <vt:lpstr>Destructors</vt:lpstr>
      <vt:lpstr>Contents of Inventoryitem.h Version1 (1 of 2)</vt:lpstr>
      <vt:lpstr>Contents of Inventoryitem.h Version1 (2 of 2)</vt:lpstr>
      <vt:lpstr>Program 13-12</vt:lpstr>
      <vt:lpstr>Constructors, Destructors, and Dynamically Allocated Objects</vt:lpstr>
      <vt:lpstr>13.10 Overloading Constructors</vt:lpstr>
      <vt:lpstr>Overloading Constructors</vt:lpstr>
      <vt:lpstr>Contents of InventoryItem.h (1 of 2)</vt:lpstr>
      <vt:lpstr>Contents of InventoryItem.h (2 of 2)</vt:lpstr>
      <vt:lpstr>Only One Default Constructor and One Destructor</vt:lpstr>
      <vt:lpstr>Member Function Overloading</vt:lpstr>
      <vt:lpstr>3.11 Using Private Member Functions</vt:lpstr>
      <vt:lpstr>Using Private Member Functions</vt:lpstr>
      <vt:lpstr>13.12 Arrays of Objects</vt:lpstr>
      <vt:lpstr>Arrays of Objects (1 of 4)</vt:lpstr>
      <vt:lpstr>Arrays of Objects (2 of 4)</vt:lpstr>
      <vt:lpstr>Arrays of Objects (3 of 4)</vt:lpstr>
      <vt:lpstr>Arrays of Objects (4 of 4)</vt:lpstr>
      <vt:lpstr>Accessing Objects in an Array</vt:lpstr>
      <vt:lpstr>Program 13-14 (1 of 2)</vt:lpstr>
      <vt:lpstr>Program 13-14 (2 of 2)</vt:lpstr>
      <vt:lpstr>13.16 The Unified Modeling Language</vt:lpstr>
      <vt:lpstr>The Unified Modeling Language</vt:lpstr>
      <vt:lpstr>U M L Class Diagram</vt:lpstr>
      <vt:lpstr>Example: A Rectangle Class</vt:lpstr>
      <vt:lpstr>U M L Access Specification Notation</vt:lpstr>
      <vt:lpstr>U M L Data Type Notation</vt:lpstr>
      <vt:lpstr>U M L Parameter Type Notation</vt:lpstr>
      <vt:lpstr>U M L Function Return Type Notation</vt:lpstr>
      <vt:lpstr>The Rectangle Class</vt:lpstr>
      <vt:lpstr>Showing Constructors and Destructors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C++: From Control Structures Through Objects, 8e</dc:title>
  <dc:subject>Computer Science</dc:subject>
  <dc:creator>Gaddis</dc:creator>
  <cp:keywords>Starting out With C++</cp:keywords>
  <cp:lastModifiedBy>S, VinothKumar (Cognizant)</cp:lastModifiedBy>
  <cp:revision>1000</cp:revision>
  <dcterms:modified xsi:type="dcterms:W3CDTF">2018-03-06T07:41:44Z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