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Nunito"/>
      <p:regular r:id="rId40"/>
      <p:bold r:id="rId41"/>
      <p:italic r:id="rId42"/>
      <p:boldItalic r:id="rId43"/>
    </p:embeddedFont>
    <p:embeddedFont>
      <p:font typeface="Oswald"/>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20" Type="http://schemas.openxmlformats.org/officeDocument/2006/relationships/slide" Target="slides/slide15.xml"/><Relationship Id="rId42" Type="http://schemas.openxmlformats.org/officeDocument/2006/relationships/font" Target="fonts/Nunito-italic.fntdata"/><Relationship Id="rId41" Type="http://schemas.openxmlformats.org/officeDocument/2006/relationships/font" Target="fonts/Nunito-bold.fntdata"/><Relationship Id="rId22" Type="http://schemas.openxmlformats.org/officeDocument/2006/relationships/slide" Target="slides/slide17.xml"/><Relationship Id="rId44" Type="http://schemas.openxmlformats.org/officeDocument/2006/relationships/font" Target="fonts/Oswald-regular.fntdata"/><Relationship Id="rId21" Type="http://schemas.openxmlformats.org/officeDocument/2006/relationships/slide" Target="slides/slide16.xml"/><Relationship Id="rId43" Type="http://schemas.openxmlformats.org/officeDocument/2006/relationships/font" Target="fonts/Nunito-boldItalic.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cf4a2b73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cf4a2b73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cf4a2b73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cf4a2b73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cf4a2b73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cf4a2b73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cf4a2b73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cf4a2b73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cf4a2b73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cf4a2b73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cf4a2b73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cf4a2b73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cf4a2b73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cf4a2b73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cf4a2b73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cf4a2b73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cf4a2b73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cf4a2b73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cf4a2b738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cf4a2b738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cea38986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cea38986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cf4a2b738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cf4a2b738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cf4a2b738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cf4a2b738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cf4a2b738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cf4a2b738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cf4a2b738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cf4a2b738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cf4a2b738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dcf4a2b738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dcf4a2b738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dcf4a2b738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cf4a2b738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cf4a2b738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cf4a2b738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dcf4a2b738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dcf4a2b738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dcf4a2b738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cf4a2b738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cf4a2b738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cea38986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cea38986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dcf4a2b738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dcf4a2b738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cf4a2b738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dcf4a2b738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cf4a2b738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cf4a2b738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cf4a2b738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dcf4a2b738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cf4a2b738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dcf4a2b738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cea38986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cea38986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cea38986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cea38986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cf4a2b7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cf4a2b7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cf4a2b73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cf4a2b73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cf4a2b73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cf4a2b73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cf4a2b73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cf4a2b73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677800" y="1477775"/>
            <a:ext cx="78378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sz="8800"/>
              <a:t>BIODIVERSITY</a:t>
            </a:r>
            <a:endParaRPr sz="8800"/>
          </a:p>
        </p:txBody>
      </p:sp>
      <p:sp>
        <p:nvSpPr>
          <p:cNvPr id="129" name="Google Shape;129;p13"/>
          <p:cNvSpPr txBox="1"/>
          <p:nvPr>
            <p:ph idx="1" type="subTitle"/>
          </p:nvPr>
        </p:nvSpPr>
        <p:spPr>
          <a:xfrm>
            <a:off x="1834050" y="3018783"/>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3100"/>
              <a:t>Biodiversity in National Parks.</a:t>
            </a:r>
            <a:endParaRPr sz="3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ph idx="1" type="body"/>
          </p:nvPr>
        </p:nvSpPr>
        <p:spPr>
          <a:xfrm>
            <a:off x="644400" y="581550"/>
            <a:ext cx="7855200" cy="398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2400"/>
              <a:t>As we see in the graph, Mammals and Birds have the highest percentage of protected species, but if we look at Vascular [protected] Plants, we can see that the number of Protected is greater than Mammals, but this is not significant that the Vascular Plant has a higher percentage of protected species because the number of unprotected species is very high and, in theory, the percentage of protected species is very low compared to Mammals and Birds.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615000" y="1133850"/>
            <a:ext cx="7914000" cy="2875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1200"/>
              </a:spcBef>
              <a:spcAft>
                <a:spcPts val="1200"/>
              </a:spcAft>
              <a:buClr>
                <a:srgbClr val="000000"/>
              </a:buClr>
              <a:buSzPts val="990"/>
              <a:buFont typeface="Arial"/>
              <a:buNone/>
            </a:pPr>
            <a:r>
              <a:rPr b="1" i="1" lang="es-419" sz="4554">
                <a:solidFill>
                  <a:schemeClr val="dk2"/>
                </a:solidFill>
                <a:latin typeface="Calibri"/>
                <a:ea typeface="Calibri"/>
                <a:cs typeface="Calibri"/>
                <a:sym typeface="Calibri"/>
              </a:rPr>
              <a:t>Are the differences between the species and their conservation status significant?</a:t>
            </a:r>
            <a:endParaRPr b="1" i="1" sz="4554">
              <a:solidFill>
                <a:schemeClr val="dk2"/>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idx="1" type="body"/>
          </p:nvPr>
        </p:nvSpPr>
        <p:spPr>
          <a:xfrm>
            <a:off x="717000" y="1034400"/>
            <a:ext cx="7710000" cy="307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3200"/>
              <a:t>I did a function that took the protected and not protected values of 2 categories to do a contingency chi2 test and obtain the P value to determine if the pair that I wanted testing had a significant difference or not.</a:t>
            </a:r>
            <a:endParaRPr sz="3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226525" y="286525"/>
            <a:ext cx="3161400" cy="79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The results are:</a:t>
            </a:r>
            <a:endParaRPr/>
          </a:p>
        </p:txBody>
      </p:sp>
      <p:sp>
        <p:nvSpPr>
          <p:cNvPr id="192" name="Google Shape;192;p25"/>
          <p:cNvSpPr txBox="1"/>
          <p:nvPr>
            <p:ph idx="1" type="body"/>
          </p:nvPr>
        </p:nvSpPr>
        <p:spPr>
          <a:xfrm>
            <a:off x="436075" y="1006325"/>
            <a:ext cx="8218500" cy="3432300"/>
          </a:xfrm>
          <a:prstGeom prst="rect">
            <a:avLst/>
          </a:prstGeom>
        </p:spPr>
        <p:txBody>
          <a:bodyPr anchorCtr="0" anchor="t" bIns="91425" lIns="91425" spcFirstLastPara="1" rIns="91425" wrap="square" tIns="91425">
            <a:noAutofit/>
          </a:bodyPr>
          <a:lstStyle/>
          <a:p>
            <a:pPr indent="-400050" lvl="0" marL="457200" rtl="0" algn="l">
              <a:spcBef>
                <a:spcPts val="0"/>
              </a:spcBef>
              <a:spcAft>
                <a:spcPts val="0"/>
              </a:spcAft>
              <a:buSzPts val="2700"/>
              <a:buChar char="❖"/>
            </a:pPr>
            <a:r>
              <a:rPr lang="es-419" sz="2700"/>
              <a:t>T</a:t>
            </a:r>
            <a:r>
              <a:rPr lang="es-419" sz="2700"/>
              <a:t>h</a:t>
            </a:r>
            <a:r>
              <a:rPr lang="es-419" sz="2700"/>
              <a:t>e P-value for the test of Mammal &amp; Bird is: 0.68759, therefore they don't have significance</a:t>
            </a:r>
            <a:endParaRPr sz="2700"/>
          </a:p>
          <a:p>
            <a:pPr indent="-400050" lvl="0" marL="457200" rtl="0" algn="l">
              <a:spcBef>
                <a:spcPts val="0"/>
              </a:spcBef>
              <a:spcAft>
                <a:spcPts val="0"/>
              </a:spcAft>
              <a:buSzPts val="2700"/>
              <a:buChar char="❖"/>
            </a:pPr>
            <a:r>
              <a:rPr lang="es-419" sz="2700"/>
              <a:t>The P-value for the test of Mammal &amp; Reptile is: 0.03836, therefore they have significance</a:t>
            </a:r>
            <a:endParaRPr sz="2700"/>
          </a:p>
          <a:p>
            <a:pPr indent="-400050" lvl="0" marL="457200" rtl="0" algn="l">
              <a:spcBef>
                <a:spcPts val="0"/>
              </a:spcBef>
              <a:spcAft>
                <a:spcPts val="0"/>
              </a:spcAft>
              <a:buSzPts val="2700"/>
              <a:buChar char="❖"/>
            </a:pPr>
            <a:r>
              <a:rPr lang="es-419" sz="2700"/>
              <a:t>The P-value for the test of Vascular Plant &amp; Nonvascular Plant is: 0.66234, therefore they don't have significance</a:t>
            </a:r>
            <a:endParaRPr sz="2700"/>
          </a:p>
          <a:p>
            <a:pPr indent="0" lvl="0" marL="0" rtl="0" algn="l">
              <a:spcBef>
                <a:spcPts val="1200"/>
              </a:spcBef>
              <a:spcAft>
                <a:spcPts val="120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idx="1" type="body"/>
          </p:nvPr>
        </p:nvSpPr>
        <p:spPr>
          <a:xfrm>
            <a:off x="559075" y="491975"/>
            <a:ext cx="7995000" cy="4327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s-419" sz="2200"/>
              <a:t>The P-value for the test of Mammal &amp; Amphibian is: 0.12758, therefore they don't have significance</a:t>
            </a:r>
            <a:endParaRPr sz="2200"/>
          </a:p>
          <a:p>
            <a:pPr indent="-368300" lvl="0" marL="457200" rtl="0" algn="l">
              <a:spcBef>
                <a:spcPts val="0"/>
              </a:spcBef>
              <a:spcAft>
                <a:spcPts val="0"/>
              </a:spcAft>
              <a:buSzPts val="2200"/>
              <a:buChar char="❖"/>
            </a:pPr>
            <a:r>
              <a:rPr lang="es-419" sz="2200"/>
              <a:t>The P-value for the test of Mammal &amp; Fish is: 0.05615, therefore they don't have significance</a:t>
            </a:r>
            <a:endParaRPr sz="2200"/>
          </a:p>
          <a:p>
            <a:pPr indent="-368300" lvl="0" marL="457200" rtl="0" algn="l">
              <a:spcBef>
                <a:spcPts val="0"/>
              </a:spcBef>
              <a:spcAft>
                <a:spcPts val="0"/>
              </a:spcAft>
              <a:buSzPts val="2200"/>
              <a:buChar char="❖"/>
            </a:pPr>
            <a:r>
              <a:rPr lang="es-419" sz="2200"/>
              <a:t>The P-value for the test of Bird &amp; Fish is: 0.07668, therefore they don't have significance</a:t>
            </a:r>
            <a:endParaRPr sz="2200"/>
          </a:p>
          <a:p>
            <a:pPr indent="-368300" lvl="0" marL="457200" rtl="0" algn="l">
              <a:spcBef>
                <a:spcPts val="0"/>
              </a:spcBef>
              <a:spcAft>
                <a:spcPts val="0"/>
              </a:spcAft>
              <a:buSzPts val="2200"/>
              <a:buChar char="❖"/>
            </a:pPr>
            <a:r>
              <a:rPr lang="es-419" sz="2200"/>
              <a:t>The P-value for the test of Reptile &amp; Fish is: 0.74065, therefore they don't have significance</a:t>
            </a:r>
            <a:endParaRPr sz="2200"/>
          </a:p>
          <a:p>
            <a:pPr indent="-368300" lvl="0" marL="457200" rtl="0" algn="l">
              <a:spcBef>
                <a:spcPts val="0"/>
              </a:spcBef>
              <a:spcAft>
                <a:spcPts val="0"/>
              </a:spcAft>
              <a:buSzPts val="2200"/>
              <a:buChar char="❖"/>
            </a:pPr>
            <a:r>
              <a:rPr lang="es-419" sz="2200"/>
              <a:t>The P-value for the test of Bird &amp; Reptile is: 0.05314, therefore they don't have significance</a:t>
            </a:r>
            <a:endParaRPr sz="2200"/>
          </a:p>
          <a:p>
            <a:pPr indent="0" lvl="0" marL="0" rtl="0" algn="l">
              <a:spcBef>
                <a:spcPts val="1200"/>
              </a:spcBef>
              <a:spcAft>
                <a:spcPts val="1200"/>
              </a:spcAft>
              <a:buNone/>
            </a:pPr>
            <a:r>
              <a:t/>
            </a:r>
            <a:endParaRPr sz="2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ctrTitle"/>
          </p:nvPr>
        </p:nvSpPr>
        <p:spPr>
          <a:xfrm>
            <a:off x="677800" y="1477775"/>
            <a:ext cx="78378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sz="8800"/>
              <a:t>BIODIVERSITY</a:t>
            </a:r>
            <a:endParaRPr sz="8800"/>
          </a:p>
        </p:txBody>
      </p:sp>
      <p:sp>
        <p:nvSpPr>
          <p:cNvPr id="203" name="Google Shape;203;p27"/>
          <p:cNvSpPr txBox="1"/>
          <p:nvPr>
            <p:ph idx="1" type="subTitle"/>
          </p:nvPr>
        </p:nvSpPr>
        <p:spPr>
          <a:xfrm>
            <a:off x="1834050" y="3018783"/>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3100"/>
              <a:t>Biodiversity in National Parks.</a:t>
            </a:r>
            <a:endParaRPr sz="3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668325" y="463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INTRODUCTION</a:t>
            </a:r>
            <a:endParaRPr/>
          </a:p>
        </p:txBody>
      </p:sp>
      <p:sp>
        <p:nvSpPr>
          <p:cNvPr id="209" name="Google Shape;209;p28"/>
          <p:cNvSpPr txBox="1"/>
          <p:nvPr>
            <p:ph idx="1" type="body"/>
          </p:nvPr>
        </p:nvSpPr>
        <p:spPr>
          <a:xfrm>
            <a:off x="437400" y="1344225"/>
            <a:ext cx="8269200" cy="3290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s-419" sz="2700"/>
              <a:t>In this project we will analyze the biodiversity data in certain national parks, the data is divided into 2 files:</a:t>
            </a:r>
            <a:endParaRPr sz="2700"/>
          </a:p>
          <a:p>
            <a:pPr indent="-387350" lvl="0" marL="457200" rtl="0" algn="l">
              <a:spcBef>
                <a:spcPts val="1200"/>
              </a:spcBef>
              <a:spcAft>
                <a:spcPts val="0"/>
              </a:spcAft>
              <a:buSzPts val="2500"/>
              <a:buChar char="❖"/>
            </a:pPr>
            <a:r>
              <a:rPr b="1" lang="es-419" sz="2500"/>
              <a:t>Observations.csv </a:t>
            </a:r>
            <a:endParaRPr b="1" sz="2500"/>
          </a:p>
          <a:p>
            <a:pPr indent="-387350" lvl="0" marL="457200" rtl="0" algn="l">
              <a:spcBef>
                <a:spcPts val="0"/>
              </a:spcBef>
              <a:spcAft>
                <a:spcPts val="0"/>
              </a:spcAft>
              <a:buSzPts val="2500"/>
              <a:buChar char="❖"/>
            </a:pPr>
            <a:r>
              <a:rPr b="1" lang="es-419" sz="2500"/>
              <a:t>Species_info.csv</a:t>
            </a:r>
            <a:endParaRPr b="1" sz="2500"/>
          </a:p>
          <a:p>
            <a:pPr indent="0" lvl="0" marL="0" rtl="0" algn="l">
              <a:spcBef>
                <a:spcPts val="1200"/>
              </a:spcBef>
              <a:spcAft>
                <a:spcPts val="1200"/>
              </a:spcAft>
              <a:buNone/>
            </a:pPr>
            <a:br>
              <a:rPr i="1" lang="es-419" sz="2200"/>
            </a:br>
            <a:r>
              <a:rPr i="1" lang="es-419" sz="2200"/>
              <a:t>The data worked (Observations.csv and Species_info.csv) in this project was provided by codecademy.com</a:t>
            </a:r>
            <a:endParaRPr i="1"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Objective of the project</a:t>
            </a:r>
            <a:endParaRPr/>
          </a:p>
        </p:txBody>
      </p:sp>
      <p:sp>
        <p:nvSpPr>
          <p:cNvPr id="215" name="Google Shape;215;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2200"/>
              <a:t>The objective is to ensure the survival of the species at risk, this in order to maintain a level of biodiversity in the parks mentioned in the data. The main thing I have to do is understand the characteristics and conservation status of the species, as well as its relationship to national parks.</a:t>
            </a:r>
            <a:endParaRPr sz="2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0"/>
          <p:cNvSpPr txBox="1"/>
          <p:nvPr>
            <p:ph idx="1" type="body"/>
          </p:nvPr>
        </p:nvSpPr>
        <p:spPr>
          <a:xfrm>
            <a:off x="443650" y="532500"/>
            <a:ext cx="8219700" cy="3906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s-419" sz="2400">
                <a:latin typeface="Oswald"/>
                <a:ea typeface="Oswald"/>
                <a:cs typeface="Oswald"/>
                <a:sym typeface="Oswald"/>
              </a:rPr>
              <a:t>Data will be analyzed, traced and an attempt will be made to answer the following questions:</a:t>
            </a:r>
            <a:br>
              <a:rPr b="1" lang="es-419" sz="2400">
                <a:latin typeface="Oswald"/>
                <a:ea typeface="Oswald"/>
                <a:cs typeface="Oswald"/>
                <a:sym typeface="Oswald"/>
              </a:rPr>
            </a:br>
            <a:endParaRPr b="1" sz="2400">
              <a:latin typeface="Oswald"/>
              <a:ea typeface="Oswald"/>
              <a:cs typeface="Oswald"/>
              <a:sym typeface="Oswald"/>
            </a:endParaRPr>
          </a:p>
          <a:p>
            <a:pPr indent="-381000" lvl="0" marL="457200" rtl="0" algn="l">
              <a:spcBef>
                <a:spcPts val="1200"/>
              </a:spcBef>
              <a:spcAft>
                <a:spcPts val="0"/>
              </a:spcAft>
              <a:buClr>
                <a:srgbClr val="000000"/>
              </a:buClr>
              <a:buSzPts val="2400"/>
              <a:buFont typeface="Arial"/>
              <a:buChar char="●"/>
            </a:pPr>
            <a:r>
              <a:rPr lang="es-419" sz="2400"/>
              <a:t>What is the distribution of the State of Conservation in Species?</a:t>
            </a:r>
            <a:endParaRPr sz="2400"/>
          </a:p>
          <a:p>
            <a:pPr indent="-381000" lvl="0" marL="457200" rtl="0" algn="l">
              <a:spcBef>
                <a:spcPts val="0"/>
              </a:spcBef>
              <a:spcAft>
                <a:spcPts val="0"/>
              </a:spcAft>
              <a:buClr>
                <a:srgbClr val="000000"/>
              </a:buClr>
              <a:buSzPts val="2400"/>
              <a:buFont typeface="Arial"/>
              <a:buChar char="●"/>
            </a:pPr>
            <a:r>
              <a:rPr lang="es-419" sz="2400"/>
              <a:t>Is it probable that certain species are in danger of extinction?</a:t>
            </a:r>
            <a:endParaRPr sz="2400"/>
          </a:p>
          <a:p>
            <a:pPr indent="-381000" lvl="0" marL="457200" rtl="0" algn="l">
              <a:spcBef>
                <a:spcPts val="0"/>
              </a:spcBef>
              <a:spcAft>
                <a:spcPts val="0"/>
              </a:spcAft>
              <a:buClr>
                <a:srgbClr val="000000"/>
              </a:buClr>
              <a:buSzPts val="2400"/>
              <a:buFont typeface="Arial"/>
              <a:buChar char="●"/>
            </a:pPr>
            <a:r>
              <a:rPr lang="es-419" sz="2400"/>
              <a:t>Are the differences between the species and their conservation status significant?</a:t>
            </a:r>
            <a:endParaRPr sz="2400"/>
          </a:p>
          <a:p>
            <a:pPr indent="-381000" lvl="0" marL="457200" rtl="0" algn="l">
              <a:spcBef>
                <a:spcPts val="0"/>
              </a:spcBef>
              <a:spcAft>
                <a:spcPts val="0"/>
              </a:spcAft>
              <a:buClr>
                <a:srgbClr val="000000"/>
              </a:buClr>
              <a:buSzPts val="2400"/>
              <a:buFont typeface="Arial"/>
              <a:buChar char="●"/>
            </a:pPr>
            <a:r>
              <a:rPr lang="es-419" sz="2400"/>
              <a:t>What is the distribution of the species in each park?</a:t>
            </a:r>
            <a:endParaRPr sz="2400"/>
          </a:p>
          <a:p>
            <a:pPr indent="0" lvl="0" marL="0" rtl="0" algn="l">
              <a:spcBef>
                <a:spcPts val="1200"/>
              </a:spcBef>
              <a:spcAft>
                <a:spcPts val="1200"/>
              </a:spcAft>
              <a:buNone/>
            </a:pPr>
            <a:r>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1124850" y="1252800"/>
            <a:ext cx="6894300" cy="26379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SzPts val="990"/>
              <a:buNone/>
            </a:pPr>
            <a:r>
              <a:rPr b="1" i="1" lang="es-419" sz="4800">
                <a:solidFill>
                  <a:schemeClr val="dk2"/>
                </a:solidFill>
                <a:latin typeface="Calibri"/>
                <a:ea typeface="Calibri"/>
                <a:cs typeface="Calibri"/>
                <a:sym typeface="Calibri"/>
              </a:rPr>
              <a:t>What is the distribution of the State of Conservation in Species?</a:t>
            </a:r>
            <a:endParaRPr b="1" i="1"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668325" y="463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INTRODUCTION</a:t>
            </a:r>
            <a:endParaRPr/>
          </a:p>
        </p:txBody>
      </p:sp>
      <p:sp>
        <p:nvSpPr>
          <p:cNvPr id="135" name="Google Shape;135;p14"/>
          <p:cNvSpPr txBox="1"/>
          <p:nvPr>
            <p:ph idx="1" type="body"/>
          </p:nvPr>
        </p:nvSpPr>
        <p:spPr>
          <a:xfrm>
            <a:off x="437400" y="1344225"/>
            <a:ext cx="8269200" cy="3290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s-419" sz="2700"/>
              <a:t>In this project we will analyze the biodiversity data in certain national parks, the data is divided into 2 files:</a:t>
            </a:r>
            <a:endParaRPr sz="2700"/>
          </a:p>
          <a:p>
            <a:pPr indent="-387350" lvl="0" marL="457200" rtl="0" algn="l">
              <a:spcBef>
                <a:spcPts val="1200"/>
              </a:spcBef>
              <a:spcAft>
                <a:spcPts val="0"/>
              </a:spcAft>
              <a:buSzPts val="2500"/>
              <a:buChar char="❖"/>
            </a:pPr>
            <a:r>
              <a:rPr b="1" lang="es-419" sz="2500"/>
              <a:t>Observations.csv </a:t>
            </a:r>
            <a:endParaRPr b="1" sz="2500"/>
          </a:p>
          <a:p>
            <a:pPr indent="-387350" lvl="0" marL="457200" rtl="0" algn="l">
              <a:spcBef>
                <a:spcPts val="0"/>
              </a:spcBef>
              <a:spcAft>
                <a:spcPts val="0"/>
              </a:spcAft>
              <a:buSzPts val="2500"/>
              <a:buChar char="❖"/>
            </a:pPr>
            <a:r>
              <a:rPr b="1" lang="es-419" sz="2500"/>
              <a:t>Species_info.csv</a:t>
            </a:r>
            <a:endParaRPr b="1" sz="2500"/>
          </a:p>
          <a:p>
            <a:pPr indent="0" lvl="0" marL="0" rtl="0" algn="l">
              <a:spcBef>
                <a:spcPts val="1200"/>
              </a:spcBef>
              <a:spcAft>
                <a:spcPts val="1200"/>
              </a:spcAft>
              <a:buNone/>
            </a:pPr>
            <a:br>
              <a:rPr i="1" lang="es-419" sz="2200"/>
            </a:br>
            <a:r>
              <a:rPr i="1" lang="es-419" sz="2200"/>
              <a:t>The data worked (Observations.csv and Species_info.csv) in this project was provided by codecademy.com</a:t>
            </a:r>
            <a:endParaRPr i="1"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2"/>
          <p:cNvPicPr preferRelativeResize="0"/>
          <p:nvPr/>
        </p:nvPicPr>
        <p:blipFill rotWithShape="1">
          <a:blip r:embed="rId3">
            <a:alphaModFix/>
          </a:blip>
          <a:srcRect b="7670" l="7029" r="6614" t="9134"/>
          <a:stretch/>
        </p:blipFill>
        <p:spPr>
          <a:xfrm>
            <a:off x="0" y="0"/>
            <a:ext cx="9144000"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3"/>
          <p:cNvSpPr txBox="1"/>
          <p:nvPr>
            <p:ph idx="1" type="body"/>
          </p:nvPr>
        </p:nvSpPr>
        <p:spPr>
          <a:xfrm>
            <a:off x="386700" y="427500"/>
            <a:ext cx="8370600" cy="4288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419" sz="2700"/>
              <a:t>For this step, I created a bar chart using the data from Species.csv, Species.csv contains 4 columns and 5,824 rows {category: 5,824, scientific_names: 5,824, common_names: 5,824, preservation_state: 191} preservation_state has 191 full rows and 5,633 with NaN values that means that the species are not protected, for the bar diagram I used the columns [category and conservation_state].</a:t>
            </a:r>
            <a:endParaRPr sz="2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662700" y="1318350"/>
            <a:ext cx="7818600" cy="25068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b="1" i="1" lang="es-419" sz="4760">
                <a:solidFill>
                  <a:schemeClr val="dk2"/>
                </a:solidFill>
                <a:latin typeface="Calibri"/>
                <a:ea typeface="Calibri"/>
                <a:cs typeface="Calibri"/>
                <a:sym typeface="Calibri"/>
              </a:rPr>
              <a:t>Is it probable that certain species are in danger of extinction?</a:t>
            </a:r>
            <a:endParaRPr b="1" i="1" sz="4760">
              <a:solidFill>
                <a:schemeClr val="dk2"/>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35"/>
          <p:cNvPicPr preferRelativeResize="0"/>
          <p:nvPr/>
        </p:nvPicPr>
        <p:blipFill>
          <a:blip r:embed="rId3">
            <a:alphaModFix/>
          </a:blip>
          <a:stretch>
            <a:fillRect/>
          </a:stretch>
        </p:blipFill>
        <p:spPr>
          <a:xfrm>
            <a:off x="209675" y="209700"/>
            <a:ext cx="8750975" cy="4724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idx="1" type="body"/>
          </p:nvPr>
        </p:nvSpPr>
        <p:spPr>
          <a:xfrm>
            <a:off x="644400" y="581550"/>
            <a:ext cx="7855200" cy="398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2400"/>
              <a:t>As we see in the graph, Mammals and Birds have the highest percentage of protected species, but if we look at Vascular [protected] Plants, we can see that the number of Protected is greater than Mammals, but this is not significant that the Vascular Plant has a higher percentage of protected species because the number of unprotected species is very high and, in theory, the percentage of protected species is very low compared to Mammals and Birds. </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615000" y="1133850"/>
            <a:ext cx="7914000" cy="2875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1200"/>
              </a:spcBef>
              <a:spcAft>
                <a:spcPts val="1200"/>
              </a:spcAft>
              <a:buSzPts val="990"/>
              <a:buNone/>
            </a:pPr>
            <a:r>
              <a:rPr b="1" i="1" lang="es-419" sz="4554">
                <a:solidFill>
                  <a:schemeClr val="dk2"/>
                </a:solidFill>
                <a:latin typeface="Calibri"/>
                <a:ea typeface="Calibri"/>
                <a:cs typeface="Calibri"/>
                <a:sym typeface="Calibri"/>
              </a:rPr>
              <a:t>Are the differences between the species and their conservation status significant?</a:t>
            </a:r>
            <a:endParaRPr b="1" i="1" sz="4554">
              <a:solidFill>
                <a:schemeClr val="dk2"/>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idx="1" type="body"/>
          </p:nvPr>
        </p:nvSpPr>
        <p:spPr>
          <a:xfrm>
            <a:off x="717000" y="1034400"/>
            <a:ext cx="7710000" cy="307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3200"/>
              <a:t>I did a function that took the protected and not protected values of 2 categories to do a contingency chi2 test and obtain the P value to determine if the pair that I wanted testing had a significant difference or not.</a:t>
            </a:r>
            <a:endParaRPr sz="3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226525" y="286525"/>
            <a:ext cx="3161400" cy="79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The results are:</a:t>
            </a:r>
            <a:endParaRPr/>
          </a:p>
        </p:txBody>
      </p:sp>
      <p:sp>
        <p:nvSpPr>
          <p:cNvPr id="266" name="Google Shape;266;p39"/>
          <p:cNvSpPr txBox="1"/>
          <p:nvPr>
            <p:ph idx="1" type="body"/>
          </p:nvPr>
        </p:nvSpPr>
        <p:spPr>
          <a:xfrm>
            <a:off x="436075" y="1006325"/>
            <a:ext cx="8218500" cy="3432300"/>
          </a:xfrm>
          <a:prstGeom prst="rect">
            <a:avLst/>
          </a:prstGeom>
        </p:spPr>
        <p:txBody>
          <a:bodyPr anchorCtr="0" anchor="t" bIns="91425" lIns="91425" spcFirstLastPara="1" rIns="91425" wrap="square" tIns="91425">
            <a:noAutofit/>
          </a:bodyPr>
          <a:lstStyle/>
          <a:p>
            <a:pPr indent="-400050" lvl="0" marL="457200" rtl="0" algn="l">
              <a:spcBef>
                <a:spcPts val="0"/>
              </a:spcBef>
              <a:spcAft>
                <a:spcPts val="0"/>
              </a:spcAft>
              <a:buSzPts val="2700"/>
              <a:buChar char="❖"/>
            </a:pPr>
            <a:r>
              <a:rPr lang="es-419" sz="2700"/>
              <a:t>The P-value for the test of Mammal &amp; Bird is: 0.68759, therefore they don't have significance</a:t>
            </a:r>
            <a:endParaRPr sz="2700"/>
          </a:p>
          <a:p>
            <a:pPr indent="-400050" lvl="0" marL="457200" rtl="0" algn="l">
              <a:spcBef>
                <a:spcPts val="0"/>
              </a:spcBef>
              <a:spcAft>
                <a:spcPts val="0"/>
              </a:spcAft>
              <a:buSzPts val="2700"/>
              <a:buChar char="❖"/>
            </a:pPr>
            <a:r>
              <a:rPr lang="es-419" sz="2700"/>
              <a:t>The P-value for the test of Mammal &amp; Reptile is: 0.03836, therefore they have significance</a:t>
            </a:r>
            <a:endParaRPr sz="2700"/>
          </a:p>
          <a:p>
            <a:pPr indent="-400050" lvl="0" marL="457200" rtl="0" algn="l">
              <a:spcBef>
                <a:spcPts val="0"/>
              </a:spcBef>
              <a:spcAft>
                <a:spcPts val="0"/>
              </a:spcAft>
              <a:buSzPts val="2700"/>
              <a:buChar char="❖"/>
            </a:pPr>
            <a:r>
              <a:rPr lang="es-419" sz="2700"/>
              <a:t>The P-value for the test of Vascular Plant &amp; Nonvascular Plant is: 0.66234, therefore they don't have significance</a:t>
            </a:r>
            <a:endParaRPr sz="2700"/>
          </a:p>
          <a:p>
            <a:pPr indent="0" lvl="0" marL="0" rtl="0" algn="l">
              <a:spcBef>
                <a:spcPts val="1200"/>
              </a:spcBef>
              <a:spcAft>
                <a:spcPts val="1200"/>
              </a:spcAft>
              <a:buNone/>
            </a:pPr>
            <a:r>
              <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0"/>
          <p:cNvSpPr txBox="1"/>
          <p:nvPr>
            <p:ph idx="1" type="body"/>
          </p:nvPr>
        </p:nvSpPr>
        <p:spPr>
          <a:xfrm>
            <a:off x="559075" y="491975"/>
            <a:ext cx="7995000" cy="4327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s-419" sz="2200"/>
              <a:t>The P-value for the test of Mammal &amp; Amphibian is: 0.12758, therefore they don't have significance</a:t>
            </a:r>
            <a:endParaRPr sz="2200"/>
          </a:p>
          <a:p>
            <a:pPr indent="-368300" lvl="0" marL="457200" rtl="0" algn="l">
              <a:spcBef>
                <a:spcPts val="0"/>
              </a:spcBef>
              <a:spcAft>
                <a:spcPts val="0"/>
              </a:spcAft>
              <a:buSzPts val="2200"/>
              <a:buChar char="❖"/>
            </a:pPr>
            <a:r>
              <a:rPr lang="es-419" sz="2200"/>
              <a:t>The P-value for the test of Mammal &amp; Fish is: 0.05615, therefore they don't have significance</a:t>
            </a:r>
            <a:endParaRPr sz="2200"/>
          </a:p>
          <a:p>
            <a:pPr indent="-368300" lvl="0" marL="457200" rtl="0" algn="l">
              <a:spcBef>
                <a:spcPts val="0"/>
              </a:spcBef>
              <a:spcAft>
                <a:spcPts val="0"/>
              </a:spcAft>
              <a:buSzPts val="2200"/>
              <a:buChar char="❖"/>
            </a:pPr>
            <a:r>
              <a:rPr lang="es-419" sz="2200"/>
              <a:t>The P-value for the test of Bird &amp; Fish is: 0.07668, therefore they don't have significance</a:t>
            </a:r>
            <a:endParaRPr sz="2200"/>
          </a:p>
          <a:p>
            <a:pPr indent="-368300" lvl="0" marL="457200" rtl="0" algn="l">
              <a:spcBef>
                <a:spcPts val="0"/>
              </a:spcBef>
              <a:spcAft>
                <a:spcPts val="0"/>
              </a:spcAft>
              <a:buSzPts val="2200"/>
              <a:buChar char="❖"/>
            </a:pPr>
            <a:r>
              <a:rPr lang="es-419" sz="2200"/>
              <a:t>The P-value for the test of Reptile &amp; Fish is: 0.74065, therefore they don't have significance</a:t>
            </a:r>
            <a:endParaRPr sz="2200"/>
          </a:p>
          <a:p>
            <a:pPr indent="-368300" lvl="0" marL="457200" rtl="0" algn="l">
              <a:spcBef>
                <a:spcPts val="0"/>
              </a:spcBef>
              <a:spcAft>
                <a:spcPts val="0"/>
              </a:spcAft>
              <a:buSzPts val="2200"/>
              <a:buChar char="❖"/>
            </a:pPr>
            <a:r>
              <a:rPr lang="es-419" sz="2200"/>
              <a:t>The P-value for the test of Bird &amp; Reptile is: 0.05314, therefore they don't have significance</a:t>
            </a:r>
            <a:endParaRPr sz="2200"/>
          </a:p>
          <a:p>
            <a:pPr indent="0" lvl="0" marL="0" rtl="0" algn="l">
              <a:spcBef>
                <a:spcPts val="1200"/>
              </a:spcBef>
              <a:spcAft>
                <a:spcPts val="1200"/>
              </a:spcAft>
              <a:buNone/>
            </a:pPr>
            <a:r>
              <a:t/>
            </a:r>
            <a:endParaRPr sz="21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1"/>
          <p:cNvSpPr txBox="1"/>
          <p:nvPr>
            <p:ph type="title"/>
          </p:nvPr>
        </p:nvSpPr>
        <p:spPr>
          <a:xfrm>
            <a:off x="771900" y="1457550"/>
            <a:ext cx="7600200" cy="22284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b="1" i="1" lang="es-419" sz="5354">
                <a:solidFill>
                  <a:schemeClr val="dk2"/>
                </a:solidFill>
                <a:latin typeface="Calibri"/>
                <a:ea typeface="Calibri"/>
                <a:cs typeface="Calibri"/>
                <a:sym typeface="Calibri"/>
              </a:rPr>
              <a:t>What</a:t>
            </a:r>
            <a:r>
              <a:rPr lang="es-419" sz="3200">
                <a:solidFill>
                  <a:schemeClr val="dk2"/>
                </a:solidFill>
                <a:latin typeface="Calibri"/>
                <a:ea typeface="Calibri"/>
                <a:cs typeface="Calibri"/>
                <a:sym typeface="Calibri"/>
              </a:rPr>
              <a:t> </a:t>
            </a:r>
            <a:r>
              <a:rPr b="1" i="1" lang="es-419" sz="5354">
                <a:solidFill>
                  <a:schemeClr val="dk2"/>
                </a:solidFill>
                <a:latin typeface="Calibri"/>
                <a:ea typeface="Calibri"/>
                <a:cs typeface="Calibri"/>
                <a:sym typeface="Calibri"/>
              </a:rPr>
              <a:t>is the distribution of the species in each park?</a:t>
            </a:r>
            <a:endParaRPr sz="3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Objective of the project</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2200"/>
              <a:t>The objective is to ensure the survival of the species at risk, this in order to maintain a level of biodiversity in the parks mentioned in the data. The main thing I have to do is understand the characteristics and conservation status of the species, as well as its relationship to national parks.</a:t>
            </a:r>
            <a:endParaRPr sz="2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4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3"/>
          <p:cNvSpPr txBox="1"/>
          <p:nvPr>
            <p:ph idx="1" type="body"/>
          </p:nvPr>
        </p:nvSpPr>
        <p:spPr>
          <a:xfrm>
            <a:off x="531900" y="557400"/>
            <a:ext cx="8080200" cy="4028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419" sz="2800"/>
              <a:t>In the last step, I made a bar diagram of the distributions in the national parks. The data was obtained from Observations.csv which contains 3 columns with 23,286 rows {scientific_names: 23,296, park_name: 23,296, observations: 23,296}, and I used the columns [park_name and observations] to obtain the total of species that each park contains. </a:t>
            </a:r>
            <a:endParaRPr sz="2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4"/>
          <p:cNvSpPr txBox="1"/>
          <p:nvPr>
            <p:ph type="title"/>
          </p:nvPr>
        </p:nvSpPr>
        <p:spPr>
          <a:xfrm>
            <a:off x="580925" y="409900"/>
            <a:ext cx="3315900" cy="71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CONCLUSION</a:t>
            </a:r>
            <a:endParaRPr/>
          </a:p>
        </p:txBody>
      </p:sp>
      <p:sp>
        <p:nvSpPr>
          <p:cNvPr id="292" name="Google Shape;292;p44"/>
          <p:cNvSpPr txBox="1"/>
          <p:nvPr>
            <p:ph idx="1" type="body"/>
          </p:nvPr>
        </p:nvSpPr>
        <p:spPr>
          <a:xfrm>
            <a:off x="508300" y="1294950"/>
            <a:ext cx="7816500" cy="3143700"/>
          </a:xfrm>
          <a:prstGeom prst="rect">
            <a:avLst/>
          </a:prstGeom>
        </p:spPr>
        <p:txBody>
          <a:bodyPr anchorCtr="0" anchor="t" bIns="91425" lIns="91425" spcFirstLastPara="1" rIns="91425" wrap="square" tIns="91425">
            <a:noAutofit/>
          </a:bodyPr>
          <a:lstStyle/>
          <a:p>
            <a:pPr indent="-349250" lvl="0" marL="457200" rtl="0" algn="l">
              <a:spcBef>
                <a:spcPts val="1200"/>
              </a:spcBef>
              <a:spcAft>
                <a:spcPts val="0"/>
              </a:spcAft>
              <a:buClr>
                <a:srgbClr val="000000"/>
              </a:buClr>
              <a:buSzPts val="1900"/>
              <a:buFont typeface="Arial"/>
              <a:buChar char="●"/>
            </a:pPr>
            <a:r>
              <a:rPr lang="es-419" sz="2100"/>
              <a:t>The distribution of the conservation status in Species is:</a:t>
            </a:r>
            <a:endParaRPr sz="2100"/>
          </a:p>
          <a:p>
            <a:pPr indent="0" lvl="0" marL="0" rtl="0" algn="l">
              <a:spcBef>
                <a:spcPts val="1200"/>
              </a:spcBef>
              <a:spcAft>
                <a:spcPts val="0"/>
              </a:spcAft>
              <a:buNone/>
            </a:pPr>
            <a:r>
              <a:rPr lang="es-419" sz="2100"/>
              <a:t>We were able to see that very few species have a conservation status and that the rest that have an is_null value is because they are not endangered and are not protected, the distribution is 5,633 non-endangered species and 191 protected species. with a total of 5,824 species, being Mammals, Birds and Vascular Plants with the highest species within the number of protected species.</a:t>
            </a:r>
            <a:endParaRPr sz="2100"/>
          </a:p>
          <a:p>
            <a:pPr indent="0" lvl="0" marL="0" rtl="0" algn="l">
              <a:spcBef>
                <a:spcPts val="1200"/>
              </a:spcBef>
              <a:spcAft>
                <a:spcPts val="1200"/>
              </a:spcAft>
              <a:buNone/>
            </a:pPr>
            <a:r>
              <a:t/>
            </a:r>
            <a:endParaRPr sz="21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idx="1" type="body"/>
          </p:nvPr>
        </p:nvSpPr>
        <p:spPr>
          <a:xfrm>
            <a:off x="426900" y="381300"/>
            <a:ext cx="8290200" cy="43809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000000"/>
              </a:buClr>
              <a:buSzPts val="1800"/>
              <a:buFont typeface="Arial"/>
              <a:buChar char="●"/>
            </a:pPr>
            <a:r>
              <a:rPr lang="es-419" sz="2000"/>
              <a:t>Is it probable that certain species are in danger of extinction?</a:t>
            </a:r>
            <a:endParaRPr sz="2000"/>
          </a:p>
          <a:p>
            <a:pPr indent="0" lvl="0" marL="0" rtl="0" algn="l">
              <a:spcBef>
                <a:spcPts val="1200"/>
              </a:spcBef>
              <a:spcAft>
                <a:spcPts val="0"/>
              </a:spcAft>
              <a:buNone/>
            </a:pPr>
            <a:r>
              <a:rPr lang="es-419" sz="2000"/>
              <a:t>Yes, Mammal and Birds had the highest percents, Mammal with 17.04 and Birds with 15.36.</a:t>
            </a:r>
            <a:br>
              <a:rPr lang="es-419" sz="2000"/>
            </a:br>
            <a:endParaRPr sz="2000"/>
          </a:p>
          <a:p>
            <a:pPr indent="-342900" lvl="0" marL="457200" rtl="0" algn="l">
              <a:spcBef>
                <a:spcPts val="1200"/>
              </a:spcBef>
              <a:spcAft>
                <a:spcPts val="0"/>
              </a:spcAft>
              <a:buClr>
                <a:srgbClr val="000000"/>
              </a:buClr>
              <a:buSzPts val="1800"/>
              <a:buFont typeface="Arial"/>
              <a:buChar char="●"/>
            </a:pPr>
            <a:r>
              <a:rPr lang="es-419" sz="2000"/>
              <a:t>Are the differences between species and their conservation status significant?</a:t>
            </a:r>
            <a:endParaRPr sz="2000"/>
          </a:p>
          <a:p>
            <a:pPr indent="0" lvl="0" marL="0" rtl="0" algn="l">
              <a:spcBef>
                <a:spcPts val="1200"/>
              </a:spcBef>
              <a:spcAft>
                <a:spcPts val="1200"/>
              </a:spcAft>
              <a:buNone/>
            </a:pPr>
            <a:r>
              <a:rPr lang="es-419" sz="2000"/>
              <a:t>'Mammals' and' Birds' have no significant difference, and 'Mammals' only has a significant difference with' Reptile ', and although the difference is very little with the threshold of significance' Birds' and 'Reptile' have no significant difference, ' Reptile 'and' Mammals' is the only pair that contains a fairly significant difference.</a:t>
            </a: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6"/>
          <p:cNvSpPr txBox="1"/>
          <p:nvPr>
            <p:ph idx="1" type="body"/>
          </p:nvPr>
        </p:nvSpPr>
        <p:spPr>
          <a:xfrm>
            <a:off x="675750" y="865350"/>
            <a:ext cx="7792500" cy="3412800"/>
          </a:xfrm>
          <a:prstGeom prst="rect">
            <a:avLst/>
          </a:prstGeom>
        </p:spPr>
        <p:txBody>
          <a:bodyPr anchorCtr="0" anchor="t" bIns="91425" lIns="91425" spcFirstLastPara="1" rIns="91425" wrap="square" tIns="91425">
            <a:noAutofit/>
          </a:bodyPr>
          <a:lstStyle/>
          <a:p>
            <a:pPr indent="-374650" lvl="0" marL="457200" rtl="0" algn="l">
              <a:lnSpc>
                <a:spcPct val="95000"/>
              </a:lnSpc>
              <a:spcBef>
                <a:spcPts val="1200"/>
              </a:spcBef>
              <a:spcAft>
                <a:spcPts val="0"/>
              </a:spcAft>
              <a:buClr>
                <a:srgbClr val="000000"/>
              </a:buClr>
              <a:buSzPts val="2300"/>
              <a:buFont typeface="Arial"/>
              <a:buChar char="●"/>
            </a:pPr>
            <a:r>
              <a:rPr lang="es-419" sz="2500"/>
              <a:t>What is the distribution in the parks?</a:t>
            </a:r>
            <a:endParaRPr sz="2500"/>
          </a:p>
          <a:p>
            <a:pPr indent="0" lvl="0" marL="0" rtl="0" algn="l">
              <a:lnSpc>
                <a:spcPct val="95000"/>
              </a:lnSpc>
              <a:spcBef>
                <a:spcPts val="1200"/>
              </a:spcBef>
              <a:spcAft>
                <a:spcPts val="0"/>
              </a:spcAft>
              <a:buNone/>
            </a:pPr>
            <a:r>
              <a:rPr lang="es-419" sz="2500"/>
              <a:t>We can clearly see that "Yellowstone National Park" has an immense difference with the other 3 parks, and the one that is closest to it is "Yosemite National Park", and the one that is furthest from having the same amount of species is "Great Smoky Mountains National Park", this graph is the total of observations of species that have been made by each park.</a:t>
            </a:r>
            <a:endParaRPr sz="2500"/>
          </a:p>
          <a:p>
            <a:pPr indent="0" lvl="0" marL="0" rtl="0" algn="l">
              <a:lnSpc>
                <a:spcPct val="95000"/>
              </a:lnSpc>
              <a:spcBef>
                <a:spcPts val="1200"/>
              </a:spcBef>
              <a:spcAft>
                <a:spcPts val="1200"/>
              </a:spcAft>
              <a:buNone/>
            </a:pPr>
            <a:r>
              <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idx="1" type="body"/>
          </p:nvPr>
        </p:nvSpPr>
        <p:spPr>
          <a:xfrm>
            <a:off x="443650" y="532500"/>
            <a:ext cx="8219700" cy="3906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s-419" sz="2400">
                <a:latin typeface="Oswald"/>
                <a:ea typeface="Oswald"/>
                <a:cs typeface="Oswald"/>
                <a:sym typeface="Oswald"/>
              </a:rPr>
              <a:t>Data will be analyzed, traced and an attempt will be made to answer the following questions:</a:t>
            </a:r>
            <a:br>
              <a:rPr b="1" lang="es-419" sz="2400">
                <a:latin typeface="Oswald"/>
                <a:ea typeface="Oswald"/>
                <a:cs typeface="Oswald"/>
                <a:sym typeface="Oswald"/>
              </a:rPr>
            </a:br>
            <a:endParaRPr b="1" sz="2400">
              <a:latin typeface="Oswald"/>
              <a:ea typeface="Oswald"/>
              <a:cs typeface="Oswald"/>
              <a:sym typeface="Oswald"/>
            </a:endParaRPr>
          </a:p>
          <a:p>
            <a:pPr indent="-381000" lvl="0" marL="457200" rtl="0" algn="l">
              <a:spcBef>
                <a:spcPts val="1200"/>
              </a:spcBef>
              <a:spcAft>
                <a:spcPts val="0"/>
              </a:spcAft>
              <a:buClr>
                <a:srgbClr val="000000"/>
              </a:buClr>
              <a:buSzPts val="2400"/>
              <a:buFont typeface="Arial"/>
              <a:buChar char="●"/>
            </a:pPr>
            <a:r>
              <a:rPr lang="es-419" sz="2400"/>
              <a:t>What is the distribution of the State of Conservation in Species?</a:t>
            </a:r>
            <a:endParaRPr sz="2400"/>
          </a:p>
          <a:p>
            <a:pPr indent="-381000" lvl="0" marL="457200" rtl="0" algn="l">
              <a:spcBef>
                <a:spcPts val="0"/>
              </a:spcBef>
              <a:spcAft>
                <a:spcPts val="0"/>
              </a:spcAft>
              <a:buClr>
                <a:srgbClr val="000000"/>
              </a:buClr>
              <a:buSzPts val="2400"/>
              <a:buFont typeface="Arial"/>
              <a:buChar char="●"/>
            </a:pPr>
            <a:r>
              <a:rPr lang="es-419" sz="2400"/>
              <a:t>Is it probable that certain species are in danger of extinction?</a:t>
            </a:r>
            <a:endParaRPr sz="2400"/>
          </a:p>
          <a:p>
            <a:pPr indent="-381000" lvl="0" marL="457200" rtl="0" algn="l">
              <a:spcBef>
                <a:spcPts val="0"/>
              </a:spcBef>
              <a:spcAft>
                <a:spcPts val="0"/>
              </a:spcAft>
              <a:buClr>
                <a:srgbClr val="000000"/>
              </a:buClr>
              <a:buSzPts val="2400"/>
              <a:buFont typeface="Arial"/>
              <a:buChar char="●"/>
            </a:pPr>
            <a:r>
              <a:rPr lang="es-419" sz="2400"/>
              <a:t>Are the differences between the species and their conservation status significant?</a:t>
            </a:r>
            <a:endParaRPr sz="2400"/>
          </a:p>
          <a:p>
            <a:pPr indent="-381000" lvl="0" marL="457200" rtl="0" algn="l">
              <a:spcBef>
                <a:spcPts val="0"/>
              </a:spcBef>
              <a:spcAft>
                <a:spcPts val="0"/>
              </a:spcAft>
              <a:buClr>
                <a:srgbClr val="000000"/>
              </a:buClr>
              <a:buSzPts val="2400"/>
              <a:buFont typeface="Arial"/>
              <a:buChar char="●"/>
            </a:pPr>
            <a:r>
              <a:rPr lang="es-419" sz="2400"/>
              <a:t>What is the distribution of the species in each park?</a:t>
            </a:r>
            <a:endParaRPr sz="2400"/>
          </a:p>
          <a:p>
            <a:pPr indent="0" lvl="0" marL="0" rtl="0" algn="l">
              <a:spcBef>
                <a:spcPts val="1200"/>
              </a:spcBef>
              <a:spcAft>
                <a:spcPts val="1200"/>
              </a:spcAft>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1124850" y="1252800"/>
            <a:ext cx="6894300" cy="26379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SzPts val="990"/>
              <a:buNone/>
            </a:pPr>
            <a:r>
              <a:rPr b="1" i="1" lang="es-419" sz="4800">
                <a:solidFill>
                  <a:schemeClr val="dk2"/>
                </a:solidFill>
                <a:latin typeface="Calibri"/>
                <a:ea typeface="Calibri"/>
                <a:cs typeface="Calibri"/>
                <a:sym typeface="Calibri"/>
              </a:rPr>
              <a:t>What is the distribution of the State of Conservation in Species?</a:t>
            </a:r>
            <a:endParaRPr b="1" i="1" sz="4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3">
            <a:alphaModFix/>
          </a:blip>
          <a:srcRect b="7670" l="7029" r="6614" t="9134"/>
          <a:stretch/>
        </p:blipFill>
        <p:spPr>
          <a:xfrm>
            <a:off x="0" y="0"/>
            <a:ext cx="9144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idx="1" type="body"/>
          </p:nvPr>
        </p:nvSpPr>
        <p:spPr>
          <a:xfrm>
            <a:off x="386700" y="427500"/>
            <a:ext cx="8370600" cy="4288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419" sz="2700"/>
              <a:t>For this step, I created a bar chart using the data from Species.csv, Species.csv contains 4 columns and 5,824 rows {category: 5,824, scientific_names: 5,824, common_names: 5,824, preservation_state: 191} preservation_state has 191 full rows and 5,633 with NaN values that means that the species are not protected, for the bar diagram I used the columns [category and conservation_state].</a:t>
            </a:r>
            <a:endParaRPr sz="2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ph type="title"/>
          </p:nvPr>
        </p:nvSpPr>
        <p:spPr>
          <a:xfrm>
            <a:off x="662700" y="1318350"/>
            <a:ext cx="7818600" cy="25068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b="1" i="1" lang="es-419" sz="4760">
                <a:solidFill>
                  <a:schemeClr val="dk2"/>
                </a:solidFill>
                <a:latin typeface="Calibri"/>
                <a:ea typeface="Calibri"/>
                <a:cs typeface="Calibri"/>
                <a:sym typeface="Calibri"/>
              </a:rPr>
              <a:t>Is it probable that certain species are in danger of extinction?</a:t>
            </a:r>
            <a:endParaRPr b="1" i="1" sz="4760">
              <a:solidFill>
                <a:schemeClr val="dk2"/>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1"/>
          <p:cNvPicPr preferRelativeResize="0"/>
          <p:nvPr/>
        </p:nvPicPr>
        <p:blipFill>
          <a:blip r:embed="rId3">
            <a:alphaModFix/>
          </a:blip>
          <a:stretch>
            <a:fillRect/>
          </a:stretch>
        </p:blipFill>
        <p:spPr>
          <a:xfrm>
            <a:off x="209675" y="209700"/>
            <a:ext cx="8750975" cy="4724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