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5" r:id="rId3"/>
    <p:sldId id="288" r:id="rId4"/>
    <p:sldId id="286" r:id="rId5"/>
    <p:sldId id="287" r:id="rId6"/>
    <p:sldId id="276" r:id="rId7"/>
    <p:sldId id="278" r:id="rId8"/>
    <p:sldId id="259" r:id="rId9"/>
    <p:sldId id="264" r:id="rId10"/>
    <p:sldId id="291" r:id="rId11"/>
    <p:sldId id="292" r:id="rId12"/>
    <p:sldId id="266" r:id="rId13"/>
    <p:sldId id="283" r:id="rId14"/>
    <p:sldId id="298" r:id="rId15"/>
    <p:sldId id="284" r:id="rId16"/>
    <p:sldId id="269" r:id="rId17"/>
    <p:sldId id="294" r:id="rId18"/>
    <p:sldId id="265" r:id="rId19"/>
    <p:sldId id="261" r:id="rId20"/>
    <p:sldId id="263" r:id="rId21"/>
    <p:sldId id="290" r:id="rId22"/>
    <p:sldId id="280" r:id="rId23"/>
    <p:sldId id="282" r:id="rId24"/>
    <p:sldId id="281" r:id="rId25"/>
    <p:sldId id="28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87" d="100"/>
          <a:sy n="87" d="100"/>
        </p:scale>
        <p:origin x="3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cstate="print">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30820CF-B880-4189-942D-D702A7CBA730}" type="datetimeFigureOut">
              <a:rPr lang="zh-CN" altLang="en-US" smtClean="0"/>
              <a:pPr/>
              <a:t>2016/12/22</a:t>
            </a:fld>
            <a:endParaRPr lang="zh-CN" altLang="en-US"/>
          </a:p>
        </p:txBody>
      </p:sp>
      <p:sp>
        <p:nvSpPr>
          <p:cNvPr id="5" name="Footer Placeholder 4"/>
          <p:cNvSpPr>
            <a:spLocks noGrp="1"/>
          </p:cNvSpPr>
          <p:nvPr>
            <p:ph type="ftr" sz="quarter" idx="11"/>
          </p:nvPr>
        </p:nvSpPr>
        <p:spPr>
          <a:xfrm>
            <a:off x="1900237" y="5410202"/>
            <a:ext cx="3843665" cy="365125"/>
          </a:xfrm>
        </p:spPr>
        <p:txBody>
          <a:bodyPr/>
          <a:lstStyle/>
          <a:p>
            <a:endParaRPr lang="zh-CN" altLang="en-US"/>
          </a:p>
        </p:txBody>
      </p:sp>
      <p:sp>
        <p:nvSpPr>
          <p:cNvPr id="6" name="Slide Number Placeholder 5"/>
          <p:cNvSpPr>
            <a:spLocks noGrp="1"/>
          </p:cNvSpPr>
          <p:nvPr>
            <p:ph type="sldNum" sz="quarter" idx="12"/>
          </p:nvPr>
        </p:nvSpPr>
        <p:spPr>
          <a:xfrm>
            <a:off x="7915603" y="5410200"/>
            <a:ext cx="578317" cy="365125"/>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3831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2426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600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17709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29934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50874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4" name="Footer Placeholder 3"/>
          <p:cNvSpPr>
            <a:spLocks noGrp="1"/>
          </p:cNvSpPr>
          <p:nvPr>
            <p:ph type="ftr" sz="quarter" idx="11"/>
          </p:nvPr>
        </p:nvSpPr>
        <p:spPr/>
        <p:txBody>
          <a:bodyPr/>
          <a:lstStyle>
            <a:lvl1pPr>
              <a:defRPr cap="all" baseline="0"/>
            </a:lvl1p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68270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84856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3737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30820CF-B880-4189-942D-D702A7CBA730}" type="datetimeFigureOut">
              <a:rPr lang="zh-CN" altLang="en-US" smtClean="0"/>
              <a:pPr/>
              <a:t>2016/12/22</a:t>
            </a:fld>
            <a:endParaRPr lang="zh-CN" altLang="en-US"/>
          </a:p>
        </p:txBody>
      </p:sp>
      <p:sp>
        <p:nvSpPr>
          <p:cNvPr id="50" name="Footer Placeholder 4"/>
          <p:cNvSpPr>
            <a:spLocks noGrp="1"/>
          </p:cNvSpPr>
          <p:nvPr>
            <p:ph type="ftr" sz="quarter" idx="11"/>
          </p:nvPr>
        </p:nvSpPr>
        <p:spPr>
          <a:xfrm>
            <a:off x="856059" y="5883276"/>
            <a:ext cx="4679482" cy="365125"/>
          </a:xfrm>
        </p:spPr>
        <p:txBody>
          <a:bodyPr/>
          <a:lstStyle/>
          <a:p>
            <a:endParaRPr lang="zh-CN" altLang="en-US"/>
          </a:p>
        </p:txBody>
      </p:sp>
      <p:sp>
        <p:nvSpPr>
          <p:cNvPr id="51" name="Slide Number Placeholder 5"/>
          <p:cNvSpPr>
            <a:spLocks noGrp="1"/>
          </p:cNvSpPr>
          <p:nvPr>
            <p:ph type="sldNum" sz="quarter" idx="12"/>
          </p:nvPr>
        </p:nvSpPr>
        <p:spPr>
          <a:xfrm>
            <a:off x="7707241" y="5883275"/>
            <a:ext cx="578317" cy="365125"/>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8430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0356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5543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1094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888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8024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0791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5280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print">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0820CF-B880-4189-942D-D702A7CBA730}" type="datetimeFigureOut">
              <a:rPr lang="zh-CN" altLang="en-US" smtClean="0"/>
              <a:pPr/>
              <a:t>2016/12/22</a:t>
            </a:fld>
            <a:endParaRPr lang="zh-CN" alt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60924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z7ekIhwU8Pk"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1412776"/>
            <a:ext cx="4499992" cy="1394270"/>
          </a:xfrm>
        </p:spPr>
        <p:txBody>
          <a:bodyPr/>
          <a:lstStyle/>
          <a:p>
            <a:r>
              <a:rPr lang="en-US" altLang="zh-CN" b="1" dirty="0" err="1" smtClean="0">
                <a:solidFill>
                  <a:schemeClr val="accent6">
                    <a:lumMod val="50000"/>
                  </a:schemeClr>
                </a:solidFill>
              </a:rPr>
              <a:t>FOODMaps</a:t>
            </a:r>
            <a:endParaRPr lang="zh-CN" altLang="en-US" b="1" dirty="0">
              <a:solidFill>
                <a:schemeClr val="accent6">
                  <a:lumMod val="50000"/>
                </a:schemeClr>
              </a:solidFill>
            </a:endParaRPr>
          </a:p>
        </p:txBody>
      </p:sp>
      <p:sp>
        <p:nvSpPr>
          <p:cNvPr id="4" name="TextBox 3"/>
          <p:cNvSpPr txBox="1"/>
          <p:nvPr/>
        </p:nvSpPr>
        <p:spPr>
          <a:xfrm>
            <a:off x="0" y="3645024"/>
            <a:ext cx="8892480" cy="584775"/>
          </a:xfrm>
          <a:prstGeom prst="rect">
            <a:avLst/>
          </a:prstGeom>
          <a:noFill/>
        </p:spPr>
        <p:txBody>
          <a:bodyPr wrap="square" rtlCol="0">
            <a:spAutoFit/>
          </a:bodyPr>
          <a:lstStyle/>
          <a:p>
            <a:r>
              <a:rPr lang="en-AU" sz="3200" dirty="0" smtClean="0">
                <a:solidFill>
                  <a:srgbClr val="7030A0"/>
                </a:solidFill>
              </a:rPr>
              <a:t>                  </a:t>
            </a:r>
            <a:r>
              <a:rPr lang="en-AU" sz="3200" dirty="0" smtClean="0">
                <a:solidFill>
                  <a:srgbClr val="FFFF00"/>
                </a:solidFill>
              </a:rPr>
              <a:t>A creative website for supermarket    </a:t>
            </a:r>
            <a:endParaRPr lang="en-AU" sz="3200" dirty="0">
              <a:solidFill>
                <a:srgbClr val="FFFF00"/>
              </a:solidFill>
            </a:endParaRPr>
          </a:p>
        </p:txBody>
      </p:sp>
      <p:pic>
        <p:nvPicPr>
          <p:cNvPr id="1026" name="Picture 2" descr="E:\5310 Presentation\KE-logo.png"/>
          <p:cNvPicPr>
            <a:picLocks noChangeAspect="1" noChangeArrowheads="1"/>
          </p:cNvPicPr>
          <p:nvPr/>
        </p:nvPicPr>
        <p:blipFill>
          <a:blip r:embed="rId2" cstate="print"/>
          <a:srcRect/>
          <a:stretch>
            <a:fillRect/>
          </a:stretch>
        </p:blipFill>
        <p:spPr bwMode="auto">
          <a:xfrm>
            <a:off x="3563888" y="5517232"/>
            <a:ext cx="2339752" cy="134076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requirements </a:t>
            </a:r>
          </a:p>
        </p:txBody>
      </p:sp>
      <p:sp>
        <p:nvSpPr>
          <p:cNvPr id="3" name="Content Placeholder 2"/>
          <p:cNvSpPr>
            <a:spLocks noGrp="1"/>
          </p:cNvSpPr>
          <p:nvPr>
            <p:ph idx="1"/>
          </p:nvPr>
        </p:nvSpPr>
        <p:spPr/>
        <p:txBody>
          <a:bodyPr>
            <a:normAutofit/>
          </a:bodyPr>
          <a:lstStyle/>
          <a:p>
            <a:r>
              <a:rPr lang="en-AU" sz="3200" dirty="0"/>
              <a:t>Ingredients location</a:t>
            </a:r>
          </a:p>
          <a:p>
            <a:r>
              <a:rPr lang="en-AU" sz="3200" dirty="0"/>
              <a:t>Approximate price</a:t>
            </a:r>
          </a:p>
          <a:p>
            <a:r>
              <a:rPr lang="en-AU" sz="3200" dirty="0"/>
              <a:t>Recipes</a:t>
            </a:r>
          </a:p>
          <a:p>
            <a:r>
              <a:rPr lang="en-AU" sz="3200" dirty="0" smtClean="0"/>
              <a:t>The number of potential users</a:t>
            </a:r>
            <a:endParaRPr lang="en-AU" sz="3200" dirty="0"/>
          </a:p>
        </p:txBody>
      </p:sp>
    </p:spTree>
    <p:extLst>
      <p:ext uri="{BB962C8B-B14F-4D97-AF65-F5344CB8AC3E}">
        <p14:creationId xmlns:p14="http://schemas.microsoft.com/office/powerpoint/2010/main" val="4112567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1" name="Picture 3"/>
          <p:cNvPicPr>
            <a:picLocks noGrp="1" noChangeAspect="1" noChangeArrowheads="1"/>
          </p:cNvPicPr>
          <p:nvPr>
            <p:ph idx="1"/>
          </p:nvPr>
        </p:nvPicPr>
        <p:blipFill>
          <a:blip r:embed="rId2" cstate="print"/>
          <a:srcRect/>
          <a:stretch>
            <a:fillRect/>
          </a:stretch>
        </p:blipFill>
        <p:spPr bwMode="auto">
          <a:xfrm>
            <a:off x="251520" y="476672"/>
            <a:ext cx="8496944" cy="59766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429499" cy="1124744"/>
          </a:xfrm>
        </p:spPr>
        <p:txBody>
          <a:bodyPr/>
          <a:lstStyle/>
          <a:p>
            <a:r>
              <a:rPr lang="en-AU" b="1" dirty="0">
                <a:solidFill>
                  <a:schemeClr val="accent2"/>
                </a:solidFill>
              </a:rPr>
              <a:t>Enhance users experience</a:t>
            </a:r>
          </a:p>
        </p:txBody>
      </p:sp>
      <p:sp>
        <p:nvSpPr>
          <p:cNvPr id="3" name="Content Placeholder 2"/>
          <p:cNvSpPr>
            <a:spLocks noGrp="1"/>
          </p:cNvSpPr>
          <p:nvPr>
            <p:ph idx="1"/>
          </p:nvPr>
        </p:nvSpPr>
        <p:spPr>
          <a:xfrm>
            <a:off x="611560" y="1124744"/>
            <a:ext cx="7673999" cy="4666457"/>
          </a:xfrm>
        </p:spPr>
        <p:txBody>
          <a:bodyPr>
            <a:noAutofit/>
          </a:bodyPr>
          <a:lstStyle/>
          <a:p>
            <a:r>
              <a:rPr lang="en-AU" b="1" cap="all" dirty="0">
                <a:solidFill>
                  <a:schemeClr val="bg2">
                    <a:lumMod val="50000"/>
                  </a:schemeClr>
                </a:solidFill>
                <a:latin typeface="+mj-lt"/>
                <a:ea typeface="+mj-ea"/>
                <a:cs typeface="+mj-cs"/>
              </a:rPr>
              <a:t>The users can tryout and learn new cuisines</a:t>
            </a:r>
          </a:p>
          <a:p>
            <a:r>
              <a:rPr lang="en-AU" b="1" cap="all" dirty="0">
                <a:solidFill>
                  <a:schemeClr val="bg2">
                    <a:lumMod val="50000"/>
                  </a:schemeClr>
                </a:solidFill>
                <a:latin typeface="+mj-lt"/>
                <a:ea typeface="+mj-ea"/>
                <a:cs typeface="+mj-cs"/>
              </a:rPr>
              <a:t>Our website can effectively assist customers find out the item which they are looking for</a:t>
            </a:r>
          </a:p>
          <a:p>
            <a:r>
              <a:rPr lang="en-AU" b="1" cap="all" dirty="0">
                <a:solidFill>
                  <a:schemeClr val="bg2">
                    <a:lumMod val="50000"/>
                  </a:schemeClr>
                </a:solidFill>
                <a:latin typeface="+mj-lt"/>
                <a:ea typeface="+mj-ea"/>
                <a:cs typeface="+mj-cs"/>
              </a:rPr>
              <a:t>Interactive user friendly website with the option of access to videos of recipes.</a:t>
            </a:r>
          </a:p>
          <a:p>
            <a:r>
              <a:rPr lang="en-AU" b="1" cap="all" dirty="0">
                <a:solidFill>
                  <a:schemeClr val="bg2">
                    <a:lumMod val="50000"/>
                  </a:schemeClr>
                </a:solidFill>
                <a:latin typeface="+mj-lt"/>
                <a:ea typeface="+mj-ea"/>
                <a:cs typeface="+mj-cs"/>
              </a:rPr>
              <a:t>Responsive website, giving user the comfort to browse it in different devices ( mobile, tablet or desktop)</a:t>
            </a:r>
          </a:p>
        </p:txBody>
      </p:sp>
    </p:spTree>
    <p:extLst>
      <p:ext uri="{BB962C8B-B14F-4D97-AF65-F5344CB8AC3E}">
        <p14:creationId xmlns:p14="http://schemas.microsoft.com/office/powerpoint/2010/main" val="1864268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rPr>
              <a:t>Blue Print</a:t>
            </a:r>
          </a:p>
        </p:txBody>
      </p:sp>
      <p:sp>
        <p:nvSpPr>
          <p:cNvPr id="4" name="Rectangle 3"/>
          <p:cNvSpPr/>
          <p:nvPr/>
        </p:nvSpPr>
        <p:spPr>
          <a:xfrm>
            <a:off x="39201" y="2653795"/>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5" name="Rectangle 4"/>
          <p:cNvSpPr/>
          <p:nvPr/>
        </p:nvSpPr>
        <p:spPr>
          <a:xfrm>
            <a:off x="4211960" y="1765815"/>
            <a:ext cx="1296144" cy="2880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page</a:t>
            </a:r>
            <a:endParaRPr lang="en-US" dirty="0"/>
          </a:p>
        </p:txBody>
      </p:sp>
      <p:sp>
        <p:nvSpPr>
          <p:cNvPr id="12" name="Rectangle 11"/>
          <p:cNvSpPr/>
          <p:nvPr/>
        </p:nvSpPr>
        <p:spPr>
          <a:xfrm>
            <a:off x="1705905" y="4274137"/>
            <a:ext cx="1368152"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dirty="0" smtClean="0"/>
              <a:t>egetarian</a:t>
            </a:r>
            <a:endParaRPr lang="en-US" dirty="0"/>
          </a:p>
        </p:txBody>
      </p:sp>
      <p:sp>
        <p:nvSpPr>
          <p:cNvPr id="13" name="Rectangle 12"/>
          <p:cNvSpPr/>
          <p:nvPr/>
        </p:nvSpPr>
        <p:spPr>
          <a:xfrm>
            <a:off x="4625808" y="4274137"/>
            <a:ext cx="1368152"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Vegan</a:t>
            </a:r>
            <a:endParaRPr lang="en-US" dirty="0"/>
          </a:p>
        </p:txBody>
      </p:sp>
      <p:sp>
        <p:nvSpPr>
          <p:cNvPr id="14" name="Rectangle 13"/>
          <p:cNvSpPr/>
          <p:nvPr/>
        </p:nvSpPr>
        <p:spPr>
          <a:xfrm>
            <a:off x="5829739" y="2673855"/>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en-US" dirty="0"/>
          </a:p>
        </p:txBody>
      </p:sp>
      <p:sp>
        <p:nvSpPr>
          <p:cNvPr id="15" name="Rectangle 14"/>
          <p:cNvSpPr/>
          <p:nvPr/>
        </p:nvSpPr>
        <p:spPr>
          <a:xfrm>
            <a:off x="233654" y="4274137"/>
            <a:ext cx="1368152"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Quick Prep</a:t>
            </a:r>
            <a:endParaRPr lang="en-US" dirty="0"/>
          </a:p>
        </p:txBody>
      </p:sp>
      <p:sp>
        <p:nvSpPr>
          <p:cNvPr id="16" name="Rectangle 15"/>
          <p:cNvSpPr/>
          <p:nvPr/>
        </p:nvSpPr>
        <p:spPr>
          <a:xfrm>
            <a:off x="6156176" y="4274137"/>
            <a:ext cx="1368152"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Multi cultural</a:t>
            </a:r>
            <a:endParaRPr lang="en-US" sz="1600" dirty="0"/>
          </a:p>
        </p:txBody>
      </p:sp>
      <p:sp>
        <p:nvSpPr>
          <p:cNvPr id="17" name="Rectangle 16"/>
          <p:cNvSpPr/>
          <p:nvPr/>
        </p:nvSpPr>
        <p:spPr>
          <a:xfrm>
            <a:off x="1554722" y="2653795"/>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SOCIAL MEDIA</a:t>
            </a:r>
            <a:endParaRPr lang="en-US" sz="1400" dirty="0"/>
          </a:p>
        </p:txBody>
      </p:sp>
      <p:sp>
        <p:nvSpPr>
          <p:cNvPr id="18" name="Rectangle 17"/>
          <p:cNvSpPr/>
          <p:nvPr/>
        </p:nvSpPr>
        <p:spPr>
          <a:xfrm>
            <a:off x="4396827" y="2653795"/>
            <a:ext cx="1296144" cy="2880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Products</a:t>
            </a:r>
            <a:endParaRPr lang="en-US" dirty="0"/>
          </a:p>
        </p:txBody>
      </p:sp>
      <p:sp>
        <p:nvSpPr>
          <p:cNvPr id="19" name="Rectangle 18"/>
          <p:cNvSpPr/>
          <p:nvPr/>
        </p:nvSpPr>
        <p:spPr>
          <a:xfrm>
            <a:off x="2972813" y="2646231"/>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QUICK SEARCH</a:t>
            </a:r>
            <a:endParaRPr lang="en-US" sz="1200" dirty="0"/>
          </a:p>
        </p:txBody>
      </p:sp>
      <p:sp>
        <p:nvSpPr>
          <p:cNvPr id="20" name="Rectangle 19"/>
          <p:cNvSpPr/>
          <p:nvPr/>
        </p:nvSpPr>
        <p:spPr>
          <a:xfrm>
            <a:off x="3214545" y="4274137"/>
            <a:ext cx="1296144"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Starters</a:t>
            </a:r>
            <a:endParaRPr lang="en-US" dirty="0"/>
          </a:p>
        </p:txBody>
      </p:sp>
      <p:sp>
        <p:nvSpPr>
          <p:cNvPr id="21" name="Rectangle 20"/>
          <p:cNvSpPr/>
          <p:nvPr/>
        </p:nvSpPr>
        <p:spPr>
          <a:xfrm>
            <a:off x="7651832" y="4274137"/>
            <a:ext cx="1296144" cy="2880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Ingredients</a:t>
            </a:r>
            <a:endParaRPr lang="en-US" dirty="0"/>
          </a:p>
        </p:txBody>
      </p:sp>
      <p:cxnSp>
        <p:nvCxnSpPr>
          <p:cNvPr id="23" name="Elbow Connector 22"/>
          <p:cNvCxnSpPr/>
          <p:nvPr/>
        </p:nvCxnSpPr>
        <p:spPr>
          <a:xfrm rot="5400000" flipH="1" flipV="1">
            <a:off x="2256900" y="691171"/>
            <a:ext cx="309199" cy="36009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7" idx="0"/>
          </p:cNvCxnSpPr>
          <p:nvPr/>
        </p:nvCxnSpPr>
        <p:spPr>
          <a:xfrm>
            <a:off x="2202794" y="2326413"/>
            <a:ext cx="0" cy="327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31676" y="2337032"/>
            <a:ext cx="0" cy="29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5" idx="0"/>
          </p:cNvCxnSpPr>
          <p:nvPr/>
        </p:nvCxnSpPr>
        <p:spPr>
          <a:xfrm rot="5400000" flipH="1" flipV="1">
            <a:off x="4116868" y="384463"/>
            <a:ext cx="690536" cy="708881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83768" y="3591164"/>
            <a:ext cx="0" cy="701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0" idx="0"/>
          </p:cNvCxnSpPr>
          <p:nvPr/>
        </p:nvCxnSpPr>
        <p:spPr>
          <a:xfrm>
            <a:off x="3862617" y="3591164"/>
            <a:ext cx="0" cy="682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20072" y="3591164"/>
            <a:ext cx="0" cy="701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8" idx="2"/>
          </p:cNvCxnSpPr>
          <p:nvPr/>
        </p:nvCxnSpPr>
        <p:spPr>
          <a:xfrm flipH="1">
            <a:off x="5038600" y="2941827"/>
            <a:ext cx="6299" cy="64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88024" y="2053847"/>
            <a:ext cx="0" cy="73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006541" y="3583600"/>
            <a:ext cx="1" cy="708719"/>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788024" y="5222091"/>
            <a:ext cx="1296144" cy="28803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a:t>
            </a:r>
            <a:endParaRPr lang="en-US" dirty="0"/>
          </a:p>
        </p:txBody>
      </p:sp>
      <p:sp>
        <p:nvSpPr>
          <p:cNvPr id="74" name="Rectangle 73"/>
          <p:cNvSpPr/>
          <p:nvPr/>
        </p:nvSpPr>
        <p:spPr>
          <a:xfrm>
            <a:off x="7391185" y="2661822"/>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Features</a:t>
            </a:r>
            <a:endParaRPr lang="en-US" dirty="0"/>
          </a:p>
        </p:txBody>
      </p:sp>
      <p:cxnSp>
        <p:nvCxnSpPr>
          <p:cNvPr id="82" name="Straight Connector 81"/>
          <p:cNvCxnSpPr/>
          <p:nvPr/>
        </p:nvCxnSpPr>
        <p:spPr>
          <a:xfrm>
            <a:off x="4211960" y="2337032"/>
            <a:ext cx="3863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14" idx="0"/>
          </p:cNvCxnSpPr>
          <p:nvPr/>
        </p:nvCxnSpPr>
        <p:spPr>
          <a:xfrm>
            <a:off x="6513815" y="2337032"/>
            <a:ext cx="0" cy="33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74" idx="0"/>
          </p:cNvCxnSpPr>
          <p:nvPr/>
        </p:nvCxnSpPr>
        <p:spPr>
          <a:xfrm>
            <a:off x="8075261" y="2337032"/>
            <a:ext cx="0" cy="32479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912871" y="5877272"/>
            <a:ext cx="1296144" cy="2880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Woolies</a:t>
            </a:r>
            <a:endParaRPr lang="en-US" dirty="0"/>
          </a:p>
        </p:txBody>
      </p:sp>
      <p:sp>
        <p:nvSpPr>
          <p:cNvPr id="88" name="Rectangle 87"/>
          <p:cNvSpPr/>
          <p:nvPr/>
        </p:nvSpPr>
        <p:spPr>
          <a:xfrm>
            <a:off x="3491880" y="5877272"/>
            <a:ext cx="1296144" cy="2880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Coles</a:t>
            </a:r>
            <a:endParaRPr lang="en-US" dirty="0"/>
          </a:p>
        </p:txBody>
      </p:sp>
      <p:cxnSp>
        <p:nvCxnSpPr>
          <p:cNvPr id="90" name="Elbow Connector 89"/>
          <p:cNvCxnSpPr>
            <a:stCxn id="21" idx="2"/>
            <a:endCxn id="67" idx="0"/>
          </p:cNvCxnSpPr>
          <p:nvPr/>
        </p:nvCxnSpPr>
        <p:spPr>
          <a:xfrm rot="5400000">
            <a:off x="6538039" y="3460226"/>
            <a:ext cx="659922" cy="28638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67" idx="2"/>
            <a:endCxn id="88" idx="0"/>
          </p:cNvCxnSpPr>
          <p:nvPr/>
        </p:nvCxnSpPr>
        <p:spPr>
          <a:xfrm rot="5400000">
            <a:off x="4604450" y="5045625"/>
            <a:ext cx="367149" cy="1296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67" idx="2"/>
            <a:endCxn id="87" idx="0"/>
          </p:cNvCxnSpPr>
          <p:nvPr/>
        </p:nvCxnSpPr>
        <p:spPr>
          <a:xfrm rot="16200000" flipH="1">
            <a:off x="5814945" y="5131273"/>
            <a:ext cx="367149" cy="112484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41975" y="3126494"/>
            <a:ext cx="1235009" cy="369332"/>
          </a:xfrm>
          <a:prstGeom prst="rect">
            <a:avLst/>
          </a:prstGeom>
          <a:solidFill>
            <a:schemeClr val="tx1">
              <a:lumMod val="50000"/>
            </a:schemeClr>
          </a:solidFill>
        </p:spPr>
        <p:txBody>
          <a:bodyPr wrap="square" rtlCol="0">
            <a:spAutoFit/>
          </a:bodyPr>
          <a:lstStyle/>
          <a:p>
            <a:r>
              <a:rPr lang="en-AU" dirty="0" smtClean="0"/>
              <a:t>Subscribe</a:t>
            </a:r>
            <a:endParaRPr lang="en-AU" dirty="0"/>
          </a:p>
        </p:txBody>
      </p:sp>
      <p:cxnSp>
        <p:nvCxnSpPr>
          <p:cNvPr id="7" name="Straight Connector 6"/>
          <p:cNvCxnSpPr>
            <a:stCxn id="74" idx="2"/>
          </p:cNvCxnSpPr>
          <p:nvPr/>
        </p:nvCxnSpPr>
        <p:spPr>
          <a:xfrm>
            <a:off x="8075261" y="2949854"/>
            <a:ext cx="0" cy="176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695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Schedule</a:t>
            </a:r>
            <a:endParaRPr lang="en-AU"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AU" dirty="0" smtClean="0"/>
              <a:t>Week 5 – Final submission of the proposal and draft along with home page</a:t>
            </a:r>
          </a:p>
          <a:p>
            <a:r>
              <a:rPr lang="en-AU" dirty="0" smtClean="0"/>
              <a:t>Week 6 and 7 – Work on the individual pages </a:t>
            </a:r>
          </a:p>
          <a:p>
            <a:r>
              <a:rPr lang="en-AU" dirty="0" smtClean="0"/>
              <a:t>Location, Feature and About Us – Kritpal</a:t>
            </a:r>
          </a:p>
          <a:p>
            <a:r>
              <a:rPr lang="en-AU" dirty="0" smtClean="0"/>
              <a:t>Search, Contact Us and Product/recipe – Erik</a:t>
            </a:r>
          </a:p>
          <a:p>
            <a:r>
              <a:rPr lang="en-AU" dirty="0" smtClean="0"/>
              <a:t>Week 8 and 9 testing and fixing the Website</a:t>
            </a:r>
          </a:p>
          <a:p>
            <a:r>
              <a:rPr lang="en-AU" dirty="0" smtClean="0"/>
              <a:t>Week 10 – Final Submission</a:t>
            </a:r>
          </a:p>
          <a:p>
            <a:endParaRPr lang="en-AU" dirty="0"/>
          </a:p>
        </p:txBody>
      </p:sp>
    </p:spTree>
    <p:extLst>
      <p:ext uri="{BB962C8B-B14F-4D97-AF65-F5344CB8AC3E}">
        <p14:creationId xmlns:p14="http://schemas.microsoft.com/office/powerpoint/2010/main" val="170545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a:xfrm>
            <a:off x="856060" y="1844824"/>
            <a:ext cx="7429499" cy="3946377"/>
          </a:xfrm>
        </p:spPr>
        <p:txBody>
          <a:bodyPr/>
          <a:lstStyle/>
          <a:p>
            <a:endParaRPr lang="en-US" dirty="0"/>
          </a:p>
          <a:p>
            <a:r>
              <a:rPr lang="en-US" sz="3200" dirty="0"/>
              <a:t>Front end </a:t>
            </a:r>
            <a:r>
              <a:rPr lang="en-US" sz="3200" dirty="0" smtClean="0"/>
              <a:t>languages-  </a:t>
            </a:r>
            <a:r>
              <a:rPr lang="en-US" altLang="zh-CN" sz="3200" dirty="0" smtClean="0"/>
              <a:t>HTML and CSS, </a:t>
            </a:r>
            <a:r>
              <a:rPr lang="en-US" sz="3200" dirty="0" smtClean="0"/>
              <a:t>JavaScript, </a:t>
            </a:r>
            <a:endParaRPr lang="en-US" sz="3200" dirty="0"/>
          </a:p>
          <a:p>
            <a:r>
              <a:rPr lang="en-US" sz="3200" dirty="0"/>
              <a:t>Back end </a:t>
            </a:r>
            <a:r>
              <a:rPr lang="en-US" sz="3200" dirty="0" smtClean="0"/>
              <a:t>language- </a:t>
            </a:r>
            <a:r>
              <a:rPr lang="en-US" sz="3200" dirty="0" smtClean="0"/>
              <a:t>PHP, MySQL</a:t>
            </a:r>
            <a:endParaRPr lang="en-US" sz="32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098" name="Picture 2" descr="E:\5310 Presentation\Presentation.new\images\Slider\858.jpg"/>
          <p:cNvPicPr>
            <a:picLocks noChangeAspect="1" noChangeArrowheads="1"/>
          </p:cNvPicPr>
          <p:nvPr/>
        </p:nvPicPr>
        <p:blipFill>
          <a:blip r:embed="rId2" cstate="print"/>
          <a:srcRect/>
          <a:stretch>
            <a:fillRect/>
          </a:stretch>
        </p:blipFill>
        <p:spPr bwMode="auto">
          <a:xfrm>
            <a:off x="0" y="4732834"/>
            <a:ext cx="3096344" cy="2125166"/>
          </a:xfrm>
          <a:prstGeom prst="rect">
            <a:avLst/>
          </a:prstGeom>
          <a:noFill/>
        </p:spPr>
      </p:pic>
      <p:pic>
        <p:nvPicPr>
          <p:cNvPr id="4099" name="Picture 3" descr="E:\5310 Presentation\Presentation.new\images\Slider\777.jpg"/>
          <p:cNvPicPr>
            <a:picLocks noChangeAspect="1" noChangeArrowheads="1"/>
          </p:cNvPicPr>
          <p:nvPr/>
        </p:nvPicPr>
        <p:blipFill>
          <a:blip r:embed="rId3" cstate="print"/>
          <a:srcRect/>
          <a:stretch>
            <a:fillRect/>
          </a:stretch>
        </p:blipFill>
        <p:spPr bwMode="auto">
          <a:xfrm>
            <a:off x="6084168" y="-1"/>
            <a:ext cx="3059832" cy="2135989"/>
          </a:xfrm>
          <a:prstGeom prst="rect">
            <a:avLst/>
          </a:prstGeom>
          <a:noFill/>
        </p:spPr>
      </p:pic>
    </p:spTree>
    <p:extLst>
      <p:ext uri="{BB962C8B-B14F-4D97-AF65-F5344CB8AC3E}">
        <p14:creationId xmlns:p14="http://schemas.microsoft.com/office/powerpoint/2010/main" val="201010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429499" cy="1478570"/>
          </a:xfrm>
        </p:spPr>
        <p:txBody>
          <a:bodyPr/>
          <a:lstStyle/>
          <a:p>
            <a:r>
              <a:rPr lang="en-AU" dirty="0" smtClean="0">
                <a:solidFill>
                  <a:srgbClr val="FF0000"/>
                </a:solidFill>
              </a:rPr>
              <a:t>Responsibilities</a:t>
            </a:r>
            <a:endParaRPr lang="en-AU" dirty="0">
              <a:solidFill>
                <a:srgbClr val="FF0000"/>
              </a:solidFill>
            </a:endParaRPr>
          </a:p>
        </p:txBody>
      </p:sp>
      <p:sp>
        <p:nvSpPr>
          <p:cNvPr id="3" name="Content Placeholder 2"/>
          <p:cNvSpPr>
            <a:spLocks noGrp="1"/>
          </p:cNvSpPr>
          <p:nvPr>
            <p:ph idx="1"/>
          </p:nvPr>
        </p:nvSpPr>
        <p:spPr/>
        <p:txBody>
          <a:bodyPr/>
          <a:lstStyle/>
          <a:p>
            <a:pPr marL="0" indent="0">
              <a:buNone/>
            </a:pPr>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220749547"/>
              </p:ext>
            </p:extLst>
          </p:nvPr>
        </p:nvGraphicFramePr>
        <p:xfrm>
          <a:off x="539552" y="1196754"/>
          <a:ext cx="7560840" cy="5328590"/>
        </p:xfrm>
        <a:graphic>
          <a:graphicData uri="http://schemas.openxmlformats.org/drawingml/2006/table">
            <a:tbl>
              <a:tblPr firstRow="1" bandRow="1">
                <a:tableStyleId>{5C22544A-7EE6-4342-B048-85BDC9FD1C3A}</a:tableStyleId>
              </a:tblPr>
              <a:tblGrid>
                <a:gridCol w="1927273"/>
                <a:gridCol w="4595805"/>
                <a:gridCol w="1037762"/>
              </a:tblGrid>
              <a:tr h="510512">
                <a:tc>
                  <a:txBody>
                    <a:bodyPr/>
                    <a:lstStyle/>
                    <a:p>
                      <a:endParaRPr lang="en-AU" dirty="0"/>
                    </a:p>
                  </a:txBody>
                  <a:tcPr/>
                </a:tc>
                <a:tc>
                  <a:txBody>
                    <a:bodyPr/>
                    <a:lstStyle/>
                    <a:p>
                      <a:endParaRPr lang="en-AU" dirty="0"/>
                    </a:p>
                  </a:txBody>
                  <a:tcPr/>
                </a:tc>
                <a:tc>
                  <a:txBody>
                    <a:bodyPr/>
                    <a:lstStyle/>
                    <a:p>
                      <a:endParaRPr lang="en-AU" dirty="0"/>
                    </a:p>
                  </a:txBody>
                  <a:tcPr/>
                </a:tc>
              </a:tr>
              <a:tr h="1282521">
                <a:tc>
                  <a:txBody>
                    <a:bodyPr/>
                    <a:lstStyle/>
                    <a:p>
                      <a:pPr marL="0" algn="l" rtl="0" eaLnBrk="1" latinLnBrk="0" hangingPunct="1"/>
                      <a:r>
                        <a:rPr kumimoji="0" lang="en-AU" kern="1200" dirty="0" smtClean="0">
                          <a:solidFill>
                            <a:schemeClr val="dk1"/>
                          </a:solidFill>
                          <a:latin typeface="+mn-lt"/>
                          <a:ea typeface="+mn-ea"/>
                          <a:cs typeface="+mn-cs"/>
                        </a:rPr>
                        <a:t>Project Title &amp; Objectives</a:t>
                      </a:r>
                      <a:endParaRPr kumimoji="0" lang="en-AU" kern="1200" dirty="0">
                        <a:solidFill>
                          <a:schemeClr val="dk1"/>
                        </a:solidFill>
                        <a:latin typeface="+mn-lt"/>
                        <a:ea typeface="+mn-ea"/>
                        <a:cs typeface="+mn-cs"/>
                      </a:endParaRPr>
                    </a:p>
                  </a:txBody>
                  <a:tcPr/>
                </a:tc>
                <a:tc>
                  <a:txBody>
                    <a:bodyPr/>
                    <a:lstStyle/>
                    <a:p>
                      <a:r>
                        <a:rPr lang="en-AU" dirty="0" smtClean="0"/>
                        <a:t>Determine the objective </a:t>
                      </a:r>
                    </a:p>
                    <a:p>
                      <a:r>
                        <a:rPr lang="en-AU" dirty="0" smtClean="0"/>
                        <a:t>Select idea</a:t>
                      </a:r>
                    </a:p>
                    <a:p>
                      <a:endParaRPr lang="en-AU" dirty="0"/>
                    </a:p>
                  </a:txBody>
                  <a:tcPr/>
                </a:tc>
                <a:tc>
                  <a:txBody>
                    <a:bodyPr/>
                    <a:lstStyle/>
                    <a:p>
                      <a:r>
                        <a:rPr lang="en-AU" dirty="0" smtClean="0"/>
                        <a:t>K</a:t>
                      </a:r>
                    </a:p>
                    <a:p>
                      <a:r>
                        <a:rPr lang="en-AU" dirty="0" smtClean="0"/>
                        <a:t>E</a:t>
                      </a:r>
                      <a:endParaRPr lang="en-AU" dirty="0"/>
                    </a:p>
                  </a:txBody>
                  <a:tcPr/>
                </a:tc>
              </a:tr>
              <a:tr h="842268">
                <a:tc>
                  <a:txBody>
                    <a:bodyPr/>
                    <a:lstStyle/>
                    <a:p>
                      <a:r>
                        <a:rPr lang="en-AU" dirty="0" smtClean="0"/>
                        <a:t>Targets</a:t>
                      </a:r>
                      <a:endParaRPr lang="en-AU" dirty="0"/>
                    </a:p>
                  </a:txBody>
                  <a:tcPr/>
                </a:tc>
                <a:tc>
                  <a:txBody>
                    <a:bodyPr/>
                    <a:lstStyle/>
                    <a:p>
                      <a:r>
                        <a:rPr lang="en-AU" dirty="0" smtClean="0"/>
                        <a:t>Identify the</a:t>
                      </a:r>
                      <a:r>
                        <a:rPr lang="en-AU" baseline="0" dirty="0" smtClean="0"/>
                        <a:t> need of the target users </a:t>
                      </a:r>
                    </a:p>
                  </a:txBody>
                  <a:tcPr/>
                </a:tc>
                <a:tc>
                  <a:txBody>
                    <a:bodyPr/>
                    <a:lstStyle/>
                    <a:p>
                      <a:r>
                        <a:rPr lang="en-AU" dirty="0" smtClean="0"/>
                        <a:t>K</a:t>
                      </a:r>
                      <a:endParaRPr lang="en-AU" dirty="0"/>
                    </a:p>
                  </a:txBody>
                  <a:tcPr/>
                </a:tc>
              </a:tr>
              <a:tr h="897763">
                <a:tc>
                  <a:txBody>
                    <a:bodyPr/>
                    <a:lstStyle/>
                    <a:p>
                      <a:r>
                        <a:rPr lang="en-AU" dirty="0" smtClean="0"/>
                        <a:t>Web design</a:t>
                      </a:r>
                      <a:endParaRPr lang="en-AU" dirty="0"/>
                    </a:p>
                  </a:txBody>
                  <a:tcPr/>
                </a:tc>
                <a:tc>
                  <a:txBody>
                    <a:bodyPr/>
                    <a:lstStyle/>
                    <a:p>
                      <a:r>
                        <a:rPr lang="en-AU" dirty="0" smtClean="0"/>
                        <a:t>Design the</a:t>
                      </a:r>
                      <a:r>
                        <a:rPr lang="en-AU" baseline="0" dirty="0" smtClean="0"/>
                        <a:t> structure of the website</a:t>
                      </a:r>
                    </a:p>
                    <a:p>
                      <a:r>
                        <a:rPr lang="en-AU" baseline="0" dirty="0" smtClean="0"/>
                        <a:t>Fix the outline and error</a:t>
                      </a:r>
                      <a:endParaRPr lang="en-AU" dirty="0"/>
                    </a:p>
                  </a:txBody>
                  <a:tcPr/>
                </a:tc>
                <a:tc>
                  <a:txBody>
                    <a:bodyPr/>
                    <a:lstStyle/>
                    <a:p>
                      <a:r>
                        <a:rPr lang="en-AU" dirty="0" smtClean="0"/>
                        <a:t>E</a:t>
                      </a:r>
                    </a:p>
                    <a:p>
                      <a:r>
                        <a:rPr lang="en-AU" dirty="0" smtClean="0"/>
                        <a:t>K</a:t>
                      </a:r>
                      <a:endParaRPr lang="en-AU" dirty="0"/>
                    </a:p>
                  </a:txBody>
                  <a:tcPr/>
                </a:tc>
              </a:tr>
              <a:tr h="897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Schedule</a:t>
                      </a:r>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Organise each</a:t>
                      </a:r>
                      <a:r>
                        <a:rPr lang="en-AU" baseline="0" dirty="0" smtClean="0"/>
                        <a:t> meeting and take notes</a:t>
                      </a:r>
                      <a:endParaRPr lang="en-AU" dirty="0" smtClean="0"/>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E</a:t>
                      </a:r>
                    </a:p>
                    <a:p>
                      <a:endParaRPr lang="en-AU" dirty="0"/>
                    </a:p>
                  </a:txBody>
                  <a:tcPr/>
                </a:tc>
              </a:tr>
              <a:tr h="897763">
                <a:tc>
                  <a:txBody>
                    <a:bodyPr/>
                    <a:lstStyle/>
                    <a:p>
                      <a:r>
                        <a:rPr lang="en-AU" dirty="0" smtClean="0"/>
                        <a:t>Data research</a:t>
                      </a:r>
                      <a:endParaRPr lang="en-AU" dirty="0"/>
                    </a:p>
                  </a:txBody>
                  <a:tcPr/>
                </a:tc>
                <a:tc>
                  <a:txBody>
                    <a:bodyPr/>
                    <a:lstStyle/>
                    <a:p>
                      <a:r>
                        <a:rPr lang="en-AU" dirty="0" smtClean="0"/>
                        <a:t>Images,</a:t>
                      </a:r>
                      <a:r>
                        <a:rPr lang="en-AU" baseline="0" dirty="0" smtClean="0"/>
                        <a:t> videos, statistics, </a:t>
                      </a:r>
                      <a:endParaRPr lang="en-AU" dirty="0"/>
                    </a:p>
                  </a:txBody>
                  <a:tcPr/>
                </a:tc>
                <a:tc>
                  <a:txBody>
                    <a:bodyPr/>
                    <a:lstStyle/>
                    <a:p>
                      <a:r>
                        <a:rPr lang="en-AU" dirty="0" smtClean="0"/>
                        <a:t>K</a:t>
                      </a:r>
                    </a:p>
                    <a:p>
                      <a:r>
                        <a:rPr lang="en-AU" dirty="0" smtClean="0"/>
                        <a:t>E</a:t>
                      </a:r>
                      <a:endParaRPr lang="en-AU" dirty="0"/>
                    </a:p>
                  </a:txBody>
                  <a:tcPr/>
                </a:tc>
              </a:tr>
            </a:tbl>
          </a:graphicData>
        </a:graphic>
      </p:graphicFrame>
    </p:spTree>
    <p:extLst>
      <p:ext uri="{BB962C8B-B14F-4D97-AF65-F5344CB8AC3E}">
        <p14:creationId xmlns:p14="http://schemas.microsoft.com/office/powerpoint/2010/main" val="3338003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9" name="Picture 5"/>
          <p:cNvPicPr>
            <a:picLocks noGrp="1" noChangeAspect="1" noChangeArrowheads="1"/>
          </p:cNvPicPr>
          <p:nvPr>
            <p:ph idx="1"/>
          </p:nvPr>
        </p:nvPicPr>
        <p:blipFill>
          <a:blip r:embed="rId2" cstate="print"/>
          <a:srcRect/>
          <a:stretch>
            <a:fillRect/>
          </a:stretch>
        </p:blipFill>
        <p:spPr bwMode="auto">
          <a:xfrm>
            <a:off x="29534" y="188640"/>
            <a:ext cx="8862946" cy="5976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Basic features</a:t>
            </a:r>
          </a:p>
        </p:txBody>
      </p:sp>
      <p:sp>
        <p:nvSpPr>
          <p:cNvPr id="3" name="Content Placeholder 2"/>
          <p:cNvSpPr>
            <a:spLocks noGrp="1"/>
          </p:cNvSpPr>
          <p:nvPr>
            <p:ph idx="1"/>
          </p:nvPr>
        </p:nvSpPr>
        <p:spPr/>
        <p:txBody>
          <a:bodyPr/>
          <a:lstStyle/>
          <a:p>
            <a:pPr marL="514350" indent="-514350">
              <a:buFont typeface="+mj-lt"/>
              <a:buAutoNum type="arabicPeriod"/>
            </a:pPr>
            <a:r>
              <a:rPr lang="en-AU" sz="3200" dirty="0">
                <a:solidFill>
                  <a:schemeClr val="bg1"/>
                </a:solidFill>
              </a:rPr>
              <a:t>Quick </a:t>
            </a:r>
            <a:r>
              <a:rPr lang="en-AU" sz="3200" dirty="0" smtClean="0">
                <a:solidFill>
                  <a:schemeClr val="bg1"/>
                </a:solidFill>
              </a:rPr>
              <a:t>search –specials, navigation. </a:t>
            </a:r>
            <a:endParaRPr lang="en-AU" sz="3200" dirty="0">
              <a:solidFill>
                <a:schemeClr val="bg1"/>
              </a:solidFill>
            </a:endParaRPr>
          </a:p>
          <a:p>
            <a:pPr marL="514350" indent="-514350">
              <a:buFont typeface="+mj-lt"/>
              <a:buAutoNum type="arabicPeriod"/>
            </a:pPr>
            <a:r>
              <a:rPr lang="en-AU" sz="3200" dirty="0" smtClean="0">
                <a:solidFill>
                  <a:schemeClr val="bg1"/>
                </a:solidFill>
              </a:rPr>
              <a:t>Multi </a:t>
            </a:r>
            <a:r>
              <a:rPr lang="en-AU" sz="3200" dirty="0">
                <a:solidFill>
                  <a:schemeClr val="bg1"/>
                </a:solidFill>
              </a:rPr>
              <a:t>– national recipes database.</a:t>
            </a:r>
          </a:p>
          <a:p>
            <a:pPr marL="514350" indent="-514350">
              <a:buFont typeface="+mj-lt"/>
              <a:buAutoNum type="arabicPeriod"/>
            </a:pPr>
            <a:r>
              <a:rPr lang="en-AU" sz="3200" dirty="0" smtClean="0">
                <a:solidFill>
                  <a:schemeClr val="bg1"/>
                </a:solidFill>
              </a:rPr>
              <a:t>Responsive and user friendly website that can be run on all standard devices.</a:t>
            </a:r>
          </a:p>
          <a:p>
            <a:pPr marL="0" indent="0">
              <a:buNone/>
            </a:pPr>
            <a:endParaRPr lang="en-AU" dirty="0" smtClean="0">
              <a:solidFill>
                <a:schemeClr val="accent6">
                  <a:lumMod val="75000"/>
                </a:schemeClr>
              </a:solidFill>
            </a:endParaRPr>
          </a:p>
          <a:p>
            <a:endParaRPr lang="en-AU" dirty="0" smtClean="0"/>
          </a:p>
          <a:p>
            <a:endParaRPr lang="en-AU" dirty="0"/>
          </a:p>
          <a:p>
            <a:endParaRPr lang="en-AU" dirty="0"/>
          </a:p>
        </p:txBody>
      </p:sp>
    </p:spTree>
    <p:extLst>
      <p:ext uri="{BB962C8B-B14F-4D97-AF65-F5344CB8AC3E}">
        <p14:creationId xmlns:p14="http://schemas.microsoft.com/office/powerpoint/2010/main" val="391787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4437112"/>
            <a:ext cx="7560840" cy="2420888"/>
          </a:xfrm>
        </p:spPr>
        <p:txBody>
          <a:bodyPr>
            <a:normAutofit/>
          </a:bodyPr>
          <a:lstStyle/>
          <a:p>
            <a:pPr marL="457200" indent="-457200"/>
            <a:r>
              <a:rPr lang="en-US" altLang="zh-CN" sz="2400" dirty="0"/>
              <a:t> </a:t>
            </a:r>
            <a:r>
              <a:rPr lang="en-US" altLang="zh-CN" sz="2400" b="1" cap="none" dirty="0" smtClean="0">
                <a:solidFill>
                  <a:schemeClr val="tx2"/>
                </a:solidFill>
              </a:rPr>
              <a:t>Eggs Benedict</a:t>
            </a:r>
            <a:r>
              <a:rPr lang="en-US" altLang="zh-CN" sz="2400" dirty="0" smtClean="0"/>
              <a:t>  </a:t>
            </a:r>
            <a:br>
              <a:rPr lang="en-US" altLang="zh-CN" sz="2400" dirty="0" smtClean="0"/>
            </a:br>
            <a:r>
              <a:rPr lang="en-US" altLang="zh-CN" sz="2400" dirty="0" smtClean="0"/>
              <a:t>1. </a:t>
            </a:r>
            <a:r>
              <a:rPr lang="en-US" altLang="zh-CN" sz="2400" dirty="0"/>
              <a:t>2-3 free-range eggs </a:t>
            </a:r>
            <a:r>
              <a:rPr lang="en-US" altLang="zh-CN" sz="2400" dirty="0" smtClean="0"/>
              <a:t> -  </a:t>
            </a:r>
            <a:r>
              <a:rPr lang="en-US" altLang="zh-CN" sz="2400" b="1" dirty="0" smtClean="0"/>
              <a:t>Dairy Section</a:t>
            </a:r>
            <a:r>
              <a:rPr lang="en-US" altLang="zh-CN" sz="2400" dirty="0"/>
              <a:t/>
            </a:r>
            <a:br>
              <a:rPr lang="en-US" altLang="zh-CN" sz="2400" dirty="0"/>
            </a:br>
            <a:r>
              <a:rPr lang="en-US" altLang="zh-CN" sz="2400" dirty="0"/>
              <a:t> 2. </a:t>
            </a:r>
            <a:r>
              <a:rPr lang="en-US" altLang="zh-CN" sz="2400" dirty="0" smtClean="0"/>
              <a:t>3s </a:t>
            </a:r>
            <a:r>
              <a:rPr lang="en-US" altLang="zh-CN" sz="2400" dirty="0"/>
              <a:t>ham speck or </a:t>
            </a:r>
            <a:r>
              <a:rPr lang="en-US" altLang="zh-CN" sz="2400" dirty="0" smtClean="0"/>
              <a:t>4s </a:t>
            </a:r>
            <a:r>
              <a:rPr lang="en-US" altLang="zh-CN" sz="2400" dirty="0"/>
              <a:t>smoke </a:t>
            </a:r>
            <a:r>
              <a:rPr lang="en-US" altLang="zh-CN" sz="2400" dirty="0" smtClean="0"/>
              <a:t>salmon -  </a:t>
            </a:r>
            <a:r>
              <a:rPr lang="en-US" altLang="zh-CN" sz="2400" b="1" dirty="0" smtClean="0"/>
              <a:t>Freezer </a:t>
            </a:r>
            <a:r>
              <a:rPr lang="en-US" altLang="zh-CN" sz="2400" dirty="0"/>
              <a:t/>
            </a:r>
            <a:br>
              <a:rPr lang="en-US" altLang="zh-CN" sz="2400" dirty="0"/>
            </a:br>
            <a:r>
              <a:rPr lang="en-US" altLang="zh-CN" sz="2400" dirty="0"/>
              <a:t> 3. 1/2 French </a:t>
            </a:r>
            <a:r>
              <a:rPr lang="en-US" altLang="zh-CN" sz="2400" dirty="0" smtClean="0"/>
              <a:t>toast – </a:t>
            </a:r>
            <a:r>
              <a:rPr lang="en-US" altLang="zh-CN" sz="2400" b="1" dirty="0" smtClean="0"/>
              <a:t>aisle 3</a:t>
            </a:r>
            <a:r>
              <a:rPr lang="en-US" altLang="zh-CN" sz="2400" dirty="0"/>
              <a:t/>
            </a:r>
            <a:br>
              <a:rPr lang="en-US" altLang="zh-CN" sz="2400" dirty="0"/>
            </a:br>
            <a:r>
              <a:rPr lang="en-US" altLang="zh-CN" sz="2400" dirty="0"/>
              <a:t> 4. </a:t>
            </a:r>
            <a:r>
              <a:rPr lang="en-US" altLang="zh-CN" sz="2400" dirty="0" smtClean="0"/>
              <a:t>15g butter -  </a:t>
            </a:r>
            <a:r>
              <a:rPr lang="en-US" altLang="zh-CN" sz="2400" b="1" dirty="0" smtClean="0"/>
              <a:t>Freezer </a:t>
            </a:r>
            <a:r>
              <a:rPr lang="en-US" altLang="zh-CN" sz="2400" dirty="0"/>
              <a:t/>
            </a:r>
            <a:br>
              <a:rPr lang="en-US" altLang="zh-CN" sz="2400" dirty="0"/>
            </a:br>
            <a:r>
              <a:rPr lang="en-US" altLang="zh-CN" sz="2400" dirty="0"/>
              <a:t> 5. </a:t>
            </a:r>
            <a:r>
              <a:rPr lang="en-US" altLang="zh-CN" sz="2400" dirty="0" smtClean="0"/>
              <a:t>1/4 </a:t>
            </a:r>
            <a:r>
              <a:rPr lang="en-US" altLang="zh-CN" sz="2400" dirty="0"/>
              <a:t>bunch fresh </a:t>
            </a:r>
            <a:r>
              <a:rPr lang="en-US" altLang="zh-CN" sz="2400" dirty="0" smtClean="0"/>
              <a:t>chives - </a:t>
            </a:r>
            <a:r>
              <a:rPr lang="en-US" altLang="zh-CN" sz="2400" b="1" dirty="0" smtClean="0"/>
              <a:t>aisle 1</a:t>
            </a:r>
            <a:endParaRPr lang="zh-CN" altLang="en-US" sz="2400" b="1" dirty="0"/>
          </a:p>
        </p:txBody>
      </p:sp>
      <p:pic>
        <p:nvPicPr>
          <p:cNvPr id="4" name="内容占位符 3" descr="Nova-Lox-Benedict-1.jpg"/>
          <p:cNvPicPr>
            <a:picLocks noGrp="1" noChangeAspect="1"/>
          </p:cNvPicPr>
          <p:nvPr>
            <p:ph idx="1"/>
          </p:nvPr>
        </p:nvPicPr>
        <p:blipFill>
          <a:blip r:embed="rId2" cstate="print"/>
          <a:stretch>
            <a:fillRect/>
          </a:stretch>
        </p:blipFill>
        <p:spPr>
          <a:xfrm>
            <a:off x="1043608" y="764704"/>
            <a:ext cx="6552728" cy="3694623"/>
          </a:xfrm>
        </p:spPr>
      </p:pic>
      <p:sp>
        <p:nvSpPr>
          <p:cNvPr id="6" name="标题 1"/>
          <p:cNvSpPr txBox="1">
            <a:spLocks/>
          </p:cNvSpPr>
          <p:nvPr/>
        </p:nvSpPr>
        <p:spPr>
          <a:xfrm>
            <a:off x="539552" y="0"/>
            <a:ext cx="8229600" cy="836712"/>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chemeClr val="bg2"/>
                </a:solidFill>
                <a:effectLst/>
                <a:uLnTx/>
                <a:uFillTx/>
                <a:latin typeface="+mj-lt"/>
                <a:ea typeface="+mj-ea"/>
                <a:cs typeface="+mj-cs"/>
              </a:rPr>
              <a:t>Features 1 – Navigation</a:t>
            </a:r>
            <a:endParaRPr kumimoji="0" lang="zh-CN" altLang="en-US" sz="4000" b="1" i="0" u="none" strike="noStrike" kern="1200" cap="none" spc="0" normalizeH="0" baseline="0" noProof="0" dirty="0">
              <a:ln>
                <a:noFill/>
              </a:ln>
              <a:solidFill>
                <a:schemeClr val="bg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 03</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3600" b="1" dirty="0" smtClean="0"/>
              <a:t>Team members</a:t>
            </a:r>
          </a:p>
          <a:p>
            <a:r>
              <a:rPr lang="en-US" sz="3600" b="1" dirty="0" err="1" smtClean="0"/>
              <a:t>Kritpal</a:t>
            </a:r>
            <a:r>
              <a:rPr lang="en-US" sz="3600" b="1" dirty="0" smtClean="0"/>
              <a:t> Bhatti </a:t>
            </a:r>
          </a:p>
          <a:p>
            <a:pPr marL="0" indent="0">
              <a:buNone/>
            </a:pPr>
            <a:r>
              <a:rPr lang="en-US" sz="3600" b="1" dirty="0" smtClean="0"/>
              <a:t>(JC432439)</a:t>
            </a:r>
          </a:p>
          <a:p>
            <a:r>
              <a:rPr lang="en-US" sz="3600" b="1" dirty="0" smtClean="0"/>
              <a:t>Erik Zhao</a:t>
            </a:r>
          </a:p>
          <a:p>
            <a:pPr marL="0" indent="0">
              <a:buNone/>
            </a:pPr>
            <a:r>
              <a:rPr lang="en-US" sz="3600" b="1" dirty="0" smtClean="0"/>
              <a:t>(JC454472)</a:t>
            </a:r>
            <a:endParaRPr lang="en-US" sz="3600" b="1" dirty="0"/>
          </a:p>
        </p:txBody>
      </p:sp>
      <p:pic>
        <p:nvPicPr>
          <p:cNvPr id="2050" name="Picture 2" descr="E:\5310 Presentation\Presentation.new\images\Slider\teamwork-diversity-20471736.jpg"/>
          <p:cNvPicPr>
            <a:picLocks noChangeAspect="1" noChangeArrowheads="1"/>
          </p:cNvPicPr>
          <p:nvPr/>
        </p:nvPicPr>
        <p:blipFill>
          <a:blip r:embed="rId2" cstate="print"/>
          <a:srcRect/>
          <a:stretch>
            <a:fillRect/>
          </a:stretch>
        </p:blipFill>
        <p:spPr bwMode="auto">
          <a:xfrm>
            <a:off x="5380394" y="1268760"/>
            <a:ext cx="3763606" cy="4024163"/>
          </a:xfrm>
          <a:prstGeom prst="rect">
            <a:avLst/>
          </a:prstGeom>
          <a:noFill/>
        </p:spPr>
      </p:pic>
    </p:spTree>
    <p:extLst>
      <p:ext uri="{BB962C8B-B14F-4D97-AF65-F5344CB8AC3E}">
        <p14:creationId xmlns:p14="http://schemas.microsoft.com/office/powerpoint/2010/main" val="4033546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1224136"/>
          </a:xfrm>
        </p:spPr>
        <p:txBody>
          <a:bodyPr>
            <a:noAutofit/>
          </a:bodyPr>
          <a:lstStyle/>
          <a:p>
            <a:pPr lvl="0"/>
            <a:r>
              <a:rPr lang="en-US" altLang="zh-CN" sz="4000" b="1" cap="none" dirty="0" smtClean="0">
                <a:solidFill>
                  <a:schemeClr val="bg2"/>
                </a:solidFill>
              </a:rPr>
              <a:t>Feature 2 - International Recipes</a:t>
            </a:r>
            <a:r>
              <a:rPr lang="zh-CN" altLang="en-US" sz="4000" b="1" cap="none" dirty="0" smtClean="0">
                <a:solidFill>
                  <a:schemeClr val="tx2"/>
                </a:solidFill>
              </a:rPr>
              <a:t/>
            </a:r>
            <a:br>
              <a:rPr lang="zh-CN" altLang="en-US" sz="4000" b="1" cap="none" dirty="0" smtClean="0">
                <a:solidFill>
                  <a:schemeClr val="tx2"/>
                </a:solidFill>
              </a:rPr>
            </a:br>
            <a:r>
              <a:rPr lang="en-US" altLang="zh-CN" sz="4000" dirty="0" smtClean="0"/>
              <a:t> </a:t>
            </a:r>
            <a:endParaRPr lang="zh-CN" altLang="en-US" sz="4000" dirty="0"/>
          </a:p>
        </p:txBody>
      </p:sp>
      <p:pic>
        <p:nvPicPr>
          <p:cNvPr id="8"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752059"/>
            <a:ext cx="5076056" cy="3118204"/>
          </a:xfrm>
        </p:spPr>
      </p:pic>
      <p:pic>
        <p:nvPicPr>
          <p:cNvPr id="1027" name="Picture 3" descr="F:\IT project\images.jpg"/>
          <p:cNvPicPr>
            <a:picLocks noChangeAspect="1" noChangeArrowheads="1"/>
          </p:cNvPicPr>
          <p:nvPr/>
        </p:nvPicPr>
        <p:blipFill>
          <a:blip r:embed="rId3" cstate="print"/>
          <a:srcRect/>
          <a:stretch>
            <a:fillRect/>
          </a:stretch>
        </p:blipFill>
        <p:spPr bwMode="auto">
          <a:xfrm>
            <a:off x="5076056" y="3766242"/>
            <a:ext cx="4067943" cy="3091758"/>
          </a:xfrm>
          <a:prstGeom prst="rect">
            <a:avLst/>
          </a:prstGeom>
          <a:noFill/>
        </p:spPr>
      </p:pic>
      <p:pic>
        <p:nvPicPr>
          <p:cNvPr id="1030" name="Picture 6" descr="F:\IT project\Grilled-Asparagus-Greek-Salad-4.jpg"/>
          <p:cNvPicPr>
            <a:picLocks noChangeAspect="1" noChangeArrowheads="1"/>
          </p:cNvPicPr>
          <p:nvPr/>
        </p:nvPicPr>
        <p:blipFill>
          <a:blip r:embed="rId4" cstate="print"/>
          <a:srcRect/>
          <a:stretch>
            <a:fillRect/>
          </a:stretch>
        </p:blipFill>
        <p:spPr bwMode="auto">
          <a:xfrm>
            <a:off x="0" y="836712"/>
            <a:ext cx="5076056" cy="2920058"/>
          </a:xfrm>
          <a:prstGeom prst="rect">
            <a:avLst/>
          </a:prstGeom>
          <a:noFill/>
        </p:spPr>
      </p:pic>
      <p:pic>
        <p:nvPicPr>
          <p:cNvPr id="1032" name="Picture 8" descr="F:\IT project\blueberry cheesecake.jpg"/>
          <p:cNvPicPr>
            <a:picLocks noChangeAspect="1" noChangeArrowheads="1"/>
          </p:cNvPicPr>
          <p:nvPr/>
        </p:nvPicPr>
        <p:blipFill>
          <a:blip r:embed="rId5" cstate="print"/>
          <a:srcRect/>
          <a:stretch>
            <a:fillRect/>
          </a:stretch>
        </p:blipFill>
        <p:spPr bwMode="auto">
          <a:xfrm>
            <a:off x="5076056" y="836712"/>
            <a:ext cx="4067944" cy="290308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573515" cy="794258"/>
          </a:xfrm>
        </p:spPr>
        <p:txBody>
          <a:bodyPr>
            <a:normAutofit/>
          </a:bodyPr>
          <a:lstStyle/>
          <a:p>
            <a:pPr lvl="0"/>
            <a:r>
              <a:rPr lang="en-US" altLang="zh-CN" b="1" cap="none" dirty="0" smtClean="0">
                <a:solidFill>
                  <a:schemeClr val="bg2"/>
                </a:solidFill>
              </a:rPr>
              <a:t>Features 3 – For various size of device </a:t>
            </a:r>
            <a:endParaRPr lang="zh-CN" altLang="en-US" dirty="0"/>
          </a:p>
        </p:txBody>
      </p:sp>
      <p:pic>
        <p:nvPicPr>
          <p:cNvPr id="4" name="Picture 2" descr="E:\5310 Presentation\mobile_shopping.jpg"/>
          <p:cNvPicPr>
            <a:picLocks noGrp="1" noChangeAspect="1" noChangeArrowheads="1"/>
          </p:cNvPicPr>
          <p:nvPr>
            <p:ph idx="1"/>
          </p:nvPr>
        </p:nvPicPr>
        <p:blipFill>
          <a:blip r:embed="rId2" cstate="print"/>
          <a:srcRect/>
          <a:stretch>
            <a:fillRect/>
          </a:stretch>
        </p:blipFill>
        <p:spPr bwMode="auto">
          <a:xfrm>
            <a:off x="755576" y="1268760"/>
            <a:ext cx="7560840" cy="506456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5220071" cy="3429000"/>
          </a:xfrm>
          <a:prstGeom prst="rect">
            <a:avLst/>
          </a:prstGeom>
        </p:spPr>
      </p:pic>
      <p:sp>
        <p:nvSpPr>
          <p:cNvPr id="8" name="Rectangle 7"/>
          <p:cNvSpPr/>
          <p:nvPr/>
        </p:nvSpPr>
        <p:spPr>
          <a:xfrm>
            <a:off x="683568" y="6488668"/>
            <a:ext cx="6768752" cy="369332"/>
          </a:xfrm>
          <a:prstGeom prst="rect">
            <a:avLst/>
          </a:prstGeom>
        </p:spPr>
        <p:txBody>
          <a:bodyPr wrap="square">
            <a:spAutoFit/>
          </a:bodyPr>
          <a:lstStyle/>
          <a:p>
            <a:r>
              <a:rPr lang="en-US" dirty="0">
                <a:hlinkClick r:id="rId3"/>
              </a:rPr>
              <a:t>https://www.youtube.com/watch?v=z7ekIhwU8Pk</a:t>
            </a:r>
            <a:endParaRPr lang="en-US" dirty="0"/>
          </a:p>
        </p:txBody>
      </p:sp>
      <p:pic>
        <p:nvPicPr>
          <p:cNvPr id="2050" name="Picture 2" descr="E:\5310 Presentation\International-Students.jpg"/>
          <p:cNvPicPr>
            <a:picLocks noChangeAspect="1" noChangeArrowheads="1"/>
          </p:cNvPicPr>
          <p:nvPr/>
        </p:nvPicPr>
        <p:blipFill>
          <a:blip r:embed="rId4" cstate="print"/>
          <a:srcRect/>
          <a:stretch>
            <a:fillRect/>
          </a:stretch>
        </p:blipFill>
        <p:spPr bwMode="auto">
          <a:xfrm>
            <a:off x="3779912" y="3455400"/>
            <a:ext cx="5364088" cy="3211377"/>
          </a:xfrm>
          <a:prstGeom prst="rect">
            <a:avLst/>
          </a:prstGeom>
          <a:noFill/>
        </p:spPr>
      </p:pic>
    </p:spTree>
    <p:extLst>
      <p:ext uri="{BB962C8B-B14F-4D97-AF65-F5344CB8AC3E}">
        <p14:creationId xmlns:p14="http://schemas.microsoft.com/office/powerpoint/2010/main" val="618859393"/>
      </p:ext>
    </p:extLst>
  </p:cSld>
  <p:clrMapOvr>
    <a:masterClrMapping/>
  </p:clrMapOvr>
  <p:transition>
    <p:pull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429499" cy="1080120"/>
          </a:xfrm>
        </p:spPr>
        <p:txBody>
          <a:bodyPr/>
          <a:lstStyle/>
          <a:p>
            <a:r>
              <a:rPr lang="en-US" b="1" dirty="0" smtClean="0">
                <a:solidFill>
                  <a:schemeClr val="bg1">
                    <a:lumMod val="95000"/>
                    <a:lumOff val="5000"/>
                  </a:schemeClr>
                </a:solidFill>
              </a:rPr>
              <a:t>Summary</a:t>
            </a:r>
            <a:endParaRPr lang="en-US" b="1" dirty="0">
              <a:solidFill>
                <a:schemeClr val="bg1">
                  <a:lumMod val="95000"/>
                  <a:lumOff val="5000"/>
                </a:schemeClr>
              </a:solidFill>
            </a:endParaRPr>
          </a:p>
        </p:txBody>
      </p:sp>
      <p:sp>
        <p:nvSpPr>
          <p:cNvPr id="3" name="Content Placeholder 2"/>
          <p:cNvSpPr>
            <a:spLocks noGrp="1"/>
          </p:cNvSpPr>
          <p:nvPr>
            <p:ph idx="1"/>
          </p:nvPr>
        </p:nvSpPr>
        <p:spPr>
          <a:xfrm>
            <a:off x="683568" y="1412776"/>
            <a:ext cx="8280920" cy="4306417"/>
          </a:xfrm>
        </p:spPr>
        <p:txBody>
          <a:bodyPr>
            <a:normAutofit/>
          </a:bodyPr>
          <a:lstStyle/>
          <a:p>
            <a:r>
              <a:rPr lang="en-US" sz="3200" b="1" dirty="0" smtClean="0">
                <a:solidFill>
                  <a:schemeClr val="bg1">
                    <a:lumMod val="95000"/>
                    <a:lumOff val="5000"/>
                  </a:schemeClr>
                </a:solidFill>
              </a:rPr>
              <a:t>Beneficial on both </a:t>
            </a:r>
            <a:r>
              <a:rPr lang="en-US" altLang="zh-CN" sz="3200" b="1" dirty="0" smtClean="0">
                <a:solidFill>
                  <a:schemeClr val="bg1">
                    <a:lumMod val="95000"/>
                    <a:lumOff val="5000"/>
                  </a:schemeClr>
                </a:solidFill>
              </a:rPr>
              <a:t>supermarket </a:t>
            </a:r>
            <a:r>
              <a:rPr lang="en-US" sz="3200" b="1" dirty="0" smtClean="0">
                <a:solidFill>
                  <a:schemeClr val="bg1">
                    <a:lumMod val="95000"/>
                    <a:lumOff val="5000"/>
                  </a:schemeClr>
                </a:solidFill>
              </a:rPr>
              <a:t>customers </a:t>
            </a:r>
            <a:r>
              <a:rPr lang="en-US" sz="3200" b="1" dirty="0">
                <a:solidFill>
                  <a:schemeClr val="bg1">
                    <a:lumMod val="95000"/>
                    <a:lumOff val="5000"/>
                  </a:schemeClr>
                </a:solidFill>
              </a:rPr>
              <a:t>and </a:t>
            </a:r>
            <a:r>
              <a:rPr lang="en-US" sz="3200" b="1" dirty="0" smtClean="0">
                <a:solidFill>
                  <a:schemeClr val="bg1">
                    <a:lumMod val="95000"/>
                    <a:lumOff val="5000"/>
                  </a:schemeClr>
                </a:solidFill>
              </a:rPr>
              <a:t>suppliers.</a:t>
            </a:r>
            <a:endParaRPr lang="en-US" sz="3200" b="1" dirty="0">
              <a:solidFill>
                <a:schemeClr val="bg1">
                  <a:lumMod val="95000"/>
                  <a:lumOff val="5000"/>
                </a:schemeClr>
              </a:solidFill>
            </a:endParaRPr>
          </a:p>
          <a:p>
            <a:r>
              <a:rPr lang="en-US" sz="3200" b="1" dirty="0" smtClean="0">
                <a:solidFill>
                  <a:schemeClr val="bg1">
                    <a:lumMod val="95000"/>
                    <a:lumOff val="5000"/>
                  </a:schemeClr>
                </a:solidFill>
              </a:rPr>
              <a:t>Establish a platform for multinational communication of cooking.</a:t>
            </a:r>
          </a:p>
          <a:p>
            <a:r>
              <a:rPr lang="en-US" sz="3200" b="1" dirty="0" smtClean="0">
                <a:solidFill>
                  <a:schemeClr val="bg1">
                    <a:lumMod val="95000"/>
                    <a:lumOff val="5000"/>
                  </a:schemeClr>
                </a:solidFill>
              </a:rPr>
              <a:t>Community service</a:t>
            </a:r>
            <a:endParaRPr lang="en-US" sz="3200" b="1" dirty="0">
              <a:solidFill>
                <a:schemeClr val="bg1">
                  <a:lumMod val="95000"/>
                  <a:lumOff val="5000"/>
                </a:schemeClr>
              </a:solidFill>
            </a:endParaRPr>
          </a:p>
        </p:txBody>
      </p:sp>
      <p:pic>
        <p:nvPicPr>
          <p:cNvPr id="3074" name="Picture 2" descr="E:\5310 Presentation\22222.jpg"/>
          <p:cNvPicPr>
            <a:picLocks noChangeAspect="1" noChangeArrowheads="1"/>
          </p:cNvPicPr>
          <p:nvPr/>
        </p:nvPicPr>
        <p:blipFill>
          <a:blip r:embed="rId2" cstate="print"/>
          <a:srcRect/>
          <a:stretch>
            <a:fillRect/>
          </a:stretch>
        </p:blipFill>
        <p:spPr bwMode="auto">
          <a:xfrm>
            <a:off x="6228185" y="0"/>
            <a:ext cx="2915816" cy="1940343"/>
          </a:xfrm>
          <a:prstGeom prst="rect">
            <a:avLst/>
          </a:prstGeom>
          <a:noFill/>
        </p:spPr>
      </p:pic>
    </p:spTree>
    <p:extLst>
      <p:ext uri="{BB962C8B-B14F-4D97-AF65-F5344CB8AC3E}">
        <p14:creationId xmlns:p14="http://schemas.microsoft.com/office/powerpoint/2010/main" val="3285388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3200" b="1" dirty="0" smtClean="0">
                <a:solidFill>
                  <a:schemeClr val="bg1"/>
                </a:solidFill>
                <a:latin typeface="+mn-lt"/>
                <a:ea typeface="+mn-ea"/>
                <a:cs typeface="+mn-cs"/>
              </a:rPr>
              <a:t>S</a:t>
            </a:r>
            <a:r>
              <a:rPr lang="en-US" b="1" dirty="0" smtClean="0">
                <a:solidFill>
                  <a:schemeClr val="bg1">
                    <a:lumMod val="95000"/>
                    <a:lumOff val="5000"/>
                  </a:schemeClr>
                </a:solidFill>
              </a:rPr>
              <a:t>ummary</a:t>
            </a:r>
            <a:r>
              <a:rPr lang="en-US" sz="3200" b="1" dirty="0" smtClean="0">
                <a:solidFill>
                  <a:schemeClr val="bg1"/>
                </a:solidFill>
                <a:latin typeface="+mn-lt"/>
                <a:ea typeface="+mn-ea"/>
                <a:cs typeface="+mn-cs"/>
              </a:rPr>
              <a:t> (cont)</a:t>
            </a:r>
            <a:endParaRPr lang="en-US" sz="3200" b="1" dirty="0">
              <a:solidFill>
                <a:schemeClr val="bg1"/>
              </a:solidFill>
              <a:latin typeface="+mn-lt"/>
              <a:ea typeface="+mn-ea"/>
              <a:cs typeface="+mn-cs"/>
            </a:endParaRPr>
          </a:p>
        </p:txBody>
      </p:sp>
      <p:sp>
        <p:nvSpPr>
          <p:cNvPr id="3" name="Content Placeholder 2"/>
          <p:cNvSpPr>
            <a:spLocks noGrp="1"/>
          </p:cNvSpPr>
          <p:nvPr>
            <p:ph idx="1"/>
          </p:nvPr>
        </p:nvSpPr>
        <p:spPr>
          <a:xfrm>
            <a:off x="457200" y="908720"/>
            <a:ext cx="8363272" cy="3816424"/>
          </a:xfrm>
        </p:spPr>
        <p:txBody>
          <a:bodyPr>
            <a:normAutofit/>
          </a:bodyPr>
          <a:lstStyle/>
          <a:p>
            <a:r>
              <a:rPr lang="en-US" altLang="zh-CN" sz="3200" b="1" dirty="0" smtClean="0">
                <a:solidFill>
                  <a:schemeClr val="bg1"/>
                </a:solidFill>
              </a:rPr>
              <a:t>Make In-Store Shopping More efficiency and convenience</a:t>
            </a:r>
          </a:p>
          <a:p>
            <a:r>
              <a:rPr lang="en-US" altLang="zh-CN" sz="3200" b="1" dirty="0" smtClean="0">
                <a:solidFill>
                  <a:schemeClr val="bg1"/>
                </a:solidFill>
              </a:rPr>
              <a:t>Bridge the culture between Australia and oversea countries</a:t>
            </a:r>
          </a:p>
          <a:p>
            <a:endParaRPr lang="en-US" altLang="zh-CN" sz="3200" b="1" dirty="0" smtClean="0">
              <a:solidFill>
                <a:schemeClr val="bg1"/>
              </a:solidFill>
            </a:endParaRPr>
          </a:p>
          <a:p>
            <a:endParaRPr lang="en-US" altLang="zh-CN" sz="3200" b="1" dirty="0" smtClean="0">
              <a:solidFill>
                <a:schemeClr val="bg1"/>
              </a:solidFill>
            </a:endParaRPr>
          </a:p>
          <a:p>
            <a:endParaRPr lang="en-US" sz="3200" b="1" dirty="0">
              <a:solidFill>
                <a:schemeClr val="bg1"/>
              </a:solidFill>
            </a:endParaRPr>
          </a:p>
        </p:txBody>
      </p:sp>
      <p:pic>
        <p:nvPicPr>
          <p:cNvPr id="5123" name="Picture 3" descr="E:\5310 Presentation\Presentation.new\images\Slider\camshaft-frequently-asked-questions-NrSxzO-clipart.jpg"/>
          <p:cNvPicPr>
            <a:picLocks noChangeAspect="1" noChangeArrowheads="1"/>
          </p:cNvPicPr>
          <p:nvPr/>
        </p:nvPicPr>
        <p:blipFill>
          <a:blip r:embed="rId2" cstate="print"/>
          <a:srcRect/>
          <a:stretch>
            <a:fillRect/>
          </a:stretch>
        </p:blipFill>
        <p:spPr bwMode="auto">
          <a:xfrm>
            <a:off x="2699792" y="4049688"/>
            <a:ext cx="3744416" cy="2808312"/>
          </a:xfrm>
          <a:prstGeom prst="rect">
            <a:avLst/>
          </a:prstGeom>
          <a:noFill/>
        </p:spPr>
      </p:pic>
    </p:spTree>
    <p:extLst>
      <p:ext uri="{BB962C8B-B14F-4D97-AF65-F5344CB8AC3E}">
        <p14:creationId xmlns:p14="http://schemas.microsoft.com/office/powerpoint/2010/main" val="2103883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Thanks for your attention </a:t>
            </a:r>
          </a:p>
          <a:p>
            <a:endParaRPr lang="en-AU" dirty="0"/>
          </a:p>
          <a:p>
            <a:r>
              <a:rPr lang="en-AU" dirty="0" smtClean="0"/>
              <a:t>We wish you a Merry Christmas and a Happy New Year</a:t>
            </a:r>
            <a:endParaRPr lang="en-AU"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0" y="923331"/>
            <a:ext cx="9144000" cy="5382974"/>
          </a:xfrm>
          <a:prstGeom prst="rect">
            <a:avLst/>
          </a:prstGeom>
        </p:spPr>
      </p:pic>
      <p:sp>
        <p:nvSpPr>
          <p:cNvPr id="6" name="Rectangle 5"/>
          <p:cNvSpPr/>
          <p:nvPr/>
        </p:nvSpPr>
        <p:spPr>
          <a:xfrm>
            <a:off x="2195736" y="0"/>
            <a:ext cx="4691336" cy="923330"/>
          </a:xfrm>
          <a:prstGeom prst="rect">
            <a:avLst/>
          </a:prstGeom>
          <a:noFill/>
        </p:spPr>
        <p:txBody>
          <a:bodyPr wrap="squar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63595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429499" cy="866266"/>
          </a:xfrm>
        </p:spPr>
        <p:txBody>
          <a:bodyPr/>
          <a:lstStyle/>
          <a:p>
            <a:r>
              <a:rPr lang="en-AU" altLang="zh-CN" dirty="0" smtClean="0"/>
              <a:t>Outline</a:t>
            </a:r>
            <a:endParaRPr lang="zh-CN" altLang="en-US" dirty="0"/>
          </a:p>
        </p:txBody>
      </p:sp>
      <p:sp>
        <p:nvSpPr>
          <p:cNvPr id="3" name="内容占位符 2"/>
          <p:cNvSpPr>
            <a:spLocks noGrp="1"/>
          </p:cNvSpPr>
          <p:nvPr>
            <p:ph idx="1"/>
          </p:nvPr>
        </p:nvSpPr>
        <p:spPr>
          <a:xfrm>
            <a:off x="856060" y="1628800"/>
            <a:ext cx="7429499" cy="4162401"/>
          </a:xfrm>
        </p:spPr>
        <p:txBody>
          <a:bodyPr>
            <a:normAutofit/>
          </a:bodyPr>
          <a:lstStyle/>
          <a:p>
            <a:pPr marL="514350" lvl="0" indent="-514350">
              <a:buNone/>
            </a:pPr>
            <a:r>
              <a:rPr lang="en-US" altLang="zh-CN" b="1" dirty="0" smtClean="0"/>
              <a:t>1. </a:t>
            </a:r>
            <a:r>
              <a:rPr lang="en-AU" altLang="zh-CN" b="1" dirty="0" smtClean="0"/>
              <a:t>Objective</a:t>
            </a:r>
            <a:endParaRPr lang="en-US" altLang="zh-CN" b="1" dirty="0" smtClean="0"/>
          </a:p>
          <a:p>
            <a:pPr lvl="0">
              <a:buNone/>
            </a:pPr>
            <a:r>
              <a:rPr lang="en-AU" altLang="zh-CN" b="1" dirty="0" smtClean="0"/>
              <a:t>2. Target Users</a:t>
            </a:r>
          </a:p>
          <a:p>
            <a:pPr lvl="0">
              <a:buNone/>
            </a:pPr>
            <a:r>
              <a:rPr lang="en-US" altLang="zh-CN" b="1" dirty="0" smtClean="0"/>
              <a:t>3. </a:t>
            </a:r>
            <a:r>
              <a:rPr lang="en-AU" altLang="zh-CN" b="1" dirty="0" smtClean="0"/>
              <a:t>Data analysis</a:t>
            </a:r>
            <a:endParaRPr lang="en-US" altLang="zh-CN" b="1" dirty="0" smtClean="0"/>
          </a:p>
          <a:p>
            <a:pPr lvl="0">
              <a:buNone/>
            </a:pPr>
            <a:r>
              <a:rPr lang="en-US" altLang="zh-CN" b="1" dirty="0" smtClean="0"/>
              <a:t>4.Website introduction</a:t>
            </a:r>
          </a:p>
          <a:p>
            <a:pPr lvl="0">
              <a:buNone/>
            </a:pPr>
            <a:r>
              <a:rPr lang="en-US" altLang="zh-CN" b="1" dirty="0" smtClean="0"/>
              <a:t>5.</a:t>
            </a:r>
            <a:r>
              <a:rPr lang="en-AU" altLang="zh-CN" dirty="0" smtClean="0">
                <a:solidFill>
                  <a:srgbClr val="FF0000"/>
                </a:solidFill>
              </a:rPr>
              <a:t> </a:t>
            </a:r>
            <a:r>
              <a:rPr lang="en-AU" altLang="zh-CN" b="1" dirty="0" smtClean="0"/>
              <a:t>Responsibilities</a:t>
            </a:r>
            <a:endParaRPr lang="en-US" altLang="zh-CN" b="1" dirty="0" smtClean="0"/>
          </a:p>
          <a:p>
            <a:pPr lvl="0">
              <a:buNone/>
            </a:pPr>
            <a:r>
              <a:rPr lang="en-US" altLang="zh-CN" b="1" dirty="0" smtClean="0"/>
              <a:t>6. Features</a:t>
            </a:r>
          </a:p>
          <a:p>
            <a:pPr lvl="0">
              <a:buNone/>
            </a:pPr>
            <a:r>
              <a:rPr lang="en-US" altLang="zh-CN" b="1" dirty="0"/>
              <a:t>7</a:t>
            </a:r>
            <a:r>
              <a:rPr lang="en-US" altLang="zh-CN" b="1" dirty="0" smtClean="0"/>
              <a:t>. Summary</a:t>
            </a:r>
            <a:endParaRPr lang="zh-CN" altLang="en-US" dirty="0"/>
          </a:p>
        </p:txBody>
      </p:sp>
      <p:pic>
        <p:nvPicPr>
          <p:cNvPr id="1026" name="Picture 2" descr="E:\5310 Presentation\Presentation.new\images\Slider\345567.jpg"/>
          <p:cNvPicPr>
            <a:picLocks noChangeAspect="1" noChangeArrowheads="1"/>
          </p:cNvPicPr>
          <p:nvPr/>
        </p:nvPicPr>
        <p:blipFill>
          <a:blip r:embed="rId2" cstate="print"/>
          <a:srcRect/>
          <a:stretch>
            <a:fillRect/>
          </a:stretch>
        </p:blipFill>
        <p:spPr bwMode="auto">
          <a:xfrm>
            <a:off x="4355976" y="1772816"/>
            <a:ext cx="4499992" cy="508518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C00000"/>
                </a:solidFill>
              </a:rPr>
              <a:t>Objective</a:t>
            </a:r>
            <a:endParaRPr lang="en-AU"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AU" sz="2800" dirty="0" smtClean="0">
                <a:solidFill>
                  <a:srgbClr val="C00000"/>
                </a:solidFill>
              </a:rPr>
              <a:t>Our objective is to develop a user friendly website which has a rich data of different cuisines like Thai, Continental, Chinese, Indian and other multicultural cuisines, as well as helping the users with the information regarding where to buy the ingredients for the recipes mentioned.</a:t>
            </a:r>
            <a:endParaRPr lang="en-AU" sz="2800" dirty="0">
              <a:solidFill>
                <a:srgbClr val="C00000"/>
              </a:solidFill>
            </a:endParaRPr>
          </a:p>
        </p:txBody>
      </p:sp>
    </p:spTree>
    <p:extLst>
      <p:ext uri="{BB962C8B-B14F-4D97-AF65-F5344CB8AC3E}">
        <p14:creationId xmlns:p14="http://schemas.microsoft.com/office/powerpoint/2010/main" val="975097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5310 Presentation\MAIN-Young-woman-in-supermarket.jpg"/>
          <p:cNvPicPr>
            <a:picLocks noChangeAspect="1" noChangeArrowheads="1"/>
          </p:cNvPicPr>
          <p:nvPr/>
        </p:nvPicPr>
        <p:blipFill>
          <a:blip r:embed="rId2" cstate="print"/>
          <a:srcRect/>
          <a:stretch>
            <a:fillRect/>
          </a:stretch>
        </p:blipFill>
        <p:spPr bwMode="auto">
          <a:xfrm>
            <a:off x="1187624" y="1772816"/>
            <a:ext cx="6840760" cy="4549383"/>
          </a:xfrm>
          <a:prstGeom prst="rect">
            <a:avLst/>
          </a:prstGeom>
          <a:noFill/>
        </p:spPr>
      </p:pic>
    </p:spTree>
    <p:extLst>
      <p:ext uri="{BB962C8B-B14F-4D97-AF65-F5344CB8AC3E}">
        <p14:creationId xmlns:p14="http://schemas.microsoft.com/office/powerpoint/2010/main" val="4080286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7624" y="0"/>
            <a:ext cx="6840760" cy="4437112"/>
          </a:xfrm>
        </p:spPr>
      </p:pic>
      <p:pic>
        <p:nvPicPr>
          <p:cNvPr id="3074" name="Picture 2" descr="E:\5310 Presentation\AAEAAQAAAAAAAAaGAAAAJGVmYjllZjg0LThjNzAtNDU0MS05Njg1LTRhYzgzOTAwMmRjOA.jpg"/>
          <p:cNvPicPr>
            <a:picLocks noChangeAspect="1" noChangeArrowheads="1"/>
          </p:cNvPicPr>
          <p:nvPr/>
        </p:nvPicPr>
        <p:blipFill>
          <a:blip r:embed="rId3" cstate="print"/>
          <a:srcRect/>
          <a:stretch>
            <a:fillRect/>
          </a:stretch>
        </p:blipFill>
        <p:spPr bwMode="auto">
          <a:xfrm>
            <a:off x="2627783" y="4437112"/>
            <a:ext cx="4346347" cy="2420888"/>
          </a:xfrm>
          <a:prstGeom prst="rect">
            <a:avLst/>
          </a:prstGeom>
          <a:noFill/>
        </p:spPr>
      </p:pic>
    </p:spTree>
    <p:extLst>
      <p:ext uri="{BB962C8B-B14F-4D97-AF65-F5344CB8AC3E}">
        <p14:creationId xmlns:p14="http://schemas.microsoft.com/office/powerpoint/2010/main" val="41868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772816"/>
            <a:ext cx="7416824" cy="3046988"/>
          </a:xfrm>
          <a:prstGeom prst="rect">
            <a:avLst/>
          </a:prstGeom>
        </p:spPr>
        <p:txBody>
          <a:bodyPr wrap="square">
            <a:spAutoFit/>
          </a:bodyPr>
          <a:lstStyle/>
          <a:p>
            <a:r>
              <a:rPr lang="en-US" altLang="zh-CN" sz="3200" b="1" dirty="0"/>
              <a:t>We </a:t>
            </a:r>
            <a:r>
              <a:rPr lang="en-US" altLang="zh-CN" sz="3200" b="1" dirty="0" smtClean="0"/>
              <a:t>want </a:t>
            </a:r>
            <a:r>
              <a:rPr lang="en-US" altLang="zh-CN" sz="3200" b="1" dirty="0"/>
              <a:t>people to easily find the information </a:t>
            </a:r>
            <a:r>
              <a:rPr lang="en-US" altLang="zh-CN" sz="3200" b="1" dirty="0" smtClean="0"/>
              <a:t>regarding the recipes and the ingredients that they </a:t>
            </a:r>
            <a:r>
              <a:rPr lang="en-US" altLang="zh-CN" sz="3200" b="1" dirty="0" smtClean="0"/>
              <a:t>need. </a:t>
            </a:r>
            <a:r>
              <a:rPr lang="en-US" altLang="zh-CN" sz="3200" b="1" dirty="0"/>
              <a:t>The goal of our website </a:t>
            </a:r>
            <a:r>
              <a:rPr lang="en-US" altLang="zh-CN" sz="3200" b="1" dirty="0" smtClean="0"/>
              <a:t>is to provide a pleasant </a:t>
            </a:r>
            <a:r>
              <a:rPr lang="en-US" altLang="zh-CN" sz="3200" b="1" dirty="0"/>
              <a:t>experience that provides solid information  and answers a visitor’s questions</a:t>
            </a:r>
            <a:r>
              <a:rPr lang="en-US" altLang="zh-CN" dirty="0"/>
              <a:t>.</a:t>
            </a:r>
            <a:endParaRPr lang="zh-CN" altLang="en-US" dirty="0"/>
          </a:p>
        </p:txBody>
      </p:sp>
      <p:sp>
        <p:nvSpPr>
          <p:cNvPr id="3" name="Title 1"/>
          <p:cNvSpPr>
            <a:spLocks noGrp="1"/>
          </p:cNvSpPr>
          <p:nvPr>
            <p:ph type="title"/>
          </p:nvPr>
        </p:nvSpPr>
        <p:spPr>
          <a:xfrm>
            <a:off x="827584" y="404664"/>
            <a:ext cx="7429499" cy="1478570"/>
          </a:xfrm>
        </p:spPr>
        <p:txBody>
          <a:bodyPr>
            <a:normAutofit/>
          </a:bodyPr>
          <a:lstStyle/>
          <a:p>
            <a:pPr algn="ctr"/>
            <a:r>
              <a:rPr lang="en-AU" dirty="0"/>
              <a:t> </a:t>
            </a:r>
            <a:r>
              <a:rPr lang="en-AU" dirty="0" smtClean="0">
                <a:solidFill>
                  <a:srgbClr val="0070C0"/>
                </a:solidFill>
              </a:rPr>
              <a:t>Vision</a:t>
            </a:r>
            <a:endParaRPr lang="en-AU" dirty="0">
              <a:solidFill>
                <a:srgbClr val="0070C0"/>
              </a:solidFill>
            </a:endParaRPr>
          </a:p>
        </p:txBody>
      </p:sp>
    </p:spTree>
    <p:extLst>
      <p:ext uri="{BB962C8B-B14F-4D97-AF65-F5344CB8AC3E}">
        <p14:creationId xmlns:p14="http://schemas.microsoft.com/office/powerpoint/2010/main" val="36867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429499" cy="1008112"/>
          </a:xfrm>
        </p:spPr>
        <p:txBody>
          <a:bodyPr>
            <a:normAutofit fontScale="90000"/>
          </a:bodyPr>
          <a:lstStyle/>
          <a:p>
            <a:r>
              <a:rPr lang="en-AU" altLang="zh-CN" b="1" dirty="0"/>
              <a:t>Target Users </a:t>
            </a:r>
            <a:r>
              <a:rPr lang="en-AU" altLang="zh-CN" dirty="0"/>
              <a:t/>
            </a:r>
            <a:br>
              <a:rPr lang="en-AU" altLang="zh-CN" dirty="0"/>
            </a:br>
            <a:endParaRPr lang="zh-CN" altLang="en-US" dirty="0"/>
          </a:p>
        </p:txBody>
      </p:sp>
      <p:sp>
        <p:nvSpPr>
          <p:cNvPr id="3" name="内容占位符 2"/>
          <p:cNvSpPr>
            <a:spLocks noGrp="1"/>
          </p:cNvSpPr>
          <p:nvPr>
            <p:ph idx="1"/>
          </p:nvPr>
        </p:nvSpPr>
        <p:spPr>
          <a:xfrm>
            <a:off x="899592" y="908720"/>
            <a:ext cx="7429499" cy="5400600"/>
          </a:xfrm>
        </p:spPr>
        <p:txBody>
          <a:bodyPr>
            <a:normAutofit fontScale="85000" lnSpcReduction="20000"/>
          </a:bodyPr>
          <a:lstStyle/>
          <a:p>
            <a:pPr marL="342900" lvl="1" indent="-342900">
              <a:buFont typeface="Wingdings 2"/>
              <a:buChar char="ß"/>
            </a:pPr>
            <a:r>
              <a:rPr lang="en-AU" altLang="zh-CN" sz="3200" b="1" dirty="0">
                <a:solidFill>
                  <a:srgbClr val="FF0000"/>
                </a:solidFill>
              </a:rPr>
              <a:t>Primary users </a:t>
            </a:r>
          </a:p>
          <a:p>
            <a:pPr marL="342900" lvl="2" indent="-342900"/>
            <a:r>
              <a:rPr lang="en-AU" altLang="zh-CN" sz="4400" dirty="0" smtClean="0"/>
              <a:t>Local customers</a:t>
            </a:r>
          </a:p>
          <a:p>
            <a:pPr marL="342900" lvl="2" indent="-342900"/>
            <a:r>
              <a:rPr lang="en-AU" altLang="zh-CN" sz="4400" dirty="0" smtClean="0"/>
              <a:t>Such as</a:t>
            </a:r>
            <a:r>
              <a:rPr lang="en-AU" altLang="zh-CN" sz="4400" dirty="0"/>
              <a:t> </a:t>
            </a:r>
            <a:r>
              <a:rPr lang="en-AU" altLang="zh-CN" sz="4400" dirty="0" smtClean="0"/>
              <a:t>Students, </a:t>
            </a:r>
            <a:r>
              <a:rPr lang="en-AU" altLang="zh-CN" sz="4400" dirty="0"/>
              <a:t>P</a:t>
            </a:r>
            <a:r>
              <a:rPr lang="en-AU" altLang="zh-CN" sz="4400" dirty="0" smtClean="0"/>
              <a:t>rofessionals, Food </a:t>
            </a:r>
            <a:r>
              <a:rPr lang="en-AU" altLang="zh-CN" sz="4400" dirty="0"/>
              <a:t>enthusiasts</a:t>
            </a:r>
          </a:p>
          <a:p>
            <a:pPr marL="342900" lvl="2" indent="-342900"/>
            <a:r>
              <a:rPr lang="en-AU" altLang="zh-CN" sz="4400" dirty="0"/>
              <a:t>A </a:t>
            </a:r>
            <a:r>
              <a:rPr lang="en-AU" altLang="zh-CN" sz="4400" dirty="0" smtClean="0"/>
              <a:t>novice/beginner, Bag </a:t>
            </a:r>
            <a:r>
              <a:rPr lang="en-AU" altLang="zh-CN" sz="4400" dirty="0"/>
              <a:t>packers and tourists</a:t>
            </a:r>
          </a:p>
          <a:p>
            <a:pPr marL="342900" lvl="1" indent="-342900">
              <a:buNone/>
            </a:pPr>
            <a:endParaRPr lang="en-AU" altLang="zh-CN" dirty="0"/>
          </a:p>
          <a:p>
            <a:pPr marL="342900" lvl="1" indent="-342900">
              <a:buFont typeface="Wingdings 2"/>
              <a:buChar char="ß"/>
            </a:pPr>
            <a:r>
              <a:rPr lang="en-US" altLang="zh-CN" sz="3100" b="1" dirty="0">
                <a:solidFill>
                  <a:srgbClr val="FF0000"/>
                </a:solidFill>
              </a:rPr>
              <a:t>Secondary users</a:t>
            </a:r>
          </a:p>
          <a:p>
            <a:pPr marL="342900" lvl="2" indent="-342900">
              <a:buFont typeface="Arial" panose="020B0604020202020204" pitchFamily="34" charset="0"/>
              <a:buChar char="•"/>
            </a:pPr>
            <a:r>
              <a:rPr lang="en-AU" altLang="zh-CN" sz="2800" dirty="0" smtClean="0"/>
              <a:t>Suppliers, People who want to be associated with us for marketing their product on our website.</a:t>
            </a:r>
            <a:endParaRPr lang="en-AU" altLang="zh-CN" dirty="0" smtClean="0"/>
          </a:p>
          <a:p>
            <a:pPr marL="342900" lvl="2" indent="-342900">
              <a:buNone/>
            </a:pPr>
            <a:endParaRPr lang="en-AU" altLang="zh-CN" dirty="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460432" cy="1478570"/>
          </a:xfrm>
        </p:spPr>
        <p:txBody>
          <a:bodyPr>
            <a:normAutofit/>
          </a:bodyPr>
          <a:lstStyle/>
          <a:p>
            <a:r>
              <a:rPr lang="en-AU" dirty="0"/>
              <a:t> </a:t>
            </a:r>
            <a:r>
              <a:rPr lang="en-AU" dirty="0">
                <a:solidFill>
                  <a:srgbClr val="0070C0"/>
                </a:solidFill>
              </a:rPr>
              <a:t>The characteristics of the target users</a:t>
            </a:r>
          </a:p>
        </p:txBody>
      </p:sp>
      <p:sp>
        <p:nvSpPr>
          <p:cNvPr id="3" name="Content Placeholder 2"/>
          <p:cNvSpPr>
            <a:spLocks noGrp="1"/>
          </p:cNvSpPr>
          <p:nvPr>
            <p:ph idx="1"/>
          </p:nvPr>
        </p:nvSpPr>
        <p:spPr>
          <a:xfrm>
            <a:off x="683568" y="1916832"/>
            <a:ext cx="7920880" cy="4680520"/>
          </a:xfrm>
        </p:spPr>
        <p:txBody>
          <a:bodyPr>
            <a:normAutofit/>
          </a:bodyPr>
          <a:lstStyle/>
          <a:p>
            <a:pPr>
              <a:buFont typeface="Wingdings" panose="05000000000000000000" pitchFamily="2" charset="2"/>
              <a:buChar char="q"/>
            </a:pPr>
            <a:r>
              <a:rPr lang="en-AU" sz="2800" b="1" dirty="0" smtClean="0">
                <a:solidFill>
                  <a:schemeClr val="accent1">
                    <a:lumMod val="75000"/>
                  </a:schemeClr>
                </a:solidFill>
                <a:effectLst>
                  <a:outerShdw blurRad="50800" dist="50800" dir="5400000" algn="ctr" rotWithShape="0">
                    <a:schemeClr val="bg2"/>
                  </a:outerShdw>
                </a:effectLst>
              </a:rPr>
              <a:t>No </a:t>
            </a:r>
            <a:r>
              <a:rPr lang="en-AU" sz="2800" b="1" dirty="0">
                <a:solidFill>
                  <a:schemeClr val="accent1">
                    <a:lumMod val="75000"/>
                  </a:schemeClr>
                </a:solidFill>
                <a:effectLst>
                  <a:outerShdw blurRad="50800" dist="50800" dir="5400000" algn="ctr" rotWithShape="0">
                    <a:schemeClr val="bg2"/>
                  </a:outerShdw>
                </a:effectLst>
              </a:rPr>
              <a:t>time to </a:t>
            </a:r>
            <a:r>
              <a:rPr lang="en-AU" sz="2800" b="1" dirty="0" smtClean="0">
                <a:solidFill>
                  <a:schemeClr val="accent1">
                    <a:lumMod val="75000"/>
                  </a:schemeClr>
                </a:solidFill>
                <a:effectLst>
                  <a:outerShdw blurRad="50800" dist="50800" dir="5400000" algn="ctr" rotWithShape="0">
                    <a:schemeClr val="bg2"/>
                  </a:outerShdw>
                </a:effectLst>
              </a:rPr>
              <a:t>cook </a:t>
            </a:r>
            <a:r>
              <a:rPr lang="en-AU" sz="2800" b="1" dirty="0" smtClean="0">
                <a:solidFill>
                  <a:schemeClr val="tx2">
                    <a:lumMod val="75000"/>
                    <a:lumOff val="25000"/>
                  </a:schemeClr>
                </a:solidFill>
                <a:effectLst>
                  <a:outerShdw blurRad="50800" dist="50800" dir="5400000" algn="ctr" rotWithShape="0">
                    <a:schemeClr val="bg2"/>
                  </a:outerShdw>
                </a:effectLst>
              </a:rPr>
              <a:t>(working professionals)</a:t>
            </a:r>
            <a:endParaRPr lang="en-AU" sz="2800" b="1" dirty="0">
              <a:solidFill>
                <a:schemeClr val="tx2">
                  <a:lumMod val="75000"/>
                  <a:lumOff val="25000"/>
                </a:schemeClr>
              </a:solidFill>
              <a:effectLst>
                <a:outerShdw blurRad="50800" dist="50800" dir="5400000" algn="ctr" rotWithShape="0">
                  <a:schemeClr val="bg2"/>
                </a:outerShdw>
              </a:effectLst>
            </a:endParaRPr>
          </a:p>
          <a:p>
            <a:pPr>
              <a:buFont typeface="Wingdings" panose="05000000000000000000" pitchFamily="2" charset="2"/>
              <a:buChar char="q"/>
            </a:pPr>
            <a:r>
              <a:rPr lang="en-AU" sz="2800" b="1" dirty="0">
                <a:solidFill>
                  <a:schemeClr val="accent1">
                    <a:lumMod val="75000"/>
                  </a:schemeClr>
                </a:solidFill>
                <a:effectLst>
                  <a:outerShdw blurRad="50800" dist="50800" dir="5400000" algn="ctr" rotWithShape="0">
                    <a:schemeClr val="bg2"/>
                  </a:outerShdw>
                </a:effectLst>
              </a:rPr>
              <a:t>Lack of cooking </a:t>
            </a:r>
            <a:r>
              <a:rPr lang="en-AU" sz="2800" b="1" dirty="0" smtClean="0">
                <a:solidFill>
                  <a:schemeClr val="accent1">
                    <a:lumMod val="75000"/>
                  </a:schemeClr>
                </a:solidFill>
                <a:effectLst>
                  <a:outerShdw blurRad="50800" dist="50800" dir="5400000" algn="ctr" rotWithShape="0">
                    <a:schemeClr val="bg2"/>
                  </a:outerShdw>
                </a:effectLst>
              </a:rPr>
              <a:t>skills </a:t>
            </a:r>
            <a:r>
              <a:rPr lang="en-AU" sz="2800" b="1" dirty="0" smtClean="0">
                <a:solidFill>
                  <a:schemeClr val="tx2">
                    <a:lumMod val="75000"/>
                    <a:lumOff val="25000"/>
                  </a:schemeClr>
                </a:solidFill>
                <a:effectLst>
                  <a:outerShdw blurRad="50800" dist="50800" dir="5400000" algn="ctr" rotWithShape="0">
                    <a:schemeClr val="bg2"/>
                  </a:outerShdw>
                </a:effectLst>
              </a:rPr>
              <a:t>(students)</a:t>
            </a:r>
            <a:endParaRPr lang="en-AU" sz="2800" b="1" dirty="0">
              <a:solidFill>
                <a:schemeClr val="tx2">
                  <a:lumMod val="75000"/>
                  <a:lumOff val="25000"/>
                </a:schemeClr>
              </a:solidFill>
              <a:effectLst>
                <a:outerShdw blurRad="50800" dist="50800" dir="5400000" algn="ctr" rotWithShape="0">
                  <a:schemeClr val="bg2"/>
                </a:outerShdw>
              </a:effectLst>
            </a:endParaRPr>
          </a:p>
          <a:p>
            <a:pPr>
              <a:buFont typeface="Wingdings" panose="05000000000000000000" pitchFamily="2" charset="2"/>
              <a:buChar char="q"/>
            </a:pPr>
            <a:r>
              <a:rPr lang="en-AU" sz="2800" b="1" dirty="0">
                <a:solidFill>
                  <a:schemeClr val="accent1">
                    <a:lumMod val="75000"/>
                  </a:schemeClr>
                </a:solidFill>
                <a:effectLst>
                  <a:outerShdw blurRad="50800" dist="50800" dir="5400000" algn="ctr" rotWithShape="0">
                    <a:schemeClr val="bg2"/>
                  </a:outerShdw>
                </a:effectLst>
              </a:rPr>
              <a:t>Not aware of the local </a:t>
            </a:r>
            <a:r>
              <a:rPr lang="en-AU" sz="2800" b="1" dirty="0" smtClean="0">
                <a:solidFill>
                  <a:schemeClr val="accent1">
                    <a:lumMod val="75000"/>
                  </a:schemeClr>
                </a:solidFill>
                <a:effectLst>
                  <a:outerShdw blurRad="50800" dist="50800" dir="5400000" algn="ctr" rotWithShape="0">
                    <a:schemeClr val="bg2"/>
                  </a:outerShdw>
                </a:effectLst>
              </a:rPr>
              <a:t>market </a:t>
            </a:r>
            <a:r>
              <a:rPr lang="en-AU" sz="2800" b="1" dirty="0" smtClean="0">
                <a:solidFill>
                  <a:schemeClr val="tx2">
                    <a:lumMod val="75000"/>
                    <a:lumOff val="25000"/>
                  </a:schemeClr>
                </a:solidFill>
                <a:effectLst>
                  <a:outerShdw blurRad="50800" dist="50800" dir="5400000" algn="ctr" rotWithShape="0">
                    <a:schemeClr val="bg2"/>
                  </a:outerShdw>
                </a:effectLst>
              </a:rPr>
              <a:t>(tourists and bag packers)</a:t>
            </a:r>
          </a:p>
          <a:p>
            <a:pPr>
              <a:buFont typeface="Wingdings" panose="05000000000000000000" pitchFamily="2" charset="2"/>
              <a:buChar char="q"/>
            </a:pPr>
            <a:r>
              <a:rPr lang="en-AU" sz="2800" b="1" dirty="0">
                <a:solidFill>
                  <a:schemeClr val="accent1">
                    <a:lumMod val="75000"/>
                  </a:schemeClr>
                </a:solidFill>
                <a:effectLst>
                  <a:outerShdw blurRad="50800" dist="50800" dir="5400000" algn="ctr" rotWithShape="0">
                    <a:schemeClr val="bg2"/>
                  </a:outerShdw>
                </a:effectLst>
              </a:rPr>
              <a:t> </a:t>
            </a:r>
            <a:r>
              <a:rPr lang="en-AU" sz="2800" b="1" dirty="0" smtClean="0">
                <a:solidFill>
                  <a:schemeClr val="accent1">
                    <a:lumMod val="75000"/>
                  </a:schemeClr>
                </a:solidFill>
                <a:effectLst>
                  <a:outerShdw blurRad="50800" dist="50800" dir="5400000" algn="ctr" rotWithShape="0">
                    <a:schemeClr val="bg2"/>
                  </a:outerShdw>
                </a:effectLst>
              </a:rPr>
              <a:t>Food enthusiasts</a:t>
            </a:r>
          </a:p>
          <a:p>
            <a:pPr>
              <a:buFont typeface="Wingdings" panose="05000000000000000000" pitchFamily="2" charset="2"/>
              <a:buChar char="q"/>
            </a:pPr>
            <a:r>
              <a:rPr lang="en-AU" sz="2800" b="1" dirty="0">
                <a:solidFill>
                  <a:schemeClr val="accent1">
                    <a:lumMod val="75000"/>
                  </a:schemeClr>
                </a:solidFill>
                <a:effectLst>
                  <a:outerShdw blurRad="50800" dist="50800" dir="5400000" algn="ctr" rotWithShape="0">
                    <a:schemeClr val="bg2"/>
                  </a:outerShdw>
                </a:effectLst>
              </a:rPr>
              <a:t> </a:t>
            </a:r>
            <a:r>
              <a:rPr lang="en-AU" sz="2800" b="1" dirty="0" smtClean="0">
                <a:solidFill>
                  <a:schemeClr val="accent1">
                    <a:lumMod val="75000"/>
                  </a:schemeClr>
                </a:solidFill>
                <a:effectLst>
                  <a:outerShdw blurRad="50800" dist="50800" dir="5400000" algn="ctr" rotWithShape="0">
                    <a:schemeClr val="bg2"/>
                  </a:outerShdw>
                </a:effectLst>
              </a:rPr>
              <a:t>Suppliers who want to expand their market</a:t>
            </a:r>
            <a:endParaRPr lang="en-AU" sz="2800" b="1" dirty="0">
              <a:solidFill>
                <a:schemeClr val="accent1">
                  <a:lumMod val="75000"/>
                </a:schemeClr>
              </a:solidFill>
              <a:effectLst>
                <a:outerShdw blurRad="50800" dist="50800" dir="5400000" algn="ctr" rotWithShape="0">
                  <a:schemeClr val="bg2"/>
                </a:outerShdw>
              </a:effectLst>
            </a:endParaRPr>
          </a:p>
        </p:txBody>
      </p:sp>
    </p:spTree>
    <p:extLst>
      <p:ext uri="{BB962C8B-B14F-4D97-AF65-F5344CB8AC3E}">
        <p14:creationId xmlns:p14="http://schemas.microsoft.com/office/powerpoint/2010/main" val="2702470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982</TotalTime>
  <Words>529</Words>
  <Application>Microsoft Office PowerPoint</Application>
  <PresentationFormat>On-screen Show (4:3)</PresentationFormat>
  <Paragraphs>144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宋体</vt:lpstr>
      <vt:lpstr>Arial</vt:lpstr>
      <vt:lpstr>Trebuchet MS</vt:lpstr>
      <vt:lpstr>Tw Cen MT</vt:lpstr>
      <vt:lpstr>Wingdings</vt:lpstr>
      <vt:lpstr>Wingdings 2</vt:lpstr>
      <vt:lpstr>Circuit</vt:lpstr>
      <vt:lpstr>FOODMaps</vt:lpstr>
      <vt:lpstr>Team 03</vt:lpstr>
      <vt:lpstr>Outline</vt:lpstr>
      <vt:lpstr>Objective</vt:lpstr>
      <vt:lpstr>PowerPoint Presentation</vt:lpstr>
      <vt:lpstr>PowerPoint Presentation</vt:lpstr>
      <vt:lpstr> Vision</vt:lpstr>
      <vt:lpstr>Target Users  </vt:lpstr>
      <vt:lpstr> The characteristics of the target users</vt:lpstr>
      <vt:lpstr>Data requirements </vt:lpstr>
      <vt:lpstr>PowerPoint Presentation</vt:lpstr>
      <vt:lpstr>Enhance users experience</vt:lpstr>
      <vt:lpstr>Blue Print</vt:lpstr>
      <vt:lpstr>Schedule</vt:lpstr>
      <vt:lpstr>Technologies</vt:lpstr>
      <vt:lpstr>Responsibilities</vt:lpstr>
      <vt:lpstr>PowerPoint Presentation</vt:lpstr>
      <vt:lpstr>Basic features</vt:lpstr>
      <vt:lpstr> Eggs Benedict   1. 2-3 free-range eggs  -  Dairy Section  2. 3s ham speck or 4s smoke salmon -  Freezer   3. 1/2 French toast – aisle 3  4. 15g butter -  Freezer   5. 1/4 bunch fresh chives - aisle 1</vt:lpstr>
      <vt:lpstr>Feature 2 - International Recipes  </vt:lpstr>
      <vt:lpstr>Features 3 – For various size of device </vt:lpstr>
      <vt:lpstr>PowerPoint Presentation</vt:lpstr>
      <vt:lpstr>Summary</vt:lpstr>
      <vt:lpstr>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FoodMaps</dc:title>
  <dc:creator>Administrator</dc:creator>
  <cp:lastModifiedBy>Kritpal Bhatti</cp:lastModifiedBy>
  <cp:revision>107</cp:revision>
  <dcterms:created xsi:type="dcterms:W3CDTF">2016-11-27T09:27:41Z</dcterms:created>
  <dcterms:modified xsi:type="dcterms:W3CDTF">2016-12-22T06:07:22Z</dcterms:modified>
</cp:coreProperties>
</file>