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72" r:id="rId4"/>
    <p:sldId id="258" r:id="rId5"/>
    <p:sldId id="267" r:id="rId6"/>
    <p:sldId id="263" r:id="rId7"/>
    <p:sldId id="259" r:id="rId8"/>
    <p:sldId id="260" r:id="rId9"/>
    <p:sldId id="261" r:id="rId10"/>
    <p:sldId id="262" r:id="rId11"/>
    <p:sldId id="269" r:id="rId12"/>
    <p:sldId id="266" r:id="rId13"/>
    <p:sldId id="271" r:id="rId14"/>
    <p:sldId id="268" r:id="rId15"/>
    <p:sldId id="270"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071EBB-4339-4636-8561-83DFEBA26FC1}" v="1101" dt="2022-04-10T13:36:00.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C5A860-F335-4252-AA00-24FB67ED2982}"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28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AB1048-0047-48CA-88BA-D69B470942CF}"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4606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0501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3204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5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2691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920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931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90F09B-68DA-462E-9DB4-4C9ADAB8CBCC}" type="datetime1">
              <a:rPr lang="en-US" smtClean="0"/>
              <a:t>5/3/2022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8426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7AC4E36-FABE-47EB-AA7F-C19A93824617}" type="datetime1">
              <a:rPr lang="en-US" smtClean="0"/>
              <a:t>5/3/2022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646F3F-274D-499B-ABBE-824EB4ABDC3D}" type="slidenum">
              <a:rPr lang="en-US" smtClean="0"/>
              <a:t>‹#›</a:t>
            </a:fld>
            <a:endParaRPr lang="en-US"/>
          </a:p>
        </p:txBody>
      </p:sp>
    </p:spTree>
    <p:extLst>
      <p:ext uri="{BB962C8B-B14F-4D97-AF65-F5344CB8AC3E}">
        <p14:creationId xmlns:p14="http://schemas.microsoft.com/office/powerpoint/2010/main" val="294534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6589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81A142-DA77-4A5F-AD1F-14E6C18F0F5F}" type="datetime1">
              <a:rPr lang="en-US" smtClean="0"/>
              <a:t>5/3/2022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646F3F-274D-499B-ABBE-824EB4ABDC3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12255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C3067-96B6-4B6D-B19C-96CF9E8D0D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63A3F1E-DAB2-44D6-A058-53BD558596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44"/>
            <a:ext cx="7771503" cy="6656457"/>
          </a:xfrm>
          <a:custGeom>
            <a:avLst/>
            <a:gdLst>
              <a:gd name="connsiteX0" fmla="*/ 4751102 w 7771503"/>
              <a:gd name="connsiteY0" fmla="*/ 5738009 h 6656457"/>
              <a:gd name="connsiteX1" fmla="*/ 5054006 w 7771503"/>
              <a:gd name="connsiteY1" fmla="*/ 6040913 h 6656457"/>
              <a:gd name="connsiteX2" fmla="*/ 4751102 w 7771503"/>
              <a:gd name="connsiteY2" fmla="*/ 6343817 h 6656457"/>
              <a:gd name="connsiteX3" fmla="*/ 4448198 w 7771503"/>
              <a:gd name="connsiteY3" fmla="*/ 6040913 h 6656457"/>
              <a:gd name="connsiteX4" fmla="*/ 4751102 w 7771503"/>
              <a:gd name="connsiteY4" fmla="*/ 5738009 h 6656457"/>
              <a:gd name="connsiteX5" fmla="*/ 7241117 w 7771503"/>
              <a:gd name="connsiteY5" fmla="*/ 2776144 h 6656457"/>
              <a:gd name="connsiteX6" fmla="*/ 7632269 w 7771503"/>
              <a:gd name="connsiteY6" fmla="*/ 3167296 h 6656457"/>
              <a:gd name="connsiteX7" fmla="*/ 7241117 w 7771503"/>
              <a:gd name="connsiteY7" fmla="*/ 3558448 h 6656457"/>
              <a:gd name="connsiteX8" fmla="*/ 6849966 w 7771503"/>
              <a:gd name="connsiteY8" fmla="*/ 3167296 h 6656457"/>
              <a:gd name="connsiteX9" fmla="*/ 7241117 w 7771503"/>
              <a:gd name="connsiteY9" fmla="*/ 2776144 h 6656457"/>
              <a:gd name="connsiteX10" fmla="*/ 7542337 w 7771503"/>
              <a:gd name="connsiteY10" fmla="*/ 2198162 h 6656457"/>
              <a:gd name="connsiteX11" fmla="*/ 7771503 w 7771503"/>
              <a:gd name="connsiteY11" fmla="*/ 2427328 h 6656457"/>
              <a:gd name="connsiteX12" fmla="*/ 7542337 w 7771503"/>
              <a:gd name="connsiteY12" fmla="*/ 2656494 h 6656457"/>
              <a:gd name="connsiteX13" fmla="*/ 7313171 w 7771503"/>
              <a:gd name="connsiteY13" fmla="*/ 2427328 h 6656457"/>
              <a:gd name="connsiteX14" fmla="*/ 7542337 w 7771503"/>
              <a:gd name="connsiteY14" fmla="*/ 2198162 h 6656457"/>
              <a:gd name="connsiteX15" fmla="*/ 0 w 7771503"/>
              <a:gd name="connsiteY15" fmla="*/ 1412395 h 6656457"/>
              <a:gd name="connsiteX16" fmla="*/ 23085 w 7771503"/>
              <a:gd name="connsiteY16" fmla="*/ 1431442 h 6656457"/>
              <a:gd name="connsiteX17" fmla="*/ 137651 w 7771503"/>
              <a:gd name="connsiteY17" fmla="*/ 1708029 h 6656457"/>
              <a:gd name="connsiteX18" fmla="*/ 23085 w 7771503"/>
              <a:gd name="connsiteY18" fmla="*/ 1984615 h 6656457"/>
              <a:gd name="connsiteX19" fmla="*/ 0 w 7771503"/>
              <a:gd name="connsiteY19" fmla="*/ 2003662 h 6656457"/>
              <a:gd name="connsiteX20" fmla="*/ 5830854 w 7771503"/>
              <a:gd name="connsiteY20" fmla="*/ 1313 h 6656457"/>
              <a:gd name="connsiteX21" fmla="*/ 6718454 w 7771503"/>
              <a:gd name="connsiteY21" fmla="*/ 178565 h 6656457"/>
              <a:gd name="connsiteX22" fmla="*/ 7157096 w 7771503"/>
              <a:gd name="connsiteY22" fmla="*/ 2241640 h 6656457"/>
              <a:gd name="connsiteX23" fmla="*/ 6672474 w 7771503"/>
              <a:gd name="connsiteY23" fmla="*/ 2839025 h 6656457"/>
              <a:gd name="connsiteX24" fmla="*/ 6648833 w 7771503"/>
              <a:gd name="connsiteY24" fmla="*/ 3462179 h 6656457"/>
              <a:gd name="connsiteX25" fmla="*/ 7069864 w 7771503"/>
              <a:gd name="connsiteY25" fmla="*/ 4149634 h 6656457"/>
              <a:gd name="connsiteX26" fmla="*/ 6685240 w 7771503"/>
              <a:gd name="connsiteY26" fmla="*/ 5298071 h 6656457"/>
              <a:gd name="connsiteX27" fmla="*/ 5365056 w 7771503"/>
              <a:gd name="connsiteY27" fmla="*/ 5503741 h 6656457"/>
              <a:gd name="connsiteX28" fmla="*/ 4204326 w 7771503"/>
              <a:gd name="connsiteY28" fmla="*/ 5673239 h 6656457"/>
              <a:gd name="connsiteX29" fmla="*/ 3527155 w 7771503"/>
              <a:gd name="connsiteY29" fmla="*/ 6437525 h 6656457"/>
              <a:gd name="connsiteX30" fmla="*/ 3352239 w 7771503"/>
              <a:gd name="connsiteY30" fmla="*/ 6656457 h 6656457"/>
              <a:gd name="connsiteX31" fmla="*/ 1803246 w 7771503"/>
              <a:gd name="connsiteY31" fmla="*/ 6656457 h 6656457"/>
              <a:gd name="connsiteX32" fmla="*/ 1760204 w 7771503"/>
              <a:gd name="connsiteY32" fmla="*/ 6533563 h 6656457"/>
              <a:gd name="connsiteX33" fmla="*/ 1704146 w 7771503"/>
              <a:gd name="connsiteY33" fmla="*/ 6273580 h 6656457"/>
              <a:gd name="connsiteX34" fmla="*/ 712563 w 7771503"/>
              <a:gd name="connsiteY34" fmla="*/ 5729858 h 6656457"/>
              <a:gd name="connsiteX35" fmla="*/ 124360 w 7771503"/>
              <a:gd name="connsiteY35" fmla="*/ 5821137 h 6656457"/>
              <a:gd name="connsiteX36" fmla="*/ 0 w 7771503"/>
              <a:gd name="connsiteY36" fmla="*/ 5815660 h 6656457"/>
              <a:gd name="connsiteX37" fmla="*/ 0 w 7771503"/>
              <a:gd name="connsiteY37" fmla="*/ 2598828 h 6656457"/>
              <a:gd name="connsiteX38" fmla="*/ 55102 w 7771503"/>
              <a:gd name="connsiteY38" fmla="*/ 2586627 h 6656457"/>
              <a:gd name="connsiteX39" fmla="*/ 253352 w 7771503"/>
              <a:gd name="connsiteY39" fmla="*/ 2530759 h 6656457"/>
              <a:gd name="connsiteX40" fmla="*/ 700388 w 7771503"/>
              <a:gd name="connsiteY40" fmla="*/ 2004530 h 6656457"/>
              <a:gd name="connsiteX41" fmla="*/ 1886648 w 7771503"/>
              <a:gd name="connsiteY41" fmla="*/ 1280314 h 6656457"/>
              <a:gd name="connsiteX42" fmla="*/ 2474460 w 7771503"/>
              <a:gd name="connsiteY42" fmla="*/ 1527470 h 6656457"/>
              <a:gd name="connsiteX43" fmla="*/ 3760720 w 7771503"/>
              <a:gd name="connsiteY43" fmla="*/ 1326530 h 6656457"/>
              <a:gd name="connsiteX44" fmla="*/ 4493564 w 7771503"/>
              <a:gd name="connsiteY44" fmla="*/ 575129 h 6656457"/>
              <a:gd name="connsiteX45" fmla="*/ 5830854 w 7771503"/>
              <a:gd name="connsiteY45" fmla="*/ 1313 h 665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771503" h="6656457">
                <a:moveTo>
                  <a:pt x="4751102" y="5738009"/>
                </a:moveTo>
                <a:cubicBezTo>
                  <a:pt x="4918391" y="5738009"/>
                  <a:pt x="5054006" y="5873624"/>
                  <a:pt x="5054006" y="6040913"/>
                </a:cubicBezTo>
                <a:cubicBezTo>
                  <a:pt x="5054006" y="6208202"/>
                  <a:pt x="4918391" y="6343817"/>
                  <a:pt x="4751102" y="6343817"/>
                </a:cubicBezTo>
                <a:cubicBezTo>
                  <a:pt x="4583812" y="6343817"/>
                  <a:pt x="4448198" y="6208202"/>
                  <a:pt x="4448198" y="6040913"/>
                </a:cubicBezTo>
                <a:cubicBezTo>
                  <a:pt x="4448198" y="5873624"/>
                  <a:pt x="4583812" y="5738009"/>
                  <a:pt x="4751102" y="5738009"/>
                </a:cubicBezTo>
                <a:close/>
                <a:moveTo>
                  <a:pt x="7241117" y="2776144"/>
                </a:moveTo>
                <a:cubicBezTo>
                  <a:pt x="7457144" y="2776144"/>
                  <a:pt x="7632269" y="2951270"/>
                  <a:pt x="7632269" y="3167296"/>
                </a:cubicBezTo>
                <a:cubicBezTo>
                  <a:pt x="7632269" y="3383323"/>
                  <a:pt x="7457144" y="3558448"/>
                  <a:pt x="7241117" y="3558448"/>
                </a:cubicBezTo>
                <a:cubicBezTo>
                  <a:pt x="7025091" y="3558448"/>
                  <a:pt x="6849966" y="3383323"/>
                  <a:pt x="6849966" y="3167296"/>
                </a:cubicBezTo>
                <a:cubicBezTo>
                  <a:pt x="6849966" y="2951270"/>
                  <a:pt x="7025091" y="2776144"/>
                  <a:pt x="7241117" y="2776144"/>
                </a:cubicBezTo>
                <a:close/>
                <a:moveTo>
                  <a:pt x="7542337" y="2198162"/>
                </a:moveTo>
                <a:cubicBezTo>
                  <a:pt x="7668902" y="2198162"/>
                  <a:pt x="7771503" y="2300763"/>
                  <a:pt x="7771503" y="2427328"/>
                </a:cubicBezTo>
                <a:cubicBezTo>
                  <a:pt x="7771503" y="2553893"/>
                  <a:pt x="7668902" y="2656494"/>
                  <a:pt x="7542337" y="2656494"/>
                </a:cubicBezTo>
                <a:cubicBezTo>
                  <a:pt x="7415772" y="2656494"/>
                  <a:pt x="7313171" y="2553893"/>
                  <a:pt x="7313171" y="2427328"/>
                </a:cubicBezTo>
                <a:cubicBezTo>
                  <a:pt x="7313171" y="2300763"/>
                  <a:pt x="7415772" y="2198162"/>
                  <a:pt x="7542337" y="2198162"/>
                </a:cubicBezTo>
                <a:close/>
                <a:moveTo>
                  <a:pt x="0" y="1412395"/>
                </a:moveTo>
                <a:lnTo>
                  <a:pt x="23085" y="1431442"/>
                </a:lnTo>
                <a:cubicBezTo>
                  <a:pt x="93870" y="1502227"/>
                  <a:pt x="137651" y="1600015"/>
                  <a:pt x="137651" y="1708029"/>
                </a:cubicBezTo>
                <a:cubicBezTo>
                  <a:pt x="137651" y="1816042"/>
                  <a:pt x="93870" y="1913831"/>
                  <a:pt x="23085" y="1984615"/>
                </a:cubicBezTo>
                <a:lnTo>
                  <a:pt x="0" y="2003662"/>
                </a:lnTo>
                <a:close/>
                <a:moveTo>
                  <a:pt x="5830854" y="1313"/>
                </a:moveTo>
                <a:cubicBezTo>
                  <a:pt x="6117154" y="-9539"/>
                  <a:pt x="6413674" y="46698"/>
                  <a:pt x="6718454" y="178565"/>
                </a:cubicBezTo>
                <a:cubicBezTo>
                  <a:pt x="7365956" y="459056"/>
                  <a:pt x="7905424" y="1428183"/>
                  <a:pt x="7157096" y="2241640"/>
                </a:cubicBezTo>
                <a:cubicBezTo>
                  <a:pt x="6983814" y="2430052"/>
                  <a:pt x="6828499" y="2635484"/>
                  <a:pt x="6672474" y="2839025"/>
                </a:cubicBezTo>
                <a:cubicBezTo>
                  <a:pt x="6524960" y="3031574"/>
                  <a:pt x="6520823" y="3253792"/>
                  <a:pt x="6648833" y="3462179"/>
                </a:cubicBezTo>
                <a:cubicBezTo>
                  <a:pt x="6789965" y="3691133"/>
                  <a:pt x="6954146" y="3908740"/>
                  <a:pt x="7069864" y="4149634"/>
                </a:cubicBezTo>
                <a:cubicBezTo>
                  <a:pt x="7276243" y="4579175"/>
                  <a:pt x="7193028" y="5002333"/>
                  <a:pt x="6685240" y="5298071"/>
                </a:cubicBezTo>
                <a:cubicBezTo>
                  <a:pt x="6268819" y="5540619"/>
                  <a:pt x="5826276" y="5550076"/>
                  <a:pt x="5365056" y="5503741"/>
                </a:cubicBezTo>
                <a:cubicBezTo>
                  <a:pt x="4966248" y="5463788"/>
                  <a:pt x="4536944" y="5432820"/>
                  <a:pt x="4204326" y="5673239"/>
                </a:cubicBezTo>
                <a:cubicBezTo>
                  <a:pt x="3935184" y="5868034"/>
                  <a:pt x="3748072" y="6177011"/>
                  <a:pt x="3527155" y="6437525"/>
                </a:cubicBezTo>
                <a:lnTo>
                  <a:pt x="3352239" y="6656457"/>
                </a:lnTo>
                <a:lnTo>
                  <a:pt x="1803246" y="6656457"/>
                </a:lnTo>
                <a:lnTo>
                  <a:pt x="1760204" y="6533563"/>
                </a:lnTo>
                <a:cubicBezTo>
                  <a:pt x="1735529" y="6448192"/>
                  <a:pt x="1718685" y="6359158"/>
                  <a:pt x="1704146" y="6273580"/>
                </a:cubicBezTo>
                <a:cubicBezTo>
                  <a:pt x="1618570" y="5772765"/>
                  <a:pt x="1094114" y="5619577"/>
                  <a:pt x="712563" y="5729858"/>
                </a:cubicBezTo>
                <a:cubicBezTo>
                  <a:pt x="504589" y="5790473"/>
                  <a:pt x="308175" y="5819821"/>
                  <a:pt x="124360" y="5821137"/>
                </a:cubicBezTo>
                <a:lnTo>
                  <a:pt x="0" y="5815660"/>
                </a:lnTo>
                <a:lnTo>
                  <a:pt x="0" y="2598828"/>
                </a:lnTo>
                <a:lnTo>
                  <a:pt x="55102" y="2586627"/>
                </a:lnTo>
                <a:cubicBezTo>
                  <a:pt x="121884" y="2569964"/>
                  <a:pt x="188046" y="2551444"/>
                  <a:pt x="253352" y="2530759"/>
                </a:cubicBezTo>
                <a:cubicBezTo>
                  <a:pt x="495428" y="2453928"/>
                  <a:pt x="597672" y="2219063"/>
                  <a:pt x="700388" y="2004530"/>
                </a:cubicBezTo>
                <a:cubicBezTo>
                  <a:pt x="956291" y="1469789"/>
                  <a:pt x="1360302" y="1202893"/>
                  <a:pt x="1886648" y="1280314"/>
                </a:cubicBezTo>
                <a:cubicBezTo>
                  <a:pt x="2090781" y="1310337"/>
                  <a:pt x="2290895" y="1421445"/>
                  <a:pt x="2474460" y="1527470"/>
                </a:cubicBezTo>
                <a:cubicBezTo>
                  <a:pt x="2966648" y="1811862"/>
                  <a:pt x="3412500" y="1675340"/>
                  <a:pt x="3760720" y="1326530"/>
                </a:cubicBezTo>
                <a:cubicBezTo>
                  <a:pt x="4007758" y="1078308"/>
                  <a:pt x="4228086" y="801010"/>
                  <a:pt x="4493564" y="575129"/>
                </a:cubicBezTo>
                <a:cubicBezTo>
                  <a:pt x="4904902" y="223851"/>
                  <a:pt x="5353685" y="19401"/>
                  <a:pt x="5830854" y="131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632438" y="1533666"/>
            <a:ext cx="8924075" cy="3992211"/>
          </a:xfrm>
        </p:spPr>
        <p:txBody>
          <a:bodyPr>
            <a:normAutofit/>
          </a:bodyPr>
          <a:lstStyle/>
          <a:p>
            <a:r>
              <a:rPr lang="en-US" b="1" dirty="0">
                <a:latin typeface="Rockwell"/>
              </a:rPr>
              <a:t> </a:t>
            </a:r>
            <a:r>
              <a:rPr lang="en-US" b="1" dirty="0" smtClean="0">
                <a:latin typeface="Rockwell"/>
              </a:rPr>
              <a:t> Volume </a:t>
            </a:r>
            <a:r>
              <a:rPr lang="en-US" b="1" dirty="0">
                <a:latin typeface="Rockwell"/>
              </a:rPr>
              <a:t>Control </a:t>
            </a:r>
            <a:r>
              <a:rPr lang="en-US" b="1" dirty="0" smtClean="0">
                <a:latin typeface="Rockwell"/>
              </a:rPr>
              <a:t>   	</a:t>
            </a:r>
            <a:r>
              <a:rPr lang="en-US" sz="5400" b="1" dirty="0" smtClean="0">
                <a:latin typeface="Rockwell"/>
              </a:rPr>
              <a:t>Using </a:t>
            </a:r>
            <a:r>
              <a:rPr lang="en-US" sz="5400" b="1" dirty="0">
                <a:latin typeface="Rockwell"/>
              </a:rPr>
              <a:t>Hand Detection</a:t>
            </a:r>
            <a:r>
              <a:rPr lang="en-US" b="1" dirty="0">
                <a:latin typeface="Rockwell"/>
              </a:rPr>
              <a:t> </a:t>
            </a:r>
            <a:endParaRPr lang="en-US" dirty="0">
              <a:latin typeface="Rockwell"/>
            </a:endParaRPr>
          </a:p>
          <a:p>
            <a:endParaRPr lang="en-US" dirty="0">
              <a:cs typeface="Posterama"/>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C2DB26-CD91-6E21-DBE0-53B9EE19B18C}"/>
              </a:ext>
            </a:extLst>
          </p:cNvPr>
          <p:cNvSpPr txBox="1"/>
          <p:nvPr/>
        </p:nvSpPr>
        <p:spPr>
          <a:xfrm>
            <a:off x="1019175" y="2774016"/>
            <a:ext cx="1044892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v"/>
            </a:pPr>
            <a:r>
              <a:rPr lang="en-US" dirty="0">
                <a:ea typeface="+mn-lt"/>
                <a:cs typeface="+mn-lt"/>
              </a:rPr>
              <a:t>The camera in our device is used for this project</a:t>
            </a:r>
            <a:r>
              <a:rPr lang="en-US" dirty="0" smtClean="0">
                <a:ea typeface="+mn-lt"/>
                <a:cs typeface="+mn-lt"/>
              </a:rPr>
              <a:t>.</a:t>
            </a:r>
          </a:p>
          <a:p>
            <a:endParaRPr lang="en-US" dirty="0" smtClean="0">
              <a:ea typeface="+mn-lt"/>
              <a:cs typeface="+mn-lt"/>
            </a:endParaRPr>
          </a:p>
          <a:p>
            <a:pPr marL="285750" indent="-285750">
              <a:buFont typeface="Wingdings" panose="05000000000000000000" pitchFamily="2" charset="2"/>
              <a:buChar char="v"/>
            </a:pPr>
            <a:r>
              <a:rPr lang="en-US" dirty="0" smtClean="0">
                <a:ea typeface="+mn-lt"/>
                <a:cs typeface="+mn-lt"/>
              </a:rPr>
              <a:t> </a:t>
            </a:r>
            <a:r>
              <a:rPr lang="en-US" dirty="0">
                <a:ea typeface="+mn-lt"/>
                <a:cs typeface="+mn-lt"/>
              </a:rPr>
              <a:t>It detects our hand with points in </a:t>
            </a:r>
            <a:r>
              <a:rPr lang="en-US" dirty="0" smtClean="0">
                <a:ea typeface="+mn-lt"/>
                <a:cs typeface="+mn-lt"/>
              </a:rPr>
              <a:t>it.</a:t>
            </a:r>
          </a:p>
          <a:p>
            <a:endParaRPr lang="en-US" dirty="0" smtClean="0">
              <a:ea typeface="+mn-lt"/>
              <a:cs typeface="+mn-lt"/>
            </a:endParaRPr>
          </a:p>
          <a:p>
            <a:pPr marL="285750" indent="-285750">
              <a:buFont typeface="Wingdings" panose="05000000000000000000" pitchFamily="2" charset="2"/>
              <a:buChar char="v"/>
            </a:pPr>
            <a:r>
              <a:rPr lang="en-US" dirty="0" smtClean="0">
                <a:ea typeface="+mn-lt"/>
                <a:cs typeface="+mn-lt"/>
              </a:rPr>
              <a:t> </a:t>
            </a:r>
            <a:r>
              <a:rPr lang="en-US" dirty="0">
                <a:ea typeface="+mn-lt"/>
                <a:cs typeface="+mn-lt"/>
              </a:rPr>
              <a:t>S</a:t>
            </a:r>
            <a:r>
              <a:rPr lang="en-US" dirty="0" smtClean="0">
                <a:ea typeface="+mn-lt"/>
                <a:cs typeface="+mn-lt"/>
              </a:rPr>
              <a:t>o </a:t>
            </a:r>
            <a:r>
              <a:rPr lang="en-US" dirty="0">
                <a:ea typeface="+mn-lt"/>
                <a:cs typeface="+mn-lt"/>
              </a:rPr>
              <a:t>as it can see the distance between our thumb fingertip and index finger tip</a:t>
            </a:r>
            <a:r>
              <a:rPr lang="en-US" dirty="0" smtClean="0">
                <a:ea typeface="+mn-lt"/>
                <a:cs typeface="+mn-lt"/>
              </a:rPr>
              <a:t>.</a:t>
            </a:r>
          </a:p>
          <a:p>
            <a:endParaRPr lang="en-US" dirty="0" smtClean="0">
              <a:ea typeface="+mn-lt"/>
              <a:cs typeface="+mn-lt"/>
            </a:endParaRPr>
          </a:p>
          <a:p>
            <a:pPr marL="285750" indent="-285750">
              <a:buFont typeface="Wingdings" panose="05000000000000000000" pitchFamily="2" charset="2"/>
              <a:buChar char="v"/>
            </a:pPr>
            <a:r>
              <a:rPr lang="en-US" dirty="0" smtClean="0">
                <a:ea typeface="+mn-lt"/>
                <a:cs typeface="+mn-lt"/>
              </a:rPr>
              <a:t> </a:t>
            </a:r>
            <a:r>
              <a:rPr lang="en-US" dirty="0">
                <a:ea typeface="+mn-lt"/>
                <a:cs typeface="+mn-lt"/>
              </a:rPr>
              <a:t>The distance between the points 4 and 8 is directly proportional to the volume of device</a:t>
            </a:r>
            <a:r>
              <a:rPr lang="en-US" dirty="0" smtClean="0">
                <a:ea typeface="+mn-lt"/>
                <a:cs typeface="+mn-lt"/>
              </a:rPr>
              <a:t>.</a:t>
            </a:r>
          </a:p>
          <a:p>
            <a:pPr marL="285750" indent="-285750">
              <a:buFont typeface="Wingdings" panose="05000000000000000000" pitchFamily="2" charset="2"/>
              <a:buChar char="v"/>
            </a:pPr>
            <a:endParaRPr lang="en-US" dirty="0">
              <a:ea typeface="+mn-lt"/>
              <a:cs typeface="+mn-lt"/>
            </a:endParaRPr>
          </a:p>
          <a:p>
            <a:pPr marL="285750" indent="-285750">
              <a:buFont typeface="Wingdings" panose="05000000000000000000" pitchFamily="2" charset="2"/>
              <a:buChar char="v"/>
            </a:pPr>
            <a:r>
              <a:rPr lang="en-US" dirty="0" smtClean="0">
                <a:ea typeface="+mn-lt"/>
                <a:cs typeface="+mn-lt"/>
              </a:rPr>
              <a:t> Following are the Libraries of Python Language.</a:t>
            </a:r>
          </a:p>
          <a:p>
            <a:r>
              <a:rPr lang="en-US" dirty="0">
                <a:ea typeface="+mn-lt"/>
                <a:cs typeface="+mn-lt"/>
              </a:rPr>
              <a:t>	</a:t>
            </a:r>
            <a:r>
              <a:rPr lang="en-US" dirty="0" smtClean="0">
                <a:ea typeface="+mn-lt"/>
                <a:cs typeface="+mn-lt"/>
              </a:rPr>
              <a:t>1.OpenCV</a:t>
            </a:r>
            <a:r>
              <a:rPr lang="en-US" dirty="0">
                <a:ea typeface="+mn-lt"/>
                <a:cs typeface="+mn-lt"/>
              </a:rPr>
              <a:t> </a:t>
            </a:r>
            <a:r>
              <a:rPr lang="en-US" dirty="0" smtClean="0">
                <a:ea typeface="+mn-lt"/>
                <a:cs typeface="+mn-lt"/>
              </a:rPr>
              <a:t>    2.Media Pipe       3.Numpy     etc..</a:t>
            </a:r>
            <a:endParaRPr lang="en-US" dirty="0"/>
          </a:p>
        </p:txBody>
      </p:sp>
      <p:sp>
        <p:nvSpPr>
          <p:cNvPr id="4" name="TextBox 3">
            <a:extLst>
              <a:ext uri="{FF2B5EF4-FFF2-40B4-BE49-F238E27FC236}">
                <a16:creationId xmlns:a16="http://schemas.microsoft.com/office/drawing/2014/main" id="{8E7558FF-9533-D57B-A53E-94FB243B06F8}"/>
              </a:ext>
            </a:extLst>
          </p:cNvPr>
          <p:cNvSpPr txBox="1"/>
          <p:nvPr/>
        </p:nvSpPr>
        <p:spPr>
          <a:xfrm>
            <a:off x="1019175" y="1696747"/>
            <a:ext cx="55435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B0F0"/>
                </a:solidFill>
                <a:latin typeface="Rockwell"/>
              </a:rPr>
              <a:t>WORKING</a:t>
            </a:r>
            <a:r>
              <a:rPr lang="en-US" dirty="0">
                <a:solidFill>
                  <a:srgbClr val="00B0F0"/>
                </a:solidFill>
                <a:latin typeface="Rockwell"/>
              </a:rPr>
              <a:t> </a:t>
            </a:r>
            <a:r>
              <a:rPr lang="en-US" sz="2800" dirty="0">
                <a:solidFill>
                  <a:srgbClr val="00B0F0"/>
                </a:solidFill>
                <a:latin typeface="Rockwell"/>
              </a:rPr>
              <a:t>PRINCIPLE</a:t>
            </a:r>
            <a:r>
              <a:rPr lang="en-US" dirty="0">
                <a:solidFill>
                  <a:srgbClr val="00B0F0"/>
                </a:solidFill>
                <a:latin typeface="Rockwell"/>
              </a:rPr>
              <a:t> :</a:t>
            </a:r>
            <a:r>
              <a:rPr lang="en-US" dirty="0">
                <a:latin typeface="Rockwell"/>
              </a:rPr>
              <a:t> </a:t>
            </a:r>
          </a:p>
        </p:txBody>
      </p:sp>
    </p:spTree>
    <p:extLst>
      <p:ext uri="{BB962C8B-B14F-4D97-AF65-F5344CB8AC3E}">
        <p14:creationId xmlns:p14="http://schemas.microsoft.com/office/powerpoint/2010/main" val="409301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9977" y="1685108"/>
            <a:ext cx="9209314" cy="3139321"/>
          </a:xfrm>
          <a:prstGeom prst="rect">
            <a:avLst/>
          </a:prstGeom>
          <a:noFill/>
        </p:spPr>
        <p:txBody>
          <a:bodyPr wrap="square" rtlCol="0">
            <a:spAutoFit/>
          </a:bodyPr>
          <a:lstStyle/>
          <a:p>
            <a:pPr lvl="0" algn="just" eaLnBrk="0" fontAlgn="base" hangingPunct="0">
              <a:spcBef>
                <a:spcPct val="0"/>
              </a:spcBef>
              <a:spcAft>
                <a:spcPct val="0"/>
              </a:spcAft>
            </a:pPr>
            <a:r>
              <a:rPr lang="en-US" altLang="en-US" dirty="0" smtClean="0">
                <a:latin typeface="Arial" panose="020B0604020202020204" pitchFamily="34" charset="0"/>
                <a:ea typeface="Arial" panose="020B0604020202020204" pitchFamily="34" charset="0"/>
              </a:rPr>
              <a:t>We have </a:t>
            </a:r>
            <a:r>
              <a:rPr lang="en-US" altLang="en-US" dirty="0">
                <a:latin typeface="Arial" panose="020B0604020202020204" pitchFamily="34" charset="0"/>
                <a:ea typeface="Arial" panose="020B0604020202020204" pitchFamily="34" charset="0"/>
              </a:rPr>
              <a:t>to import and install some Libraries to run this program</a:t>
            </a:r>
            <a:r>
              <a:rPr lang="en-US" altLang="en-US" sz="1050" dirty="0">
                <a:latin typeface="Arial" panose="020B0604020202020204" pitchFamily="34" charset="0"/>
                <a:ea typeface="Arial" panose="020B0604020202020204" pitchFamily="34" charset="0"/>
              </a:rPr>
              <a:t>:</a:t>
            </a:r>
            <a:endParaRPr lang="en-US" altLang="en-US" dirty="0" smtClean="0">
              <a:latin typeface="Arial" panose="020B0604020202020204" pitchFamily="34" charset="0"/>
              <a:ea typeface="Arial" panose="020B0604020202020204" pitchFamily="34" charset="0"/>
            </a:endParaRPr>
          </a:p>
          <a:p>
            <a:pPr lvl="0" algn="just" eaLnBrk="0" fontAlgn="base" hangingPunct="0">
              <a:spcBef>
                <a:spcPct val="0"/>
              </a:spcBef>
              <a:spcAft>
                <a:spcPct val="0"/>
              </a:spcAft>
            </a:pPr>
            <a:endParaRPr lang="en-US" altLang="en-US" dirty="0">
              <a:latin typeface="Arial" panose="020B0604020202020204" pitchFamily="34" charset="0"/>
              <a:ea typeface="Arial" panose="020B0604020202020204" pitchFamily="34" charset="0"/>
            </a:endParaRPr>
          </a:p>
          <a:p>
            <a:pPr lvl="0" algn="just" eaLnBrk="0" fontAlgn="base" hangingPunct="0">
              <a:spcBef>
                <a:spcPct val="0"/>
              </a:spcBef>
              <a:spcAft>
                <a:spcPct val="0"/>
              </a:spcAft>
            </a:pPr>
            <a:endParaRPr lang="en-US" altLang="en-US" dirty="0">
              <a:latin typeface="Arial" panose="020B0604020202020204" pitchFamily="34" charset="0"/>
              <a:ea typeface="Arial" panose="020B0604020202020204" pitchFamily="34" charset="0"/>
            </a:endParaRPr>
          </a:p>
          <a:p>
            <a:pPr lvl="0" algn="just" eaLnBrk="0" fontAlgn="base" hangingPunct="0">
              <a:spcBef>
                <a:spcPct val="0"/>
              </a:spcBef>
              <a:spcAft>
                <a:spcPct val="0"/>
              </a:spcAft>
            </a:pPr>
            <a:r>
              <a:rPr lang="en-US" altLang="en-US" dirty="0" smtClean="0">
                <a:latin typeface="Arial" panose="020B0604020202020204" pitchFamily="34" charset="0"/>
                <a:ea typeface="Arial" panose="020B0604020202020204" pitchFamily="34" charset="0"/>
              </a:rPr>
              <a:t>import</a:t>
            </a:r>
            <a:r>
              <a:rPr lang="en-US" altLang="en-US" b="1" i="1" dirty="0" smtClean="0">
                <a:latin typeface="Arial" panose="020B0604020202020204" pitchFamily="34" charset="0"/>
                <a:ea typeface="Arial" panose="020B0604020202020204" pitchFamily="34" charset="0"/>
              </a:rPr>
              <a:t> </a:t>
            </a:r>
            <a:r>
              <a:rPr lang="en-US" altLang="en-US" b="1" i="1" dirty="0">
                <a:latin typeface="Arial" panose="020B0604020202020204" pitchFamily="34" charset="0"/>
                <a:ea typeface="Arial" panose="020B0604020202020204" pitchFamily="34" charset="0"/>
              </a:rPr>
              <a:t>cv2 </a:t>
            </a:r>
            <a:endParaRPr lang="en-US" altLang="en-US" dirty="0">
              <a:latin typeface="Arial" panose="020B0604020202020204" pitchFamily="34" charset="0"/>
            </a:endParaRPr>
          </a:p>
          <a:p>
            <a:pPr lvl="0" algn="just"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import</a:t>
            </a:r>
            <a:r>
              <a:rPr lang="en-US" altLang="en-US" b="1" i="1" dirty="0">
                <a:latin typeface="Arial" panose="020B0604020202020204" pitchFamily="34" charset="0"/>
                <a:ea typeface="Arial" panose="020B0604020202020204" pitchFamily="34" charset="0"/>
              </a:rPr>
              <a:t> </a:t>
            </a:r>
            <a:r>
              <a:rPr lang="en-US" altLang="en-US" b="1" i="1" dirty="0" err="1">
                <a:latin typeface="Arial" panose="020B0604020202020204" pitchFamily="34" charset="0"/>
                <a:ea typeface="Arial" panose="020B0604020202020204" pitchFamily="34" charset="0"/>
              </a:rPr>
              <a:t>mediapipe</a:t>
            </a:r>
            <a:r>
              <a:rPr lang="en-US" altLang="en-US" b="1" i="1" dirty="0">
                <a:latin typeface="Arial" panose="020B0604020202020204" pitchFamily="34" charset="0"/>
                <a:ea typeface="Arial" panose="020B0604020202020204" pitchFamily="34" charset="0"/>
              </a:rPr>
              <a:t> as </a:t>
            </a:r>
            <a:r>
              <a:rPr lang="en-US" altLang="en-US" b="1" i="1" dirty="0" err="1">
                <a:latin typeface="Arial" panose="020B0604020202020204" pitchFamily="34" charset="0"/>
                <a:ea typeface="Arial" panose="020B0604020202020204" pitchFamily="34" charset="0"/>
              </a:rPr>
              <a:t>mp</a:t>
            </a:r>
            <a:endParaRPr lang="en-US" altLang="en-US" dirty="0">
              <a:latin typeface="Arial" panose="020B0604020202020204" pitchFamily="34" charset="0"/>
            </a:endParaRPr>
          </a:p>
          <a:p>
            <a:pPr lvl="0" algn="just"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from math import </a:t>
            </a:r>
            <a:r>
              <a:rPr lang="en-US" altLang="en-US" b="1" i="1" dirty="0" err="1">
                <a:latin typeface="Arial" panose="020B0604020202020204" pitchFamily="34" charset="0"/>
                <a:ea typeface="Arial" panose="020B0604020202020204" pitchFamily="34" charset="0"/>
              </a:rPr>
              <a:t>hypot</a:t>
            </a:r>
            <a:endParaRPr lang="en-US" altLang="en-US" dirty="0">
              <a:latin typeface="Arial" panose="020B0604020202020204" pitchFamily="34" charset="0"/>
            </a:endParaRPr>
          </a:p>
          <a:p>
            <a:pPr lvl="0" algn="just"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from </a:t>
            </a:r>
            <a:r>
              <a:rPr lang="en-US" altLang="en-US" dirty="0" err="1">
                <a:latin typeface="Arial" panose="020B0604020202020204" pitchFamily="34" charset="0"/>
                <a:ea typeface="Arial" panose="020B0604020202020204" pitchFamily="34" charset="0"/>
              </a:rPr>
              <a:t>ctypes</a:t>
            </a:r>
            <a:r>
              <a:rPr lang="en-US" altLang="en-US" dirty="0">
                <a:latin typeface="Arial" panose="020B0604020202020204" pitchFamily="34" charset="0"/>
                <a:ea typeface="Arial" panose="020B0604020202020204" pitchFamily="34" charset="0"/>
              </a:rPr>
              <a:t> import cast</a:t>
            </a:r>
            <a:r>
              <a:rPr lang="en-US" altLang="en-US" b="1" i="1" dirty="0">
                <a:latin typeface="Arial" panose="020B0604020202020204" pitchFamily="34" charset="0"/>
                <a:ea typeface="Arial" panose="020B0604020202020204" pitchFamily="34" charset="0"/>
              </a:rPr>
              <a:t>, POINTER</a:t>
            </a:r>
            <a:endParaRPr lang="en-US" altLang="en-US" dirty="0">
              <a:latin typeface="Arial" panose="020B0604020202020204" pitchFamily="34" charset="0"/>
            </a:endParaRPr>
          </a:p>
          <a:p>
            <a:pPr lvl="0" algn="just"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from </a:t>
            </a:r>
            <a:r>
              <a:rPr lang="en-US" altLang="en-US" dirty="0" err="1">
                <a:latin typeface="Arial" panose="020B0604020202020204" pitchFamily="34" charset="0"/>
                <a:ea typeface="Arial" panose="020B0604020202020204" pitchFamily="34" charset="0"/>
              </a:rPr>
              <a:t>comtypes</a:t>
            </a:r>
            <a:r>
              <a:rPr lang="en-US" altLang="en-US" dirty="0">
                <a:latin typeface="Arial" panose="020B0604020202020204" pitchFamily="34" charset="0"/>
                <a:ea typeface="Arial" panose="020B0604020202020204" pitchFamily="34" charset="0"/>
              </a:rPr>
              <a:t> import </a:t>
            </a:r>
            <a:r>
              <a:rPr lang="en-US" altLang="en-US" b="1" i="1" dirty="0">
                <a:latin typeface="Arial" panose="020B0604020202020204" pitchFamily="34" charset="0"/>
                <a:ea typeface="Arial" panose="020B0604020202020204" pitchFamily="34" charset="0"/>
              </a:rPr>
              <a:t>CLSCTX_ALL</a:t>
            </a:r>
            <a:endParaRPr lang="en-US" altLang="en-US" dirty="0">
              <a:latin typeface="Arial" panose="020B0604020202020204" pitchFamily="34" charset="0"/>
            </a:endParaRPr>
          </a:p>
          <a:p>
            <a:pPr lvl="0" algn="just"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from </a:t>
            </a:r>
            <a:r>
              <a:rPr lang="en-US" altLang="en-US" dirty="0" err="1">
                <a:latin typeface="Arial" panose="020B0604020202020204" pitchFamily="34" charset="0"/>
                <a:ea typeface="Arial" panose="020B0604020202020204" pitchFamily="34" charset="0"/>
              </a:rPr>
              <a:t>pycaw.pycaw</a:t>
            </a:r>
            <a:r>
              <a:rPr lang="en-US" altLang="en-US" dirty="0">
                <a:latin typeface="Arial" panose="020B0604020202020204" pitchFamily="34" charset="0"/>
                <a:ea typeface="Arial" panose="020B0604020202020204" pitchFamily="34" charset="0"/>
              </a:rPr>
              <a:t> impor</a:t>
            </a:r>
            <a:r>
              <a:rPr lang="en-US" altLang="en-US" b="1" i="1" dirty="0">
                <a:latin typeface="Arial" panose="020B0604020202020204" pitchFamily="34" charset="0"/>
                <a:ea typeface="Arial" panose="020B0604020202020204" pitchFamily="34" charset="0"/>
              </a:rPr>
              <a:t>t </a:t>
            </a:r>
            <a:r>
              <a:rPr lang="en-US" altLang="en-US" b="1" i="1" dirty="0" err="1">
                <a:latin typeface="Arial" panose="020B0604020202020204" pitchFamily="34" charset="0"/>
                <a:ea typeface="Arial" panose="020B0604020202020204" pitchFamily="34" charset="0"/>
              </a:rPr>
              <a:t>AudioUtilities</a:t>
            </a:r>
            <a:r>
              <a:rPr lang="en-US" altLang="en-US" b="1" i="1" dirty="0">
                <a:latin typeface="Arial" panose="020B0604020202020204" pitchFamily="34" charset="0"/>
                <a:ea typeface="Arial" panose="020B0604020202020204" pitchFamily="34" charset="0"/>
              </a:rPr>
              <a:t>, </a:t>
            </a:r>
            <a:r>
              <a:rPr lang="en-US" altLang="en-US" b="1" i="1" dirty="0" err="1">
                <a:latin typeface="Arial" panose="020B0604020202020204" pitchFamily="34" charset="0"/>
                <a:ea typeface="Arial" panose="020B0604020202020204" pitchFamily="34" charset="0"/>
              </a:rPr>
              <a:t>IAudioEndpointVolume</a:t>
            </a:r>
            <a:endParaRPr lang="en-US" altLang="en-US" dirty="0">
              <a:latin typeface="Arial" panose="020B0604020202020204" pitchFamily="34" charset="0"/>
            </a:endParaRPr>
          </a:p>
          <a:p>
            <a:pPr lvl="0" algn="just"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import</a:t>
            </a:r>
            <a:r>
              <a:rPr lang="en-US" altLang="en-US" b="1" i="1" dirty="0">
                <a:latin typeface="Arial" panose="020B0604020202020204" pitchFamily="34" charset="0"/>
                <a:ea typeface="Arial" panose="020B0604020202020204" pitchFamily="34" charset="0"/>
              </a:rPr>
              <a:t> </a:t>
            </a:r>
            <a:r>
              <a:rPr lang="en-US" altLang="en-US" b="1" i="1" dirty="0" err="1">
                <a:latin typeface="Arial" panose="020B0604020202020204" pitchFamily="34" charset="0"/>
                <a:ea typeface="Arial" panose="020B0604020202020204" pitchFamily="34" charset="0"/>
              </a:rPr>
              <a:t>numpy</a:t>
            </a:r>
            <a:r>
              <a:rPr lang="en-US" altLang="en-US" b="1" i="1" dirty="0">
                <a:latin typeface="Arial" panose="020B0604020202020204" pitchFamily="34" charset="0"/>
                <a:ea typeface="Arial" panose="020B0604020202020204" pitchFamily="34" charset="0"/>
              </a:rPr>
              <a:t> as np</a:t>
            </a: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356296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5474" y="1045029"/>
            <a:ext cx="9718766" cy="5147563"/>
          </a:xfrm>
          <a:prstGeom prst="rect">
            <a:avLst/>
          </a:prstGeom>
          <a:noFill/>
        </p:spPr>
        <p:txBody>
          <a:bodyPr wrap="square" rtlCol="0">
            <a:spAutoFit/>
          </a:bodyPr>
          <a:lstStyle/>
          <a:p>
            <a:pPr algn="just">
              <a:lnSpc>
                <a:spcPct val="115000"/>
              </a:lnSpc>
            </a:pPr>
            <a:r>
              <a:rPr lang="en-IN" dirty="0">
                <a:latin typeface="Arial" panose="020B0604020202020204" pitchFamily="34" charset="0"/>
                <a:ea typeface="Arial" panose="020B0604020202020204" pitchFamily="34" charset="0"/>
              </a:rPr>
              <a:t>Following are the Libraries/Interpreter of Python Language: - </a:t>
            </a:r>
          </a:p>
          <a:p>
            <a:pPr algn="just">
              <a:lnSpc>
                <a:spcPct val="115000"/>
              </a:lnSpc>
            </a:pPr>
            <a:r>
              <a:rPr lang="en-IN" b="1" dirty="0">
                <a:latin typeface="Arial" panose="020B0604020202020204" pitchFamily="34" charset="0"/>
                <a:ea typeface="Arial" panose="020B0604020202020204" pitchFamily="34" charset="0"/>
              </a:rPr>
              <a:t> </a:t>
            </a:r>
            <a:endParaRPr lang="en-IN" dirty="0">
              <a:latin typeface="Arial" panose="020B0604020202020204" pitchFamily="34" charset="0"/>
              <a:ea typeface="Arial" panose="020B0604020202020204" pitchFamily="34" charset="0"/>
            </a:endParaRPr>
          </a:p>
          <a:p>
            <a:pPr algn="just">
              <a:lnSpc>
                <a:spcPct val="115000"/>
              </a:lnSpc>
            </a:pPr>
            <a:r>
              <a:rPr lang="en-IN" b="1" u="sng" dirty="0" err="1">
                <a:latin typeface="Arial" panose="020B0604020202020204" pitchFamily="34" charset="0"/>
                <a:ea typeface="Arial" panose="020B0604020202020204" pitchFamily="34" charset="0"/>
              </a:rPr>
              <a:t>OpenCV</a:t>
            </a:r>
            <a:r>
              <a:rPr lang="en-IN" dirty="0">
                <a:latin typeface="Arial" panose="020B0604020202020204" pitchFamily="34" charset="0"/>
                <a:ea typeface="Arial" panose="020B0604020202020204" pitchFamily="34" charset="0"/>
              </a:rPr>
              <a:t>- </a:t>
            </a:r>
            <a:r>
              <a:rPr lang="en-IN" dirty="0" err="1">
                <a:solidFill>
                  <a:srgbClr val="202124"/>
                </a:solidFill>
                <a:latin typeface="Arial" panose="020B0604020202020204" pitchFamily="34" charset="0"/>
                <a:ea typeface="Arial" panose="020B0604020202020204" pitchFamily="34" charset="0"/>
              </a:rPr>
              <a:t>OpenCV</a:t>
            </a:r>
            <a:r>
              <a:rPr lang="en-IN" dirty="0">
                <a:solidFill>
                  <a:srgbClr val="202124"/>
                </a:solidFill>
                <a:latin typeface="Arial" panose="020B0604020202020204" pitchFamily="34" charset="0"/>
                <a:ea typeface="Arial" panose="020B0604020202020204" pitchFamily="34" charset="0"/>
              </a:rPr>
              <a:t> is a cross-platform library using which we can develop </a:t>
            </a:r>
            <a:r>
              <a:rPr lang="en-IN" b="1" dirty="0">
                <a:solidFill>
                  <a:srgbClr val="202124"/>
                </a:solidFill>
                <a:latin typeface="Arial" panose="020B0604020202020204" pitchFamily="34" charset="0"/>
                <a:ea typeface="Arial" panose="020B0604020202020204" pitchFamily="34" charset="0"/>
              </a:rPr>
              <a:t>real-time computer vision applications</a:t>
            </a:r>
            <a:r>
              <a:rPr lang="en-IN" dirty="0">
                <a:solidFill>
                  <a:srgbClr val="202124"/>
                </a:solidFill>
                <a:latin typeface="Arial" panose="020B0604020202020204" pitchFamily="34" charset="0"/>
                <a:ea typeface="Arial" panose="020B0604020202020204" pitchFamily="34" charset="0"/>
              </a:rPr>
              <a:t>. It mainly focuses on image processing, video capture and analysis including features like face detection and object detection.</a:t>
            </a:r>
            <a:endParaRPr lang="en-IN" dirty="0">
              <a:latin typeface="Arial" panose="020B0604020202020204" pitchFamily="34" charset="0"/>
              <a:ea typeface="Arial" panose="020B0604020202020204" pitchFamily="34" charset="0"/>
            </a:endParaRPr>
          </a:p>
          <a:p>
            <a:pPr algn="just">
              <a:lnSpc>
                <a:spcPct val="115000"/>
              </a:lnSpc>
            </a:pPr>
            <a:r>
              <a:rPr lang="en-IN" dirty="0">
                <a:solidFill>
                  <a:srgbClr val="202124"/>
                </a:solidFill>
                <a:latin typeface="Arial" panose="020B0604020202020204" pitchFamily="34" charset="0"/>
                <a:ea typeface="Arial" panose="020B0604020202020204" pitchFamily="34" charset="0"/>
              </a:rPr>
              <a:t> </a:t>
            </a:r>
            <a:endParaRPr lang="en-IN" dirty="0">
              <a:latin typeface="Arial" panose="020B0604020202020204" pitchFamily="34" charset="0"/>
              <a:ea typeface="Arial" panose="020B0604020202020204" pitchFamily="34" charset="0"/>
            </a:endParaRPr>
          </a:p>
          <a:p>
            <a:pPr algn="just">
              <a:lnSpc>
                <a:spcPct val="115000"/>
              </a:lnSpc>
            </a:pPr>
            <a:r>
              <a:rPr lang="en-IN" dirty="0">
                <a:solidFill>
                  <a:srgbClr val="202124"/>
                </a:solidFill>
                <a:latin typeface="Arial" panose="020B0604020202020204" pitchFamily="34" charset="0"/>
                <a:ea typeface="Arial" panose="020B0604020202020204" pitchFamily="34" charset="0"/>
              </a:rPr>
              <a:t> </a:t>
            </a:r>
            <a:endParaRPr lang="en-IN" dirty="0">
              <a:latin typeface="Arial" panose="020B0604020202020204" pitchFamily="34" charset="0"/>
              <a:ea typeface="Arial" panose="020B0604020202020204" pitchFamily="34" charset="0"/>
            </a:endParaRPr>
          </a:p>
          <a:p>
            <a:pPr algn="just">
              <a:lnSpc>
                <a:spcPct val="115000"/>
              </a:lnSpc>
            </a:pPr>
            <a:r>
              <a:rPr lang="en-IN" b="1" u="sng" dirty="0" err="1">
                <a:solidFill>
                  <a:srgbClr val="202124"/>
                </a:solidFill>
                <a:latin typeface="Arial" panose="020B0604020202020204" pitchFamily="34" charset="0"/>
                <a:ea typeface="Arial" panose="020B0604020202020204" pitchFamily="34" charset="0"/>
              </a:rPr>
              <a:t>MediaPipe</a:t>
            </a:r>
            <a:r>
              <a:rPr lang="en-IN" b="1" u="sng" dirty="0">
                <a:solidFill>
                  <a:srgbClr val="202124"/>
                </a:solidFill>
                <a:latin typeface="Arial" panose="020B0604020202020204" pitchFamily="34" charset="0"/>
                <a:ea typeface="Arial" panose="020B0604020202020204" pitchFamily="34" charset="0"/>
              </a:rPr>
              <a:t>: - </a:t>
            </a:r>
            <a:r>
              <a:rPr lang="en-IN" dirty="0" err="1">
                <a:solidFill>
                  <a:srgbClr val="202124"/>
                </a:solidFill>
                <a:latin typeface="Arial" panose="020B0604020202020204" pitchFamily="34" charset="0"/>
                <a:ea typeface="Arial" panose="020B0604020202020204" pitchFamily="34" charset="0"/>
              </a:rPr>
              <a:t>MediaPipe</a:t>
            </a:r>
            <a:r>
              <a:rPr lang="en-IN" dirty="0">
                <a:solidFill>
                  <a:srgbClr val="202124"/>
                </a:solidFill>
                <a:latin typeface="Arial" panose="020B0604020202020204" pitchFamily="34" charset="0"/>
                <a:ea typeface="Arial" panose="020B0604020202020204" pitchFamily="34" charset="0"/>
              </a:rPr>
              <a:t> is </a:t>
            </a:r>
            <a:r>
              <a:rPr lang="en-IN" b="1" dirty="0">
                <a:solidFill>
                  <a:srgbClr val="202124"/>
                </a:solidFill>
                <a:latin typeface="Arial" panose="020B0604020202020204" pitchFamily="34" charset="0"/>
                <a:ea typeface="Arial" panose="020B0604020202020204" pitchFamily="34" charset="0"/>
              </a:rPr>
              <a:t>a cross-platform framework for building multimodal applied machine learning pipelines</a:t>
            </a:r>
            <a:r>
              <a:rPr lang="en-IN" dirty="0">
                <a:solidFill>
                  <a:srgbClr val="202124"/>
                </a:solidFill>
                <a:latin typeface="Arial" panose="020B0604020202020204" pitchFamily="34" charset="0"/>
                <a:ea typeface="Arial" panose="020B0604020202020204" pitchFamily="34" charset="0"/>
              </a:rPr>
              <a:t>. </a:t>
            </a:r>
            <a:r>
              <a:rPr lang="en-IN" dirty="0" err="1">
                <a:solidFill>
                  <a:srgbClr val="202124"/>
                </a:solidFill>
                <a:latin typeface="Arial" panose="020B0604020202020204" pitchFamily="34" charset="0"/>
                <a:ea typeface="Arial" panose="020B0604020202020204" pitchFamily="34" charset="0"/>
              </a:rPr>
              <a:t>MediaPipe</a:t>
            </a:r>
            <a:r>
              <a:rPr lang="en-IN" dirty="0">
                <a:solidFill>
                  <a:srgbClr val="202124"/>
                </a:solidFill>
                <a:latin typeface="Arial" panose="020B0604020202020204" pitchFamily="34" charset="0"/>
                <a:ea typeface="Arial" panose="020B0604020202020204" pitchFamily="34" charset="0"/>
              </a:rPr>
              <a:t> is a framework for building multimodal (</a:t>
            </a:r>
            <a:r>
              <a:rPr lang="en-IN" dirty="0" err="1">
                <a:solidFill>
                  <a:srgbClr val="202124"/>
                </a:solidFill>
                <a:latin typeface="Arial" panose="020B0604020202020204" pitchFamily="34" charset="0"/>
                <a:ea typeface="Arial" panose="020B0604020202020204" pitchFamily="34" charset="0"/>
              </a:rPr>
              <a:t>eg</a:t>
            </a:r>
            <a:r>
              <a:rPr lang="en-IN" dirty="0">
                <a:solidFill>
                  <a:srgbClr val="202124"/>
                </a:solidFill>
                <a:latin typeface="Arial" panose="020B0604020202020204" pitchFamily="34" charset="0"/>
                <a:ea typeface="Arial" panose="020B0604020202020204" pitchFamily="34" charset="0"/>
              </a:rPr>
              <a:t>. video, audio, any time series data), cross platform (</a:t>
            </a:r>
            <a:r>
              <a:rPr lang="en-IN" dirty="0" err="1">
                <a:solidFill>
                  <a:srgbClr val="202124"/>
                </a:solidFill>
                <a:latin typeface="Arial" panose="020B0604020202020204" pitchFamily="34" charset="0"/>
                <a:ea typeface="Arial" panose="020B0604020202020204" pitchFamily="34" charset="0"/>
              </a:rPr>
              <a:t>i.e</a:t>
            </a:r>
            <a:r>
              <a:rPr lang="en-IN" dirty="0">
                <a:solidFill>
                  <a:srgbClr val="202124"/>
                </a:solidFill>
                <a:latin typeface="Arial" panose="020B0604020202020204" pitchFamily="34" charset="0"/>
                <a:ea typeface="Arial" panose="020B0604020202020204" pitchFamily="34" charset="0"/>
              </a:rPr>
              <a:t> Android, iOS, web, edge devices) applied ML pipelines.</a:t>
            </a:r>
            <a:endParaRPr lang="en-IN" dirty="0">
              <a:latin typeface="Arial" panose="020B0604020202020204" pitchFamily="34" charset="0"/>
              <a:ea typeface="Arial" panose="020B0604020202020204" pitchFamily="34" charset="0"/>
            </a:endParaRPr>
          </a:p>
          <a:p>
            <a:pPr algn="just">
              <a:lnSpc>
                <a:spcPct val="115000"/>
              </a:lnSpc>
            </a:pPr>
            <a:r>
              <a:rPr lang="en-IN" dirty="0">
                <a:solidFill>
                  <a:srgbClr val="202124"/>
                </a:solidFill>
                <a:latin typeface="Arial" panose="020B0604020202020204" pitchFamily="34" charset="0"/>
                <a:ea typeface="Arial" panose="020B0604020202020204" pitchFamily="34" charset="0"/>
              </a:rPr>
              <a:t> </a:t>
            </a:r>
            <a:endParaRPr lang="en-IN" dirty="0">
              <a:latin typeface="Arial" panose="020B0604020202020204" pitchFamily="34" charset="0"/>
              <a:ea typeface="Arial" panose="020B0604020202020204" pitchFamily="34" charset="0"/>
            </a:endParaRPr>
          </a:p>
          <a:p>
            <a:pPr>
              <a:lnSpc>
                <a:spcPct val="115000"/>
              </a:lnSpc>
            </a:pPr>
            <a:r>
              <a:rPr lang="en-IN" b="1" u="sng" dirty="0" err="1">
                <a:solidFill>
                  <a:srgbClr val="202124"/>
                </a:solidFill>
                <a:latin typeface="Arial" panose="020B0604020202020204" pitchFamily="34" charset="0"/>
                <a:ea typeface="Arial" panose="020B0604020202020204" pitchFamily="34" charset="0"/>
              </a:rPr>
              <a:t>NumPy</a:t>
            </a:r>
            <a:r>
              <a:rPr lang="en-IN" b="1" u="sng" dirty="0">
                <a:solidFill>
                  <a:srgbClr val="202124"/>
                </a:solidFill>
                <a:latin typeface="Arial" panose="020B0604020202020204" pitchFamily="34" charset="0"/>
                <a:ea typeface="Arial" panose="020B0604020202020204" pitchFamily="34" charset="0"/>
              </a:rPr>
              <a:t>: - </a:t>
            </a:r>
            <a:r>
              <a:rPr lang="en-IN" dirty="0" err="1">
                <a:solidFill>
                  <a:srgbClr val="202124"/>
                </a:solidFill>
                <a:latin typeface="Arial" panose="020B0604020202020204" pitchFamily="34" charset="0"/>
                <a:ea typeface="Arial" panose="020B0604020202020204" pitchFamily="34" charset="0"/>
              </a:rPr>
              <a:t>NumPy</a:t>
            </a:r>
            <a:r>
              <a:rPr lang="en-IN" dirty="0">
                <a:solidFill>
                  <a:srgbClr val="202124"/>
                </a:solidFill>
                <a:latin typeface="Arial" panose="020B0604020202020204" pitchFamily="34" charset="0"/>
                <a:ea typeface="Arial" panose="020B0604020202020204" pitchFamily="34" charset="0"/>
              </a:rPr>
              <a:t> is a basic level external library in Python used for </a:t>
            </a:r>
            <a:r>
              <a:rPr lang="en-IN" b="1" dirty="0">
                <a:solidFill>
                  <a:srgbClr val="202124"/>
                </a:solidFill>
                <a:latin typeface="Arial" panose="020B0604020202020204" pitchFamily="34" charset="0"/>
                <a:ea typeface="Arial" panose="020B0604020202020204" pitchFamily="34" charset="0"/>
              </a:rPr>
              <a:t>complex mathematical operations</a:t>
            </a:r>
            <a:r>
              <a:rPr lang="en-IN" dirty="0">
                <a:solidFill>
                  <a:srgbClr val="202124"/>
                </a:solidFill>
                <a:latin typeface="Arial" panose="020B0604020202020204" pitchFamily="34" charset="0"/>
                <a:ea typeface="Arial" panose="020B0604020202020204" pitchFamily="34" charset="0"/>
              </a:rPr>
              <a:t>. </a:t>
            </a:r>
            <a:r>
              <a:rPr lang="en-IN" dirty="0" err="1">
                <a:solidFill>
                  <a:srgbClr val="202124"/>
                </a:solidFill>
                <a:latin typeface="Arial" panose="020B0604020202020204" pitchFamily="34" charset="0"/>
                <a:ea typeface="Arial" panose="020B0604020202020204" pitchFamily="34" charset="0"/>
              </a:rPr>
              <a:t>NumPy</a:t>
            </a:r>
            <a:r>
              <a:rPr lang="en-IN" dirty="0">
                <a:solidFill>
                  <a:srgbClr val="202124"/>
                </a:solidFill>
                <a:latin typeface="Arial" panose="020B0604020202020204" pitchFamily="34" charset="0"/>
                <a:ea typeface="Arial" panose="020B0604020202020204" pitchFamily="34" charset="0"/>
              </a:rPr>
              <a:t> overcomes slower executions with the use of multi-dimensional array objects.</a:t>
            </a:r>
            <a:endParaRPr lang="en-IN" dirty="0">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34675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1417" y="979714"/>
            <a:ext cx="8725989" cy="738664"/>
          </a:xfrm>
          <a:prstGeom prst="rect">
            <a:avLst/>
          </a:prstGeom>
          <a:noFill/>
        </p:spPr>
        <p:txBody>
          <a:bodyPr wrap="square" rtlCol="0">
            <a:spAutoFit/>
          </a:bodyPr>
          <a:lstStyle/>
          <a:p>
            <a:r>
              <a:rPr lang="en-IN" sz="2400" b="1" dirty="0" smtClean="0">
                <a:solidFill>
                  <a:srgbClr val="00B0F0"/>
                </a:solidFill>
              </a:rPr>
              <a:t>LENGTH CALCULATION BETWEEN TWO FINGER TIP POINTS</a:t>
            </a:r>
          </a:p>
          <a:p>
            <a:endParaRPr lang="en-IN" dirty="0"/>
          </a:p>
        </p:txBody>
      </p:sp>
      <p:pic>
        <p:nvPicPr>
          <p:cNvPr id="3" name="Content Placeholder 4">
            <a:extLst>
              <a:ext uri="{FF2B5EF4-FFF2-40B4-BE49-F238E27FC236}">
                <a16:creationId xmlns:a16="http://schemas.microsoft.com/office/drawing/2014/main" id="{C802A554-2AB8-4C3C-85F2-00B493A15B9A}"/>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41417" y="1626045"/>
            <a:ext cx="5508921" cy="3958998"/>
          </a:xfrm>
          <a:prstGeom prst="rect">
            <a:avLst/>
          </a:prstGeom>
        </p:spPr>
      </p:pic>
      <p:pic>
        <p:nvPicPr>
          <p:cNvPr id="4" name="Picture 3">
            <a:extLst>
              <a:ext uri="{FF2B5EF4-FFF2-40B4-BE49-F238E27FC236}">
                <a16:creationId xmlns:a16="http://schemas.microsoft.com/office/drawing/2014/main" id="{88B788BB-4CAE-4E13-9A19-F1BDD01A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2272" y="1626045"/>
            <a:ext cx="2610214" cy="4429743"/>
          </a:xfrm>
          <a:prstGeom prst="rect">
            <a:avLst/>
          </a:prstGeom>
        </p:spPr>
      </p:pic>
    </p:spTree>
    <p:extLst>
      <p:ext uri="{BB962C8B-B14F-4D97-AF65-F5344CB8AC3E}">
        <p14:creationId xmlns:p14="http://schemas.microsoft.com/office/powerpoint/2010/main" val="393377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795" y="1074546"/>
            <a:ext cx="9614263" cy="2945422"/>
          </a:xfrm>
          <a:prstGeom prst="rect">
            <a:avLst/>
          </a:prstGeom>
          <a:noFill/>
        </p:spPr>
        <p:txBody>
          <a:bodyPr wrap="square" rtlCol="0">
            <a:spAutoFit/>
          </a:bodyPr>
          <a:lstStyle/>
          <a:p>
            <a:pPr marL="457200">
              <a:lnSpc>
                <a:spcPct val="115000"/>
              </a:lnSpc>
            </a:pPr>
            <a:r>
              <a:rPr lang="en-IN" b="1" dirty="0" smtClean="0">
                <a:latin typeface="Times New Roman" panose="02020603050405020304" pitchFamily="18" charset="0"/>
                <a:ea typeface="Times New Roman" panose="02020603050405020304" pitchFamily="18" charset="0"/>
              </a:rPr>
              <a:t>		</a:t>
            </a:r>
            <a:r>
              <a:rPr lang="en-IN" b="1" dirty="0" smtClean="0">
                <a:solidFill>
                  <a:srgbClr val="00B0F0"/>
                </a:solidFill>
                <a:latin typeface="Times New Roman" panose="02020603050405020304" pitchFamily="18" charset="0"/>
                <a:ea typeface="Times New Roman" panose="02020603050405020304" pitchFamily="18" charset="0"/>
              </a:rPr>
              <a:t>RESULT </a:t>
            </a:r>
            <a:r>
              <a:rPr lang="en-IN" b="1" dirty="0" smtClean="0">
                <a:solidFill>
                  <a:srgbClr val="00B0F0"/>
                </a:solidFill>
                <a:latin typeface="Times New Roman" panose="02020603050405020304" pitchFamily="18" charset="0"/>
                <a:ea typeface="Times New Roman" panose="02020603050405020304" pitchFamily="18" charset="0"/>
              </a:rPr>
              <a:t>AND OUTPUT  </a:t>
            </a:r>
            <a:r>
              <a:rPr lang="en-IN" b="1" dirty="0">
                <a:solidFill>
                  <a:srgbClr val="00B0F0"/>
                </a:solidFill>
                <a:latin typeface="Times New Roman" panose="02020603050405020304" pitchFamily="18" charset="0"/>
                <a:ea typeface="Times New Roman" panose="02020603050405020304" pitchFamily="18" charset="0"/>
              </a:rPr>
              <a:t>DISCUSSION</a:t>
            </a:r>
            <a:endParaRPr lang="en-IN" dirty="0">
              <a:solidFill>
                <a:srgbClr val="00B0F0"/>
              </a:solidFill>
              <a:latin typeface="Arial" panose="020B0604020202020204" pitchFamily="34" charset="0"/>
              <a:ea typeface="Arial" panose="020B0604020202020204" pitchFamily="34" charset="0"/>
            </a:endParaRPr>
          </a:p>
          <a:p>
            <a:pPr marL="457200">
              <a:lnSpc>
                <a:spcPct val="115000"/>
              </a:lnSpc>
            </a:pPr>
            <a:r>
              <a:rPr lang="en-IN" b="1" dirty="0">
                <a:latin typeface="Times New Roman" panose="02020603050405020304" pitchFamily="18" charset="0"/>
                <a:ea typeface="Times New Roman" panose="02020603050405020304" pitchFamily="18" charset="0"/>
              </a:rPr>
              <a:t> </a:t>
            </a:r>
            <a:endParaRPr lang="en-IN" dirty="0">
              <a:latin typeface="Arial" panose="020B0604020202020204" pitchFamily="34" charset="0"/>
              <a:ea typeface="Arial" panose="020B0604020202020204" pitchFamily="34" charset="0"/>
            </a:endParaRPr>
          </a:p>
          <a:p>
            <a:pPr marL="285750" indent="-285750">
              <a:buFont typeface="Wingdings" panose="05000000000000000000" pitchFamily="2" charset="2"/>
              <a:buChar char="v"/>
            </a:pPr>
            <a:r>
              <a:rPr lang="en-IN" dirty="0" smtClean="0">
                <a:latin typeface="Times New Roman" panose="02020603050405020304" pitchFamily="18" charset="0"/>
                <a:ea typeface="Times New Roman" panose="02020603050405020304" pitchFamily="18" charset="0"/>
              </a:rPr>
              <a:t>After </a:t>
            </a:r>
            <a:r>
              <a:rPr lang="en-IN" dirty="0">
                <a:latin typeface="Times New Roman" panose="02020603050405020304" pitchFamily="18" charset="0"/>
                <a:ea typeface="Times New Roman" panose="02020603050405020304" pitchFamily="18" charset="0"/>
              </a:rPr>
              <a:t>running the project, you will get output interface like </a:t>
            </a:r>
            <a:r>
              <a:rPr lang="en-IN" dirty="0" smtClean="0">
                <a:latin typeface="Times New Roman" panose="02020603050405020304" pitchFamily="18" charset="0"/>
                <a:ea typeface="Times New Roman" panose="02020603050405020304" pitchFamily="18" charset="0"/>
              </a:rPr>
              <a:t>this</a:t>
            </a:r>
          </a:p>
          <a:p>
            <a:pPr marL="285750" indent="-285750">
              <a:buFont typeface="Wingdings" panose="05000000000000000000" pitchFamily="2" charset="2"/>
              <a:buChar char="v"/>
            </a:pPr>
            <a:endParaRPr lang="en-IN"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dirty="0" smtClean="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dirty="0" smtClean="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dirty="0">
              <a:latin typeface="Times New Roman" panose="02020603050405020304" pitchFamily="18" charset="0"/>
            </a:endParaRPr>
          </a:p>
          <a:p>
            <a:pPr marL="285750" indent="-285750">
              <a:buFont typeface="Wingdings" panose="05000000000000000000" pitchFamily="2" charset="2"/>
              <a:buChar char="v"/>
            </a:pPr>
            <a:endParaRPr lang="en-IN" dirty="0"/>
          </a:p>
          <a:p>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125"/>
          <a:stretch/>
        </p:blipFill>
        <p:spPr>
          <a:xfrm>
            <a:off x="1619795" y="2547257"/>
            <a:ext cx="6270172" cy="3226525"/>
          </a:xfrm>
          <a:prstGeom prst="rect">
            <a:avLst/>
          </a:prstGeom>
        </p:spPr>
      </p:pic>
      <p:pic>
        <p:nvPicPr>
          <p:cNvPr id="4" name="Picture 3"/>
          <p:cNvPicPr>
            <a:picLocks noChangeAspect="1"/>
          </p:cNvPicPr>
          <p:nvPr/>
        </p:nvPicPr>
        <p:blipFill>
          <a:blip r:embed="rId3"/>
          <a:stretch>
            <a:fillRect/>
          </a:stretch>
        </p:blipFill>
        <p:spPr>
          <a:xfrm>
            <a:off x="8104484" y="1988294"/>
            <a:ext cx="2915057" cy="3639058"/>
          </a:xfrm>
          <a:prstGeom prst="rect">
            <a:avLst/>
          </a:prstGeom>
        </p:spPr>
      </p:pic>
    </p:spTree>
    <p:extLst>
      <p:ext uri="{BB962C8B-B14F-4D97-AF65-F5344CB8AC3E}">
        <p14:creationId xmlns:p14="http://schemas.microsoft.com/office/powerpoint/2010/main" val="938500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8720" y="1240971"/>
            <a:ext cx="8921931" cy="3724096"/>
          </a:xfrm>
          <a:prstGeom prst="rect">
            <a:avLst/>
          </a:prstGeom>
          <a:noFill/>
        </p:spPr>
        <p:txBody>
          <a:bodyPr wrap="square" rtlCol="0">
            <a:spAutoFit/>
          </a:bodyPr>
          <a:lstStyle/>
          <a:p>
            <a:r>
              <a:rPr lang="en-US" sz="2800" dirty="0">
                <a:solidFill>
                  <a:srgbClr val="00B0F0"/>
                </a:solidFill>
                <a:latin typeface="Roboto" panose="02000000000000000000" pitchFamily="2" charset="0"/>
              </a:rPr>
              <a:t>Purpose of the problem statement (societal benefit</a:t>
            </a:r>
            <a:r>
              <a:rPr lang="en-US" sz="2800" dirty="0" smtClean="0">
                <a:solidFill>
                  <a:srgbClr val="00B0F0"/>
                </a:solidFill>
                <a:latin typeface="Roboto" panose="02000000000000000000" pitchFamily="2" charset="0"/>
              </a:rPr>
              <a:t>)</a:t>
            </a:r>
          </a:p>
          <a:p>
            <a:endParaRPr lang="en-US" sz="2800" dirty="0" smtClean="0">
              <a:solidFill>
                <a:srgbClr val="00B050"/>
              </a:solidFill>
              <a:latin typeface="Roboto" panose="02000000000000000000" pitchFamily="2" charset="0"/>
            </a:endParaRPr>
          </a:p>
          <a:p>
            <a:pPr marL="285750" indent="-285750">
              <a:buFont typeface="Wingdings" panose="05000000000000000000" pitchFamily="2" charset="2"/>
              <a:buChar char="v"/>
            </a:pPr>
            <a:r>
              <a:rPr lang="en-US" sz="2000" dirty="0" smtClean="0">
                <a:ea typeface="+mn-lt"/>
                <a:cs typeface="+mn-lt"/>
              </a:rPr>
              <a:t>Gesture </a:t>
            </a:r>
            <a:r>
              <a:rPr lang="en-US" sz="2000" dirty="0">
                <a:ea typeface="+mn-lt"/>
                <a:cs typeface="+mn-lt"/>
              </a:rPr>
              <a:t>recognition helps computers to understand human body language. </a:t>
            </a:r>
            <a:endParaRPr lang="en-US" sz="2000" dirty="0" smtClean="0">
              <a:ea typeface="+mn-lt"/>
              <a:cs typeface="+mn-lt"/>
            </a:endParaRPr>
          </a:p>
          <a:p>
            <a:pPr marL="285750" indent="-285750">
              <a:buFont typeface="Wingdings" panose="05000000000000000000" pitchFamily="2" charset="2"/>
              <a:buChar char="v"/>
            </a:pPr>
            <a:endParaRPr lang="en-US" sz="2000" dirty="0" smtClean="0">
              <a:ea typeface="+mn-lt"/>
              <a:cs typeface="+mn-lt"/>
            </a:endParaRPr>
          </a:p>
          <a:p>
            <a:pPr marL="285750" indent="-285750">
              <a:buFont typeface="Wingdings" panose="05000000000000000000" pitchFamily="2" charset="2"/>
              <a:buChar char="v"/>
            </a:pPr>
            <a:r>
              <a:rPr lang="en-US" sz="2000" dirty="0" smtClean="0">
                <a:ea typeface="+mn-lt"/>
                <a:cs typeface="+mn-lt"/>
              </a:rPr>
              <a:t>This </a:t>
            </a:r>
            <a:r>
              <a:rPr lang="en-US" sz="2000" dirty="0">
                <a:ea typeface="+mn-lt"/>
                <a:cs typeface="+mn-lt"/>
              </a:rPr>
              <a:t>helps to build a more potent link between humans and machines, rather than just the basic text user interfaces or graphical user interfaces (GUIs). </a:t>
            </a:r>
            <a:endParaRPr lang="en-US" sz="2000" dirty="0" smtClean="0">
              <a:ea typeface="+mn-lt"/>
              <a:cs typeface="+mn-lt"/>
            </a:endParaRPr>
          </a:p>
          <a:p>
            <a:pPr marL="285750" indent="-285750">
              <a:buFont typeface="Wingdings" panose="05000000000000000000" pitchFamily="2" charset="2"/>
              <a:buChar char="v"/>
            </a:pPr>
            <a:endParaRPr lang="en-US" sz="2000" dirty="0" smtClean="0">
              <a:ea typeface="+mn-lt"/>
              <a:cs typeface="+mn-lt"/>
            </a:endParaRPr>
          </a:p>
          <a:p>
            <a:pPr marL="285750" indent="-285750">
              <a:buFont typeface="Wingdings" panose="05000000000000000000" pitchFamily="2" charset="2"/>
              <a:buChar char="v"/>
            </a:pPr>
            <a:r>
              <a:rPr lang="en-US" sz="2000" dirty="0" smtClean="0">
                <a:ea typeface="+mn-lt"/>
                <a:cs typeface="+mn-lt"/>
              </a:rPr>
              <a:t>In </a:t>
            </a:r>
            <a:r>
              <a:rPr lang="en-US" sz="2000" dirty="0">
                <a:ea typeface="+mn-lt"/>
                <a:cs typeface="+mn-lt"/>
              </a:rPr>
              <a:t>this project for gesture recognition, the human body’s motions are read by computer camera</a:t>
            </a:r>
            <a:r>
              <a:rPr lang="en-US" sz="2000" dirty="0" smtClean="0">
                <a:ea typeface="+mn-lt"/>
                <a:cs typeface="+mn-lt"/>
              </a:rPr>
              <a:t>.</a:t>
            </a:r>
            <a:r>
              <a:rPr lang="en-US" sz="2000" dirty="0">
                <a:solidFill>
                  <a:srgbClr val="212529"/>
                </a:solidFill>
                <a:latin typeface="Segoe UI" panose="020B0502040204020203" pitchFamily="34" charset="0"/>
                <a:ea typeface="Calibri" panose="020F0502020204030204" pitchFamily="34" charset="0"/>
                <a:cs typeface="Times New Roman" panose="02020603050405020304" pitchFamily="18" charset="0"/>
              </a:rPr>
              <a:t> The computer then makes use of this data as input to handle applications.</a:t>
            </a:r>
            <a:endParaRPr lang="en-US" sz="2000" dirty="0"/>
          </a:p>
          <a:p>
            <a:endParaRPr lang="en-IN" sz="2000" dirty="0"/>
          </a:p>
        </p:txBody>
      </p:sp>
    </p:spTree>
    <p:extLst>
      <p:ext uri="{BB962C8B-B14F-4D97-AF65-F5344CB8AC3E}">
        <p14:creationId xmlns:p14="http://schemas.microsoft.com/office/powerpoint/2010/main" val="160593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6F9F4-C9CB-BB71-1D6A-9919DA3E2220}"/>
              </a:ext>
            </a:extLst>
          </p:cNvPr>
          <p:cNvSpPr txBox="1"/>
          <p:nvPr/>
        </p:nvSpPr>
        <p:spPr>
          <a:xfrm>
            <a:off x="1000125" y="951380"/>
            <a:ext cx="5791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B0F0"/>
                </a:solidFill>
                <a:latin typeface="Rockwell"/>
              </a:rPr>
              <a:t>CONCLUSION :</a:t>
            </a:r>
            <a:r>
              <a:rPr lang="en-US" sz="2800" dirty="0">
                <a:latin typeface="Rockwell"/>
              </a:rPr>
              <a:t> </a:t>
            </a:r>
          </a:p>
        </p:txBody>
      </p:sp>
      <p:sp>
        <p:nvSpPr>
          <p:cNvPr id="3" name="TextBox 2">
            <a:extLst>
              <a:ext uri="{FF2B5EF4-FFF2-40B4-BE49-F238E27FC236}">
                <a16:creationId xmlns:a16="http://schemas.microsoft.com/office/drawing/2014/main" id="{B9E2AB97-2DA4-CB63-EAF4-9AA5164EC945}"/>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4" name="TextBox 3">
            <a:extLst>
              <a:ext uri="{FF2B5EF4-FFF2-40B4-BE49-F238E27FC236}">
                <a16:creationId xmlns:a16="http://schemas.microsoft.com/office/drawing/2014/main" id="{C87EFA55-8807-A32B-49C8-319C9CE56F0D}"/>
              </a:ext>
            </a:extLst>
          </p:cNvPr>
          <p:cNvSpPr txBox="1"/>
          <p:nvPr/>
        </p:nvSpPr>
        <p:spPr>
          <a:xfrm>
            <a:off x="1000125" y="2466975"/>
            <a:ext cx="98679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Gesture recognition helps computers to understand human body language. This helps to build a more potent link between humans and machines, rather than just the basic text user interfaces or graphical user interfaces (GUIs).</a:t>
            </a:r>
            <a:endParaRPr lang="en-US" dirty="0"/>
          </a:p>
          <a:p>
            <a:endParaRPr lang="en-US" dirty="0">
              <a:ea typeface="+mn-lt"/>
              <a:cs typeface="+mn-lt"/>
            </a:endParaRPr>
          </a:p>
          <a:p>
            <a:r>
              <a:rPr lang="en-US" dirty="0">
                <a:ea typeface="+mn-lt"/>
                <a:cs typeface="+mn-lt"/>
              </a:rPr>
              <a:t>In this project for gesture recognition, the human body’s motions are read by computer camera. The computer then makes use of this data as input to handle applications.</a:t>
            </a:r>
            <a:endParaRPr lang="en-US" dirty="0"/>
          </a:p>
          <a:p>
            <a:pPr algn="l"/>
            <a:endParaRPr lang="en-US" dirty="0"/>
          </a:p>
        </p:txBody>
      </p:sp>
    </p:spTree>
    <p:extLst>
      <p:ext uri="{BB962C8B-B14F-4D97-AF65-F5344CB8AC3E}">
        <p14:creationId xmlns:p14="http://schemas.microsoft.com/office/powerpoint/2010/main" val="17539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19">
            <a:extLst>
              <a:ext uri="{FF2B5EF4-FFF2-40B4-BE49-F238E27FC236}">
                <a16:creationId xmlns:a16="http://schemas.microsoft.com/office/drawing/2014/main" id="{042E603F-28B7-4831-BF23-65FBAB13D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21">
            <a:extLst>
              <a:ext uri="{FF2B5EF4-FFF2-40B4-BE49-F238E27FC236}">
                <a16:creationId xmlns:a16="http://schemas.microsoft.com/office/drawing/2014/main" id="{4D39700F-2B10-4402-A7DD-06EE224588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5">
            <a:extLst>
              <a:ext uri="{FF2B5EF4-FFF2-40B4-BE49-F238E27FC236}">
                <a16:creationId xmlns:a16="http://schemas.microsoft.com/office/drawing/2014/main" id="{ACEAA54B-B322-4943-83DF-6B95378DA1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27">
            <a:extLst>
              <a:ext uri="{FF2B5EF4-FFF2-40B4-BE49-F238E27FC236}">
                <a16:creationId xmlns:a16="http://schemas.microsoft.com/office/drawing/2014/main" id="{27181C69-1FEA-47A3-8E1A-C3573A136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4F88B4D-CEB4-5076-A612-83EE3608109A}"/>
              </a:ext>
            </a:extLst>
          </p:cNvPr>
          <p:cNvSpPr txBox="1"/>
          <p:nvPr/>
        </p:nvSpPr>
        <p:spPr>
          <a:xfrm>
            <a:off x="1829447" y="1905527"/>
            <a:ext cx="6506817" cy="130754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4400" kern="1200" dirty="0">
                <a:latin typeface="Rockwell"/>
                <a:ea typeface="+mj-ea"/>
                <a:cs typeface="+mj-cs"/>
              </a:rPr>
              <a:t>TEAM MEMBERS : </a:t>
            </a:r>
          </a:p>
        </p:txBody>
      </p:sp>
      <p:sp>
        <p:nvSpPr>
          <p:cNvPr id="38" name="TextBox 2">
            <a:extLst>
              <a:ext uri="{FF2B5EF4-FFF2-40B4-BE49-F238E27FC236}">
                <a16:creationId xmlns:a16="http://schemas.microsoft.com/office/drawing/2014/main" id="{95A6AEEC-7399-1C65-C00E-CA133ED6708A}"/>
              </a:ext>
            </a:extLst>
          </p:cNvPr>
          <p:cNvSpPr txBox="1"/>
          <p:nvPr/>
        </p:nvSpPr>
        <p:spPr>
          <a:xfrm>
            <a:off x="2631524" y="3329559"/>
            <a:ext cx="7125252" cy="239187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Clr>
                <a:schemeClr val="accent5"/>
              </a:buClr>
            </a:pPr>
            <a:r>
              <a:rPr lang="en-US" dirty="0" smtClean="0">
                <a:latin typeface="Rockwell"/>
              </a:rPr>
              <a:t>CHALLA JYOTHISWAR    -   RA1911003010914</a:t>
            </a:r>
          </a:p>
          <a:p>
            <a:pPr>
              <a:lnSpc>
                <a:spcPct val="110000"/>
              </a:lnSpc>
              <a:spcAft>
                <a:spcPts val="600"/>
              </a:spcAft>
              <a:buClr>
                <a:schemeClr val="accent5"/>
              </a:buClr>
            </a:pPr>
            <a:r>
              <a:rPr lang="en-US" dirty="0" smtClean="0">
                <a:latin typeface="Rockwell"/>
              </a:rPr>
              <a:t>ANNEM V S CHIDVILAS  -  RA1911003010898</a:t>
            </a:r>
            <a:endParaRPr lang="en-US" dirty="0">
              <a:latin typeface="Rockwell"/>
            </a:endParaRPr>
          </a:p>
        </p:txBody>
      </p:sp>
    </p:spTree>
    <p:extLst>
      <p:ext uri="{BB962C8B-B14F-4D97-AF65-F5344CB8AC3E}">
        <p14:creationId xmlns:p14="http://schemas.microsoft.com/office/powerpoint/2010/main" val="1803627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1966" y="1045029"/>
            <a:ext cx="9562011" cy="4185761"/>
          </a:xfrm>
          <a:prstGeom prst="rect">
            <a:avLst/>
          </a:prstGeom>
          <a:noFill/>
        </p:spPr>
        <p:txBody>
          <a:bodyPr wrap="square" rtlCol="0">
            <a:spAutoFit/>
          </a:bodyPr>
          <a:lstStyle/>
          <a:p>
            <a:r>
              <a:rPr lang="en-IN" sz="3200" b="1" dirty="0" smtClean="0">
                <a:solidFill>
                  <a:srgbClr val="00B0F0"/>
                </a:solidFill>
              </a:rPr>
              <a:t>PROBLEM STATEMENT:</a:t>
            </a:r>
          </a:p>
          <a:p>
            <a:endParaRPr lang="en-IN" dirty="0"/>
          </a:p>
          <a:p>
            <a:pPr marL="285750" indent="-285750">
              <a:buFont typeface="Wingdings" panose="05000000000000000000" pitchFamily="2" charset="2"/>
              <a:buChar char="v"/>
            </a:pPr>
            <a:r>
              <a:rPr lang="en-US" dirty="0"/>
              <a:t>There are many applications where hand gesture can be used for interaction with systems like, videogames, controlling UAV’s, medical equipment’s, etc. </a:t>
            </a: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b="1" dirty="0" smtClean="0"/>
              <a:t>Classical </a:t>
            </a:r>
            <a:r>
              <a:rPr lang="en-US" b="1" dirty="0"/>
              <a:t>interactions tools like keyboard, mouse, touchscreen, etc. may limit the way we use the system. All these systems require physical contact, in order to interact with system. </a:t>
            </a:r>
            <a:endParaRPr lang="en-US" b="1" dirty="0" smtClean="0"/>
          </a:p>
          <a:p>
            <a:pPr marL="285750" indent="-285750">
              <a:buFont typeface="Wingdings" panose="05000000000000000000" pitchFamily="2" charset="2"/>
              <a:buChar char="v"/>
            </a:pPr>
            <a:endParaRPr lang="en-US" b="1" dirty="0" smtClean="0"/>
          </a:p>
          <a:p>
            <a:pPr marL="285750" indent="-285750">
              <a:buFont typeface="Wingdings" panose="05000000000000000000" pitchFamily="2" charset="2"/>
              <a:buChar char="v"/>
            </a:pPr>
            <a:r>
              <a:rPr lang="en-US" dirty="0" smtClean="0"/>
              <a:t>Gestures </a:t>
            </a:r>
            <a:r>
              <a:rPr lang="en-US" dirty="0"/>
              <a:t>can interpret same functionality without physically interacting with the interfacing devices. </a:t>
            </a: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This </a:t>
            </a:r>
            <a:r>
              <a:rPr lang="en-US" dirty="0"/>
              <a:t>problem may be overthrown by the use of Deep Learning approaches. The only problem with the deep learning approaches it that they may work poorly in real world recognition. High computing power is required in order to process gestures. </a:t>
            </a:r>
            <a:endParaRPr lang="en-IN" dirty="0"/>
          </a:p>
        </p:txBody>
      </p:sp>
    </p:spTree>
    <p:extLst>
      <p:ext uri="{BB962C8B-B14F-4D97-AF65-F5344CB8AC3E}">
        <p14:creationId xmlns:p14="http://schemas.microsoft.com/office/powerpoint/2010/main" val="292444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8AAF9-5D1B-E483-3753-D8359FD834D9}"/>
              </a:ext>
            </a:extLst>
          </p:cNvPr>
          <p:cNvSpPr txBox="1"/>
          <p:nvPr/>
        </p:nvSpPr>
        <p:spPr>
          <a:xfrm>
            <a:off x="949394" y="717499"/>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B0F0"/>
                </a:solidFill>
                <a:latin typeface="Rockwell"/>
              </a:rPr>
              <a:t>ABSTARCT :</a:t>
            </a:r>
            <a:r>
              <a:rPr lang="en-US" sz="2800" dirty="0">
                <a:latin typeface="Rockwell"/>
              </a:rPr>
              <a:t> </a:t>
            </a:r>
          </a:p>
        </p:txBody>
      </p:sp>
      <p:sp>
        <p:nvSpPr>
          <p:cNvPr id="3" name="TextBox 2">
            <a:extLst>
              <a:ext uri="{FF2B5EF4-FFF2-40B4-BE49-F238E27FC236}">
                <a16:creationId xmlns:a16="http://schemas.microsoft.com/office/drawing/2014/main" id="{8AA8804E-591E-8E62-8650-C1809E08B26E}"/>
              </a:ext>
            </a:extLst>
          </p:cNvPr>
          <p:cNvSpPr txBox="1"/>
          <p:nvPr/>
        </p:nvSpPr>
        <p:spPr>
          <a:xfrm>
            <a:off x="877677" y="1997839"/>
            <a:ext cx="1108847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ea typeface="+mn-lt"/>
                <a:cs typeface="+mn-lt"/>
              </a:rPr>
              <a:t>Volume Control With Hand Detection OpenCV Python</a:t>
            </a:r>
            <a:r>
              <a:rPr lang="en-US" dirty="0">
                <a:ea typeface="+mn-lt"/>
                <a:cs typeface="+mn-lt"/>
              </a:rPr>
              <a:t> was developed using </a:t>
            </a:r>
            <a:r>
              <a:rPr lang="en-US" b="1" dirty="0">
                <a:ea typeface="+mn-lt"/>
                <a:cs typeface="+mn-lt"/>
              </a:rPr>
              <a:t>Python OpenCV.</a:t>
            </a:r>
            <a:r>
              <a:rPr lang="en-US" dirty="0">
                <a:ea typeface="+mn-lt"/>
                <a:cs typeface="+mn-lt"/>
              </a:rPr>
              <a:t> In this </a:t>
            </a:r>
            <a:r>
              <a:rPr lang="en-US" b="1" dirty="0">
                <a:ea typeface="+mn-lt"/>
                <a:cs typeface="+mn-lt"/>
              </a:rPr>
              <a:t>Python OpenCV Project </a:t>
            </a:r>
            <a:r>
              <a:rPr lang="en-US" dirty="0">
                <a:ea typeface="+mn-lt"/>
                <a:cs typeface="+mn-lt"/>
              </a:rPr>
              <a:t> we will be </a:t>
            </a:r>
            <a:r>
              <a:rPr lang="en-US" b="1" dirty="0">
                <a:ea typeface="+mn-lt"/>
                <a:cs typeface="+mn-lt"/>
              </a:rPr>
              <a:t>Building a Volume Controller with OpenCV</a:t>
            </a:r>
            <a:r>
              <a:rPr lang="en-US" dirty="0">
                <a:ea typeface="+mn-lt"/>
                <a:cs typeface="+mn-lt"/>
              </a:rPr>
              <a:t> , to change the volume of a computer.</a:t>
            </a:r>
          </a:p>
          <a:p>
            <a:endParaRPr lang="en-US" dirty="0"/>
          </a:p>
          <a:p>
            <a:endParaRPr lang="en-US" dirty="0"/>
          </a:p>
          <a:p>
            <a:endParaRPr lang="en-US" dirty="0"/>
          </a:p>
          <a:p>
            <a:r>
              <a:rPr lang="en-US" dirty="0">
                <a:ea typeface="+mn-lt"/>
                <a:cs typeface="+mn-lt"/>
              </a:rPr>
              <a:t>Gesture recognition helps computers to understand human body language. This helps to build a more potent link between humans and machines, rather than just the basic text user interfaces or graphical user interfaces (GUIs). In this project for gesture recognition, the human body’s motions are read by computer camera.</a:t>
            </a:r>
            <a:endParaRPr lang="en-US" dirty="0"/>
          </a:p>
        </p:txBody>
      </p:sp>
    </p:spTree>
    <p:extLst>
      <p:ext uri="{BB962C8B-B14F-4D97-AF65-F5344CB8AC3E}">
        <p14:creationId xmlns:p14="http://schemas.microsoft.com/office/powerpoint/2010/main" val="367068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8720" y="757646"/>
            <a:ext cx="8503920" cy="523220"/>
          </a:xfrm>
          <a:prstGeom prst="rect">
            <a:avLst/>
          </a:prstGeom>
          <a:noFill/>
        </p:spPr>
        <p:txBody>
          <a:bodyPr wrap="square" rtlCol="0">
            <a:spAutoFit/>
          </a:bodyPr>
          <a:lstStyle/>
          <a:p>
            <a:r>
              <a:rPr lang="en-IN" dirty="0" smtClean="0"/>
              <a:t>		</a:t>
            </a:r>
            <a:r>
              <a:rPr lang="en-IN" sz="2800" b="1" dirty="0" smtClean="0"/>
              <a:t>SOFTWARE/APPARATUS REQUIRED</a:t>
            </a:r>
            <a:endParaRPr lang="en-IN" sz="2800" b="1" dirty="0"/>
          </a:p>
        </p:txBody>
      </p:sp>
      <p:pic>
        <p:nvPicPr>
          <p:cNvPr id="4" name="Picture 3"/>
          <p:cNvPicPr>
            <a:picLocks noChangeAspect="1"/>
          </p:cNvPicPr>
          <p:nvPr/>
        </p:nvPicPr>
        <p:blipFill>
          <a:blip r:embed="rId2"/>
          <a:stretch>
            <a:fillRect/>
          </a:stretch>
        </p:blipFill>
        <p:spPr>
          <a:xfrm>
            <a:off x="1750424" y="1348019"/>
            <a:ext cx="7942216" cy="3376562"/>
          </a:xfrm>
          <a:prstGeom prst="rect">
            <a:avLst/>
          </a:prstGeom>
        </p:spPr>
      </p:pic>
      <p:pic>
        <p:nvPicPr>
          <p:cNvPr id="6" name="Picture 2">
            <a:extLst>
              <a:ext uri="{FF2B5EF4-FFF2-40B4-BE49-F238E27FC236}">
                <a16:creationId xmlns:a16="http://schemas.microsoft.com/office/drawing/2014/main" id="{171D0EE6-3101-4F1B-9114-763AFA835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550" y="4724581"/>
            <a:ext cx="1049338" cy="10493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a16="http://schemas.microsoft.com/office/drawing/2014/main" id="{B2E4FC7A-0398-4DDA-AB72-B92E9098E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489" y="5009288"/>
            <a:ext cx="592137" cy="5921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6F540B93-AA0D-4BAA-BB53-45FAAE04BDF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354" y="5060792"/>
            <a:ext cx="627063" cy="6302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6DA2FE1-35AF-443B-87C7-3FBE8B6A553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85167" y="4970280"/>
            <a:ext cx="738188" cy="7381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750425" y="5904411"/>
            <a:ext cx="1920238" cy="646331"/>
          </a:xfrm>
          <a:prstGeom prst="rect">
            <a:avLst/>
          </a:prstGeom>
          <a:noFill/>
        </p:spPr>
        <p:txBody>
          <a:bodyPr wrap="square" rtlCol="0">
            <a:spAutoFit/>
          </a:bodyPr>
          <a:lstStyle/>
          <a:p>
            <a:r>
              <a:rPr lang="en-US" altLang="en-US" dirty="0">
                <a:latin typeface="Arial" panose="020B0604020202020204" pitchFamily="34" charset="0"/>
                <a:ea typeface="Arial" panose="020B0604020202020204" pitchFamily="34" charset="0"/>
              </a:rPr>
              <a:t>Fig.1 Webcam</a:t>
            </a:r>
            <a:endParaRPr lang="en-US" altLang="en-US" sz="3200" dirty="0">
              <a:latin typeface="Arial" panose="020B0604020202020204" pitchFamily="34" charset="0"/>
            </a:endParaRPr>
          </a:p>
          <a:p>
            <a:endParaRPr lang="en-IN" dirty="0"/>
          </a:p>
        </p:txBody>
      </p:sp>
      <p:sp>
        <p:nvSpPr>
          <p:cNvPr id="12" name="TextBox 11"/>
          <p:cNvSpPr txBox="1"/>
          <p:nvPr/>
        </p:nvSpPr>
        <p:spPr>
          <a:xfrm>
            <a:off x="3762102" y="5773918"/>
            <a:ext cx="2181498" cy="646331"/>
          </a:xfrm>
          <a:prstGeom prst="rect">
            <a:avLst/>
          </a:prstGeom>
          <a:noFill/>
        </p:spPr>
        <p:txBody>
          <a:bodyPr wrap="square" rtlCol="0">
            <a:spAutoFit/>
          </a:bodyPr>
          <a:lstStyle/>
          <a:p>
            <a:pPr lvl="0" eaLnBrk="0" fontAlgn="base" hangingPunct="0">
              <a:spcBef>
                <a:spcPct val="0"/>
              </a:spcBef>
              <a:spcAft>
                <a:spcPct val="0"/>
              </a:spcAft>
            </a:pPr>
            <a:r>
              <a:rPr lang="en-US" altLang="en-US" dirty="0" smtClean="0">
                <a:latin typeface="Arial" panose="020B0604020202020204" pitchFamily="34" charset="0"/>
                <a:ea typeface="Arial" panose="020B0604020202020204" pitchFamily="34" charset="0"/>
              </a:rPr>
              <a:t> </a:t>
            </a:r>
            <a:r>
              <a:rPr lang="en-US" altLang="en-US" dirty="0">
                <a:latin typeface="Arial" panose="020B0604020202020204" pitchFamily="34" charset="0"/>
                <a:ea typeface="Arial" panose="020B0604020202020204" pitchFamily="34" charset="0"/>
              </a:rPr>
              <a:t>Fig.2 Windows OS </a:t>
            </a:r>
            <a:endParaRPr lang="en-US" altLang="en-US" sz="3200" dirty="0">
              <a:latin typeface="Arial" panose="020B0604020202020204" pitchFamily="34" charset="0"/>
            </a:endParaRPr>
          </a:p>
          <a:p>
            <a:endParaRPr lang="en-IN" dirty="0"/>
          </a:p>
        </p:txBody>
      </p:sp>
      <p:sp>
        <p:nvSpPr>
          <p:cNvPr id="13" name="TextBox 12"/>
          <p:cNvSpPr txBox="1"/>
          <p:nvPr/>
        </p:nvSpPr>
        <p:spPr>
          <a:xfrm>
            <a:off x="6412230" y="5886133"/>
            <a:ext cx="1843496" cy="646331"/>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Fig.3 Python</a:t>
            </a:r>
            <a:endParaRPr lang="en-US" altLang="en-US" sz="3200" dirty="0">
              <a:latin typeface="Arial" panose="020B0604020202020204" pitchFamily="34" charset="0"/>
            </a:endParaRPr>
          </a:p>
          <a:p>
            <a:endParaRPr lang="en-IN" dirty="0"/>
          </a:p>
        </p:txBody>
      </p:sp>
      <p:sp>
        <p:nvSpPr>
          <p:cNvPr id="14" name="TextBox 13"/>
          <p:cNvSpPr txBox="1"/>
          <p:nvPr/>
        </p:nvSpPr>
        <p:spPr>
          <a:xfrm>
            <a:off x="8425544" y="5886132"/>
            <a:ext cx="1711234" cy="646331"/>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ea typeface="Arial" panose="020B0604020202020204" pitchFamily="34" charset="0"/>
              </a:rPr>
              <a:t>Fig.4 </a:t>
            </a:r>
            <a:r>
              <a:rPr lang="en-US" altLang="en-US" dirty="0" err="1">
                <a:latin typeface="Arial" panose="020B0604020202020204" pitchFamily="34" charset="0"/>
                <a:ea typeface="Arial" panose="020B0604020202020204" pitchFamily="34" charset="0"/>
              </a:rPr>
              <a:t>PyCharm</a:t>
            </a:r>
            <a:endParaRPr lang="en-US" altLang="en-US" sz="3200" dirty="0">
              <a:latin typeface="Arial" panose="020B0604020202020204" pitchFamily="34" charset="0"/>
            </a:endParaRPr>
          </a:p>
          <a:p>
            <a:endParaRPr lang="en-IN" dirty="0"/>
          </a:p>
        </p:txBody>
      </p:sp>
    </p:spTree>
    <p:extLst>
      <p:ext uri="{BB962C8B-B14F-4D97-AF65-F5344CB8AC3E}">
        <p14:creationId xmlns:p14="http://schemas.microsoft.com/office/powerpoint/2010/main" val="82427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6BDF4D-4826-490A-8307-7247A295E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2E0FF4CF-25CB-4537-9BBF-28B36C76BE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2C62908-C292-9DA4-3FC3-E57B69C5E4EE}"/>
              </a:ext>
            </a:extLst>
          </p:cNvPr>
          <p:cNvSpPr txBox="1"/>
          <p:nvPr/>
        </p:nvSpPr>
        <p:spPr>
          <a:xfrm>
            <a:off x="609600" y="-75867"/>
            <a:ext cx="10972800" cy="157080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3200" kern="1200" dirty="0">
                <a:latin typeface="Rockwell"/>
                <a:ea typeface="+mj-ea"/>
                <a:cs typeface="+mj-cs"/>
              </a:rPr>
              <a:t>OBJECTIVE :</a:t>
            </a:r>
            <a:r>
              <a:rPr lang="en-US" sz="4400" kern="1200" dirty="0">
                <a:latin typeface="+mj-lt"/>
                <a:ea typeface="+mj-ea"/>
                <a:cs typeface="+mj-cs"/>
              </a:rPr>
              <a:t> </a:t>
            </a:r>
          </a:p>
        </p:txBody>
      </p:sp>
      <p:sp>
        <p:nvSpPr>
          <p:cNvPr id="3" name="TextBox 2">
            <a:extLst>
              <a:ext uri="{FF2B5EF4-FFF2-40B4-BE49-F238E27FC236}">
                <a16:creationId xmlns:a16="http://schemas.microsoft.com/office/drawing/2014/main" id="{535A1783-A0BA-8FBC-AA9C-6F0EBE3566DF}"/>
              </a:ext>
            </a:extLst>
          </p:cNvPr>
          <p:cNvSpPr txBox="1"/>
          <p:nvPr/>
        </p:nvSpPr>
        <p:spPr>
          <a:xfrm>
            <a:off x="609599" y="2397689"/>
            <a:ext cx="4007198" cy="344589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dirty="0">
                <a:ea typeface="+mn-lt"/>
                <a:cs typeface="+mn-lt"/>
              </a:rPr>
              <a:t>The objective of this project is to develop an interface which will capture human hand gesture dynamically and will control the volume level. For this, Deep Learning techniques such as Yolo model, Inception Net model+ LSTM, 3-D CNN+LSTM and Time Distributed CNN+LSTM have been studied to compare the results of hand detection.</a:t>
            </a:r>
            <a:endParaRPr lang="en-US" dirty="0"/>
          </a:p>
        </p:txBody>
      </p:sp>
      <p:pic>
        <p:nvPicPr>
          <p:cNvPr id="5" name="Picture 5">
            <a:extLst>
              <a:ext uri="{FF2B5EF4-FFF2-40B4-BE49-F238E27FC236}">
                <a16:creationId xmlns:a16="http://schemas.microsoft.com/office/drawing/2014/main" id="{53722582-A119-9511-C53C-C66D51EC76AF}"/>
              </a:ext>
            </a:extLst>
          </p:cNvPr>
          <p:cNvPicPr>
            <a:picLocks noChangeAspect="1"/>
          </p:cNvPicPr>
          <p:nvPr/>
        </p:nvPicPr>
        <p:blipFill>
          <a:blip r:embed="rId2"/>
          <a:stretch>
            <a:fillRect/>
          </a:stretch>
        </p:blipFill>
        <p:spPr>
          <a:xfrm>
            <a:off x="6229584" y="3348958"/>
            <a:ext cx="5352816" cy="2020688"/>
          </a:xfrm>
          <a:prstGeom prst="rect">
            <a:avLst/>
          </a:prstGeom>
        </p:spPr>
      </p:pic>
      <p:sp>
        <p:nvSpPr>
          <p:cNvPr id="4" name="TextBox 3">
            <a:extLst>
              <a:ext uri="{FF2B5EF4-FFF2-40B4-BE49-F238E27FC236}">
                <a16:creationId xmlns:a16="http://schemas.microsoft.com/office/drawing/2014/main" id="{70E12DB5-A8D4-4EE4-D9E3-891D55225DCD}"/>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90112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0FC69-4F01-4CCE-DA93-AB3005EEDE63}"/>
              </a:ext>
            </a:extLst>
          </p:cNvPr>
          <p:cNvSpPr txBox="1"/>
          <p:nvPr/>
        </p:nvSpPr>
        <p:spPr>
          <a:xfrm>
            <a:off x="776689" y="1143917"/>
            <a:ext cx="62318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B0F0"/>
                </a:solidFill>
                <a:latin typeface="Rockwell"/>
              </a:rPr>
              <a:t>ISSUES IN EXISTING PROJECT  :</a:t>
            </a:r>
            <a:r>
              <a:rPr lang="en-US" sz="2800" dirty="0">
                <a:latin typeface="Rockwell"/>
              </a:rPr>
              <a:t> </a:t>
            </a:r>
          </a:p>
        </p:txBody>
      </p:sp>
      <p:sp>
        <p:nvSpPr>
          <p:cNvPr id="3" name="TextBox 2">
            <a:extLst>
              <a:ext uri="{FF2B5EF4-FFF2-40B4-BE49-F238E27FC236}">
                <a16:creationId xmlns:a16="http://schemas.microsoft.com/office/drawing/2014/main" id="{C1EB72C1-B3F3-AAAF-CD88-931F877A78F3}"/>
              </a:ext>
            </a:extLst>
          </p:cNvPr>
          <p:cNvSpPr txBox="1"/>
          <p:nvPr/>
        </p:nvSpPr>
        <p:spPr>
          <a:xfrm>
            <a:off x="1125557" y="2686393"/>
            <a:ext cx="6438899"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Rockwell"/>
                <a:ea typeface="+mn-lt"/>
                <a:cs typeface="+mn-lt"/>
              </a:rPr>
              <a:t>Can't be used for long distance</a:t>
            </a:r>
            <a:endParaRPr lang="en-US" sz="2000">
              <a:latin typeface="Rockwell"/>
            </a:endParaRPr>
          </a:p>
          <a:p>
            <a:pPr marL="285750" indent="-285750">
              <a:buFont typeface="Arial"/>
              <a:buChar char="•"/>
            </a:pPr>
            <a:endParaRPr lang="en-US" sz="2000" dirty="0">
              <a:latin typeface="Rockwell"/>
              <a:ea typeface="+mn-lt"/>
              <a:cs typeface="+mn-lt"/>
            </a:endParaRPr>
          </a:p>
          <a:p>
            <a:pPr marL="285750" indent="-285750">
              <a:buFont typeface="Arial"/>
              <a:buChar char="•"/>
            </a:pPr>
            <a:r>
              <a:rPr lang="en-US" sz="2000" dirty="0">
                <a:latin typeface="Rockwell"/>
                <a:ea typeface="+mn-lt"/>
                <a:cs typeface="+mn-lt"/>
              </a:rPr>
              <a:t>Sometimes not accurate</a:t>
            </a:r>
            <a:endParaRPr lang="en-US" sz="2000">
              <a:latin typeface="Rockwell"/>
            </a:endParaRPr>
          </a:p>
          <a:p>
            <a:pPr marL="285750" indent="-285750">
              <a:buFont typeface="Arial"/>
              <a:buChar char="•"/>
            </a:pPr>
            <a:endParaRPr lang="en-US" sz="2000" dirty="0">
              <a:latin typeface="Rockwell"/>
              <a:ea typeface="+mn-lt"/>
              <a:cs typeface="+mn-lt"/>
            </a:endParaRPr>
          </a:p>
          <a:p>
            <a:pPr marL="285750" indent="-285750">
              <a:buFont typeface="Arial"/>
              <a:buChar char="•"/>
            </a:pPr>
            <a:r>
              <a:rPr lang="en-US" sz="2000" dirty="0">
                <a:latin typeface="Rockwell"/>
                <a:ea typeface="+mn-lt"/>
                <a:cs typeface="+mn-lt"/>
              </a:rPr>
              <a:t>Requires a decent camera</a:t>
            </a:r>
            <a:endParaRPr lang="en-US" sz="2000">
              <a:latin typeface="Rockwell"/>
            </a:endParaRPr>
          </a:p>
          <a:p>
            <a:pPr marL="285750" indent="-285750">
              <a:buFont typeface="Arial"/>
              <a:buChar char="•"/>
            </a:pPr>
            <a:endParaRPr lang="en-US" sz="2000" dirty="0">
              <a:latin typeface="Rockwell"/>
              <a:ea typeface="+mn-lt"/>
              <a:cs typeface="+mn-lt"/>
            </a:endParaRPr>
          </a:p>
          <a:p>
            <a:pPr marL="285750" indent="-285750">
              <a:buFont typeface="Arial"/>
              <a:buChar char="•"/>
            </a:pPr>
            <a:r>
              <a:rPr lang="en-US" sz="2000" dirty="0">
                <a:latin typeface="Rockwell"/>
                <a:ea typeface="+mn-lt"/>
                <a:cs typeface="+mn-lt"/>
              </a:rPr>
              <a:t>May be confused by two palms</a:t>
            </a:r>
            <a:endParaRPr lang="en-US" sz="2000" dirty="0">
              <a:latin typeface="Rockwell"/>
            </a:endParaRPr>
          </a:p>
          <a:p>
            <a:pPr algn="l"/>
            <a:endParaRPr lang="en-US" dirty="0"/>
          </a:p>
        </p:txBody>
      </p:sp>
    </p:spTree>
    <p:extLst>
      <p:ext uri="{BB962C8B-B14F-4D97-AF65-F5344CB8AC3E}">
        <p14:creationId xmlns:p14="http://schemas.microsoft.com/office/powerpoint/2010/main" val="412969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1FE1D-4197-D7BC-9CB8-3CB1118418E3}"/>
              </a:ext>
            </a:extLst>
          </p:cNvPr>
          <p:cNvSpPr txBox="1"/>
          <p:nvPr/>
        </p:nvSpPr>
        <p:spPr>
          <a:xfrm>
            <a:off x="894959" y="849378"/>
            <a:ext cx="65164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B0F0"/>
                </a:solidFill>
                <a:latin typeface="Rockwell"/>
              </a:rPr>
              <a:t>PROPOSED METHODOLOGY :</a:t>
            </a:r>
            <a:r>
              <a:rPr lang="en-US" sz="2800" dirty="0">
                <a:latin typeface="Rockwell"/>
              </a:rPr>
              <a:t> </a:t>
            </a:r>
          </a:p>
        </p:txBody>
      </p:sp>
      <p:sp>
        <p:nvSpPr>
          <p:cNvPr id="3" name="TextBox 2">
            <a:extLst>
              <a:ext uri="{FF2B5EF4-FFF2-40B4-BE49-F238E27FC236}">
                <a16:creationId xmlns:a16="http://schemas.microsoft.com/office/drawing/2014/main" id="{FFF89482-42CB-2BCD-E10E-F2406D4B00E3}"/>
              </a:ext>
            </a:extLst>
          </p:cNvPr>
          <p:cNvSpPr txBox="1"/>
          <p:nvPr/>
        </p:nvSpPr>
        <p:spPr>
          <a:xfrm>
            <a:off x="959871" y="2042656"/>
            <a:ext cx="703977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Posterama"/>
                <a:ea typeface="+mn-lt"/>
                <a:cs typeface="+mn-lt"/>
              </a:rPr>
              <a:t>Detect hand landmarks</a:t>
            </a:r>
            <a:endParaRPr lang="en-US" dirty="0">
              <a:latin typeface="Posterama"/>
              <a:cs typeface="Posterama"/>
            </a:endParaRPr>
          </a:p>
          <a:p>
            <a:pPr marL="285750" indent="-285750">
              <a:buFont typeface="Arial"/>
              <a:buChar char="•"/>
            </a:pPr>
            <a:endParaRPr lang="en-US" dirty="0">
              <a:latin typeface="Posterama"/>
              <a:ea typeface="+mn-lt"/>
              <a:cs typeface="+mn-lt"/>
            </a:endParaRPr>
          </a:p>
          <a:p>
            <a:pPr marL="285750" indent="-285750">
              <a:buFont typeface="Arial"/>
              <a:buChar char="•"/>
            </a:pPr>
            <a:r>
              <a:rPr lang="en-US" dirty="0">
                <a:latin typeface="Posterama"/>
                <a:ea typeface="+mn-lt"/>
                <a:cs typeface="+mn-lt"/>
              </a:rPr>
              <a:t>Calculate the distance between thumb tip and index finger tip.</a:t>
            </a:r>
            <a:endParaRPr lang="en-US" dirty="0">
              <a:latin typeface="Posterama"/>
              <a:cs typeface="Posterama"/>
            </a:endParaRPr>
          </a:p>
          <a:p>
            <a:pPr marL="285750" indent="-285750">
              <a:buFont typeface="Arial"/>
              <a:buChar char="•"/>
            </a:pPr>
            <a:endParaRPr lang="en-US" dirty="0">
              <a:latin typeface="Posterama"/>
              <a:ea typeface="+mn-lt"/>
              <a:cs typeface="+mn-lt"/>
            </a:endParaRPr>
          </a:p>
          <a:p>
            <a:pPr marL="285750" indent="-285750">
              <a:buFont typeface="Arial"/>
              <a:buChar char="•"/>
            </a:pPr>
            <a:r>
              <a:rPr lang="en-US" dirty="0">
                <a:latin typeface="Posterama"/>
                <a:ea typeface="+mn-lt"/>
                <a:cs typeface="+mn-lt"/>
              </a:rPr>
              <a:t>Map the distance of thumb tip and index finger tip with volume range. For my case, distance between thumb tip and index finger tip was within the range of </a:t>
            </a:r>
            <a:r>
              <a:rPr lang="en-US" dirty="0" smtClean="0">
                <a:latin typeface="Posterama"/>
                <a:ea typeface="+mn-lt"/>
                <a:cs typeface="+mn-lt"/>
              </a:rPr>
              <a:t>1 cm </a:t>
            </a:r>
            <a:r>
              <a:rPr lang="en-US" dirty="0">
                <a:latin typeface="Posterama"/>
                <a:ea typeface="+mn-lt"/>
                <a:cs typeface="+mn-lt"/>
              </a:rPr>
              <a:t>– </a:t>
            </a:r>
            <a:r>
              <a:rPr lang="en-US" dirty="0" smtClean="0">
                <a:latin typeface="Posterama"/>
                <a:ea typeface="+mn-lt"/>
                <a:cs typeface="+mn-lt"/>
              </a:rPr>
              <a:t>10 cm </a:t>
            </a:r>
            <a:r>
              <a:rPr lang="en-US" dirty="0">
                <a:latin typeface="Posterama"/>
                <a:ea typeface="+mn-lt"/>
                <a:cs typeface="+mn-lt"/>
              </a:rPr>
              <a:t>and the volume range was from </a:t>
            </a:r>
            <a:r>
              <a:rPr lang="en-US" dirty="0" smtClean="0">
                <a:latin typeface="Posterama"/>
                <a:ea typeface="+mn-lt"/>
                <a:cs typeface="+mn-lt"/>
              </a:rPr>
              <a:t>15 – 100.</a:t>
            </a:r>
            <a:endParaRPr lang="en-US" dirty="0">
              <a:latin typeface="Posterama"/>
              <a:cs typeface="Posterama"/>
            </a:endParaRPr>
          </a:p>
          <a:p>
            <a:pPr marL="285750" indent="-285750">
              <a:buFont typeface="Arial"/>
              <a:buChar char="•"/>
            </a:pPr>
            <a:endParaRPr lang="en-US" dirty="0">
              <a:latin typeface="Posterama"/>
              <a:ea typeface="+mn-lt"/>
              <a:cs typeface="+mn-lt"/>
            </a:endParaRPr>
          </a:p>
          <a:p>
            <a:pPr marL="285750" indent="-285750">
              <a:buFont typeface="Arial"/>
              <a:buChar char="•"/>
            </a:pPr>
            <a:r>
              <a:rPr lang="en-US" dirty="0">
                <a:latin typeface="Posterama"/>
                <a:ea typeface="+mn-lt"/>
                <a:cs typeface="+mn-lt"/>
              </a:rPr>
              <a:t>In order to exit press ‘Spacebar'.</a:t>
            </a:r>
            <a:endParaRPr lang="en-US" dirty="0">
              <a:latin typeface="Posterama"/>
            </a:endParaRPr>
          </a:p>
          <a:p>
            <a:pPr algn="l"/>
            <a:endParaRPr lang="en-US" dirty="0"/>
          </a:p>
        </p:txBody>
      </p:sp>
    </p:spTree>
    <p:extLst>
      <p:ext uri="{BB962C8B-B14F-4D97-AF65-F5344CB8AC3E}">
        <p14:creationId xmlns:p14="http://schemas.microsoft.com/office/powerpoint/2010/main" val="25821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8297541-0D66-2CCB-EB78-75D5B3FE079D}"/>
              </a:ext>
            </a:extLst>
          </p:cNvPr>
          <p:cNvSpPr/>
          <p:nvPr/>
        </p:nvSpPr>
        <p:spPr>
          <a:xfrm>
            <a:off x="869988" y="2334313"/>
            <a:ext cx="2432891" cy="91807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Rounded Corners 3">
            <a:extLst>
              <a:ext uri="{FF2B5EF4-FFF2-40B4-BE49-F238E27FC236}">
                <a16:creationId xmlns:a16="http://schemas.microsoft.com/office/drawing/2014/main" id="{5F590670-BFE7-06B5-98A5-E7776D9706D7}"/>
              </a:ext>
            </a:extLst>
          </p:cNvPr>
          <p:cNvSpPr/>
          <p:nvPr/>
        </p:nvSpPr>
        <p:spPr>
          <a:xfrm>
            <a:off x="4611707" y="2330297"/>
            <a:ext cx="2561421" cy="91807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0CBCA8E-5C3E-A0D4-CDE0-102C60BFAA22}"/>
              </a:ext>
            </a:extLst>
          </p:cNvPr>
          <p:cNvSpPr/>
          <p:nvPr/>
        </p:nvSpPr>
        <p:spPr>
          <a:xfrm>
            <a:off x="8674751" y="2326280"/>
            <a:ext cx="2634867" cy="91807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EC55D7A-4012-EB9D-9BDF-6D2648BD4C89}"/>
              </a:ext>
            </a:extLst>
          </p:cNvPr>
          <p:cNvSpPr/>
          <p:nvPr/>
        </p:nvSpPr>
        <p:spPr>
          <a:xfrm>
            <a:off x="3304728" y="2509606"/>
            <a:ext cx="1303661" cy="48657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4BD6497-FC8F-4128-840D-D74082668590}"/>
              </a:ext>
            </a:extLst>
          </p:cNvPr>
          <p:cNvSpPr/>
          <p:nvPr/>
        </p:nvSpPr>
        <p:spPr>
          <a:xfrm>
            <a:off x="7174977" y="2551493"/>
            <a:ext cx="1496456" cy="48657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2113908-EA5C-5113-E732-E4CC36420B40}"/>
              </a:ext>
            </a:extLst>
          </p:cNvPr>
          <p:cNvSpPr/>
          <p:nvPr/>
        </p:nvSpPr>
        <p:spPr>
          <a:xfrm>
            <a:off x="8875923" y="4439338"/>
            <a:ext cx="2432891" cy="91807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641EED5-EEDA-D50A-02BC-6AE65286BF23}"/>
              </a:ext>
            </a:extLst>
          </p:cNvPr>
          <p:cNvSpPr/>
          <p:nvPr/>
        </p:nvSpPr>
        <p:spPr>
          <a:xfrm>
            <a:off x="4983411" y="4492472"/>
            <a:ext cx="2515517" cy="91807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F2AD746-5D26-004C-F3C8-AF8FE59F9F21}"/>
              </a:ext>
            </a:extLst>
          </p:cNvPr>
          <p:cNvSpPr/>
          <p:nvPr/>
        </p:nvSpPr>
        <p:spPr>
          <a:xfrm>
            <a:off x="9746885" y="3242529"/>
            <a:ext cx="486578" cy="1193493"/>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9DAEFFBD-16D7-81B4-2071-6F7C443968D5}"/>
              </a:ext>
            </a:extLst>
          </p:cNvPr>
          <p:cNvSpPr/>
          <p:nvPr/>
        </p:nvSpPr>
        <p:spPr>
          <a:xfrm>
            <a:off x="7500319" y="4708503"/>
            <a:ext cx="1367927" cy="486578"/>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0BE6388-7C75-568D-C617-00241E6369DF}"/>
              </a:ext>
            </a:extLst>
          </p:cNvPr>
          <p:cNvSpPr txBox="1"/>
          <p:nvPr/>
        </p:nvSpPr>
        <p:spPr>
          <a:xfrm>
            <a:off x="1545689" y="261122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Capture</a:t>
            </a:r>
          </a:p>
        </p:txBody>
      </p:sp>
      <p:sp>
        <p:nvSpPr>
          <p:cNvPr id="17" name="TextBox 16">
            <a:extLst>
              <a:ext uri="{FF2B5EF4-FFF2-40B4-BE49-F238E27FC236}">
                <a16:creationId xmlns:a16="http://schemas.microsoft.com/office/drawing/2014/main" id="{9848BB03-551C-85B6-76B0-8D7FFF3A6852}"/>
              </a:ext>
            </a:extLst>
          </p:cNvPr>
          <p:cNvSpPr txBox="1"/>
          <p:nvPr/>
        </p:nvSpPr>
        <p:spPr>
          <a:xfrm>
            <a:off x="4867275" y="26003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Object detection</a:t>
            </a:r>
          </a:p>
        </p:txBody>
      </p:sp>
      <p:sp>
        <p:nvSpPr>
          <p:cNvPr id="18" name="TextBox 17">
            <a:extLst>
              <a:ext uri="{FF2B5EF4-FFF2-40B4-BE49-F238E27FC236}">
                <a16:creationId xmlns:a16="http://schemas.microsoft.com/office/drawing/2014/main" id="{7497EA82-B477-42A2-085A-F13E8E21579C}"/>
              </a:ext>
            </a:extLst>
          </p:cNvPr>
          <p:cNvSpPr txBox="1"/>
          <p:nvPr/>
        </p:nvSpPr>
        <p:spPr>
          <a:xfrm>
            <a:off x="8982075" y="25717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Hand detection</a:t>
            </a:r>
          </a:p>
        </p:txBody>
      </p:sp>
      <p:sp>
        <p:nvSpPr>
          <p:cNvPr id="19" name="TextBox 18">
            <a:extLst>
              <a:ext uri="{FF2B5EF4-FFF2-40B4-BE49-F238E27FC236}">
                <a16:creationId xmlns:a16="http://schemas.microsoft.com/office/drawing/2014/main" id="{F16FAD8E-B3E2-5A55-7F9E-9B98300F962E}"/>
              </a:ext>
            </a:extLst>
          </p:cNvPr>
          <p:cNvSpPr txBox="1"/>
          <p:nvPr/>
        </p:nvSpPr>
        <p:spPr>
          <a:xfrm>
            <a:off x="9134475" y="47148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Feature extraction</a:t>
            </a:r>
          </a:p>
        </p:txBody>
      </p:sp>
      <p:sp>
        <p:nvSpPr>
          <p:cNvPr id="20" name="TextBox 19">
            <a:extLst>
              <a:ext uri="{FF2B5EF4-FFF2-40B4-BE49-F238E27FC236}">
                <a16:creationId xmlns:a16="http://schemas.microsoft.com/office/drawing/2014/main" id="{F158EF0F-05C8-68FA-19CC-86EE87DBFBC1}"/>
              </a:ext>
            </a:extLst>
          </p:cNvPr>
          <p:cNvSpPr txBox="1"/>
          <p:nvPr/>
        </p:nvSpPr>
        <p:spPr>
          <a:xfrm>
            <a:off x="5238750" y="47625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Gesture control</a:t>
            </a:r>
          </a:p>
        </p:txBody>
      </p:sp>
      <p:sp>
        <p:nvSpPr>
          <p:cNvPr id="21" name="TextBox 20">
            <a:extLst>
              <a:ext uri="{FF2B5EF4-FFF2-40B4-BE49-F238E27FC236}">
                <a16:creationId xmlns:a16="http://schemas.microsoft.com/office/drawing/2014/main" id="{36F5D713-98B7-FBB9-0F62-8D65B24B9606}"/>
              </a:ext>
            </a:extLst>
          </p:cNvPr>
          <p:cNvSpPr txBox="1"/>
          <p:nvPr/>
        </p:nvSpPr>
        <p:spPr>
          <a:xfrm>
            <a:off x="866775" y="657225"/>
            <a:ext cx="55816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B0F0"/>
                </a:solidFill>
                <a:latin typeface="Rockwell"/>
              </a:rPr>
              <a:t>System Flow Diagram : </a:t>
            </a:r>
          </a:p>
        </p:txBody>
      </p:sp>
    </p:spTree>
    <p:extLst>
      <p:ext uri="{BB962C8B-B14F-4D97-AF65-F5344CB8AC3E}">
        <p14:creationId xmlns:p14="http://schemas.microsoft.com/office/powerpoint/2010/main" val="19981606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TotalTime>
  <Words>592</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Posterama</vt:lpstr>
      <vt:lpstr>Roboto</vt:lpstr>
      <vt:lpstr>Rockwell</vt:lpstr>
      <vt:lpstr>Segoe UI</vt:lpstr>
      <vt:lpstr>Times New Roman</vt:lpstr>
      <vt:lpstr>Wingdings</vt:lpstr>
      <vt:lpstr>Retrospect</vt:lpstr>
      <vt:lpstr>  Volume Control     Using Hand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 Reddy</dc:creator>
  <cp:lastModifiedBy>User</cp:lastModifiedBy>
  <cp:revision>285</cp:revision>
  <dcterms:created xsi:type="dcterms:W3CDTF">2022-04-10T12:13:11Z</dcterms:created>
  <dcterms:modified xsi:type="dcterms:W3CDTF">2022-05-03T13:26:40Z</dcterms:modified>
</cp:coreProperties>
</file>