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1"/>
    <p:sldId id="260" r:id="rId12"/>
    <p:sldId id="261" r:id="rId13"/>
    <p:sldId id="262" r:id="rId14"/>
    <p:sldId id="263" r:id="rId15"/>
    <p:sldId id="264" r:id="rId16"/>
    <p:sldId id="265"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notesMaster" Target="notesMasters/notesMaster1.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global AI market is rapidly expanding, with significant growth expected in revenue and generative AI spending. By 2025, the market will be worth $758 billion, and AI revenue will increase substantially over the next few years. Generative AI, in particular, is set to see a remarkable rise in spending, indicating strong demand and investment in this area.</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AI Overviews are increasingly prevalent in search results, reflecting their growing significance. The 116% growth since the March Core Update underscores the rapid evolution of AI in digital spaces. Additionally, brands that are frequently mentioned online gain significantly more AI Overview mentions, indicating a correlation between brand visibility and AI engagement.</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Generative AI platforms face security risks with over 70% vulnerable to jailbreak attacks. Additionally, AI systems can exacerbate human bias by 15-25%, impacting decision-making processes. A study revealed that 51% of AI-generated news summaries have significant issues, including 19% containing incorrect information, highlighting the need for improved accuracy and reliability in AI outputs.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E-commerce platforms leverage predictive analytics to enhance product recommendations, resulting in a 30% sales increase. Streaming services like Netflix utilize AI for personalized content, achieving an impressive 80% viewer retention rate. In the fintech sector, AI chatbots streamline customer support, leading to a 60% reduction in response times for inquiries and account setups.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high hallucination rates in OpenAI's models highlight significant reliability challenges for AI applications. The o3 model has a 33% hallucination rate, while the o4-mini model's rate is even higher at 48%. These figures indicate that AI systems still struggle with accuracy and trustworthiness. Additionally, the projected energy consumption of AI surpassing Bitcoin by 2025 raises important sustainability concerns, necessitating a focus on energy-efficient AI solutions.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Key insights: The AI market is expected to grow to $1.8 trillion by 2030.. Generative AI spending is projected to increase significantly, reflecting the growing reliance on AI technologies.. The demand for AI solutions is expected to rise, driven by advancements in machine learning and data analytics.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AI is reshaping marketing through enhanced personalization, leading to significant engagement increases. The integration of AI across sectors is driving innovation and growth, with a notable 40% rise in new opportunities. However, addressing challenges like bias is critical, as 60% of sustainable development relies on reliable AI systems.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Organizations must prioritize AI investments to remain competitive in the rapidly evolving market landscape. With generative AI's rise, addressing security risks is crucial; studies show a 60% increase in vulnerabilities. Improving AI reliability can significantly enhance user trust, potentially increasing satisfaction by 30%. These steps are essential for sustainable growth and innovation.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Surging Growth in Global AI Investments</a:t>
            </a:r>
          </a:p>
        </p:txBody>
      </p:sp>
      <p:sp>
        <p:nvSpPr>
          <p:cNvPr id="3" name="Subtitle 2"/>
          <p:cNvSpPr>
            <a:spLocks noGrp="1"/>
          </p:cNvSpPr>
          <p:nvPr>
            <p:ph type="subTitle" idx="1"/>
          </p:nvPr>
        </p:nvSpPr>
        <p:spPr/>
        <p:txBody>
          <a:bodyPr/>
          <a:lstStyle/>
          <a:p>
            <a:r>
              <a:t>Generated on August 29,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Strategic AI Investments for 2024 Success</a:t>
            </a:r>
          </a:p>
        </p:txBody>
      </p:sp>
      <p:sp>
        <p:nvSpPr>
          <p:cNvPr id="3" name="Content Placeholder 2"/>
          <p:cNvSpPr>
            <a:spLocks noGrp="1"/>
          </p:cNvSpPr>
          <p:nvPr>
            <p:ph idx="1"/>
          </p:nvPr>
        </p:nvSpPr>
        <p:spPr/>
        <p:txBody>
          <a:bodyPr/>
          <a:lstStyle/>
          <a:p>
            <a:pPr algn="l"/>
            <a:r>
              <a:rPr sz="2800">
                <a:latin typeface="Calibri"/>
              </a:rPr>
              <a:t>Invest in AI technologies for competitive advantage in 2024 market.</a:t>
            </a:r>
          </a:p>
          <a:p>
            <a:pPr algn="l"/>
            <a:r>
              <a:rPr sz="2800">
                <a:latin typeface="Calibri"/>
              </a:rPr>
              <a:t>Implement strategies to reduce 60% security risks from generative AI.</a:t>
            </a:r>
          </a:p>
          <a:p>
            <a:pPr algn="l"/>
            <a:r>
              <a:rPr sz="2800">
                <a:latin typeface="Calibri"/>
              </a:rPr>
              <a:t>Enhance AI system reliability to boost user trust by 30%.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pPr algn="l"/>
            <a:r>
              <a:rPr sz="2800">
                <a:latin typeface="Calibri"/>
              </a:rPr>
              <a:t>[1] https://ahrefs.com/blog/ai-statistics/</a:t>
            </a:r>
          </a:p>
          <a:p>
            <a:pPr algn="l"/>
            <a:r>
              <a:rPr sz="2800">
                <a:latin typeface="Calibri"/>
              </a:rPr>
              <a:t>[2] https://www.upgrowth.in/ai-marketing-strategies/</a:t>
            </a:r>
          </a:p>
          <a:p>
            <a:pPr algn="l"/>
            <a:r>
              <a:rPr sz="2800">
                <a:latin typeface="Calibri"/>
              </a:rPr>
              <a:t>[3] https://resources.techsaga.co.in/blog/ai-is-shaping-the-future-of-digital-marketing/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pPr algn="l"/>
            <a:r>
              <a:rPr sz="2000">
                <a:latin typeface="Calibri"/>
              </a:rPr>
              <a:t>Surging Growth in Global AI Investments</a:t>
            </a:r>
          </a:p>
          <a:p>
            <a:pPr algn="l"/>
            <a:r>
              <a:rPr sz="2000">
                <a:latin typeface="Calibri"/>
              </a:rPr>
              <a:t>Surge in AI Overview Mentions Across Brands</a:t>
            </a:r>
          </a:p>
          <a:p>
            <a:pPr algn="l"/>
            <a:r>
              <a:rPr sz="2000">
                <a:latin typeface="Calibri"/>
              </a:rPr>
              <a:t>Critical Vulnerabilities in Generative AI Systems</a:t>
            </a:r>
          </a:p>
          <a:p>
            <a:pPr algn="l"/>
            <a:r>
              <a:rPr sz="2000">
                <a:latin typeface="Calibri"/>
              </a:rPr>
              <a:t>AI-Driven Growth in E-Commerce, Streaming, and Finance</a:t>
            </a:r>
          </a:p>
          <a:p>
            <a:pPr algn="l"/>
            <a:r>
              <a:rPr sz="2000">
                <a:latin typeface="Calibri"/>
              </a:rPr>
              <a:t>AI Reliability and Sustainability Concerns</a:t>
            </a:r>
          </a:p>
          <a:p>
            <a:pPr algn="l"/>
            <a:r>
              <a:rPr sz="2000">
                <a:latin typeface="Calibri"/>
              </a:rPr>
              <a:t>Future Outlook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Surging Growth in Global AI Investments</a:t>
            </a:r>
          </a:p>
        </p:txBody>
      </p:sp>
      <p:sp>
        <p:nvSpPr>
          <p:cNvPr id="3" name="Content Placeholder 2"/>
          <p:cNvSpPr>
            <a:spLocks noGrp="1"/>
          </p:cNvSpPr>
          <p:nvPr>
            <p:ph idx="1"/>
          </p:nvPr>
        </p:nvSpPr>
        <p:spPr/>
        <p:txBody>
          <a:bodyPr/>
          <a:lstStyle/>
          <a:p>
            <a:pPr algn="l"/>
            <a:r>
              <a:rPr sz="2800">
                <a:latin typeface="Calibri"/>
              </a:rPr>
              <a:t>Global AI market projected at $758 billion by 2025</a:t>
            </a:r>
          </a:p>
          <a:p>
            <a:pPr algn="l"/>
            <a:r>
              <a:rPr sz="2800">
                <a:latin typeface="Calibri"/>
              </a:rPr>
              <a:t>AI revenue expected to rise from $30 billion in 2025 to $85 billion by 2029</a:t>
            </a:r>
          </a:p>
          <a:p>
            <a:pPr algn="l"/>
            <a:r>
              <a:rPr sz="2800">
                <a:latin typeface="Calibri"/>
              </a:rPr>
              <a:t>Generative AI spending to reach $644 billion in 2025, up 76.4% from 2024</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Surge in AI Overview Mentions Across Brands</a:t>
            </a:r>
          </a:p>
        </p:txBody>
      </p:sp>
      <p:sp>
        <p:nvSpPr>
          <p:cNvPr id="3" name="Content Placeholder 2"/>
          <p:cNvSpPr>
            <a:spLocks noGrp="1"/>
          </p:cNvSpPr>
          <p:nvPr>
            <p:ph idx="1"/>
          </p:nvPr>
        </p:nvSpPr>
        <p:spPr/>
        <p:txBody>
          <a:bodyPr/>
          <a:lstStyle/>
          <a:p>
            <a:pPr algn="l"/>
            <a:r>
              <a:rPr sz="2800">
                <a:latin typeface="Calibri"/>
              </a:rPr>
              <a:t>AI Overviews: 54.61% of all Google searches indicate strong AI integration.</a:t>
            </a:r>
          </a:p>
          <a:p>
            <a:pPr algn="l"/>
            <a:r>
              <a:rPr sz="2800">
                <a:latin typeface="Calibri"/>
              </a:rPr>
              <a:t>116% growth in AI Overviews since March Core Update highlights rising importance.</a:t>
            </a:r>
          </a:p>
          <a:p>
            <a:pPr algn="l"/>
            <a:r>
              <a:rPr sz="2800">
                <a:latin typeface="Calibri"/>
              </a:rPr>
              <a:t>Top 25% brands: over 10x more AI Overview mentions than lower quartiles.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Critical Vulnerabilities in Generative AI Systems</a:t>
            </a:r>
          </a:p>
        </p:txBody>
      </p:sp>
      <p:sp>
        <p:nvSpPr>
          <p:cNvPr id="3" name="Content Placeholder 2"/>
          <p:cNvSpPr>
            <a:spLocks noGrp="1"/>
          </p:cNvSpPr>
          <p:nvPr>
            <p:ph idx="1"/>
          </p:nvPr>
        </p:nvSpPr>
        <p:spPr/>
        <p:txBody>
          <a:bodyPr/>
          <a:lstStyle/>
          <a:p>
            <a:pPr algn="l"/>
            <a:r>
              <a:rPr sz="2800">
                <a:latin typeface="Calibri"/>
              </a:rPr>
              <a:t>70% of generative AI platforms vulnerable to jailbreak attacks.</a:t>
            </a:r>
          </a:p>
          <a:p>
            <a:pPr algn="l"/>
            <a:r>
              <a:rPr sz="2800">
                <a:latin typeface="Calibri"/>
              </a:rPr>
              <a:t>AI systems can amplify human bias by 15-25%.</a:t>
            </a:r>
          </a:p>
          <a:p>
            <a:pPr algn="l"/>
            <a:r>
              <a:rPr sz="2800">
                <a:latin typeface="Calibri"/>
              </a:rPr>
              <a:t>51% of AI-generated news summaries contain significant issues.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AI-Driven Growth in E-Commerce, Streaming, and Finance</a:t>
            </a:r>
          </a:p>
        </p:txBody>
      </p:sp>
      <p:sp>
        <p:nvSpPr>
          <p:cNvPr id="3" name="Content Placeholder 2"/>
          <p:cNvSpPr>
            <a:spLocks noGrp="1"/>
          </p:cNvSpPr>
          <p:nvPr>
            <p:ph idx="1"/>
          </p:nvPr>
        </p:nvSpPr>
        <p:spPr/>
        <p:txBody>
          <a:bodyPr/>
          <a:lstStyle/>
          <a:p>
            <a:pPr algn="l"/>
            <a:r>
              <a:rPr sz="2800">
                <a:latin typeface="Calibri"/>
              </a:rPr>
              <a:t>E-commerce: 30% increase in sales through predictive analytics for product recommendations.</a:t>
            </a:r>
          </a:p>
          <a:p>
            <a:pPr algn="l"/>
            <a:r>
              <a:rPr sz="2800">
                <a:latin typeface="Calibri"/>
              </a:rPr>
              <a:t>Netflix: 80% viewer retention via AI-driven personalized content suggestions.</a:t>
            </a:r>
          </a:p>
          <a:p>
            <a:pPr algn="l"/>
            <a:r>
              <a:rPr sz="2800">
                <a:latin typeface="Calibri"/>
              </a:rPr>
              <a:t>Fintech: 60% faster customer support using AI chatbots for inquiries and setups.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Reliability and Sustainability Concerns</a:t>
            </a:r>
          </a:p>
        </p:txBody>
      </p:sp>
      <p:sp>
        <p:nvSpPr>
          <p:cNvPr id="3" name="Content Placeholder 2"/>
          <p:cNvSpPr>
            <a:spLocks noGrp="1"/>
          </p:cNvSpPr>
          <p:nvPr>
            <p:ph idx="1"/>
          </p:nvPr>
        </p:nvSpPr>
        <p:spPr/>
        <p:txBody>
          <a:bodyPr/>
          <a:lstStyle/>
          <a:p>
            <a:pPr algn="l"/>
            <a:r>
              <a:rPr sz="2800">
                <a:latin typeface="Calibri"/>
              </a:rPr>
              <a:t>OpenAI o3 model: 33% hallucination rate indicates reliability issues.</a:t>
            </a:r>
          </a:p>
          <a:p>
            <a:pPr algn="l"/>
            <a:r>
              <a:rPr sz="2800">
                <a:latin typeface="Calibri"/>
              </a:rPr>
              <a:t>OpenAI o4-mini model: 48% hallucination rate suggests ongoing AI challenges.</a:t>
            </a:r>
          </a:p>
          <a:p>
            <a:pPr algn="l"/>
            <a:r>
              <a:rPr sz="2800">
                <a:latin typeface="Calibri"/>
              </a:rPr>
              <a:t>AI energy consumption may exceed Bitcoin by 2025, raising sustainability concerns.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Outlook</a:t>
            </a:r>
          </a:p>
        </p:txBody>
      </p:sp>
      <p:sp>
        <p:nvSpPr>
          <p:cNvPr id="3" name="Content Placeholder 2"/>
          <p:cNvSpPr>
            <a:spLocks noGrp="1"/>
          </p:cNvSpPr>
          <p:nvPr>
            <p:ph idx="1"/>
          </p:nvPr>
        </p:nvSpPr>
        <p:spPr/>
        <p:txBody>
          <a:bodyPr/>
          <a:lstStyle/>
          <a:p>
            <a:pPr algn="l"/>
            <a:r>
              <a:rPr sz="2800">
                <a:latin typeface="Calibri"/>
              </a:rPr>
              <a:t>The AI market is expected to grow to $1.8 trillion by 2030.</a:t>
            </a:r>
          </a:p>
          <a:p>
            <a:pPr algn="l"/>
            <a:r>
              <a:rPr sz="2800">
                <a:latin typeface="Calibri"/>
              </a:rPr>
              <a:t>Generative AI spending is projected to increase significantly, reflecting the growing reliance on AI technologies.</a:t>
            </a:r>
          </a:p>
          <a:p>
            <a:pPr algn="l"/>
            <a:r>
              <a:rPr sz="2800">
                <a:latin typeface="Calibri"/>
              </a:rPr>
              <a:t>The demand for AI solutions is expected to rise, driven by advancements in machine learning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Impact: Engagement, Innovation, and Sustainability</a:t>
            </a:r>
          </a:p>
        </p:txBody>
      </p:sp>
      <p:sp>
        <p:nvSpPr>
          <p:cNvPr id="3" name="Content Placeholder 2"/>
          <p:cNvSpPr>
            <a:spLocks noGrp="1"/>
          </p:cNvSpPr>
          <p:nvPr>
            <p:ph idx="1"/>
          </p:nvPr>
        </p:nvSpPr>
        <p:spPr/>
        <p:txBody>
          <a:bodyPr/>
          <a:lstStyle/>
          <a:p>
            <a:pPr algn="l"/>
            <a:r>
              <a:rPr sz="2800">
                <a:latin typeface="Calibri"/>
              </a:rPr>
              <a:t>AI-driven personalization: 30% increase in customer engagement rates.</a:t>
            </a:r>
          </a:p>
          <a:p>
            <a:pPr algn="l"/>
            <a:r>
              <a:rPr sz="2800">
                <a:latin typeface="Calibri"/>
              </a:rPr>
              <a:t>AI integration: 40% growth in innovation across multiple sectors.</a:t>
            </a:r>
          </a:p>
          <a:p>
            <a:pPr algn="l"/>
            <a:r>
              <a:rPr sz="2800">
                <a:latin typeface="Calibri"/>
              </a:rPr>
              <a:t>Addressing AI bias: essential for 60% sustainable development success.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