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0" r:id="rId6"/>
    <p:sldId id="259" r:id="rId7"/>
    <p:sldId id="271" r:id="rId8"/>
    <p:sldId id="279" r:id="rId9"/>
    <p:sldId id="272" r:id="rId10"/>
    <p:sldId id="273" r:id="rId11"/>
    <p:sldId id="274" r:id="rId12"/>
    <p:sldId id="275" r:id="rId13"/>
    <p:sldId id="278" r:id="rId14"/>
    <p:sldId id="276" r:id="rId15"/>
    <p:sldId id="277" r:id="rId16"/>
    <p:sldId id="266" r:id="rId17"/>
    <p:sldId id="267" r:id="rId18"/>
    <p:sldId id="269" r:id="rId19"/>
    <p:sldId id="268" r:id="rId20"/>
    <p:sldId id="282" r:id="rId21"/>
    <p:sldId id="270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9" autoAdjust="0"/>
    <p:restoredTop sz="94728"/>
  </p:normalViewPr>
  <p:slideViewPr>
    <p:cSldViewPr snapToGrid="0">
      <p:cViewPr varScale="1">
        <p:scale>
          <a:sx n="104" d="100"/>
          <a:sy n="104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3470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01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690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66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+mn-lt"/>
                <a:ea typeface="Microsoft JhengHei" panose="020B0604030504040204" pitchFamily="34" charset="-120"/>
              </a:defRPr>
            </a:lvl1pPr>
            <a:lvl2pPr>
              <a:defRPr b="1" i="0">
                <a:latin typeface="+mn-lt"/>
                <a:ea typeface="Microsoft JhengHei" panose="020B0604030504040204" pitchFamily="34" charset="-120"/>
              </a:defRPr>
            </a:lvl2pPr>
            <a:lvl3pPr>
              <a:defRPr b="1" i="0">
                <a:latin typeface="+mn-lt"/>
                <a:ea typeface="Microsoft JhengHei" panose="020B0604030504040204" pitchFamily="34" charset="-120"/>
              </a:defRPr>
            </a:lvl3pPr>
            <a:lvl4pPr>
              <a:defRPr b="1" i="0">
                <a:latin typeface="+mn-lt"/>
                <a:ea typeface="Microsoft JhengHei" panose="020B0604030504040204" pitchFamily="34" charset="-120"/>
              </a:defRPr>
            </a:lvl4pPr>
            <a:lvl5pPr>
              <a:defRPr b="1" i="0">
                <a:latin typeface="+mn-lt"/>
                <a:ea typeface="Microsoft JhengHei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55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307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2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74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89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35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16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5078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485900"/>
            <a:ext cx="10515600" cy="487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BDC2-C48B-40EA-B56A-BB4F38567950}" type="datetimeFigureOut">
              <a:rPr lang="zh-TW" altLang="en-US" smtClean="0"/>
              <a:t>2022/9/16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2516-8A88-4385-8D23-81C170D17B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31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66FF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UVA10055 (--)</a:t>
            </a:r>
          </a:p>
          <a:p>
            <a:r>
              <a:rPr lang="en-US" altLang="zh-TW" dirty="0"/>
              <a:t>UVA10783 (82.87%)</a:t>
            </a:r>
          </a:p>
          <a:p>
            <a:r>
              <a:rPr lang="en-US" altLang="zh-TW" dirty="0"/>
              <a:t>UVA100 (50%)</a:t>
            </a:r>
          </a:p>
          <a:p>
            <a:r>
              <a:rPr lang="en-US" altLang="zh-TW" dirty="0"/>
              <a:t>UVA11417 (42.6%)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939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Uva100 – 3n+1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352"/>
            <a:ext cx="8122115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6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64631" y="404646"/>
            <a:ext cx="8231188" cy="61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29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74031" y="452604"/>
            <a:ext cx="10515600" cy="581183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給定一個數 </a:t>
            </a:r>
            <a:r>
              <a:rPr lang="en-US" altLang="zh-TW" dirty="0"/>
              <a:t>n </a:t>
            </a:r>
            <a:r>
              <a:rPr lang="zh-TW" altLang="en-US" dirty="0"/>
              <a:t>依據下列規則產生一個數列，當</a:t>
            </a:r>
            <a:r>
              <a:rPr lang="en-US" altLang="zh-TW" dirty="0"/>
              <a:t>n 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時停止，數列長度稱為 </a:t>
            </a:r>
            <a:r>
              <a:rPr lang="en-US" altLang="zh-TW" dirty="0"/>
              <a:t>cycle-length</a:t>
            </a:r>
            <a:r>
              <a:rPr lang="zh-TW" altLang="en-US" dirty="0"/>
              <a:t>，例如 </a:t>
            </a:r>
            <a:r>
              <a:rPr lang="en-US" altLang="zh-TW" dirty="0"/>
              <a:t>n=22</a:t>
            </a:r>
            <a:r>
              <a:rPr lang="zh-TW" altLang="en-US" dirty="0"/>
              <a:t>，產生數列為 </a:t>
            </a:r>
            <a:r>
              <a:rPr lang="en-US" altLang="zh-TW" dirty="0"/>
              <a:t>22 11 34 17 52 26 13 40 20 10 5 16 8 4 2 1</a:t>
            </a:r>
            <a:r>
              <a:rPr lang="zh-TW" altLang="en-US" dirty="0"/>
              <a:t>，</a:t>
            </a:r>
            <a:r>
              <a:rPr lang="en-US" altLang="zh-TW" dirty="0"/>
              <a:t>cycle-length = 16</a:t>
            </a:r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每次讀取 </a:t>
            </a:r>
            <a:r>
              <a:rPr lang="en-US" altLang="zh-TW" dirty="0"/>
              <a:t>2 </a:t>
            </a:r>
            <a:r>
              <a:rPr lang="zh-TW" altLang="en-US" dirty="0"/>
              <a:t>個數 </a:t>
            </a:r>
            <a:r>
              <a:rPr lang="en-US" altLang="zh-TW" dirty="0" err="1"/>
              <a:t>i</a:t>
            </a:r>
            <a:r>
              <a:rPr lang="en-US" altLang="zh-TW" dirty="0"/>
              <a:t>, j </a:t>
            </a:r>
            <a:r>
              <a:rPr lang="zh-TW" altLang="en-US" dirty="0"/>
              <a:t>直到檔案結尾</a:t>
            </a:r>
            <a:endParaRPr lang="en-US" altLang="zh-TW" dirty="0"/>
          </a:p>
          <a:p>
            <a:pPr>
              <a:lnSpc>
                <a:spcPct val="120000"/>
              </a:lnSpc>
            </a:pPr>
            <a:r>
              <a:rPr lang="zh-TW" altLang="en-US" dirty="0"/>
              <a:t>針對 </a:t>
            </a:r>
            <a:r>
              <a:rPr lang="en-US" altLang="zh-TW" dirty="0" err="1"/>
              <a:t>i</a:t>
            </a:r>
            <a:r>
              <a:rPr lang="en-US" altLang="zh-TW" dirty="0"/>
              <a:t> </a:t>
            </a:r>
            <a:r>
              <a:rPr lang="zh-TW" altLang="en-US" dirty="0"/>
              <a:t>到 </a:t>
            </a:r>
            <a:r>
              <a:rPr lang="en-US" altLang="zh-TW" dirty="0"/>
              <a:t>j </a:t>
            </a:r>
            <a:r>
              <a:rPr lang="zh-TW" altLang="en-US" dirty="0"/>
              <a:t>每一個數計算 </a:t>
            </a:r>
            <a:r>
              <a:rPr lang="en-US" altLang="zh-TW" dirty="0"/>
              <a:t>cycle-length </a:t>
            </a:r>
            <a:r>
              <a:rPr lang="zh-TW" altLang="en-US" dirty="0"/>
              <a:t>，找出最大的 </a:t>
            </a:r>
            <a:r>
              <a:rPr lang="en-US" altLang="zh-TW" dirty="0"/>
              <a:t>cycle-length (max)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每次讀入一對數 </a:t>
            </a:r>
            <a:r>
              <a:rPr lang="en-US" altLang="zh-TW" dirty="0" err="1"/>
              <a:t>i</a:t>
            </a:r>
            <a:r>
              <a:rPr lang="en-US" altLang="zh-TW" dirty="0"/>
              <a:t> j </a:t>
            </a:r>
            <a:r>
              <a:rPr lang="zh-TW" altLang="en-US" dirty="0"/>
              <a:t>，輸出的格式為 </a:t>
            </a:r>
            <a:r>
              <a:rPr lang="en-US" altLang="zh-TW" sz="3300" b="1" i="1" dirty="0" err="1"/>
              <a:t>i</a:t>
            </a:r>
            <a:r>
              <a:rPr lang="en-US" altLang="zh-TW" sz="3300" b="1" i="1" dirty="0"/>
              <a:t> j max</a:t>
            </a:r>
            <a:endParaRPr lang="zh-TW" altLang="en-US" sz="3300" b="1" i="1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36" y="2071410"/>
            <a:ext cx="3896269" cy="16099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3357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計算</a:t>
            </a:r>
            <a:r>
              <a:rPr lang="en-US" altLang="zh-TW" dirty="0"/>
              <a:t>Cycle Length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8"/>
            <a:ext cx="4231105" cy="47757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155" y="1690687"/>
            <a:ext cx="3657985" cy="4775703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5807242" y="3657600"/>
            <a:ext cx="962526" cy="7700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73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讀取資料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每次讀取 </a:t>
            </a:r>
            <a:r>
              <a:rPr lang="en-US" altLang="zh-TW" dirty="0"/>
              <a:t>2 </a:t>
            </a:r>
            <a:r>
              <a:rPr lang="zh-TW" altLang="en-US" dirty="0"/>
              <a:t>個數 </a:t>
            </a:r>
            <a:r>
              <a:rPr lang="en-US" altLang="zh-TW" dirty="0" err="1"/>
              <a:t>i</a:t>
            </a:r>
            <a:r>
              <a:rPr lang="en-US" altLang="zh-TW" dirty="0"/>
              <a:t>, j </a:t>
            </a:r>
            <a:r>
              <a:rPr lang="zh-TW" altLang="en-US" dirty="0"/>
              <a:t>直到檔案結尾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28" y="2493986"/>
            <a:ext cx="5845275" cy="20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379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演算程序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2400" b="0" dirty="0"/>
              <a:t>宣告 </a:t>
            </a:r>
            <a:r>
              <a:rPr lang="en-US" altLang="zh-TW" sz="2400" b="0" dirty="0" err="1"/>
              <a:t>i</a:t>
            </a:r>
            <a:r>
              <a:rPr lang="en-US" altLang="zh-TW" sz="2400" b="0" dirty="0"/>
              <a:t>, j, max </a:t>
            </a:r>
            <a:r>
              <a:rPr lang="zh-TW" altLang="en-US" sz="2400" b="0" dirty="0"/>
              <a:t>為整數</a:t>
            </a:r>
            <a:endParaRPr lang="en-US" altLang="zh-TW" sz="2400" b="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/>
              <a:t>While Loop (</a:t>
            </a:r>
            <a:r>
              <a:rPr lang="zh-TW" altLang="en-US" sz="2400" b="0" dirty="0"/>
              <a:t>讀取 </a:t>
            </a:r>
            <a:r>
              <a:rPr lang="en-US" altLang="zh-TW" sz="2400" b="0" dirty="0" err="1"/>
              <a:t>i</a:t>
            </a:r>
            <a:r>
              <a:rPr lang="en-US" altLang="zh-TW" sz="2400" b="0" dirty="0"/>
              <a:t>, j </a:t>
            </a:r>
            <a:r>
              <a:rPr lang="zh-TW" altLang="en-US" sz="2400" b="0" dirty="0"/>
              <a:t>一直到檔案結束</a:t>
            </a:r>
            <a:r>
              <a:rPr lang="en-US" altLang="zh-TW" sz="2400" b="0" dirty="0"/>
              <a:t>)</a:t>
            </a:r>
            <a:r>
              <a:rPr lang="zh-TW" altLang="en-US" sz="2400" b="0" dirty="0"/>
              <a:t> </a:t>
            </a:r>
            <a:r>
              <a:rPr lang="en-US" altLang="zh-TW" sz="2400" b="0" dirty="0"/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/>
              <a:t>     </a:t>
            </a:r>
            <a:r>
              <a:rPr lang="zh-TW" altLang="en-US" sz="2400" b="0" dirty="0"/>
              <a:t>設定 </a:t>
            </a:r>
            <a:r>
              <a:rPr lang="en-US" altLang="zh-TW" sz="2400" b="0" dirty="0"/>
              <a:t>max = 1;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/>
              <a:t>     For Loop (from </a:t>
            </a:r>
            <a:r>
              <a:rPr lang="en-US" altLang="zh-TW" sz="2400" b="0" dirty="0" err="1"/>
              <a:t>i</a:t>
            </a:r>
            <a:r>
              <a:rPr lang="en-US" altLang="zh-TW" sz="2400" b="0" dirty="0"/>
              <a:t> to j) {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/>
              <a:t>          </a:t>
            </a:r>
            <a:r>
              <a:rPr lang="zh-TW" altLang="en-US" sz="2400" b="0" dirty="0"/>
              <a:t>計算每一個數的 </a:t>
            </a:r>
            <a:r>
              <a:rPr lang="en-US" altLang="zh-TW" sz="2400" b="0" dirty="0"/>
              <a:t>Cycle Length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/>
              <a:t>          If </a:t>
            </a:r>
            <a:r>
              <a:rPr lang="en-US" altLang="zh-TW" sz="2400" b="0" dirty="0" err="1"/>
              <a:t>len</a:t>
            </a:r>
            <a:r>
              <a:rPr lang="en-US" altLang="zh-TW" sz="2400" b="0" dirty="0"/>
              <a:t> &gt; max </a:t>
            </a:r>
            <a:r>
              <a:rPr lang="en-US" altLang="zh-TW" sz="2400" b="0" dirty="0">
                <a:sym typeface="Wingdings" panose="05000000000000000000" pitchFamily="2" charset="2"/>
              </a:rPr>
              <a:t> max = </a:t>
            </a:r>
            <a:r>
              <a:rPr lang="en-US" altLang="zh-TW" sz="2400" b="0" dirty="0" err="1">
                <a:sym typeface="Wingdings" panose="05000000000000000000" pitchFamily="2" charset="2"/>
              </a:rPr>
              <a:t>len</a:t>
            </a:r>
            <a:endParaRPr lang="en-US" altLang="zh-TW" sz="2400" b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>
                <a:sym typeface="Wingdings" panose="05000000000000000000" pitchFamily="2" charset="2"/>
              </a:rPr>
              <a:t>          </a:t>
            </a:r>
            <a:r>
              <a:rPr lang="zh-TW" altLang="en-US" sz="2400" b="0" dirty="0">
                <a:sym typeface="Wingdings" panose="05000000000000000000" pitchFamily="2" charset="2"/>
              </a:rPr>
              <a:t>列印</a:t>
            </a:r>
            <a:r>
              <a:rPr lang="en-US" altLang="zh-TW" sz="2400" b="0" dirty="0">
                <a:sym typeface="Wingdings" panose="05000000000000000000" pitchFamily="2" charset="2"/>
              </a:rPr>
              <a:t> </a:t>
            </a:r>
            <a:r>
              <a:rPr lang="en-US" altLang="zh-TW" sz="2400" b="0" dirty="0" err="1">
                <a:sym typeface="Wingdings" panose="05000000000000000000" pitchFamily="2" charset="2"/>
              </a:rPr>
              <a:t>i</a:t>
            </a:r>
            <a:r>
              <a:rPr lang="en-US" altLang="zh-TW" sz="2400" b="0" dirty="0">
                <a:sym typeface="Wingdings" panose="05000000000000000000" pitchFamily="2" charset="2"/>
              </a:rPr>
              <a:t> j max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0" dirty="0">
                <a:sym typeface="Wingdings" panose="05000000000000000000" pitchFamily="2" charset="2"/>
              </a:rPr>
              <a:t>     }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2400" b="0" dirty="0"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804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29" y="1674062"/>
            <a:ext cx="10379992" cy="512227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91125" y="256184"/>
            <a:ext cx="10515600" cy="1325563"/>
          </a:xfrm>
        </p:spPr>
        <p:txBody>
          <a:bodyPr/>
          <a:lstStyle/>
          <a:p>
            <a:r>
              <a:rPr lang="en-US" altLang="zh-TW" dirty="0"/>
              <a:t>UVA11417 - GCD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698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003" y="1145787"/>
            <a:ext cx="2962688" cy="100026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331" y="2339971"/>
            <a:ext cx="3214770" cy="219545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40" y="2586859"/>
            <a:ext cx="5074215" cy="2131445"/>
          </a:xfrm>
          <a:prstGeom prst="rect">
            <a:avLst/>
          </a:prstGeom>
        </p:spPr>
      </p:pic>
      <p:sp>
        <p:nvSpPr>
          <p:cNvPr id="8" name="向右箭號 7"/>
          <p:cNvSpPr/>
          <p:nvPr/>
        </p:nvSpPr>
        <p:spPr>
          <a:xfrm>
            <a:off x="6601968" y="3200400"/>
            <a:ext cx="603504" cy="45218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014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48" y="510215"/>
            <a:ext cx="10518611" cy="604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99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輸入正整數 </a:t>
            </a:r>
            <a:r>
              <a:rPr lang="en-US" altLang="zh-TW" dirty="0"/>
              <a:t>x, y</a:t>
            </a:r>
            <a:r>
              <a:rPr lang="zh-TW" altLang="en-US" dirty="0"/>
              <a:t>，求 </a:t>
            </a:r>
            <a:r>
              <a:rPr lang="en-US" altLang="zh-TW" dirty="0"/>
              <a:t>x, y </a:t>
            </a:r>
            <a:r>
              <a:rPr lang="zh-TW" altLang="en-US" dirty="0"/>
              <a:t>的最大公因數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56 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 44 = 1 </a:t>
            </a:r>
            <a:r>
              <a:rPr lang="zh-TW" altLang="en-US" dirty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12</a:t>
            </a:r>
          </a:p>
          <a:p>
            <a:endParaRPr lang="en-US" altLang="zh-TW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44 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12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= 3 </a:t>
            </a:r>
            <a:r>
              <a:rPr lang="zh-TW" altLang="en-US" dirty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8</a:t>
            </a:r>
          </a:p>
          <a:p>
            <a:endParaRPr lang="en-US" altLang="zh-TW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12 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= 1 </a:t>
            </a:r>
            <a:r>
              <a:rPr lang="zh-TW" altLang="en-US" dirty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4</a:t>
            </a:r>
          </a:p>
          <a:p>
            <a:endParaRPr lang="en-US" altLang="zh-TW" dirty="0">
              <a:solidFill>
                <a:srgbClr val="0000FF"/>
              </a:solidFill>
              <a:sym typeface="Symbol" pitchFamily="18" charset="2"/>
            </a:endParaRPr>
          </a:p>
          <a:p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8  </a:t>
            </a:r>
            <a:r>
              <a:rPr lang="en-US" altLang="zh-TW" dirty="0">
                <a:solidFill>
                  <a:srgbClr val="FF0000"/>
                </a:solidFill>
                <a:sym typeface="Symbol" pitchFamily="18" charset="2"/>
              </a:rPr>
              <a:t>4</a:t>
            </a:r>
            <a:r>
              <a:rPr lang="en-US" altLang="zh-TW" dirty="0">
                <a:solidFill>
                  <a:srgbClr val="0000FF"/>
                </a:solidFill>
                <a:sym typeface="Symbol" pitchFamily="18" charset="2"/>
              </a:rPr>
              <a:t> = 2 </a:t>
            </a:r>
            <a:r>
              <a:rPr lang="zh-TW" altLang="en-US" dirty="0">
                <a:solidFill>
                  <a:srgbClr val="0000FF"/>
                </a:solidFill>
                <a:sym typeface="Symbol" pitchFamily="18" charset="2"/>
              </a:rPr>
              <a:t>餘 </a:t>
            </a:r>
            <a:r>
              <a:rPr lang="en-US" altLang="zh-TW" dirty="0">
                <a:solidFill>
                  <a:srgbClr val="7030A0"/>
                </a:solidFill>
                <a:sym typeface="Symbol" pitchFamily="18" charset="2"/>
              </a:rPr>
              <a:t>0</a:t>
            </a:r>
            <a:endParaRPr lang="en-US" altLang="zh-TW" dirty="0">
              <a:solidFill>
                <a:srgbClr val="7030A0"/>
              </a:solidFill>
            </a:endParaRP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  <a:prstDash val="sysDot"/>
          </a:ln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歐基里德演算法</a:t>
            </a:r>
            <a:endParaRPr lang="en-US" altLang="zh-TW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33400" indent="-533400">
              <a:buFontTx/>
              <a:buAutoNum type="arabicPeriod"/>
            </a:pP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Input 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 , B</a:t>
            </a:r>
          </a:p>
          <a:p>
            <a:pPr marL="533400" indent="-533400">
              <a:buFontTx/>
              <a:buAutoNum type="arabicPeriod"/>
            </a:pP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A /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</a:t>
            </a:r>
          </a:p>
          <a:p>
            <a:pPr marL="533400" indent="-533400">
              <a:buFontTx/>
              <a:buAutoNum type="arabicPeriod"/>
            </a:pP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if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 ==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0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output B</a:t>
            </a:r>
          </a:p>
          <a:p>
            <a:pPr marL="533400" indent="-533400">
              <a:buFontTx/>
              <a:buAutoNum type="arabicPeriod"/>
            </a:pP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Else </a:t>
            </a:r>
          </a:p>
          <a:p>
            <a:pPr marL="0" indent="0">
              <a:buNone/>
            </a:pP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	A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sym typeface="Wingdings" pitchFamily="2" charset="2"/>
              </a:rPr>
              <a:t>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  <a:sym typeface="Wingdings" pitchFamily="2" charset="2"/>
              </a:rPr>
              <a:t>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b="1" dirty="0">
                <a:latin typeface="Calibri" panose="020F0502020204030204" pitchFamily="34" charset="0"/>
                <a:ea typeface="微軟正黑體" panose="020B0604030504040204" pitchFamily="34" charset="-120"/>
              </a:rPr>
              <a:t>GOTO 2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31304" y="2448511"/>
            <a:ext cx="3785819" cy="38633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1" kern="1200" baseline="0">
                <a:solidFill>
                  <a:schemeClr val="tx1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3200" dirty="0">
              <a:solidFill>
                <a:srgbClr val="7030A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28800" y="1825625"/>
            <a:ext cx="457200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1116676" y="2867486"/>
            <a:ext cx="457200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1111135" y="3892723"/>
            <a:ext cx="457200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1097281" y="4909645"/>
            <a:ext cx="315883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3224213" y="1825625"/>
            <a:ext cx="457200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1830125" y="2867486"/>
            <a:ext cx="457200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224213" y="2867322"/>
            <a:ext cx="315883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802358" y="3892723"/>
            <a:ext cx="315883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3064887" y="3887226"/>
            <a:ext cx="315883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1627792" y="4909644"/>
            <a:ext cx="315883" cy="41881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肘形接點 12"/>
          <p:cNvCxnSpPr>
            <a:stCxn id="7" idx="2"/>
            <a:endCxn id="15" idx="0"/>
          </p:cNvCxnSpPr>
          <p:nvPr/>
        </p:nvCxnSpPr>
        <p:spPr>
          <a:xfrm rot="5400000">
            <a:off x="1389813" y="2199899"/>
            <a:ext cx="623050" cy="71212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接點 30"/>
          <p:cNvCxnSpPr>
            <a:stCxn id="21" idx="2"/>
            <a:endCxn id="18" idx="0"/>
          </p:cNvCxnSpPr>
          <p:nvPr/>
        </p:nvCxnSpPr>
        <p:spPr>
          <a:xfrm rot="5400000">
            <a:off x="1396017" y="3230015"/>
            <a:ext cx="606426" cy="718990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接點 41"/>
          <p:cNvCxnSpPr>
            <a:stCxn id="24" idx="2"/>
            <a:endCxn id="19" idx="0"/>
          </p:cNvCxnSpPr>
          <p:nvPr/>
        </p:nvCxnSpPr>
        <p:spPr>
          <a:xfrm rot="5400000">
            <a:off x="1308707" y="4258051"/>
            <a:ext cx="598111" cy="705077"/>
          </a:xfrm>
          <a:prstGeom prst="bentConnector3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0" idx="2"/>
          </p:cNvCxnSpPr>
          <p:nvPr/>
        </p:nvCxnSpPr>
        <p:spPr>
          <a:xfrm flipH="1">
            <a:off x="2286000" y="2244436"/>
            <a:ext cx="1166813" cy="622885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3" idx="2"/>
          </p:cNvCxnSpPr>
          <p:nvPr/>
        </p:nvCxnSpPr>
        <p:spPr>
          <a:xfrm flipH="1">
            <a:off x="2118241" y="3286133"/>
            <a:ext cx="1263914" cy="6064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H="1">
            <a:off x="1960299" y="4306037"/>
            <a:ext cx="1262529" cy="60109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向右箭號 5">
            <a:extLst>
              <a:ext uri="{FF2B5EF4-FFF2-40B4-BE49-F238E27FC236}">
                <a16:creationId xmlns:a16="http://schemas.microsoft.com/office/drawing/2014/main" id="{9EA6EDD9-2FC5-D0C2-8797-47D023D0AB78}"/>
              </a:ext>
            </a:extLst>
          </p:cNvPr>
          <p:cNvSpPr/>
          <p:nvPr/>
        </p:nvSpPr>
        <p:spPr>
          <a:xfrm>
            <a:off x="4625788" y="3429000"/>
            <a:ext cx="847165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71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20585" y="233590"/>
            <a:ext cx="8719457" cy="645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10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歐基里德演算法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3938"/>
            <a:ext cx="421421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內容版面配置區 4">
            <a:extLst>
              <a:ext uri="{FF2B5EF4-FFF2-40B4-BE49-F238E27FC236}">
                <a16:creationId xmlns:a16="http://schemas.microsoft.com/office/drawing/2014/main" id="{11277301-7F5B-B4E4-5BB1-2C5B3D1BD862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Microsoft JhengHe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歐基里德演算法</a:t>
            </a:r>
            <a:endParaRPr lang="en-US" altLang="zh-TW" b="1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33400" indent="-533400">
              <a:buFontTx/>
              <a:buAutoNum type="arabicPeriod"/>
            </a:pP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Input 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A , B</a:t>
            </a:r>
          </a:p>
          <a:p>
            <a:pPr marL="533400" indent="-533400">
              <a:buFontTx/>
              <a:buAutoNum type="arabicPeriod"/>
            </a:pP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A /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  <a:sym typeface="Wingdings" panose="05000000000000000000" pitchFamily="2" charset="2"/>
              </a:rPr>
              <a:t>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R</a:t>
            </a:r>
          </a:p>
          <a:p>
            <a:pPr marL="533400" indent="-533400">
              <a:buFontTx/>
              <a:buAutoNum type="arabicPeriod"/>
            </a:pP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if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R ==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0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output B</a:t>
            </a:r>
          </a:p>
          <a:p>
            <a:pPr marL="533400" indent="-533400">
              <a:buFontTx/>
              <a:buAutoNum type="arabicPeriod"/>
            </a:pP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Else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	A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  <a:sym typeface="Wingdings" pitchFamily="2" charset="2"/>
              </a:rPr>
              <a:t>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B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  <a:sym typeface="Wingdings" pitchFamily="2" charset="2"/>
              </a:rPr>
              <a:t>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R</a:t>
            </a:r>
            <a:r>
              <a:rPr lang="zh-TW" altLang="en-US" b="1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en-US" altLang="zh-TW" b="1">
                <a:latin typeface="Calibri" panose="020F0502020204030204" pitchFamily="34" charset="0"/>
                <a:ea typeface="微軟正黑體" panose="020B0604030504040204" pitchFamily="34" charset="-120"/>
              </a:rPr>
              <a:t>GOTO 2</a:t>
            </a:r>
            <a:endParaRPr lang="en-US" altLang="zh-TW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5" name="向右箭號 4">
            <a:extLst>
              <a:ext uri="{FF2B5EF4-FFF2-40B4-BE49-F238E27FC236}">
                <a16:creationId xmlns:a16="http://schemas.microsoft.com/office/drawing/2014/main" id="{1A155310-8224-3174-DE5F-DF03D27BE1CA}"/>
              </a:ext>
            </a:extLst>
          </p:cNvPr>
          <p:cNvSpPr/>
          <p:nvPr/>
        </p:nvSpPr>
        <p:spPr>
          <a:xfrm flipH="1">
            <a:off x="5128616" y="3429000"/>
            <a:ext cx="847165" cy="7126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3318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4D4D5F-A337-20F3-11E6-39D6E6D9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en-US" altLang="zh-TW" sz="2800" dirty="0"/>
              <a:t>Int n, </a:t>
            </a:r>
            <a:r>
              <a:rPr kumimoji="1" lang="en-US" altLang="zh-TW" sz="2800" dirty="0" err="1"/>
              <a:t>gcdsum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讀取 </a:t>
            </a:r>
            <a:r>
              <a:rPr kumimoji="1" lang="en-US" altLang="zh-TW" sz="2800" dirty="0"/>
              <a:t>n (</a:t>
            </a:r>
            <a:r>
              <a:rPr kumimoji="1" lang="en-US" altLang="zh-TW" sz="2800" dirty="0" err="1"/>
              <a:t>scanf</a:t>
            </a:r>
            <a:r>
              <a:rPr kumimoji="1" lang="en-US" altLang="zh-TW" sz="2800" dirty="0"/>
              <a:t>)</a:t>
            </a:r>
          </a:p>
          <a:p>
            <a:pPr marL="0" indent="0">
              <a:buNone/>
            </a:pPr>
            <a:r>
              <a:rPr kumimoji="1" lang="en-US" altLang="zh-TW" sz="2800" dirty="0"/>
              <a:t>While (n &lt;&gt; 0, if n=0</a:t>
            </a:r>
            <a:r>
              <a:rPr kumimoji="1" lang="zh-TW" altLang="en-US" sz="2800" dirty="0"/>
              <a:t>離開回圈</a:t>
            </a:r>
            <a:r>
              <a:rPr kumimoji="1" lang="en-US" altLang="zh-TW" sz="2800" dirty="0"/>
              <a:t>){</a:t>
            </a:r>
          </a:p>
          <a:p>
            <a:pPr marL="0" indent="0">
              <a:buNone/>
            </a:pPr>
            <a:r>
              <a:rPr kumimoji="1" lang="en-US" altLang="zh-TW" sz="2800" dirty="0"/>
              <a:t>     </a:t>
            </a:r>
            <a:r>
              <a:rPr kumimoji="1" lang="en-US" altLang="zh-TW" sz="2800" dirty="0" err="1"/>
              <a:t>gcdsum</a:t>
            </a:r>
            <a:r>
              <a:rPr kumimoji="1" lang="en-US" altLang="zh-TW" sz="2800" dirty="0"/>
              <a:t> = 0 (</a:t>
            </a:r>
            <a:r>
              <a:rPr kumimoji="1" lang="zh-TW" altLang="en-US" sz="2800" dirty="0"/>
              <a:t>設定累加的初始值為 </a:t>
            </a:r>
            <a:r>
              <a:rPr kumimoji="1" lang="en-US" altLang="zh-TW" sz="2800" dirty="0"/>
              <a:t>0)</a:t>
            </a:r>
          </a:p>
          <a:p>
            <a:pPr marL="0" indent="0">
              <a:buNone/>
            </a:pPr>
            <a:r>
              <a:rPr kumimoji="1" lang="en-US" altLang="zh-TW" sz="2800" dirty="0"/>
              <a:t>     </a:t>
            </a:r>
            <a:r>
              <a:rPr kumimoji="1" lang="zh-TW" altLang="en-US" sz="2800" dirty="0"/>
              <a:t>利用雙 </a:t>
            </a:r>
            <a:r>
              <a:rPr kumimoji="1" lang="en-US" altLang="zh-TW" sz="2800" dirty="0"/>
              <a:t>for </a:t>
            </a:r>
            <a:r>
              <a:rPr kumimoji="1" lang="zh-TW" altLang="en-US" sz="2800" dirty="0"/>
              <a:t>回圈，執行</a:t>
            </a:r>
            <a:r>
              <a:rPr kumimoji="1" lang="en-US" altLang="zh-TW" sz="2800" dirty="0"/>
              <a:t>{</a:t>
            </a:r>
          </a:p>
          <a:p>
            <a:pPr marL="0" indent="0">
              <a:buNone/>
            </a:pPr>
            <a:endParaRPr kumimoji="1" lang="en-US" altLang="zh-TW" sz="2800" dirty="0"/>
          </a:p>
          <a:p>
            <a:pPr marL="0" indent="0">
              <a:buNone/>
            </a:pPr>
            <a:endParaRPr kumimoji="1" lang="en-US" altLang="zh-TW" sz="2800" dirty="0"/>
          </a:p>
          <a:p>
            <a:pPr marL="0" indent="0">
              <a:buNone/>
            </a:pP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/>
              <a:t>     }</a:t>
            </a:r>
          </a:p>
          <a:p>
            <a:pPr marL="0" indent="0">
              <a:buNone/>
            </a:pPr>
            <a:r>
              <a:rPr kumimoji="1" lang="en-US" altLang="zh-TW" sz="2800" dirty="0"/>
              <a:t>     </a:t>
            </a:r>
            <a:r>
              <a:rPr kumimoji="1" lang="zh-TW" altLang="en-US" sz="2800" dirty="0"/>
              <a:t>列印結果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     讀取</a:t>
            </a:r>
            <a:r>
              <a:rPr kumimoji="1" lang="en-US" altLang="zh-TW" sz="2800" dirty="0"/>
              <a:t> n</a:t>
            </a:r>
          </a:p>
          <a:p>
            <a:pPr marL="0" indent="0">
              <a:buNone/>
            </a:pPr>
            <a:r>
              <a:rPr kumimoji="1" lang="en-US" altLang="zh-TW" sz="2800" dirty="0"/>
              <a:t>}</a:t>
            </a:r>
            <a:endParaRPr kumimoji="1" lang="zh-TW" altLang="en-US" sz="28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7E31BDE-D642-29CE-CA63-328A1D0A7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685" y="3793984"/>
            <a:ext cx="2962688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000" dirty="0"/>
              <a:t>輸入每一列為一個案例，包含雙方兵力人數 </a:t>
            </a:r>
            <a:r>
              <a:rPr lang="en-US" altLang="zh-TW" sz="2000" dirty="0"/>
              <a:t>a b</a:t>
            </a:r>
            <a:r>
              <a:rPr lang="zh-TW" altLang="en-US" sz="2000" dirty="0"/>
              <a:t>，如</a:t>
            </a:r>
            <a:endParaRPr lang="en-US" altLang="zh-TW" sz="2000" dirty="0"/>
          </a:p>
          <a:p>
            <a:pPr lvl="1"/>
            <a:r>
              <a:rPr lang="en-US" altLang="zh-TW" sz="2000" dirty="0"/>
              <a:t>2 4</a:t>
            </a:r>
          </a:p>
          <a:p>
            <a:pPr lvl="1"/>
            <a:r>
              <a:rPr lang="en-US" altLang="zh-TW" sz="2000" dirty="0"/>
              <a:t>536 128</a:t>
            </a:r>
          </a:p>
          <a:p>
            <a:r>
              <a:rPr lang="zh-TW" altLang="en-US" sz="2000" dirty="0"/>
              <a:t>輸出計算出兩軍的兵力差 </a:t>
            </a:r>
            <a:r>
              <a:rPr lang="en-US" altLang="zh-TW" sz="2000" dirty="0"/>
              <a:t>|a-b| </a:t>
            </a:r>
            <a:r>
              <a:rPr lang="en-US" altLang="zh-TW" sz="2000" strike="sngStrike" dirty="0"/>
              <a:t>(</a:t>
            </a:r>
            <a:r>
              <a:rPr lang="en-US" altLang="zh-TW" sz="2000" strike="sngStrike" dirty="0">
                <a:solidFill>
                  <a:srgbClr val="0070C0"/>
                </a:solidFill>
              </a:rPr>
              <a:t>abs( ) </a:t>
            </a:r>
            <a:r>
              <a:rPr lang="en-US" altLang="zh-TW" sz="2000" strike="sngStrike" dirty="0">
                <a:solidFill>
                  <a:srgbClr val="0070C0"/>
                </a:solidFill>
                <a:sym typeface="Wingdings" panose="05000000000000000000" pitchFamily="2" charset="2"/>
              </a:rPr>
              <a:t></a:t>
            </a:r>
            <a:r>
              <a:rPr lang="en-US" altLang="zh-TW" sz="2000" strike="sngStrike" dirty="0">
                <a:solidFill>
                  <a:srgbClr val="0070C0"/>
                </a:solidFill>
              </a:rPr>
              <a:t> </a:t>
            </a:r>
            <a:r>
              <a:rPr lang="en-US" altLang="zh-TW" sz="2000" strike="sngStrike" dirty="0" err="1">
                <a:solidFill>
                  <a:srgbClr val="0070C0"/>
                </a:solidFill>
              </a:rPr>
              <a:t>stdlib.h</a:t>
            </a:r>
            <a:r>
              <a:rPr lang="en-US" altLang="zh-TW" sz="2000" strike="sngStrike" dirty="0"/>
              <a:t>)</a:t>
            </a:r>
          </a:p>
          <a:p>
            <a:pPr lvl="1"/>
            <a:r>
              <a:rPr lang="en-US" altLang="zh-TW" sz="2000" dirty="0"/>
              <a:t>2</a:t>
            </a:r>
          </a:p>
          <a:p>
            <a:pPr lvl="1"/>
            <a:r>
              <a:rPr lang="en-US" altLang="zh-TW" sz="2000" dirty="0"/>
              <a:t>408</a:t>
            </a:r>
          </a:p>
          <a:p>
            <a:r>
              <a:rPr lang="zh-TW" altLang="en-US" sz="2000" dirty="0"/>
              <a:t>輸入的兵力數不會大於 </a:t>
            </a:r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r>
              <a:rPr lang="en-US" altLang="zh-TW" sz="2000" baseline="30000" dirty="0">
                <a:solidFill>
                  <a:srgbClr val="FF0000"/>
                </a:solidFill>
              </a:rPr>
              <a:t>32</a:t>
            </a:r>
          </a:p>
          <a:p>
            <a:pPr lvl="1"/>
            <a:r>
              <a:rPr lang="en-US" altLang="zh-TW" sz="2000" dirty="0"/>
              <a:t>2</a:t>
            </a:r>
            <a:r>
              <a:rPr lang="en-US" altLang="zh-TW" sz="2000" baseline="30000" dirty="0"/>
              <a:t>32</a:t>
            </a:r>
            <a:r>
              <a:rPr lang="en-US" altLang="zh-TW" sz="2000" dirty="0"/>
              <a:t> = 4,294,967,296</a:t>
            </a:r>
          </a:p>
          <a:p>
            <a:pPr lvl="1"/>
            <a:r>
              <a:rPr lang="en-US" altLang="zh-TW" sz="2000" dirty="0" err="1">
                <a:solidFill>
                  <a:srgbClr val="FF0000"/>
                </a:solidFill>
              </a:rPr>
              <a:t>int</a:t>
            </a:r>
            <a:r>
              <a:rPr lang="en-US" altLang="zh-TW" sz="2000" dirty="0"/>
              <a:t> (-2,147,483,648 ~ 2,147,483,647)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long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(-2,147,483,648 ~ 2,147,483,647)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long </a:t>
            </a:r>
            <a:r>
              <a:rPr lang="en-US" altLang="zh-TW" dirty="0" err="1">
                <a:solidFill>
                  <a:srgbClr val="FF0000"/>
                </a:solidFill>
              </a:rPr>
              <a:t>long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-(2</a:t>
            </a:r>
            <a:r>
              <a:rPr lang="en-US" altLang="zh-TW" baseline="30000" dirty="0"/>
              <a:t>63</a:t>
            </a:r>
            <a:r>
              <a:rPr lang="en-US" altLang="zh-TW" dirty="0"/>
              <a:t>) , (2</a:t>
            </a:r>
            <a:r>
              <a:rPr lang="en-US" altLang="zh-TW" baseline="30000" dirty="0"/>
              <a:t>63</a:t>
            </a:r>
            <a:r>
              <a:rPr lang="en-US" altLang="zh-TW" dirty="0"/>
              <a:t>)-1</a:t>
            </a:r>
          </a:p>
          <a:p>
            <a:r>
              <a:rPr lang="zh-TW" altLang="en-US" sz="2000" dirty="0"/>
              <a:t>依檔案結尾</a:t>
            </a:r>
            <a:r>
              <a:rPr lang="en-US" altLang="zh-TW" sz="2000" dirty="0"/>
              <a:t>(EOF)</a:t>
            </a:r>
            <a:r>
              <a:rPr lang="zh-TW" altLang="en-US" sz="2000" dirty="0"/>
              <a:t>決定有多少案例讀取</a:t>
            </a:r>
          </a:p>
        </p:txBody>
      </p:sp>
    </p:spTree>
    <p:extLst>
      <p:ext uri="{BB962C8B-B14F-4D97-AF65-F5344CB8AC3E}">
        <p14:creationId xmlns:p14="http://schemas.microsoft.com/office/powerpoint/2010/main" val="177094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6983"/>
            <a:ext cx="7548906" cy="46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8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abs() </a:t>
            </a:r>
            <a:r>
              <a:rPr lang="zh-TW" altLang="en-US" dirty="0"/>
              <a:t>絕對值函數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</a:t>
            </a:r>
            <a:r>
              <a:rPr lang="en-US" altLang="zh-TW" dirty="0" err="1">
                <a:solidFill>
                  <a:srgbClr val="FF0000"/>
                </a:solidFill>
              </a:rPr>
              <a:t>stdlib.h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err="1">
                <a:solidFill>
                  <a:srgbClr val="0066FF"/>
                </a:solidFill>
              </a:rPr>
              <a:t>int</a:t>
            </a:r>
            <a:r>
              <a:rPr lang="en-US" altLang="zh-TW" dirty="0">
                <a:solidFill>
                  <a:srgbClr val="0066FF"/>
                </a:solidFill>
              </a:rPr>
              <a:t> abs(</a:t>
            </a:r>
            <a:r>
              <a:rPr lang="en-US" altLang="zh-TW" dirty="0" err="1">
                <a:solidFill>
                  <a:srgbClr val="0066FF"/>
                </a:solidFill>
              </a:rPr>
              <a:t>int</a:t>
            </a:r>
            <a:r>
              <a:rPr lang="en-US" altLang="zh-TW" dirty="0">
                <a:solidFill>
                  <a:srgbClr val="0066FF"/>
                </a:solidFill>
              </a:rPr>
              <a:t> x)</a:t>
            </a:r>
          </a:p>
          <a:p>
            <a:pPr lvl="1"/>
            <a:r>
              <a:rPr lang="en-US" altLang="zh-TW" dirty="0"/>
              <a:t>x </a:t>
            </a:r>
            <a:r>
              <a:rPr lang="zh-TW" altLang="en-US" dirty="0"/>
              <a:t>為整數引數</a:t>
            </a:r>
            <a:endParaRPr lang="en-US" altLang="zh-TW" dirty="0"/>
          </a:p>
          <a:p>
            <a:pPr lvl="1"/>
            <a:r>
              <a:rPr lang="zh-TW" altLang="en-US" dirty="0"/>
              <a:t>結果回傳 </a:t>
            </a:r>
            <a:r>
              <a:rPr lang="en-US" altLang="zh-TW" dirty="0"/>
              <a:t>x </a:t>
            </a:r>
            <a:r>
              <a:rPr lang="zh-TW" altLang="en-US" dirty="0"/>
              <a:t>的絕對值</a:t>
            </a:r>
          </a:p>
        </p:txBody>
      </p:sp>
    </p:spTree>
    <p:extLst>
      <p:ext uri="{BB962C8B-B14F-4D97-AF65-F5344CB8AC3E}">
        <p14:creationId xmlns:p14="http://schemas.microsoft.com/office/powerpoint/2010/main" val="248554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75557" y="1781023"/>
          <a:ext cx="114626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205">
                  <a:extLst>
                    <a:ext uri="{9D8B030D-6E8A-4147-A177-3AD203B41FA5}">
                      <a16:colId xmlns:a16="http://schemas.microsoft.com/office/drawing/2014/main" val="2693829997"/>
                    </a:ext>
                  </a:extLst>
                </a:gridCol>
                <a:gridCol w="1077832">
                  <a:extLst>
                    <a:ext uri="{9D8B030D-6E8A-4147-A177-3AD203B41FA5}">
                      <a16:colId xmlns:a16="http://schemas.microsoft.com/office/drawing/2014/main" val="4212650679"/>
                    </a:ext>
                  </a:extLst>
                </a:gridCol>
                <a:gridCol w="6381449">
                  <a:extLst>
                    <a:ext uri="{9D8B030D-6E8A-4147-A177-3AD203B41FA5}">
                      <a16:colId xmlns:a16="http://schemas.microsoft.com/office/drawing/2014/main" val="2545487624"/>
                    </a:ext>
                  </a:extLst>
                </a:gridCol>
                <a:gridCol w="1762172">
                  <a:extLst>
                    <a:ext uri="{9D8B030D-6E8A-4147-A177-3AD203B41FA5}">
                      <a16:colId xmlns:a16="http://schemas.microsoft.com/office/drawing/2014/main" val="71395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類型名稱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位元組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值的範圍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zh-TW" altLang="en-US" sz="2000" dirty="0"/>
                        <a:t>格式化字串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6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 err="1"/>
                        <a:t>int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%d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841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dirty="0"/>
                        <a:t>unsigned </a:t>
                      </a:r>
                      <a:r>
                        <a:rPr lang="en-US" altLang="zh-TW" sz="2000" b="1" dirty="0" err="1"/>
                        <a:t>int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4,294,967,295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%u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10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-32,768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32,767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TW" sz="2000" b="1" dirty="0" err="1">
                          <a:solidFill>
                            <a:srgbClr val="7030A0"/>
                          </a:solidFill>
                        </a:rPr>
                        <a:t>hd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262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short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65,535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TW" sz="2000" b="1" dirty="0" err="1">
                          <a:solidFill>
                            <a:srgbClr val="7030A0"/>
                          </a:solidFill>
                        </a:rPr>
                        <a:t>hu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TW" sz="2000" b="1" dirty="0" err="1">
                          <a:solidFill>
                            <a:srgbClr val="7030A0"/>
                          </a:solidFill>
                        </a:rPr>
                        <a:t>ld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084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long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4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4,294,967,295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TW" sz="2000" b="1" dirty="0" err="1">
                          <a:solidFill>
                            <a:srgbClr val="7030A0"/>
                          </a:solidFill>
                        </a:rPr>
                        <a:t>lu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341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altLang="zh-TW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-9,223,372,036,854,775,808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9,223,372,036,854,775,807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TW" sz="2000" b="1" dirty="0" err="1">
                          <a:solidFill>
                            <a:srgbClr val="7030A0"/>
                          </a:solidFill>
                        </a:rPr>
                        <a:t>lld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649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unsigned long </a:t>
                      </a:r>
                      <a:r>
                        <a:rPr lang="en-US" altLang="zh-TW" sz="20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</a:t>
                      </a:r>
                      <a:endParaRPr lang="zh-TW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zh-TW" alt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</a:t>
                      </a:r>
                      <a:r>
                        <a:rPr lang="zh-TW" altLang="en-US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到 </a:t>
                      </a:r>
                      <a:r>
                        <a:rPr lang="en-US" altLang="zh-TW" sz="20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18,446,744,073,709,551,615</a:t>
                      </a:r>
                      <a:endParaRPr lang="zh-TW" altLang="en-US" sz="20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>
                          <a:solidFill>
                            <a:srgbClr val="7030A0"/>
                          </a:solidFill>
                        </a:rPr>
                        <a:t>%</a:t>
                      </a:r>
                      <a:r>
                        <a:rPr lang="en-US" altLang="zh-TW" sz="2000" b="1" dirty="0" err="1">
                          <a:solidFill>
                            <a:srgbClr val="7030A0"/>
                          </a:solidFill>
                        </a:rPr>
                        <a:t>llu</a:t>
                      </a:r>
                      <a:endParaRPr lang="zh-TW" altLang="en-US" sz="20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4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861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740" y="395417"/>
            <a:ext cx="8557629" cy="61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0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求 </a:t>
            </a:r>
            <a:r>
              <a:rPr lang="en-US" altLang="zh-TW" dirty="0"/>
              <a:t>a </a:t>
            </a:r>
            <a:r>
              <a:rPr lang="zh-TW" altLang="en-US" dirty="0"/>
              <a:t>至 </a:t>
            </a:r>
            <a:r>
              <a:rPr lang="en-US" altLang="zh-TW" dirty="0"/>
              <a:t>b </a:t>
            </a:r>
            <a:r>
              <a:rPr lang="zh-TW" altLang="en-US" dirty="0"/>
              <a:t>之間的奇數和</a:t>
            </a:r>
            <a:endParaRPr lang="en-US" altLang="zh-TW" dirty="0"/>
          </a:p>
          <a:p>
            <a:r>
              <a:rPr lang="zh-TW" altLang="en-US" dirty="0"/>
              <a:t>輸入格式</a:t>
            </a:r>
            <a:endParaRPr lang="en-US" altLang="zh-TW" dirty="0"/>
          </a:p>
          <a:p>
            <a:pPr lvl="1"/>
            <a:r>
              <a:rPr lang="zh-TW" altLang="en-US" dirty="0"/>
              <a:t>第一個數（</a:t>
            </a:r>
            <a:r>
              <a:rPr lang="en-US" altLang="zh-TW" dirty="0"/>
              <a:t>n</a:t>
            </a:r>
            <a:r>
              <a:rPr lang="zh-TW" altLang="en-US" dirty="0"/>
              <a:t>）代表有 </a:t>
            </a:r>
            <a:r>
              <a:rPr lang="en-US" altLang="zh-TW" dirty="0"/>
              <a:t>n </a:t>
            </a:r>
            <a:r>
              <a:rPr lang="zh-TW" altLang="en-US" dirty="0"/>
              <a:t>組資料</a:t>
            </a:r>
            <a:endParaRPr lang="en-US" altLang="zh-TW" dirty="0"/>
          </a:p>
          <a:p>
            <a:pPr lvl="1"/>
            <a:r>
              <a:rPr lang="zh-TW" altLang="en-US" dirty="0"/>
              <a:t>第</a:t>
            </a:r>
            <a:r>
              <a:rPr lang="en-US" altLang="zh-TW" dirty="0"/>
              <a:t>2</a:t>
            </a:r>
            <a:r>
              <a:rPr lang="zh-TW" altLang="en-US" dirty="0"/>
              <a:t>，</a:t>
            </a:r>
            <a:r>
              <a:rPr lang="en-US" altLang="zh-TW" dirty="0"/>
              <a:t>3</a:t>
            </a:r>
            <a:r>
              <a:rPr lang="zh-TW" altLang="en-US" dirty="0"/>
              <a:t>個數代表第一組資料 </a:t>
            </a:r>
            <a:r>
              <a:rPr lang="en-US" altLang="zh-TW" dirty="0"/>
              <a:t>a, b</a:t>
            </a:r>
          </a:p>
          <a:p>
            <a:pPr lvl="1"/>
            <a:r>
              <a:rPr lang="en-US" altLang="zh-TW" dirty="0"/>
              <a:t>… </a:t>
            </a:r>
            <a:r>
              <a:rPr lang="zh-TW" altLang="en-US" dirty="0"/>
              <a:t>以此類推</a:t>
            </a:r>
            <a:endParaRPr lang="en-US" altLang="zh-TW" dirty="0"/>
          </a:p>
          <a:p>
            <a:r>
              <a:rPr lang="zh-TW" altLang="en-US" dirty="0"/>
              <a:t>輸出格式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331" y="2269374"/>
            <a:ext cx="1581586" cy="14945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265" y="4574668"/>
            <a:ext cx="191479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3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解題步驟</a:t>
            </a: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76352"/>
            <a:ext cx="6578257" cy="490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8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554</Words>
  <Application>Microsoft Office PowerPoint</Application>
  <PresentationFormat>寬螢幕</PresentationFormat>
  <Paragraphs>124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Microsoft JhengHei</vt:lpstr>
      <vt:lpstr>Microsoft JhengHei</vt:lpstr>
      <vt:lpstr>新細明體</vt:lpstr>
      <vt:lpstr>Arial</vt:lpstr>
      <vt:lpstr>Calibri</vt:lpstr>
      <vt:lpstr>Symbol</vt:lpstr>
      <vt:lpstr>Wingdings</vt:lpstr>
      <vt:lpstr>Office 佈景主題</vt:lpstr>
      <vt:lpstr>Week 2</vt:lpstr>
      <vt:lpstr>PowerPoint 簡報</vt:lpstr>
      <vt:lpstr>題意</vt:lpstr>
      <vt:lpstr>解題步驟</vt:lpstr>
      <vt:lpstr>abs() 絕對值函數</vt:lpstr>
      <vt:lpstr>PowerPoint 簡報</vt:lpstr>
      <vt:lpstr>PowerPoint 簡報</vt:lpstr>
      <vt:lpstr>題意</vt:lpstr>
      <vt:lpstr>解題步驟</vt:lpstr>
      <vt:lpstr>Uva100 – 3n+1</vt:lpstr>
      <vt:lpstr>PowerPoint 簡報</vt:lpstr>
      <vt:lpstr>PowerPoint 簡報</vt:lpstr>
      <vt:lpstr>計算Cycle Length</vt:lpstr>
      <vt:lpstr>讀取資料</vt:lpstr>
      <vt:lpstr>演算程序</vt:lpstr>
      <vt:lpstr>UVA11417 - GCD</vt:lpstr>
      <vt:lpstr>PowerPoint 簡報</vt:lpstr>
      <vt:lpstr>PowerPoint 簡報</vt:lpstr>
      <vt:lpstr>輸入正整數 x, y，求 x, y 的最大公因數</vt:lpstr>
      <vt:lpstr>歐基里德演算法</vt:lpstr>
      <vt:lpstr>解題步驟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Jainshone Chung</dc:creator>
  <cp:lastModifiedBy>Jainshone Chung</cp:lastModifiedBy>
  <cp:revision>19</cp:revision>
  <dcterms:created xsi:type="dcterms:W3CDTF">2022-09-13T10:15:09Z</dcterms:created>
  <dcterms:modified xsi:type="dcterms:W3CDTF">2022-09-16T03:59:32Z</dcterms:modified>
</cp:coreProperties>
</file>