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87" r:id="rId3"/>
    <p:sldId id="262" r:id="rId4"/>
    <p:sldId id="263" r:id="rId5"/>
    <p:sldId id="264" r:id="rId6"/>
    <p:sldId id="265" r:id="rId7"/>
    <p:sldId id="257" r:id="rId8"/>
    <p:sldId id="258" r:id="rId9"/>
    <p:sldId id="260" r:id="rId10"/>
    <p:sldId id="259" r:id="rId11"/>
    <p:sldId id="274" r:id="rId12"/>
    <p:sldId id="275" r:id="rId13"/>
    <p:sldId id="276" r:id="rId14"/>
    <p:sldId id="277" r:id="rId15"/>
    <p:sldId id="278" r:id="rId16"/>
    <p:sldId id="280" r:id="rId17"/>
    <p:sldId id="289" r:id="rId18"/>
    <p:sldId id="290" r:id="rId19"/>
    <p:sldId id="291" r:id="rId20"/>
    <p:sldId id="281" r:id="rId21"/>
    <p:sldId id="282" r:id="rId22"/>
    <p:sldId id="283" r:id="rId23"/>
    <p:sldId id="284" r:id="rId24"/>
    <p:sldId id="285" r:id="rId25"/>
    <p:sldId id="288" r:id="rId26"/>
    <p:sldId id="286"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1127" autoAdjust="0"/>
  </p:normalViewPr>
  <p:slideViewPr>
    <p:cSldViewPr snapToGrid="0">
      <p:cViewPr varScale="1">
        <p:scale>
          <a:sx n="107" d="100"/>
          <a:sy n="107" d="100"/>
        </p:scale>
        <p:origin x="450" y="114"/>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EF9F7-4625-4FF6-894F-A975219E2D80}" type="datetimeFigureOut">
              <a:rPr lang="zh-TW" altLang="en-US" smtClean="0"/>
              <a:t>2022/9/23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760A0-437E-49A9-B497-36CA858EE424}" type="slidenum">
              <a:rPr lang="zh-TW" altLang="en-US" smtClean="0"/>
              <a:t>‹#›</a:t>
            </a:fld>
            <a:endParaRPr lang="zh-TW" altLang="en-US"/>
          </a:p>
        </p:txBody>
      </p:sp>
    </p:spTree>
    <p:extLst>
      <p:ext uri="{BB962C8B-B14F-4D97-AF65-F5344CB8AC3E}">
        <p14:creationId xmlns:p14="http://schemas.microsoft.com/office/powerpoint/2010/main" val="349568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B18F8EB-5B65-4E47-A089-4802508650DD}" type="datetime1">
              <a:rPr lang="zh-TW" altLang="en-US" smtClean="0"/>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24682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0A38550-FA4D-FE42-B0FB-1C98655A9EC0}" type="datetime1">
              <a:rPr lang="zh-TW" altLang="en-US" smtClean="0"/>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305127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89F9FBE-A0B7-C742-9724-FDCB6BE86456}" type="datetime1">
              <a:rPr lang="zh-TW" altLang="en-US" smtClean="0"/>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357913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399" y="0"/>
            <a:ext cx="10338817" cy="1325563"/>
          </a:xfrm>
        </p:spPr>
        <p:txBody>
          <a:bodyPr/>
          <a:lstStyle/>
          <a:p>
            <a:r>
              <a:rPr lang="zh-TW" altLang="en-US"/>
              <a:t>按一下以編輯母片標題樣式</a:t>
            </a:r>
          </a:p>
        </p:txBody>
      </p:sp>
      <p:sp>
        <p:nvSpPr>
          <p:cNvPr id="3" name="內容版面配置區 2"/>
          <p:cNvSpPr>
            <a:spLocks noGrp="1"/>
          </p:cNvSpPr>
          <p:nvPr>
            <p:ph idx="1"/>
          </p:nvPr>
        </p:nvSpPr>
        <p:spPr>
          <a:xfrm>
            <a:off x="914399" y="1325563"/>
            <a:ext cx="10363202" cy="497726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0" y="6470650"/>
            <a:ext cx="2743200" cy="365125"/>
          </a:xfrm>
        </p:spPr>
        <p:txBody>
          <a:bodyPr/>
          <a:lstStyle/>
          <a:p>
            <a:fld id="{98596A22-7344-EE4E-9390-2778B21A0FD9}" type="datetime1">
              <a:rPr lang="zh-TW" altLang="en-US" smtClean="0"/>
              <a:t>2022/9/23</a:t>
            </a:fld>
            <a:endParaRPr lang="zh-TW" altLang="en-US"/>
          </a:p>
        </p:txBody>
      </p:sp>
      <p:sp>
        <p:nvSpPr>
          <p:cNvPr id="5" name="頁尾版面配置區 4"/>
          <p:cNvSpPr>
            <a:spLocks noGrp="1"/>
          </p:cNvSpPr>
          <p:nvPr>
            <p:ph type="ftr" sz="quarter" idx="11"/>
          </p:nvPr>
        </p:nvSpPr>
        <p:spPr>
          <a:xfrm>
            <a:off x="4038600" y="6492875"/>
            <a:ext cx="4114800" cy="365125"/>
          </a:xfrm>
        </p:spPr>
        <p:txBody>
          <a:bodyPr/>
          <a:lstStyle/>
          <a:p>
            <a:endParaRPr lang="zh-TW" altLang="en-US" dirty="0"/>
          </a:p>
        </p:txBody>
      </p:sp>
      <p:sp>
        <p:nvSpPr>
          <p:cNvPr id="6" name="投影片編號版面配置區 5"/>
          <p:cNvSpPr>
            <a:spLocks noGrp="1"/>
          </p:cNvSpPr>
          <p:nvPr>
            <p:ph type="sldNum" sz="quarter" idx="12"/>
          </p:nvPr>
        </p:nvSpPr>
        <p:spPr>
          <a:xfrm>
            <a:off x="9448800" y="6464754"/>
            <a:ext cx="2743200" cy="365125"/>
          </a:xfrm>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190352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900F1A9-C3C2-574E-8580-2E4F4BFD31BB}" type="datetime1">
              <a:rPr lang="zh-TW" altLang="en-US" smtClean="0"/>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188483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7F8F2647-0F45-C74C-9A0A-57C1389265DD}" type="datetime1">
              <a:rPr lang="zh-TW" altLang="en-US" smtClean="0"/>
              <a:t>2022/9/23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127207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DFDE462-9DF9-FE49-844A-63E46D4ADAD5}" type="datetime1">
              <a:rPr lang="zh-TW" altLang="en-US" smtClean="0"/>
              <a:t>2022/9/23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186138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939F411-DD48-AB43-BD3F-5086275E5863}" type="datetime1">
              <a:rPr lang="zh-TW" altLang="en-US" smtClean="0"/>
              <a:t>2022/9/23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398780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F70E602-F3AE-234C-8B34-C8F46A33CECA}" type="datetime1">
              <a:rPr lang="zh-TW" altLang="en-US" smtClean="0"/>
              <a:t>2022/9/23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12809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245638C8-5B06-D64A-8E83-6C2C4D3F0253}" type="datetime1">
              <a:rPr lang="zh-TW" altLang="en-US" smtClean="0"/>
              <a:t>2022/9/23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11982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4B9502-5337-5745-B2D7-15CB91C3C610}" type="datetime1">
              <a:rPr lang="zh-TW" altLang="en-US" smtClean="0"/>
              <a:t>2022/9/23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279302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9F721-3FB9-2444-AD9A-3018D42285EB}" type="datetime1">
              <a:rPr lang="zh-TW" altLang="en-US" smtClean="0"/>
              <a:t>2022/9/23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21C26-42D7-47AF-83BF-92B31B87115F}" type="slidenum">
              <a:rPr lang="zh-TW" altLang="en-US" smtClean="0"/>
              <a:t>‹#›</a:t>
            </a:fld>
            <a:endParaRPr lang="zh-TW" altLang="en-US"/>
          </a:p>
        </p:txBody>
      </p:sp>
    </p:spTree>
    <p:extLst>
      <p:ext uri="{BB962C8B-B14F-4D97-AF65-F5344CB8AC3E}">
        <p14:creationId xmlns:p14="http://schemas.microsoft.com/office/powerpoint/2010/main" val="94986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baseline="0">
          <a:solidFill>
            <a:schemeClr val="tx1"/>
          </a:solidFill>
          <a:latin typeface="Calibri" panose="020F0502020204030204" pitchFamily="34"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Week 3 09/22</a:t>
            </a:r>
            <a:endParaRPr lang="zh-TW" altLang="en-US" dirty="0"/>
          </a:p>
        </p:txBody>
      </p:sp>
      <p:sp>
        <p:nvSpPr>
          <p:cNvPr id="3" name="副標題 2"/>
          <p:cNvSpPr>
            <a:spLocks noGrp="1"/>
          </p:cNvSpPr>
          <p:nvPr>
            <p:ph type="subTitle" idx="1"/>
          </p:nvPr>
        </p:nvSpPr>
        <p:spPr>
          <a:xfrm>
            <a:off x="1524000" y="3602038"/>
            <a:ext cx="9144000" cy="2455862"/>
          </a:xfrm>
        </p:spPr>
        <p:txBody>
          <a:bodyPr>
            <a:normAutofit/>
          </a:bodyPr>
          <a:lstStyle/>
          <a:p>
            <a:r>
              <a:rPr lang="en-US" altLang="zh-TW" dirty="0"/>
              <a:t>uva10929</a:t>
            </a:r>
          </a:p>
          <a:p>
            <a:r>
              <a:rPr lang="en-US" altLang="zh-TW" dirty="0"/>
              <a:t>uva10035(5%)</a:t>
            </a:r>
          </a:p>
          <a:p>
            <a:r>
              <a:rPr lang="en-US" altLang="zh-TW" dirty="0"/>
              <a:t>uva10221(6.27%)</a:t>
            </a:r>
          </a:p>
          <a:p>
            <a:r>
              <a:rPr lang="en-US" altLang="zh-TW" dirty="0"/>
              <a:t>uva10812</a:t>
            </a:r>
          </a:p>
          <a:p>
            <a:r>
              <a:rPr lang="en-US" altLang="zh-TW" dirty="0"/>
              <a:t>uva11388</a:t>
            </a:r>
          </a:p>
        </p:txBody>
      </p:sp>
      <p:sp>
        <p:nvSpPr>
          <p:cNvPr id="4" name="文字方塊 3">
            <a:extLst>
              <a:ext uri="{FF2B5EF4-FFF2-40B4-BE49-F238E27FC236}">
                <a16:creationId xmlns:a16="http://schemas.microsoft.com/office/drawing/2014/main" id="{465831B2-057E-B868-7BDD-720ADAE2E31A}"/>
              </a:ext>
            </a:extLst>
          </p:cNvPr>
          <p:cNvSpPr txBox="1"/>
          <p:nvPr/>
        </p:nvSpPr>
        <p:spPr>
          <a:xfrm>
            <a:off x="4752523" y="6266688"/>
            <a:ext cx="2686954" cy="369332"/>
          </a:xfrm>
          <a:prstGeom prst="rect">
            <a:avLst/>
          </a:prstGeom>
          <a:noFill/>
        </p:spPr>
        <p:txBody>
          <a:bodyPr wrap="none" rtlCol="0">
            <a:spAutoFit/>
          </a:bodyPr>
          <a:lstStyle/>
          <a:p>
            <a:r>
              <a:rPr kumimoji="1" lang="en-US" altLang="zh-TW" dirty="0">
                <a:solidFill>
                  <a:schemeClr val="bg1">
                    <a:lumMod val="75000"/>
                  </a:schemeClr>
                </a:solidFill>
              </a:rPr>
              <a:t>jschung@mcu_2022Spring</a:t>
            </a:r>
            <a:endParaRPr kumimoji="1" lang="zh-TW" altLang="en-US" dirty="0">
              <a:solidFill>
                <a:schemeClr val="bg1">
                  <a:lumMod val="75000"/>
                </a:schemeClr>
              </a:solidFill>
            </a:endParaRPr>
          </a:p>
        </p:txBody>
      </p:sp>
    </p:spTree>
    <p:extLst>
      <p:ext uri="{BB962C8B-B14F-4D97-AF65-F5344CB8AC3E}">
        <p14:creationId xmlns:p14="http://schemas.microsoft.com/office/powerpoint/2010/main" val="90816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6458"/>
            <a:ext cx="10515600" cy="1325563"/>
          </a:xfrm>
        </p:spPr>
        <p:txBody>
          <a:bodyPr/>
          <a:lstStyle/>
          <a:p>
            <a:r>
              <a:rPr lang="zh-TW" altLang="en-US" dirty="0"/>
              <a:t>解題演算</a:t>
            </a:r>
          </a:p>
        </p:txBody>
      </p:sp>
      <p:sp>
        <p:nvSpPr>
          <p:cNvPr id="3" name="內容版面配置區 2"/>
          <p:cNvSpPr>
            <a:spLocks noGrp="1"/>
          </p:cNvSpPr>
          <p:nvPr>
            <p:ph idx="1"/>
          </p:nvPr>
        </p:nvSpPr>
        <p:spPr>
          <a:xfrm>
            <a:off x="838200" y="1352020"/>
            <a:ext cx="6062472" cy="5195535"/>
          </a:xfrm>
          <a:ln>
            <a:solidFill>
              <a:schemeClr val="accent1"/>
            </a:solidFill>
            <a:prstDash val="dash"/>
          </a:ln>
        </p:spPr>
        <p:txBody>
          <a:bodyPr>
            <a:noAutofit/>
          </a:bodyPr>
          <a:lstStyle/>
          <a:p>
            <a:pPr marL="0" indent="0">
              <a:lnSpc>
                <a:spcPts val="2900"/>
              </a:lnSpc>
              <a:spcBef>
                <a:spcPts val="0"/>
              </a:spcBef>
              <a:buNone/>
            </a:pPr>
            <a:r>
              <a:rPr lang="zh-TW" altLang="en-US" sz="2000" b="1" dirty="0">
                <a:ea typeface="微軟正黑體" panose="020B0604030504040204" pitchFamily="34" charset="-120"/>
              </a:rPr>
              <a:t>定義 </a:t>
            </a:r>
            <a:r>
              <a:rPr lang="en-US" altLang="zh-TW" sz="2000" b="1" dirty="0">
                <a:ea typeface="微軟正黑體" panose="020B0604030504040204" pitchFamily="34" charset="-120"/>
              </a:rPr>
              <a:t>N </a:t>
            </a:r>
            <a:r>
              <a:rPr lang="zh-TW" altLang="en-US" sz="2000" b="1" dirty="0">
                <a:ea typeface="微軟正黑體" panose="020B0604030504040204" pitchFamily="34" charset="-120"/>
              </a:rPr>
              <a:t>為數字字串，</a:t>
            </a:r>
            <a:r>
              <a:rPr lang="en-US" altLang="zh-TW" sz="2000" b="1" dirty="0">
                <a:ea typeface="微軟正黑體" panose="020B0604030504040204" pitchFamily="34" charset="-120"/>
              </a:rPr>
              <a:t>n1, n2 </a:t>
            </a:r>
            <a:r>
              <a:rPr lang="zh-TW" altLang="en-US" sz="2000" b="1" dirty="0">
                <a:ea typeface="微軟正黑體" panose="020B0604030504040204" pitchFamily="34" charset="-120"/>
              </a:rPr>
              <a:t>為</a:t>
            </a:r>
            <a:r>
              <a:rPr lang="zh-TW" altLang="en-US" sz="2000" dirty="0">
                <a:ea typeface="微軟正黑體" panose="020B0604030504040204" pitchFamily="34" charset="-120"/>
              </a:rPr>
              <a:t> </a:t>
            </a:r>
            <a:r>
              <a:rPr lang="en-US" altLang="zh-TW" sz="2000" dirty="0" err="1">
                <a:ea typeface="微軟正黑體" panose="020B0604030504040204" pitchFamily="34" charset="-120"/>
              </a:rPr>
              <a:t>int</a:t>
            </a:r>
            <a:endParaRPr lang="en-US" altLang="zh-TW" sz="2000" dirty="0">
              <a:ea typeface="微軟正黑體" panose="020B0604030504040204" pitchFamily="34" charset="-120"/>
            </a:endParaRPr>
          </a:p>
          <a:p>
            <a:pPr marL="0" indent="0">
              <a:lnSpc>
                <a:spcPts val="2900"/>
              </a:lnSpc>
              <a:spcBef>
                <a:spcPts val="0"/>
              </a:spcBef>
              <a:buNone/>
            </a:pPr>
            <a:r>
              <a:rPr lang="en-US" altLang="zh-TW" sz="2000" dirty="0">
                <a:ea typeface="微軟正黑體" panose="020B0604030504040204" pitchFamily="34" charset="-120"/>
              </a:rPr>
              <a:t>w</a:t>
            </a:r>
            <a:r>
              <a:rPr lang="en-US" altLang="zh-TW" sz="2000" b="1" dirty="0">
                <a:ea typeface="微軟正黑體" panose="020B0604030504040204" pitchFamily="34" charset="-120"/>
              </a:rPr>
              <a:t>hile (</a:t>
            </a:r>
            <a:r>
              <a:rPr lang="zh-TW" altLang="en-US" sz="2000" b="1" dirty="0">
                <a:ea typeface="微軟正黑體" panose="020B0604030504040204" pitchFamily="34" charset="-120"/>
              </a:rPr>
              <a:t>讀取 </a:t>
            </a:r>
            <a:r>
              <a:rPr lang="en-US" altLang="zh-TW" sz="2000" b="1" dirty="0">
                <a:ea typeface="微軟正黑體" panose="020B0604030504040204" pitchFamily="34" charset="-120"/>
              </a:rPr>
              <a:t>N){</a:t>
            </a:r>
          </a:p>
          <a:p>
            <a:pPr marL="0" indent="0">
              <a:lnSpc>
                <a:spcPts val="2900"/>
              </a:lnSpc>
              <a:spcBef>
                <a:spcPts val="0"/>
              </a:spcBef>
              <a:buNone/>
            </a:pPr>
            <a:r>
              <a:rPr lang="en-US" altLang="zh-TW" sz="2000" dirty="0">
                <a:ea typeface="微軟正黑體" panose="020B0604030504040204" pitchFamily="34" charset="-120"/>
              </a:rPr>
              <a:t>     if N = ‘0’ </a:t>
            </a:r>
            <a:r>
              <a:rPr lang="en-US" altLang="zh-TW" sz="2000" dirty="0">
                <a:ea typeface="微軟正黑體" panose="020B0604030504040204" pitchFamily="34" charset="-120"/>
                <a:sym typeface="Wingdings" panose="05000000000000000000" pitchFamily="2" charset="2"/>
              </a:rPr>
              <a:t> </a:t>
            </a:r>
            <a:r>
              <a:rPr lang="en-US" altLang="zh-TW" sz="2000" dirty="0">
                <a:solidFill>
                  <a:srgbClr val="FF0000"/>
                </a:solidFill>
                <a:ea typeface="微軟正黑體" panose="020B0604030504040204" pitchFamily="34" charset="-120"/>
                <a:sym typeface="Wingdings" panose="05000000000000000000" pitchFamily="2" charset="2"/>
              </a:rPr>
              <a:t>break</a:t>
            </a:r>
            <a:r>
              <a:rPr lang="en-US" altLang="zh-TW" sz="2000" dirty="0">
                <a:ea typeface="微軟正黑體" panose="020B0604030504040204" pitchFamily="34" charset="-120"/>
                <a:sym typeface="Wingdings" panose="05000000000000000000" pitchFamily="2" charset="2"/>
              </a:rPr>
              <a:t>;</a:t>
            </a:r>
          </a:p>
          <a:p>
            <a:pPr marL="0" indent="0">
              <a:lnSpc>
                <a:spcPts val="2900"/>
              </a:lnSpc>
              <a:spcBef>
                <a:spcPts val="0"/>
              </a:spcBef>
              <a:buNone/>
            </a:pPr>
            <a:r>
              <a:rPr lang="en-US" altLang="zh-TW" sz="2000" dirty="0">
                <a:ea typeface="微軟正黑體" panose="020B0604030504040204" pitchFamily="34" charset="-120"/>
                <a:sym typeface="Wingdings" panose="05000000000000000000" pitchFamily="2" charset="2"/>
              </a:rPr>
              <a:t>     n1 = n2 = 0;</a:t>
            </a:r>
          </a:p>
          <a:p>
            <a:pPr marL="0" indent="0">
              <a:lnSpc>
                <a:spcPts val="2900"/>
              </a:lnSpc>
              <a:spcBef>
                <a:spcPts val="0"/>
              </a:spcBef>
              <a:buNone/>
            </a:pPr>
            <a:r>
              <a:rPr lang="zh-TW" altLang="en-US" sz="2000" dirty="0">
                <a:ea typeface="微軟正黑體" panose="020B0604030504040204" pitchFamily="34" charset="-120"/>
              </a:rPr>
              <a:t>     計算 </a:t>
            </a:r>
            <a:r>
              <a:rPr lang="en-US" altLang="zh-TW" sz="2000" dirty="0">
                <a:ea typeface="微軟正黑體" panose="020B0604030504040204" pitchFamily="34" charset="-120"/>
              </a:rPr>
              <a:t>N </a:t>
            </a:r>
            <a:r>
              <a:rPr lang="zh-TW" altLang="en-US" sz="2000" dirty="0">
                <a:ea typeface="微軟正黑體" panose="020B0604030504040204" pitchFamily="34" charset="-120"/>
              </a:rPr>
              <a:t>字串長度 </a:t>
            </a:r>
            <a:r>
              <a:rPr lang="en-US" altLang="zh-TW" sz="2000" dirty="0">
                <a:ea typeface="微軟正黑體" panose="020B0604030504040204" pitchFamily="34" charset="-120"/>
              </a:rPr>
              <a:t>(</a:t>
            </a:r>
            <a:r>
              <a:rPr lang="en-US" altLang="zh-TW" sz="2000" dirty="0" err="1">
                <a:ea typeface="微軟正黑體" panose="020B0604030504040204" pitchFamily="34" charset="-120"/>
              </a:rPr>
              <a:t>len</a:t>
            </a:r>
            <a:r>
              <a:rPr lang="en-US" altLang="zh-TW" sz="2000" dirty="0">
                <a:ea typeface="微軟正黑體" panose="020B0604030504040204" pitchFamily="34" charset="-120"/>
              </a:rPr>
              <a:t>) </a:t>
            </a:r>
            <a:r>
              <a:rPr lang="en-US" altLang="zh-TW" sz="2000" dirty="0">
                <a:solidFill>
                  <a:srgbClr val="00B050"/>
                </a:solidFill>
                <a:ea typeface="微軟正黑體" panose="020B0604030504040204" pitchFamily="34" charset="-120"/>
              </a:rPr>
              <a:t>//</a:t>
            </a:r>
            <a:r>
              <a:rPr lang="en-US" altLang="zh-TW" sz="2000" dirty="0" err="1">
                <a:solidFill>
                  <a:srgbClr val="00B050"/>
                </a:solidFill>
                <a:ea typeface="微軟正黑體" panose="020B0604030504040204" pitchFamily="34" charset="-120"/>
              </a:rPr>
              <a:t>strlen</a:t>
            </a:r>
            <a:r>
              <a:rPr lang="en-US" altLang="zh-TW" sz="2000" dirty="0">
                <a:solidFill>
                  <a:srgbClr val="00B050"/>
                </a:solidFill>
                <a:ea typeface="微軟正黑體" panose="020B0604030504040204" pitchFamily="34" charset="-120"/>
              </a:rPr>
              <a:t>(</a:t>
            </a:r>
            <a:r>
              <a:rPr lang="en-US" altLang="zh-TW" sz="2000" dirty="0" err="1">
                <a:solidFill>
                  <a:srgbClr val="00B050"/>
                </a:solidFill>
                <a:ea typeface="微軟正黑體" panose="020B0604030504040204" pitchFamily="34" charset="-120"/>
              </a:rPr>
              <a:t>str</a:t>
            </a:r>
            <a:r>
              <a:rPr lang="en-US" altLang="zh-TW" sz="2000" dirty="0">
                <a:solidFill>
                  <a:srgbClr val="00B050"/>
                </a:solidFill>
                <a:ea typeface="微軟正黑體" panose="020B0604030504040204" pitchFamily="34" charset="-120"/>
              </a:rPr>
              <a:t>)</a:t>
            </a:r>
          </a:p>
          <a:p>
            <a:pPr marL="0" indent="0">
              <a:lnSpc>
                <a:spcPts val="2900"/>
              </a:lnSpc>
              <a:spcBef>
                <a:spcPts val="0"/>
              </a:spcBef>
              <a:buNone/>
            </a:pPr>
            <a:r>
              <a:rPr lang="en-US" altLang="zh-TW" sz="2000" dirty="0">
                <a:ea typeface="微軟正黑體" panose="020B0604030504040204" pitchFamily="34" charset="-120"/>
              </a:rPr>
              <a:t>     for (</a:t>
            </a:r>
            <a:r>
              <a:rPr lang="en-US" altLang="zh-TW" sz="2000" dirty="0" err="1">
                <a:ea typeface="微軟正黑體" panose="020B0604030504040204" pitchFamily="34" charset="-120"/>
              </a:rPr>
              <a:t>i</a:t>
            </a:r>
            <a:r>
              <a:rPr lang="en-US" altLang="zh-TW" sz="2000" dirty="0">
                <a:ea typeface="微軟正黑體" panose="020B0604030504040204" pitchFamily="34" charset="-120"/>
              </a:rPr>
              <a:t>=0; </a:t>
            </a:r>
            <a:r>
              <a:rPr lang="en-US" altLang="zh-TW" sz="2000" dirty="0" err="1">
                <a:ea typeface="微軟正黑體" panose="020B0604030504040204" pitchFamily="34" charset="-120"/>
              </a:rPr>
              <a:t>i</a:t>
            </a:r>
            <a:r>
              <a:rPr lang="en-US" altLang="zh-TW" sz="2000" dirty="0">
                <a:ea typeface="微軟正黑體" panose="020B0604030504040204" pitchFamily="34" charset="-120"/>
              </a:rPr>
              <a:t>&lt;</a:t>
            </a:r>
            <a:r>
              <a:rPr lang="en-US" altLang="zh-TW" sz="2000" dirty="0" err="1">
                <a:ea typeface="微軟正黑體" panose="020B0604030504040204" pitchFamily="34" charset="-120"/>
              </a:rPr>
              <a:t>len</a:t>
            </a:r>
            <a:r>
              <a:rPr lang="en-US" altLang="zh-TW" sz="2000" dirty="0">
                <a:ea typeface="微軟正黑體" panose="020B0604030504040204" pitchFamily="34" charset="-120"/>
              </a:rPr>
              <a:t>; </a:t>
            </a:r>
            <a:r>
              <a:rPr lang="en-US" altLang="zh-TW" sz="2000" dirty="0" err="1">
                <a:ea typeface="微軟正黑體" panose="020B0604030504040204" pitchFamily="34" charset="-120"/>
              </a:rPr>
              <a:t>i</a:t>
            </a:r>
            <a:r>
              <a:rPr lang="en-US" altLang="zh-TW" sz="2000" dirty="0">
                <a:ea typeface="微軟正黑體" panose="020B0604030504040204" pitchFamily="34" charset="-120"/>
              </a:rPr>
              <a:t>++){</a:t>
            </a:r>
          </a:p>
          <a:p>
            <a:pPr marL="0" indent="0">
              <a:lnSpc>
                <a:spcPts val="2900"/>
              </a:lnSpc>
              <a:spcBef>
                <a:spcPts val="0"/>
              </a:spcBef>
              <a:buNone/>
            </a:pPr>
            <a:r>
              <a:rPr lang="en-US" altLang="zh-TW" sz="2000" dirty="0">
                <a:ea typeface="微軟正黑體" panose="020B0604030504040204" pitchFamily="34" charset="-120"/>
              </a:rPr>
              <a:t>          </a:t>
            </a:r>
            <a:r>
              <a:rPr lang="en-US" altLang="zh-TW" sz="2000" dirty="0" err="1">
                <a:solidFill>
                  <a:srgbClr val="C00000"/>
                </a:solidFill>
                <a:ea typeface="微軟正黑體" panose="020B0604030504040204" pitchFamily="34" charset="-120"/>
              </a:rPr>
              <a:t>int</a:t>
            </a:r>
            <a:r>
              <a:rPr lang="en-US" altLang="zh-TW" sz="2000" dirty="0">
                <a:solidFill>
                  <a:srgbClr val="C00000"/>
                </a:solidFill>
                <a:ea typeface="微軟正黑體" panose="020B0604030504040204" pitchFamily="34" charset="-120"/>
              </a:rPr>
              <a:t> c = N[</a:t>
            </a:r>
            <a:r>
              <a:rPr lang="en-US" altLang="zh-TW" sz="2000" dirty="0" err="1">
                <a:solidFill>
                  <a:srgbClr val="C00000"/>
                </a:solidFill>
                <a:ea typeface="微軟正黑體" panose="020B0604030504040204" pitchFamily="34" charset="-120"/>
              </a:rPr>
              <a:t>i</a:t>
            </a:r>
            <a:r>
              <a:rPr lang="en-US" altLang="zh-TW" sz="2000" dirty="0">
                <a:solidFill>
                  <a:srgbClr val="C00000"/>
                </a:solidFill>
                <a:ea typeface="微軟正黑體" panose="020B0604030504040204" pitchFamily="34" charset="-120"/>
              </a:rPr>
              <a:t>] – 48; </a:t>
            </a:r>
            <a:r>
              <a:rPr lang="en-US" altLang="zh-TW" sz="2000" dirty="0">
                <a:solidFill>
                  <a:srgbClr val="00B050"/>
                </a:solidFill>
                <a:ea typeface="微軟正黑體" panose="020B0604030504040204" pitchFamily="34" charset="-120"/>
              </a:rPr>
              <a:t>//</a:t>
            </a:r>
            <a:r>
              <a:rPr lang="zh-TW" altLang="en-US" sz="2000" dirty="0">
                <a:solidFill>
                  <a:srgbClr val="00B050"/>
                </a:solidFill>
                <a:ea typeface="微軟正黑體" panose="020B0604030504040204" pitchFamily="34" charset="-120"/>
              </a:rPr>
              <a:t>將字元轉換為數字</a:t>
            </a:r>
            <a:endParaRPr lang="en-US" altLang="zh-TW" sz="2000" dirty="0">
              <a:solidFill>
                <a:srgbClr val="00B050"/>
              </a:solidFill>
              <a:ea typeface="微軟正黑體" panose="020B0604030504040204" pitchFamily="34" charset="-120"/>
            </a:endParaRPr>
          </a:p>
          <a:p>
            <a:pPr marL="0" indent="0">
              <a:lnSpc>
                <a:spcPts val="2900"/>
              </a:lnSpc>
              <a:spcBef>
                <a:spcPts val="0"/>
              </a:spcBef>
              <a:buNone/>
            </a:pPr>
            <a:r>
              <a:rPr lang="en-US" altLang="zh-TW" sz="2000" dirty="0">
                <a:ea typeface="微軟正黑體" panose="020B0604030504040204" pitchFamily="34" charset="-120"/>
              </a:rPr>
              <a:t>          if </a:t>
            </a:r>
            <a:r>
              <a:rPr lang="en-US" altLang="zh-TW" sz="2000" dirty="0">
                <a:solidFill>
                  <a:srgbClr val="0000FF"/>
                </a:solidFill>
                <a:ea typeface="微軟正黑體" panose="020B0604030504040204" pitchFamily="34" charset="-120"/>
              </a:rPr>
              <a:t>i%2</a:t>
            </a:r>
            <a:r>
              <a:rPr lang="en-US" altLang="zh-TW" sz="2000" dirty="0">
                <a:ea typeface="微軟正黑體" panose="020B0604030504040204" pitchFamily="34" charset="-120"/>
              </a:rPr>
              <a:t>==0 </a:t>
            </a:r>
            <a:r>
              <a:rPr lang="en-US" altLang="zh-TW" sz="2000" dirty="0">
                <a:ea typeface="微軟正黑體" panose="020B0604030504040204" pitchFamily="34" charset="-120"/>
                <a:sym typeface="Wingdings" panose="05000000000000000000" pitchFamily="2" charset="2"/>
              </a:rPr>
              <a:t> </a:t>
            </a:r>
            <a:r>
              <a:rPr lang="en-US" altLang="zh-TW" sz="2000" dirty="0">
                <a:ea typeface="微軟正黑體" panose="020B0604030504040204" pitchFamily="34" charset="-120"/>
              </a:rPr>
              <a:t>n1 = n1+i;</a:t>
            </a:r>
          </a:p>
          <a:p>
            <a:pPr marL="0" indent="0">
              <a:lnSpc>
                <a:spcPts val="2900"/>
              </a:lnSpc>
              <a:spcBef>
                <a:spcPts val="0"/>
              </a:spcBef>
              <a:buNone/>
            </a:pPr>
            <a:r>
              <a:rPr lang="en-US" altLang="zh-TW" sz="2000" dirty="0">
                <a:ea typeface="微軟正黑體" panose="020B0604030504040204" pitchFamily="34" charset="-120"/>
              </a:rPr>
              <a:t>          else </a:t>
            </a:r>
            <a:r>
              <a:rPr lang="en-US" altLang="zh-TW" sz="2000" dirty="0">
                <a:ea typeface="微軟正黑體" panose="020B0604030504040204" pitchFamily="34" charset="-120"/>
                <a:sym typeface="Wingdings" panose="05000000000000000000" pitchFamily="2" charset="2"/>
              </a:rPr>
              <a:t> </a:t>
            </a:r>
            <a:r>
              <a:rPr lang="en-US" altLang="zh-TW" sz="2000" dirty="0">
                <a:ea typeface="微軟正黑體" panose="020B0604030504040204" pitchFamily="34" charset="-120"/>
              </a:rPr>
              <a:t>n2 = n2+i;</a:t>
            </a:r>
          </a:p>
          <a:p>
            <a:pPr marL="0" indent="0">
              <a:lnSpc>
                <a:spcPts val="2900"/>
              </a:lnSpc>
              <a:spcBef>
                <a:spcPts val="0"/>
              </a:spcBef>
              <a:buNone/>
            </a:pPr>
            <a:r>
              <a:rPr lang="en-US" altLang="zh-TW" sz="2000" dirty="0">
                <a:ea typeface="微軟正黑體" panose="020B0604030504040204" pitchFamily="34" charset="-120"/>
              </a:rPr>
              <a:t>     }</a:t>
            </a:r>
          </a:p>
          <a:p>
            <a:pPr marL="0" indent="0">
              <a:lnSpc>
                <a:spcPts val="2900"/>
              </a:lnSpc>
              <a:spcBef>
                <a:spcPts val="0"/>
              </a:spcBef>
              <a:buNone/>
            </a:pPr>
            <a:r>
              <a:rPr lang="en-US" altLang="zh-TW" sz="2000" dirty="0">
                <a:ea typeface="微軟正黑體" panose="020B0604030504040204" pitchFamily="34" charset="-120"/>
              </a:rPr>
              <a:t>     </a:t>
            </a:r>
            <a:r>
              <a:rPr lang="en-US" altLang="zh-TW" sz="2000" dirty="0" err="1">
                <a:ea typeface="微軟正黑體" panose="020B0604030504040204" pitchFamily="34" charset="-120"/>
              </a:rPr>
              <a:t>int</a:t>
            </a:r>
            <a:r>
              <a:rPr lang="en-US" altLang="zh-TW" sz="2000" dirty="0">
                <a:ea typeface="微軟正黑體" panose="020B0604030504040204" pitchFamily="34" charset="-120"/>
              </a:rPr>
              <a:t> d = </a:t>
            </a:r>
            <a:r>
              <a:rPr lang="en-US" altLang="zh-TW" sz="2000" dirty="0">
                <a:solidFill>
                  <a:srgbClr val="C00000"/>
                </a:solidFill>
                <a:ea typeface="微軟正黑體" panose="020B0604030504040204" pitchFamily="34" charset="-120"/>
              </a:rPr>
              <a:t>abs(n1-n2)</a:t>
            </a:r>
            <a:r>
              <a:rPr lang="en-US" altLang="zh-TW" sz="2000" dirty="0">
                <a:ea typeface="微軟正黑體" panose="020B0604030504040204" pitchFamily="34" charset="-120"/>
              </a:rPr>
              <a:t>;  </a:t>
            </a:r>
            <a:r>
              <a:rPr lang="en-US" altLang="zh-TW" sz="2000" dirty="0">
                <a:solidFill>
                  <a:srgbClr val="00B050"/>
                </a:solidFill>
                <a:ea typeface="微軟正黑體" panose="020B0604030504040204" pitchFamily="34" charset="-120"/>
              </a:rPr>
              <a:t>//</a:t>
            </a:r>
            <a:r>
              <a:rPr lang="en-US" altLang="zh-TW" sz="2000" dirty="0" err="1">
                <a:solidFill>
                  <a:srgbClr val="00B050"/>
                </a:solidFill>
                <a:ea typeface="微軟正黑體" panose="020B0604030504040204" pitchFamily="34" charset="-120"/>
              </a:rPr>
              <a:t>stdlib.h</a:t>
            </a:r>
            <a:endParaRPr lang="en-US" altLang="zh-TW" sz="2000" dirty="0">
              <a:solidFill>
                <a:srgbClr val="00B050"/>
              </a:solidFill>
              <a:ea typeface="微軟正黑體" panose="020B0604030504040204" pitchFamily="34" charset="-120"/>
            </a:endParaRPr>
          </a:p>
          <a:p>
            <a:pPr marL="0" indent="0">
              <a:lnSpc>
                <a:spcPts val="2900"/>
              </a:lnSpc>
              <a:spcBef>
                <a:spcPts val="0"/>
              </a:spcBef>
              <a:buNone/>
            </a:pPr>
            <a:r>
              <a:rPr lang="en-US" altLang="zh-TW" sz="2000" dirty="0">
                <a:ea typeface="微軟正黑體" panose="020B0604030504040204" pitchFamily="34" charset="-120"/>
              </a:rPr>
              <a:t>     if </a:t>
            </a:r>
            <a:r>
              <a:rPr lang="en-US" altLang="zh-TW" sz="2000" dirty="0">
                <a:solidFill>
                  <a:srgbClr val="0000FF"/>
                </a:solidFill>
                <a:ea typeface="微軟正黑體" panose="020B0604030504040204" pitchFamily="34" charset="-120"/>
              </a:rPr>
              <a:t>c%11</a:t>
            </a:r>
            <a:r>
              <a:rPr lang="en-US" altLang="zh-TW" sz="2000" dirty="0">
                <a:ea typeface="微軟正黑體" panose="020B0604030504040204" pitchFamily="34" charset="-120"/>
              </a:rPr>
              <a:t> == 0 </a:t>
            </a:r>
            <a:r>
              <a:rPr lang="en-US" altLang="zh-TW" sz="2000" dirty="0">
                <a:ea typeface="微軟正黑體" panose="020B0604030504040204" pitchFamily="34" charset="-120"/>
                <a:sym typeface="Wingdings" panose="05000000000000000000" pitchFamily="2" charset="2"/>
              </a:rPr>
              <a:t> </a:t>
            </a:r>
            <a:r>
              <a:rPr lang="zh-TW" altLang="en-US" sz="2000" dirty="0">
                <a:ea typeface="微軟正黑體" panose="020B0604030504040204" pitchFamily="34" charset="-120"/>
              </a:rPr>
              <a:t>印出</a:t>
            </a:r>
            <a:r>
              <a:rPr lang="en-US" altLang="zh-TW" sz="2000" dirty="0">
                <a:ea typeface="微軟正黑體" panose="020B0604030504040204" pitchFamily="34" charset="-120"/>
              </a:rPr>
              <a:t> “N is a multiple of 11”</a:t>
            </a:r>
          </a:p>
          <a:p>
            <a:pPr marL="0" indent="0">
              <a:lnSpc>
                <a:spcPts val="2900"/>
              </a:lnSpc>
              <a:spcBef>
                <a:spcPts val="0"/>
              </a:spcBef>
              <a:buNone/>
            </a:pPr>
            <a:r>
              <a:rPr lang="en-US" altLang="zh-TW" sz="2000" dirty="0">
                <a:ea typeface="微軟正黑體" panose="020B0604030504040204" pitchFamily="34" charset="-120"/>
              </a:rPr>
              <a:t>     else </a:t>
            </a:r>
            <a:r>
              <a:rPr lang="en-US" altLang="zh-TW" sz="2000" dirty="0">
                <a:ea typeface="微軟正黑體" panose="020B0604030504040204" pitchFamily="34" charset="-120"/>
                <a:sym typeface="Wingdings" panose="05000000000000000000" pitchFamily="2" charset="2"/>
              </a:rPr>
              <a:t> </a:t>
            </a:r>
            <a:r>
              <a:rPr lang="zh-TW" altLang="en-US" sz="2000" dirty="0">
                <a:ea typeface="微軟正黑體" panose="020B0604030504040204" pitchFamily="34" charset="-120"/>
              </a:rPr>
              <a:t>印出</a:t>
            </a:r>
            <a:r>
              <a:rPr lang="en-US" altLang="zh-TW" sz="2000" dirty="0">
                <a:ea typeface="微軟正黑體" panose="020B0604030504040204" pitchFamily="34" charset="-120"/>
              </a:rPr>
              <a:t> “N is not a multiple of 11”</a:t>
            </a:r>
          </a:p>
          <a:p>
            <a:pPr marL="0" indent="0">
              <a:lnSpc>
                <a:spcPts val="2900"/>
              </a:lnSpc>
              <a:spcBef>
                <a:spcPts val="0"/>
              </a:spcBef>
              <a:buNone/>
            </a:pPr>
            <a:r>
              <a:rPr lang="en-US" altLang="zh-TW" sz="2000" b="1" dirty="0">
                <a:ea typeface="微軟正黑體" panose="020B0604030504040204" pitchFamily="34" charset="-120"/>
              </a:rPr>
              <a:t>}</a:t>
            </a:r>
          </a:p>
          <a:p>
            <a:pPr marL="457200" lvl="1" indent="0">
              <a:lnSpc>
                <a:spcPts val="2900"/>
              </a:lnSpc>
              <a:spcBef>
                <a:spcPts val="0"/>
              </a:spcBef>
              <a:buNone/>
            </a:pPr>
            <a:endParaRPr lang="en-US" altLang="zh-TW" b="1" dirty="0">
              <a:ea typeface="微軟正黑體" panose="020B0604030504040204" pitchFamily="34" charset="-120"/>
            </a:endParaRPr>
          </a:p>
          <a:p>
            <a:pPr marL="914400" lvl="2" indent="0">
              <a:lnSpc>
                <a:spcPts val="2900"/>
              </a:lnSpc>
              <a:spcBef>
                <a:spcPts val="0"/>
              </a:spcBef>
              <a:buNone/>
            </a:pPr>
            <a:endParaRPr lang="zh-TW" altLang="en-US" sz="2000" b="1" dirty="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7030902" y="1051284"/>
            <a:ext cx="4986488" cy="5493280"/>
          </a:xfrm>
          <a:prstGeom prst="rect">
            <a:avLst/>
          </a:prstGeom>
        </p:spPr>
      </p:pic>
      <p:sp>
        <p:nvSpPr>
          <p:cNvPr id="5" name="矩形 4"/>
          <p:cNvSpPr/>
          <p:nvPr/>
        </p:nvSpPr>
        <p:spPr>
          <a:xfrm>
            <a:off x="8801100" y="3839972"/>
            <a:ext cx="1016000" cy="165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p:cNvSpPr>
            <a:spLocks noGrp="1"/>
          </p:cNvSpPr>
          <p:nvPr>
            <p:ph type="sldNum" sz="quarter" idx="12"/>
          </p:nvPr>
        </p:nvSpPr>
        <p:spPr/>
        <p:txBody>
          <a:bodyPr/>
          <a:lstStyle/>
          <a:p>
            <a:fld id="{10D21C26-42D7-47AF-83BF-92B31B87115F}" type="slidenum">
              <a:rPr lang="zh-TW" altLang="en-US" smtClean="0"/>
              <a:t>10</a:t>
            </a:fld>
            <a:endParaRPr lang="zh-TW" altLang="en-US"/>
          </a:p>
        </p:txBody>
      </p:sp>
      <p:cxnSp>
        <p:nvCxnSpPr>
          <p:cNvPr id="10" name="直線箭頭接點 9">
            <a:extLst>
              <a:ext uri="{FF2B5EF4-FFF2-40B4-BE49-F238E27FC236}">
                <a16:creationId xmlns:a16="http://schemas.microsoft.com/office/drawing/2014/main" id="{E5F3D192-6EA9-0A21-B9A8-BB2AD9FB0589}"/>
              </a:ext>
            </a:extLst>
          </p:cNvPr>
          <p:cNvCxnSpPr/>
          <p:nvPr/>
        </p:nvCxnSpPr>
        <p:spPr>
          <a:xfrm>
            <a:off x="5608320" y="3839972"/>
            <a:ext cx="3192780" cy="68326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6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0000"/>
                </a:solidFill>
              </a:rPr>
              <a:t>10221</a:t>
            </a:r>
            <a:r>
              <a:rPr lang="en-US" altLang="zh-TW" dirty="0"/>
              <a:t> </a:t>
            </a:r>
            <a:r>
              <a:rPr lang="en-US" altLang="zh-TW" dirty="0">
                <a:solidFill>
                  <a:srgbClr val="0000FF"/>
                </a:solidFill>
              </a:rPr>
              <a:t>Satellites</a:t>
            </a:r>
            <a:endParaRPr lang="zh-TW" altLang="en-US" dirty="0">
              <a:solidFill>
                <a:srgbClr val="0000FF"/>
              </a:solidFill>
            </a:endParaRPr>
          </a:p>
        </p:txBody>
      </p:sp>
      <p:sp>
        <p:nvSpPr>
          <p:cNvPr id="6" name="內容版面配置區 5"/>
          <p:cNvSpPr>
            <a:spLocks noGrp="1"/>
          </p:cNvSpPr>
          <p:nvPr>
            <p:ph idx="1"/>
          </p:nvPr>
        </p:nvSpPr>
        <p:spPr>
          <a:xfrm>
            <a:off x="838200" y="1706768"/>
            <a:ext cx="10515600" cy="4351338"/>
          </a:xfrm>
        </p:spPr>
        <p:txBody>
          <a:bodyPr/>
          <a:lstStyle/>
          <a:p>
            <a:pPr marL="0" indent="0">
              <a:buNone/>
            </a:pPr>
            <a:r>
              <a:rPr lang="en-US" altLang="zh-TW" b="1" dirty="0"/>
              <a:t>The radius of earth is </a:t>
            </a:r>
            <a:r>
              <a:rPr lang="en-US" altLang="zh-TW" b="1" dirty="0">
                <a:solidFill>
                  <a:srgbClr val="FF0000"/>
                </a:solidFill>
              </a:rPr>
              <a:t>6440 </a:t>
            </a:r>
            <a:r>
              <a:rPr lang="en-US" altLang="zh-TW" b="1" dirty="0"/>
              <a:t>Kilometer</a:t>
            </a:r>
            <a:r>
              <a:rPr lang="en-US" altLang="zh-TW" dirty="0"/>
              <a:t>. There are many </a:t>
            </a:r>
            <a:r>
              <a:rPr lang="en-US" altLang="zh-TW" u="sng" dirty="0"/>
              <a:t>Satellites</a:t>
            </a:r>
            <a:r>
              <a:rPr lang="en-US" altLang="zh-TW" dirty="0"/>
              <a:t> and </a:t>
            </a:r>
            <a:r>
              <a:rPr lang="en-US" altLang="zh-TW" u="sng" dirty="0"/>
              <a:t>Asteroids</a:t>
            </a:r>
            <a:r>
              <a:rPr lang="en-US" altLang="zh-TW" dirty="0"/>
              <a:t> moving around the earth. If two Satellites create an angle with the center of earth, can you find out the distance between them? By distance we mean both the arc and </a:t>
            </a:r>
            <a:r>
              <a:rPr lang="en-US" altLang="zh-TW" u="sng" dirty="0"/>
              <a:t>chord</a:t>
            </a:r>
            <a:r>
              <a:rPr lang="en-US" altLang="zh-TW" dirty="0"/>
              <a:t> distances. Both satellites are on the same </a:t>
            </a:r>
            <a:r>
              <a:rPr lang="en-US" altLang="zh-TW" u="sng" dirty="0"/>
              <a:t>orbit</a:t>
            </a:r>
            <a:r>
              <a:rPr lang="en-US" altLang="zh-TW" dirty="0"/>
              <a:t> (However, please consider </a:t>
            </a:r>
          </a:p>
          <a:p>
            <a:pPr marL="0" indent="0">
              <a:buNone/>
            </a:pPr>
            <a:r>
              <a:rPr lang="en-US" altLang="zh-TW" dirty="0"/>
              <a:t>that they are revolving on a circular path rather </a:t>
            </a:r>
          </a:p>
          <a:p>
            <a:pPr marL="0" indent="0">
              <a:buNone/>
            </a:pPr>
            <a:r>
              <a:rPr lang="en-US" altLang="zh-TW" dirty="0"/>
              <a:t>than an </a:t>
            </a:r>
            <a:r>
              <a:rPr lang="en-US" altLang="zh-TW" u="sng" dirty="0"/>
              <a:t>elliptical</a:t>
            </a:r>
            <a:r>
              <a:rPr lang="en-US" altLang="zh-TW" dirty="0"/>
              <a:t> path)</a:t>
            </a:r>
          </a:p>
          <a:p>
            <a:pPr marL="0" indent="0">
              <a:buNone/>
            </a:pPr>
            <a:endParaRPr lang="zh-TW" altLang="en-US" dirty="0"/>
          </a:p>
        </p:txBody>
      </p:sp>
      <p:pic>
        <p:nvPicPr>
          <p:cNvPr id="7" name="圖片 6"/>
          <p:cNvPicPr>
            <a:picLocks noChangeAspect="1"/>
          </p:cNvPicPr>
          <p:nvPr/>
        </p:nvPicPr>
        <p:blipFill>
          <a:blip r:embed="rId2"/>
          <a:stretch>
            <a:fillRect/>
          </a:stretch>
        </p:blipFill>
        <p:spPr>
          <a:xfrm>
            <a:off x="8215286" y="3387460"/>
            <a:ext cx="2953162" cy="3172268"/>
          </a:xfrm>
          <a:prstGeom prst="rect">
            <a:avLst/>
          </a:prstGeom>
        </p:spPr>
      </p:pic>
      <p:sp>
        <p:nvSpPr>
          <p:cNvPr id="8" name="文字方塊 7"/>
          <p:cNvSpPr txBox="1"/>
          <p:nvPr/>
        </p:nvSpPr>
        <p:spPr>
          <a:xfrm>
            <a:off x="3076832" y="5165125"/>
            <a:ext cx="5262979" cy="369332"/>
          </a:xfrm>
          <a:prstGeom prst="rect">
            <a:avLst/>
          </a:prstGeom>
          <a:noFill/>
        </p:spPr>
        <p:txBody>
          <a:bodyPr wrap="none" rtlCol="0">
            <a:spAutoFit/>
          </a:bodyPr>
          <a:lstStyle/>
          <a:p>
            <a:r>
              <a:rPr lang="zh-TW" altLang="en-US" b="1" dirty="0"/>
              <a:t>衛星沿地球軌道飛行時，兩個衛星間的弦長及弧長</a:t>
            </a:r>
            <a:endParaRPr lang="en-US" altLang="zh-TW" b="1" dirty="0"/>
          </a:p>
        </p:txBody>
      </p:sp>
      <p:sp>
        <p:nvSpPr>
          <p:cNvPr id="3" name="橢圓 2"/>
          <p:cNvSpPr/>
          <p:nvPr/>
        </p:nvSpPr>
        <p:spPr>
          <a:xfrm>
            <a:off x="9183602" y="4260884"/>
            <a:ext cx="1016529" cy="1001995"/>
          </a:xfrm>
          <a:prstGeom prst="ellipse">
            <a:avLst/>
          </a:prstGeom>
          <a:solidFill>
            <a:srgbClr val="FFFF00">
              <a:alpha val="3803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1033760" y="3667760"/>
            <a:ext cx="762000"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弧長</a:t>
            </a:r>
          </a:p>
        </p:txBody>
      </p:sp>
      <p:sp>
        <p:nvSpPr>
          <p:cNvPr id="9" name="文字方塊 8"/>
          <p:cNvSpPr txBox="1"/>
          <p:nvPr/>
        </p:nvSpPr>
        <p:spPr>
          <a:xfrm>
            <a:off x="11168447" y="5078213"/>
            <a:ext cx="762000"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弦長</a:t>
            </a:r>
          </a:p>
        </p:txBody>
      </p:sp>
      <p:cxnSp>
        <p:nvCxnSpPr>
          <p:cNvPr id="10" name="直線單箭頭接點 9"/>
          <p:cNvCxnSpPr>
            <a:stCxn id="4" idx="1"/>
          </p:cNvCxnSpPr>
          <p:nvPr/>
        </p:nvCxnSpPr>
        <p:spPr>
          <a:xfrm flipH="1">
            <a:off x="10759440" y="3852426"/>
            <a:ext cx="274320" cy="272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9" idx="1"/>
          </p:cNvCxnSpPr>
          <p:nvPr/>
        </p:nvCxnSpPr>
        <p:spPr>
          <a:xfrm flipH="1" flipV="1">
            <a:off x="10576560" y="4761881"/>
            <a:ext cx="591887" cy="500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投影片編號版面配置區 4"/>
          <p:cNvSpPr>
            <a:spLocks noGrp="1"/>
          </p:cNvSpPr>
          <p:nvPr>
            <p:ph type="sldNum" sz="quarter" idx="12"/>
          </p:nvPr>
        </p:nvSpPr>
        <p:spPr/>
        <p:txBody>
          <a:bodyPr/>
          <a:lstStyle/>
          <a:p>
            <a:fld id="{10D21C26-42D7-47AF-83BF-92B31B87115F}" type="slidenum">
              <a:rPr lang="zh-TW" altLang="en-US" smtClean="0"/>
              <a:t>11</a:t>
            </a:fld>
            <a:endParaRPr lang="zh-TW" altLang="en-US"/>
          </a:p>
        </p:txBody>
      </p:sp>
    </p:spTree>
    <p:extLst>
      <p:ext uri="{BB962C8B-B14F-4D97-AF65-F5344CB8AC3E}">
        <p14:creationId xmlns:p14="http://schemas.microsoft.com/office/powerpoint/2010/main" val="299766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21275" y="679621"/>
            <a:ext cx="11570219" cy="3170099"/>
          </a:xfrm>
          <a:prstGeom prst="rect">
            <a:avLst/>
          </a:prstGeom>
          <a:noFill/>
        </p:spPr>
        <p:txBody>
          <a:bodyPr wrap="none" rtlCol="0">
            <a:spAutoFit/>
          </a:bodyPr>
          <a:lstStyle/>
          <a:p>
            <a:r>
              <a:rPr lang="en-US" altLang="zh-TW" sz="2000" b="1" dirty="0">
                <a:solidFill>
                  <a:srgbClr val="FF0000"/>
                </a:solidFill>
              </a:rPr>
              <a:t>Input</a:t>
            </a:r>
          </a:p>
          <a:p>
            <a:r>
              <a:rPr lang="en-US" altLang="zh-TW" sz="2000" dirty="0"/>
              <a:t>The input file will contain one or more test cases. </a:t>
            </a:r>
            <a:r>
              <a:rPr lang="en-US" altLang="zh-TW" sz="2000" b="1" dirty="0">
                <a:solidFill>
                  <a:srgbClr val="FF0000"/>
                </a:solidFill>
              </a:rPr>
              <a:t>Each test case consists of </a:t>
            </a:r>
            <a:r>
              <a:rPr lang="en-US" altLang="zh-TW" sz="2000" dirty="0"/>
              <a:t>one line containing </a:t>
            </a:r>
            <a:r>
              <a:rPr lang="en-US" altLang="zh-TW" sz="2000" b="1" dirty="0">
                <a:solidFill>
                  <a:srgbClr val="FF0000"/>
                </a:solidFill>
              </a:rPr>
              <a:t>two-integer s</a:t>
            </a:r>
            <a:r>
              <a:rPr lang="en-US" altLang="zh-TW" sz="2000" dirty="0"/>
              <a:t> </a:t>
            </a:r>
          </a:p>
          <a:p>
            <a:r>
              <a:rPr lang="en-US" altLang="zh-TW" sz="2000" dirty="0"/>
              <a:t>and </a:t>
            </a:r>
            <a:r>
              <a:rPr lang="en-US" altLang="zh-TW" sz="2000" b="1" dirty="0">
                <a:solidFill>
                  <a:srgbClr val="FF0000"/>
                </a:solidFill>
              </a:rPr>
              <a:t>a</a:t>
            </a:r>
            <a:r>
              <a:rPr lang="en-US" altLang="zh-TW" sz="2000" dirty="0"/>
              <a:t>, and a string </a:t>
            </a:r>
            <a:r>
              <a:rPr lang="en-US" altLang="zh-TW" sz="2000" b="1" dirty="0">
                <a:solidFill>
                  <a:srgbClr val="FF0000"/>
                </a:solidFill>
              </a:rPr>
              <a:t>‘min’ or ‘</a:t>
            </a:r>
            <a:r>
              <a:rPr lang="en-US" altLang="zh-TW" sz="2000" b="1" dirty="0" err="1">
                <a:solidFill>
                  <a:srgbClr val="FF0000"/>
                </a:solidFill>
              </a:rPr>
              <a:t>deg</a:t>
            </a:r>
            <a:r>
              <a:rPr lang="en-US" altLang="zh-TW" sz="2000" b="1" dirty="0">
                <a:solidFill>
                  <a:srgbClr val="FF0000"/>
                </a:solidFill>
              </a:rPr>
              <a:t>’</a:t>
            </a:r>
            <a:r>
              <a:rPr lang="en-US" altLang="zh-TW" sz="2000" dirty="0"/>
              <a:t>. Here s is the distance of the satellite from the surface of the earth and a is </a:t>
            </a:r>
          </a:p>
          <a:p>
            <a:r>
              <a:rPr lang="en-US" altLang="zh-TW" sz="2000" dirty="0"/>
              <a:t>the angle that the satellites make with the center of earth. It may be in minutes (′) or in degrees (◦). </a:t>
            </a:r>
          </a:p>
          <a:p>
            <a:r>
              <a:rPr lang="en-US" altLang="zh-TW" sz="2000" dirty="0"/>
              <a:t>Remember that the same line will never contain minute and degree at a time.</a:t>
            </a:r>
          </a:p>
          <a:p>
            <a:endParaRPr lang="en-US" altLang="zh-TW" sz="2000" dirty="0"/>
          </a:p>
          <a:p>
            <a:r>
              <a:rPr lang="en-US" altLang="zh-TW" sz="2000" b="1" dirty="0">
                <a:solidFill>
                  <a:srgbClr val="FF0000"/>
                </a:solidFill>
              </a:rPr>
              <a:t>Output</a:t>
            </a:r>
          </a:p>
          <a:p>
            <a:r>
              <a:rPr lang="en-US" altLang="zh-TW" sz="2000" dirty="0"/>
              <a:t>For each test case, print one line containing the required distances i.e. both arc distance and chord distance </a:t>
            </a:r>
          </a:p>
          <a:p>
            <a:r>
              <a:rPr lang="en-US" altLang="zh-TW" sz="2000" dirty="0"/>
              <a:t>respectively between two satellites in Kilometer. The distance will be a floating-point value </a:t>
            </a:r>
          </a:p>
          <a:p>
            <a:r>
              <a:rPr lang="en-US" altLang="zh-TW" sz="2000" dirty="0"/>
              <a:t>with six digits after decimal point</a:t>
            </a:r>
            <a:endParaRPr lang="zh-TW" altLang="en-US" sz="2000" dirty="0"/>
          </a:p>
        </p:txBody>
      </p:sp>
      <p:pic>
        <p:nvPicPr>
          <p:cNvPr id="5" name="圖片 4"/>
          <p:cNvPicPr>
            <a:picLocks noChangeAspect="1"/>
          </p:cNvPicPr>
          <p:nvPr/>
        </p:nvPicPr>
        <p:blipFill>
          <a:blip r:embed="rId2"/>
          <a:stretch>
            <a:fillRect/>
          </a:stretch>
        </p:blipFill>
        <p:spPr>
          <a:xfrm>
            <a:off x="321275" y="4190778"/>
            <a:ext cx="1629002" cy="1343212"/>
          </a:xfrm>
          <a:prstGeom prst="rect">
            <a:avLst/>
          </a:prstGeom>
        </p:spPr>
      </p:pic>
      <p:pic>
        <p:nvPicPr>
          <p:cNvPr id="6" name="圖片 5"/>
          <p:cNvPicPr>
            <a:picLocks noChangeAspect="1"/>
          </p:cNvPicPr>
          <p:nvPr/>
        </p:nvPicPr>
        <p:blipFill>
          <a:blip r:embed="rId3"/>
          <a:stretch>
            <a:fillRect/>
          </a:stretch>
        </p:blipFill>
        <p:spPr>
          <a:xfrm>
            <a:off x="2670018" y="4190778"/>
            <a:ext cx="2848373" cy="1371791"/>
          </a:xfrm>
          <a:prstGeom prst="rect">
            <a:avLst/>
          </a:prstGeom>
        </p:spPr>
      </p:pic>
      <p:sp>
        <p:nvSpPr>
          <p:cNvPr id="2" name="投影片編號版面配置區 1"/>
          <p:cNvSpPr>
            <a:spLocks noGrp="1"/>
          </p:cNvSpPr>
          <p:nvPr>
            <p:ph type="sldNum" sz="quarter" idx="12"/>
          </p:nvPr>
        </p:nvSpPr>
        <p:spPr/>
        <p:txBody>
          <a:bodyPr/>
          <a:lstStyle/>
          <a:p>
            <a:fld id="{10D21C26-42D7-47AF-83BF-92B31B87115F}" type="slidenum">
              <a:rPr lang="zh-TW" altLang="en-US" smtClean="0"/>
              <a:t>12</a:t>
            </a:fld>
            <a:endParaRPr lang="zh-TW" altLang="en-US"/>
          </a:p>
        </p:txBody>
      </p:sp>
      <p:sp>
        <p:nvSpPr>
          <p:cNvPr id="3" name="文字方塊 2">
            <a:extLst>
              <a:ext uri="{FF2B5EF4-FFF2-40B4-BE49-F238E27FC236}">
                <a16:creationId xmlns:a16="http://schemas.microsoft.com/office/drawing/2014/main" id="{6758900B-DA9E-E322-0E96-83B4E71FCD38}"/>
              </a:ext>
            </a:extLst>
          </p:cNvPr>
          <p:cNvSpPr txBox="1"/>
          <p:nvPr/>
        </p:nvSpPr>
        <p:spPr>
          <a:xfrm>
            <a:off x="5774310" y="4138009"/>
            <a:ext cx="5159618" cy="1428211"/>
          </a:xfrm>
          <a:prstGeom prst="rect">
            <a:avLst/>
          </a:prstGeom>
          <a:solidFill>
            <a:srgbClr val="FFFF00"/>
          </a:solidFill>
          <a:ln>
            <a:solidFill>
              <a:schemeClr val="tx1"/>
            </a:solidFill>
          </a:ln>
        </p:spPr>
        <p:txBody>
          <a:bodyPr wrap="none" rtlCol="0">
            <a:spAutoFit/>
          </a:bodyPr>
          <a:lstStyle/>
          <a:p>
            <a:pPr>
              <a:lnSpc>
                <a:spcPct val="150000"/>
              </a:lnSpc>
            </a:pPr>
            <a:r>
              <a:rPr lang="zh-TW" altLang="en-US" sz="2000" b="1" dirty="0"/>
              <a:t>角度換算</a:t>
            </a:r>
            <a:r>
              <a:rPr lang="en-US" altLang="zh-TW" sz="2000" b="1" dirty="0"/>
              <a:t>1</a:t>
            </a:r>
            <a:r>
              <a:rPr lang="zh-TW" altLang="en-US" sz="2000" b="1" dirty="0"/>
              <a:t>度</a:t>
            </a:r>
            <a:r>
              <a:rPr lang="en-US" altLang="zh-TW" sz="2000" b="1" dirty="0"/>
              <a:t>=60</a:t>
            </a:r>
            <a:r>
              <a:rPr lang="zh-TW" altLang="en-US" sz="2000" b="1" dirty="0"/>
              <a:t>分</a:t>
            </a:r>
            <a:endParaRPr lang="en-US" altLang="zh-TW" sz="2000" b="1" dirty="0"/>
          </a:p>
          <a:p>
            <a:pPr>
              <a:lnSpc>
                <a:spcPct val="150000"/>
              </a:lnSpc>
            </a:pPr>
            <a:r>
              <a:rPr lang="en-US" altLang="zh-TW" sz="2000" b="1" dirty="0"/>
              <a:t>1 (</a:t>
            </a:r>
            <a:r>
              <a:rPr lang="zh-TW" altLang="en-US" sz="2000" b="1" dirty="0"/>
              <a:t>徑度</a:t>
            </a:r>
            <a:r>
              <a:rPr lang="en-US" altLang="zh-TW" sz="2000" b="1" dirty="0"/>
              <a:t>)</a:t>
            </a:r>
            <a:r>
              <a:rPr lang="zh-TW" altLang="en-US" sz="2000" b="1" dirty="0"/>
              <a:t>  </a:t>
            </a:r>
            <a:r>
              <a:rPr lang="en-US" altLang="zh-TW" sz="2000" b="1" dirty="0"/>
              <a:t>= 180/</a:t>
            </a:r>
            <a:r>
              <a:rPr lang="el-GR" altLang="zh-TW" sz="2000" b="1" dirty="0"/>
              <a:t>π</a:t>
            </a:r>
            <a:r>
              <a:rPr lang="en-US" altLang="zh-TW" sz="2000" b="1" dirty="0"/>
              <a:t> (</a:t>
            </a:r>
            <a:r>
              <a:rPr lang="zh-TW" altLang="en-US" sz="2000" b="1" dirty="0"/>
              <a:t>角度</a:t>
            </a:r>
            <a:r>
              <a:rPr lang="en-US" altLang="zh-TW" sz="2000" b="1" dirty="0"/>
              <a:t>)</a:t>
            </a:r>
          </a:p>
          <a:p>
            <a:pPr>
              <a:lnSpc>
                <a:spcPct val="150000"/>
              </a:lnSpc>
            </a:pPr>
            <a:r>
              <a:rPr lang="el-GR" altLang="zh-TW" sz="2000" b="1" dirty="0"/>
              <a:t>π</a:t>
            </a:r>
            <a:r>
              <a:rPr lang="zh-TW" altLang="en-US" sz="2000" b="1" dirty="0"/>
              <a:t>為圓周率，運用 </a:t>
            </a:r>
            <a:r>
              <a:rPr lang="en-US" altLang="zh-TW" sz="2000" b="1" dirty="0"/>
              <a:t>C </a:t>
            </a:r>
            <a:r>
              <a:rPr lang="zh-TW" altLang="en-US" sz="2000" b="1" dirty="0"/>
              <a:t>程式庫 </a:t>
            </a:r>
            <a:r>
              <a:rPr lang="en-US" altLang="zh-TW" sz="2000" b="1" dirty="0" err="1"/>
              <a:t>math.h</a:t>
            </a:r>
            <a:r>
              <a:rPr lang="en-US" altLang="zh-TW" sz="2000" b="1" dirty="0"/>
              <a:t> </a:t>
            </a:r>
            <a:r>
              <a:rPr lang="zh-TW" altLang="en-US" sz="2000" b="1" dirty="0"/>
              <a:t>中的 </a:t>
            </a:r>
            <a:r>
              <a:rPr lang="en-US" altLang="zh-TW" sz="2000" b="1" dirty="0">
                <a:solidFill>
                  <a:srgbClr val="FF0000"/>
                </a:solidFill>
              </a:rPr>
              <a:t>M_PI</a:t>
            </a:r>
          </a:p>
        </p:txBody>
      </p:sp>
      <p:sp>
        <p:nvSpPr>
          <p:cNvPr id="7" name="文字方塊 6">
            <a:extLst>
              <a:ext uri="{FF2B5EF4-FFF2-40B4-BE49-F238E27FC236}">
                <a16:creationId xmlns:a16="http://schemas.microsoft.com/office/drawing/2014/main" id="{78E9A72D-3EA4-40CB-E402-D5BB727773B6}"/>
              </a:ext>
            </a:extLst>
          </p:cNvPr>
          <p:cNvSpPr txBox="1"/>
          <p:nvPr/>
        </p:nvSpPr>
        <p:spPr>
          <a:xfrm>
            <a:off x="9415564" y="5718960"/>
            <a:ext cx="2031325" cy="369332"/>
          </a:xfrm>
          <a:prstGeom prst="rect">
            <a:avLst/>
          </a:prstGeom>
          <a:noFill/>
        </p:spPr>
        <p:txBody>
          <a:bodyPr wrap="none" rtlCol="0">
            <a:spAutoFit/>
          </a:bodyPr>
          <a:lstStyle/>
          <a:p>
            <a:r>
              <a:rPr lang="zh-TW" altLang="en-US" dirty="0">
                <a:solidFill>
                  <a:srgbClr val="0000FF"/>
                </a:solidFill>
                <a:latin typeface="標楷體" panose="03000509000000000000" pitchFamily="65" charset="-120"/>
                <a:ea typeface="標楷體" panose="03000509000000000000" pitchFamily="65" charset="-120"/>
              </a:rPr>
              <a:t>影響計算結果精度</a:t>
            </a:r>
          </a:p>
        </p:txBody>
      </p:sp>
    </p:spTree>
    <p:extLst>
      <p:ext uri="{BB962C8B-B14F-4D97-AF65-F5344CB8AC3E}">
        <p14:creationId xmlns:p14="http://schemas.microsoft.com/office/powerpoint/2010/main" val="204727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解題概念</a:t>
            </a:r>
          </a:p>
        </p:txBody>
      </p:sp>
      <p:sp>
        <p:nvSpPr>
          <p:cNvPr id="3" name="內容版面配置區 2"/>
          <p:cNvSpPr>
            <a:spLocks noGrp="1"/>
          </p:cNvSpPr>
          <p:nvPr>
            <p:ph idx="1"/>
          </p:nvPr>
        </p:nvSpPr>
        <p:spPr/>
        <p:txBody>
          <a:bodyPr>
            <a:normAutofit/>
          </a:bodyPr>
          <a:lstStyle/>
          <a:p>
            <a:r>
              <a:rPr lang="en-US" altLang="zh-TW" dirty="0"/>
              <a:t>sin(a/2) = (d/2)/(</a:t>
            </a:r>
            <a:r>
              <a:rPr lang="en-US" altLang="zh-TW" dirty="0" err="1"/>
              <a:t>r+s</a:t>
            </a:r>
            <a:r>
              <a:rPr lang="en-US" altLang="zh-TW" dirty="0"/>
              <a:t>)</a:t>
            </a:r>
          </a:p>
          <a:p>
            <a:r>
              <a:rPr lang="en-US" altLang="zh-TW" dirty="0"/>
              <a:t>d/2 = (</a:t>
            </a:r>
            <a:r>
              <a:rPr lang="en-US" altLang="zh-TW" dirty="0" err="1"/>
              <a:t>r+s</a:t>
            </a:r>
            <a:r>
              <a:rPr lang="en-US" altLang="zh-TW" dirty="0"/>
              <a:t>)sin(a/2)</a:t>
            </a:r>
          </a:p>
          <a:p>
            <a:r>
              <a:rPr lang="en-US" altLang="zh-TW" dirty="0"/>
              <a:t>d = 2(</a:t>
            </a:r>
            <a:r>
              <a:rPr lang="en-US" altLang="zh-TW" dirty="0" err="1"/>
              <a:t>r+s</a:t>
            </a:r>
            <a:r>
              <a:rPr lang="en-US" altLang="zh-TW" dirty="0"/>
              <a:t>)sin(a/2)</a:t>
            </a:r>
          </a:p>
          <a:p>
            <a:r>
              <a:rPr lang="zh-TW" altLang="en-US" dirty="0">
                <a:solidFill>
                  <a:srgbClr val="FF0000"/>
                </a:solidFill>
              </a:rPr>
              <a:t>弦長</a:t>
            </a:r>
            <a:r>
              <a:rPr lang="en-US" altLang="zh-TW" dirty="0">
                <a:solidFill>
                  <a:srgbClr val="FF0000"/>
                </a:solidFill>
              </a:rPr>
              <a:t>(d)</a:t>
            </a:r>
            <a:r>
              <a:rPr lang="zh-TW" altLang="en-US" dirty="0">
                <a:solidFill>
                  <a:srgbClr val="FF0000"/>
                </a:solidFill>
              </a:rPr>
              <a:t> </a:t>
            </a:r>
            <a:r>
              <a:rPr lang="en-US" altLang="zh-TW" dirty="0">
                <a:solidFill>
                  <a:srgbClr val="FF0000"/>
                </a:solidFill>
              </a:rPr>
              <a:t>= 2*(</a:t>
            </a:r>
            <a:r>
              <a:rPr lang="en-US" altLang="zh-TW" dirty="0" err="1">
                <a:solidFill>
                  <a:srgbClr val="FF0000"/>
                </a:solidFill>
              </a:rPr>
              <a:t>r+s</a:t>
            </a:r>
            <a:r>
              <a:rPr lang="en-US" altLang="zh-TW" dirty="0">
                <a:solidFill>
                  <a:srgbClr val="FF0000"/>
                </a:solidFill>
              </a:rPr>
              <a:t>)</a:t>
            </a:r>
            <a:r>
              <a:rPr lang="zh-TW" altLang="en-US" dirty="0">
                <a:solidFill>
                  <a:srgbClr val="FF0000"/>
                </a:solidFill>
              </a:rPr>
              <a:t>*</a:t>
            </a:r>
            <a:r>
              <a:rPr lang="en-US" altLang="zh-TW" dirty="0">
                <a:solidFill>
                  <a:srgbClr val="FF0000"/>
                </a:solidFill>
              </a:rPr>
              <a:t>sin(a/2) </a:t>
            </a:r>
            <a:r>
              <a:rPr lang="zh-TW" altLang="en-US" dirty="0">
                <a:solidFill>
                  <a:srgbClr val="FF0000"/>
                </a:solidFill>
              </a:rPr>
              <a:t>，</a:t>
            </a:r>
            <a:r>
              <a:rPr lang="el-GR" altLang="zh-TW" dirty="0">
                <a:solidFill>
                  <a:srgbClr val="FF0000"/>
                </a:solidFill>
              </a:rPr>
              <a:t> </a:t>
            </a:r>
            <a:r>
              <a:rPr lang="en-US" altLang="zh-TW" dirty="0">
                <a:solidFill>
                  <a:srgbClr val="FF0000"/>
                </a:solidFill>
              </a:rPr>
              <a:t>a</a:t>
            </a:r>
            <a:r>
              <a:rPr lang="zh-TW" altLang="en-US" dirty="0">
                <a:solidFill>
                  <a:srgbClr val="FF0000"/>
                </a:solidFill>
              </a:rPr>
              <a:t>是徑度</a:t>
            </a:r>
            <a:endParaRPr lang="en-US" altLang="zh-TW" dirty="0">
              <a:solidFill>
                <a:srgbClr val="FF0000"/>
              </a:solidFill>
            </a:endParaRPr>
          </a:p>
          <a:p>
            <a:r>
              <a:rPr lang="zh-TW" altLang="en-US" dirty="0">
                <a:solidFill>
                  <a:srgbClr val="0000FF"/>
                </a:solidFill>
              </a:rPr>
              <a:t>弧長 </a:t>
            </a:r>
            <a:r>
              <a:rPr lang="en-US" altLang="zh-TW" dirty="0">
                <a:solidFill>
                  <a:srgbClr val="0000FF"/>
                </a:solidFill>
              </a:rPr>
              <a:t>= (</a:t>
            </a:r>
            <a:r>
              <a:rPr lang="en-US" altLang="zh-TW" dirty="0" err="1">
                <a:solidFill>
                  <a:srgbClr val="0000FF"/>
                </a:solidFill>
              </a:rPr>
              <a:t>r+s</a:t>
            </a:r>
            <a:r>
              <a:rPr lang="en-US" altLang="zh-TW" dirty="0">
                <a:solidFill>
                  <a:srgbClr val="0000FF"/>
                </a:solidFill>
              </a:rPr>
              <a:t>)*</a:t>
            </a:r>
            <a:r>
              <a:rPr lang="el-GR" altLang="zh-TW" dirty="0">
                <a:solidFill>
                  <a:srgbClr val="0000FF"/>
                </a:solidFill>
              </a:rPr>
              <a:t> </a:t>
            </a:r>
            <a:r>
              <a:rPr lang="en-US" altLang="zh-TW" dirty="0">
                <a:solidFill>
                  <a:srgbClr val="0000FF"/>
                </a:solidFill>
              </a:rPr>
              <a:t>a</a:t>
            </a:r>
            <a:r>
              <a:rPr lang="zh-TW" altLang="en-US" dirty="0">
                <a:solidFill>
                  <a:srgbClr val="0000FF"/>
                </a:solidFill>
              </a:rPr>
              <a:t>  （</a:t>
            </a:r>
            <a:r>
              <a:rPr lang="el-GR" altLang="zh-TW" dirty="0">
                <a:solidFill>
                  <a:srgbClr val="0000FF"/>
                </a:solidFill>
              </a:rPr>
              <a:t> </a:t>
            </a:r>
            <a:r>
              <a:rPr lang="en-US" altLang="zh-TW" dirty="0">
                <a:solidFill>
                  <a:srgbClr val="0000FF"/>
                </a:solidFill>
              </a:rPr>
              <a:t>a</a:t>
            </a:r>
            <a:r>
              <a:rPr lang="zh-TW" altLang="en-US" dirty="0">
                <a:solidFill>
                  <a:srgbClr val="0000FF"/>
                </a:solidFill>
              </a:rPr>
              <a:t>是徑度）</a:t>
            </a:r>
            <a:endParaRPr lang="en-US" altLang="zh-TW" dirty="0">
              <a:solidFill>
                <a:srgbClr val="0000FF"/>
              </a:solidFill>
            </a:endParaRPr>
          </a:p>
          <a:p>
            <a:pPr marL="0" indent="0">
              <a:buNone/>
            </a:pPr>
            <a:endParaRPr lang="zh-TW" altLang="en-US" dirty="0"/>
          </a:p>
        </p:txBody>
      </p:sp>
      <p:pic>
        <p:nvPicPr>
          <p:cNvPr id="4" name="圖片 3"/>
          <p:cNvPicPr>
            <a:picLocks noChangeAspect="1"/>
          </p:cNvPicPr>
          <p:nvPr/>
        </p:nvPicPr>
        <p:blipFill>
          <a:blip r:embed="rId2"/>
          <a:stretch>
            <a:fillRect/>
          </a:stretch>
        </p:blipFill>
        <p:spPr>
          <a:xfrm>
            <a:off x="8116432" y="1496876"/>
            <a:ext cx="2953162" cy="3172268"/>
          </a:xfrm>
          <a:prstGeom prst="rect">
            <a:avLst/>
          </a:prstGeom>
        </p:spPr>
      </p:pic>
      <p:cxnSp>
        <p:nvCxnSpPr>
          <p:cNvPr id="7" name="直線接點 6"/>
          <p:cNvCxnSpPr/>
          <p:nvPr/>
        </p:nvCxnSpPr>
        <p:spPr>
          <a:xfrm flipV="1">
            <a:off x="9576262" y="2751513"/>
            <a:ext cx="814647" cy="83127"/>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10390909" y="2834640"/>
            <a:ext cx="412292" cy="276999"/>
          </a:xfrm>
          <a:prstGeom prst="rect">
            <a:avLst/>
          </a:prstGeom>
          <a:noFill/>
        </p:spPr>
        <p:txBody>
          <a:bodyPr wrap="none" rtlCol="0">
            <a:spAutoFit/>
          </a:bodyPr>
          <a:lstStyle/>
          <a:p>
            <a:r>
              <a:rPr lang="en-US" altLang="zh-TW" sz="1200" b="1" dirty="0"/>
              <a:t>d/2</a:t>
            </a:r>
            <a:endParaRPr lang="zh-TW" altLang="en-US" sz="1200" b="1" dirty="0"/>
          </a:p>
        </p:txBody>
      </p:sp>
      <p:cxnSp>
        <p:nvCxnSpPr>
          <p:cNvPr id="11" name="直線接點 10"/>
          <p:cNvCxnSpPr/>
          <p:nvPr/>
        </p:nvCxnSpPr>
        <p:spPr>
          <a:xfrm>
            <a:off x="10274300" y="2751513"/>
            <a:ext cx="12700" cy="1186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0283825" y="2850516"/>
            <a:ext cx="130175" cy="196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投影片編號版面配置區 5"/>
          <p:cNvSpPr>
            <a:spLocks noGrp="1"/>
          </p:cNvSpPr>
          <p:nvPr>
            <p:ph type="sldNum" sz="quarter" idx="12"/>
          </p:nvPr>
        </p:nvSpPr>
        <p:spPr/>
        <p:txBody>
          <a:bodyPr/>
          <a:lstStyle/>
          <a:p>
            <a:fld id="{10D21C26-42D7-47AF-83BF-92B31B87115F}" type="slidenum">
              <a:rPr lang="zh-TW" altLang="en-US" smtClean="0"/>
              <a:t>13</a:t>
            </a:fld>
            <a:endParaRPr lang="zh-TW" altLang="en-US"/>
          </a:p>
        </p:txBody>
      </p:sp>
    </p:spTree>
    <p:extLst>
      <p:ext uri="{BB962C8B-B14F-4D97-AF65-F5344CB8AC3E}">
        <p14:creationId xmlns:p14="http://schemas.microsoft.com/office/powerpoint/2010/main" val="26061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解題步驟</a:t>
            </a:r>
          </a:p>
        </p:txBody>
      </p:sp>
      <p:sp>
        <p:nvSpPr>
          <p:cNvPr id="3" name="內容版面配置區 2"/>
          <p:cNvSpPr>
            <a:spLocks noGrp="1"/>
          </p:cNvSpPr>
          <p:nvPr>
            <p:ph idx="1"/>
          </p:nvPr>
        </p:nvSpPr>
        <p:spPr>
          <a:ln>
            <a:solidFill>
              <a:srgbClr val="00B0F0"/>
            </a:solidFill>
            <a:prstDash val="dash"/>
          </a:ln>
        </p:spPr>
        <p:txBody>
          <a:bodyPr/>
          <a:lstStyle/>
          <a:p>
            <a:pPr marL="0" indent="0">
              <a:buNone/>
            </a:pPr>
            <a:r>
              <a:rPr lang="en-US" altLang="zh-TW" dirty="0"/>
              <a:t>while (</a:t>
            </a:r>
            <a:r>
              <a:rPr lang="zh-TW" altLang="en-US" dirty="0"/>
              <a:t>讀取 </a:t>
            </a:r>
            <a:r>
              <a:rPr lang="en-US" altLang="zh-TW" dirty="0"/>
              <a:t>s, a, u != EOF) {  </a:t>
            </a:r>
            <a:r>
              <a:rPr lang="en-US" altLang="zh-TW" dirty="0">
                <a:solidFill>
                  <a:srgbClr val="00B050"/>
                </a:solidFill>
              </a:rPr>
              <a:t>//</a:t>
            </a:r>
            <a:r>
              <a:rPr lang="zh-TW" altLang="en-US" dirty="0">
                <a:solidFill>
                  <a:srgbClr val="00B050"/>
                </a:solidFill>
              </a:rPr>
              <a:t>衛星高度，夾角，角度單位</a:t>
            </a:r>
            <a:endParaRPr lang="en-US" altLang="zh-TW" dirty="0">
              <a:solidFill>
                <a:srgbClr val="00B050"/>
              </a:solidFill>
            </a:endParaRPr>
          </a:p>
          <a:p>
            <a:pPr marL="0" indent="0">
              <a:buNone/>
            </a:pPr>
            <a:r>
              <a:rPr lang="zh-TW" altLang="en-US" dirty="0"/>
              <a:t>     檢查 </a:t>
            </a:r>
            <a:r>
              <a:rPr lang="en-US" altLang="zh-TW" dirty="0"/>
              <a:t>u </a:t>
            </a:r>
            <a:r>
              <a:rPr lang="zh-TW" altLang="en-US" dirty="0"/>
              <a:t>為「</a:t>
            </a:r>
            <a:r>
              <a:rPr lang="en-US" altLang="zh-TW" dirty="0"/>
              <a:t>min</a:t>
            </a:r>
            <a:r>
              <a:rPr lang="zh-TW" altLang="en-US" dirty="0"/>
              <a:t>」或「</a:t>
            </a:r>
            <a:r>
              <a:rPr lang="en-US" altLang="zh-TW" dirty="0" err="1"/>
              <a:t>deg</a:t>
            </a:r>
            <a:r>
              <a:rPr lang="zh-TW" altLang="en-US" dirty="0"/>
              <a:t>」</a:t>
            </a:r>
            <a:r>
              <a:rPr lang="en-US" altLang="zh-TW" dirty="0">
                <a:solidFill>
                  <a:srgbClr val="00B050"/>
                </a:solidFill>
              </a:rPr>
              <a:t>//</a:t>
            </a:r>
            <a:r>
              <a:rPr lang="zh-TW" altLang="en-US" dirty="0">
                <a:solidFill>
                  <a:srgbClr val="00B050"/>
                </a:solidFill>
              </a:rPr>
              <a:t>使用 </a:t>
            </a:r>
            <a:r>
              <a:rPr lang="en-US" altLang="zh-TW" dirty="0" err="1">
                <a:solidFill>
                  <a:srgbClr val="00B050"/>
                </a:solidFill>
              </a:rPr>
              <a:t>strcmp</a:t>
            </a:r>
            <a:r>
              <a:rPr lang="en-US" altLang="zh-TW" dirty="0">
                <a:solidFill>
                  <a:srgbClr val="00B050"/>
                </a:solidFill>
              </a:rPr>
              <a:t>()</a:t>
            </a:r>
          </a:p>
          <a:p>
            <a:pPr marL="0" indent="0">
              <a:buNone/>
            </a:pPr>
            <a:r>
              <a:rPr lang="en-US" altLang="zh-TW" dirty="0"/>
              <a:t>     If u </a:t>
            </a:r>
            <a:r>
              <a:rPr lang="zh-TW" altLang="en-US" dirty="0"/>
              <a:t>為 </a:t>
            </a:r>
            <a:r>
              <a:rPr lang="zh-TW" altLang="en-US" dirty="0" smtClean="0"/>
              <a:t>「</a:t>
            </a:r>
            <a:r>
              <a:rPr lang="en-US" altLang="zh-TW" dirty="0" smtClean="0"/>
              <a:t>min</a:t>
            </a:r>
            <a:r>
              <a:rPr lang="zh-TW" altLang="en-US" dirty="0" smtClean="0"/>
              <a:t>」</a:t>
            </a:r>
            <a:r>
              <a:rPr lang="zh-TW" altLang="en-US" dirty="0"/>
              <a:t>將</a:t>
            </a:r>
            <a:r>
              <a:rPr lang="en-US" altLang="zh-TW" dirty="0"/>
              <a:t> </a:t>
            </a:r>
            <a:r>
              <a:rPr lang="en-US" altLang="zh-TW" dirty="0" smtClean="0"/>
              <a:t>min</a:t>
            </a:r>
            <a:r>
              <a:rPr lang="en-US" altLang="zh-TW" dirty="0" smtClean="0"/>
              <a:t> </a:t>
            </a:r>
            <a:r>
              <a:rPr lang="zh-TW" altLang="en-US" dirty="0"/>
              <a:t>轉換為 </a:t>
            </a:r>
            <a:r>
              <a:rPr lang="en-US" altLang="zh-TW" dirty="0" err="1" smtClean="0"/>
              <a:t>deg</a:t>
            </a:r>
            <a:endParaRPr lang="en-US" altLang="zh-TW" dirty="0"/>
          </a:p>
          <a:p>
            <a:pPr marL="0" indent="0">
              <a:buNone/>
            </a:pPr>
            <a:r>
              <a:rPr lang="en-US" altLang="zh-TW" dirty="0"/>
              <a:t>          </a:t>
            </a:r>
            <a:r>
              <a:rPr lang="en-US" altLang="zh-TW" dirty="0" smtClean="0"/>
              <a:t>u=min </a:t>
            </a:r>
            <a:r>
              <a:rPr lang="en-US" altLang="zh-TW" dirty="0" smtClean="0">
                <a:sym typeface="Wingdings" panose="05000000000000000000" pitchFamily="2" charset="2"/>
              </a:rPr>
              <a:t> </a:t>
            </a:r>
            <a:r>
              <a:rPr lang="en-US" altLang="zh-TW" dirty="0" smtClean="0"/>
              <a:t>A </a:t>
            </a:r>
            <a:r>
              <a:rPr lang="en-US" altLang="zh-TW" dirty="0"/>
              <a:t>= </a:t>
            </a:r>
            <a:r>
              <a:rPr lang="en-US" altLang="zh-TW" dirty="0" smtClean="0"/>
              <a:t>(a/</a:t>
            </a:r>
            <a:r>
              <a:rPr lang="en-US" altLang="zh-TW" dirty="0" smtClean="0">
                <a:solidFill>
                  <a:srgbClr val="FF0000"/>
                </a:solidFill>
              </a:rPr>
              <a:t>60.0</a:t>
            </a:r>
            <a:r>
              <a:rPr lang="en-US" altLang="zh-TW" dirty="0" smtClean="0"/>
              <a:t>) </a:t>
            </a:r>
            <a:r>
              <a:rPr lang="en-US" altLang="zh-TW" dirty="0"/>
              <a:t>* </a:t>
            </a:r>
            <a:r>
              <a:rPr lang="en-US" altLang="zh-TW" dirty="0" smtClean="0"/>
              <a:t>M_PI/180.0   </a:t>
            </a:r>
            <a:r>
              <a:rPr lang="en-US" altLang="zh-TW" dirty="0" smtClean="0">
                <a:solidFill>
                  <a:srgbClr val="00B050"/>
                </a:solidFill>
              </a:rPr>
              <a:t>//</a:t>
            </a:r>
            <a:r>
              <a:rPr lang="en-US" altLang="zh-TW" dirty="0">
                <a:solidFill>
                  <a:srgbClr val="00B050"/>
                </a:solidFill>
              </a:rPr>
              <a:t>M_PI</a:t>
            </a:r>
            <a:r>
              <a:rPr lang="zh-TW" altLang="en-US" dirty="0">
                <a:solidFill>
                  <a:srgbClr val="00B050"/>
                </a:solidFill>
              </a:rPr>
              <a:t>在</a:t>
            </a:r>
            <a:r>
              <a:rPr lang="en-US" altLang="zh-TW" dirty="0" err="1">
                <a:solidFill>
                  <a:srgbClr val="00B050"/>
                </a:solidFill>
              </a:rPr>
              <a:t>math.h</a:t>
            </a:r>
            <a:r>
              <a:rPr lang="zh-TW" altLang="en-US" dirty="0">
                <a:solidFill>
                  <a:srgbClr val="00B050"/>
                </a:solidFill>
              </a:rPr>
              <a:t>中</a:t>
            </a:r>
            <a:r>
              <a:rPr lang="zh-TW" altLang="en-US" dirty="0" smtClean="0">
                <a:solidFill>
                  <a:srgbClr val="00B050"/>
                </a:solidFill>
              </a:rPr>
              <a:t>定義</a:t>
            </a:r>
            <a:r>
              <a:rPr lang="en-US" altLang="zh-TW" dirty="0" smtClean="0">
                <a:solidFill>
                  <a:srgbClr val="00B050"/>
                </a:solidFill>
              </a:rPr>
              <a:t>, A</a:t>
            </a:r>
            <a:r>
              <a:rPr lang="zh-TW" altLang="en-US" dirty="0" smtClean="0">
                <a:solidFill>
                  <a:srgbClr val="00B050"/>
                </a:solidFill>
              </a:rPr>
              <a:t>徑度量角</a:t>
            </a:r>
            <a:endParaRPr lang="en-US" altLang="zh-TW" dirty="0" smtClean="0">
              <a:solidFill>
                <a:srgbClr val="00B050"/>
              </a:solidFill>
            </a:endParaRPr>
          </a:p>
          <a:p>
            <a:pPr marL="0" indent="0">
              <a:buNone/>
            </a:pPr>
            <a:r>
              <a:rPr lang="en-US" altLang="zh-TW" dirty="0" smtClean="0">
                <a:solidFill>
                  <a:srgbClr val="00B050"/>
                </a:solidFill>
              </a:rPr>
              <a:t>          </a:t>
            </a:r>
            <a:r>
              <a:rPr lang="en-US" altLang="zh-TW" dirty="0" smtClean="0"/>
              <a:t>u=</a:t>
            </a:r>
            <a:r>
              <a:rPr lang="en-US" altLang="zh-TW" dirty="0" err="1" smtClean="0"/>
              <a:t>deg</a:t>
            </a:r>
            <a:r>
              <a:rPr lang="en-US" altLang="zh-TW" dirty="0" smtClean="0"/>
              <a:t> </a:t>
            </a:r>
            <a:r>
              <a:rPr lang="en-US" altLang="zh-TW" dirty="0" smtClean="0">
                <a:sym typeface="Wingdings" panose="05000000000000000000" pitchFamily="2" charset="2"/>
              </a:rPr>
              <a:t> A = a*M_PI/180.0</a:t>
            </a:r>
            <a:endParaRPr lang="en-US" altLang="zh-TW" dirty="0"/>
          </a:p>
          <a:p>
            <a:pPr marL="0" indent="0">
              <a:buNone/>
            </a:pPr>
            <a:r>
              <a:rPr lang="en-US" altLang="zh-TW" dirty="0"/>
              <a:t>     d (</a:t>
            </a:r>
            <a:r>
              <a:rPr lang="zh-TW" altLang="en-US" dirty="0"/>
              <a:t>弦長</a:t>
            </a:r>
            <a:r>
              <a:rPr lang="en-US" altLang="zh-TW" dirty="0"/>
              <a:t>) = 2*(</a:t>
            </a:r>
            <a:r>
              <a:rPr lang="en-US" altLang="zh-TW" dirty="0" err="1"/>
              <a:t>r+s</a:t>
            </a:r>
            <a:r>
              <a:rPr lang="en-US" altLang="zh-TW" dirty="0"/>
              <a:t>)*sin(a/2)</a:t>
            </a:r>
          </a:p>
          <a:p>
            <a:pPr marL="0" indent="0">
              <a:buNone/>
            </a:pPr>
            <a:r>
              <a:rPr lang="en-US" altLang="zh-TW" dirty="0"/>
              <a:t>     </a:t>
            </a:r>
            <a:r>
              <a:rPr lang="en-US" altLang="zh-TW" dirty="0" err="1"/>
              <a:t>len</a:t>
            </a:r>
            <a:r>
              <a:rPr lang="en-US" altLang="zh-TW" dirty="0"/>
              <a:t> (</a:t>
            </a:r>
            <a:r>
              <a:rPr lang="zh-TW" altLang="en-US" dirty="0"/>
              <a:t>弧長</a:t>
            </a:r>
            <a:r>
              <a:rPr lang="en-US" altLang="zh-TW" dirty="0"/>
              <a:t>)= (</a:t>
            </a:r>
            <a:r>
              <a:rPr lang="en-US" altLang="zh-TW" dirty="0" err="1"/>
              <a:t>r+s</a:t>
            </a:r>
            <a:r>
              <a:rPr lang="en-US" altLang="zh-TW" dirty="0"/>
              <a:t>)*a</a:t>
            </a:r>
          </a:p>
          <a:p>
            <a:pPr marL="0" indent="0">
              <a:buNone/>
            </a:pPr>
            <a:r>
              <a:rPr lang="en-US" altLang="zh-TW" dirty="0"/>
              <a:t>}</a:t>
            </a:r>
          </a:p>
        </p:txBody>
      </p:sp>
      <p:sp>
        <p:nvSpPr>
          <p:cNvPr id="4" name="投影片編號版面配置區 3"/>
          <p:cNvSpPr>
            <a:spLocks noGrp="1"/>
          </p:cNvSpPr>
          <p:nvPr>
            <p:ph type="sldNum" sz="quarter" idx="12"/>
          </p:nvPr>
        </p:nvSpPr>
        <p:spPr/>
        <p:txBody>
          <a:bodyPr/>
          <a:lstStyle/>
          <a:p>
            <a:fld id="{10D21C26-42D7-47AF-83BF-92B31B87115F}" type="slidenum">
              <a:rPr lang="zh-TW" altLang="en-US" smtClean="0"/>
              <a:t>14</a:t>
            </a:fld>
            <a:endParaRPr lang="zh-TW" altLang="en-US"/>
          </a:p>
        </p:txBody>
      </p:sp>
    </p:spTree>
    <p:extLst>
      <p:ext uri="{BB962C8B-B14F-4D97-AF65-F5344CB8AC3E}">
        <p14:creationId xmlns:p14="http://schemas.microsoft.com/office/powerpoint/2010/main" val="55385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strcmp</a:t>
            </a:r>
            <a:r>
              <a:rPr lang="en-US" altLang="zh-TW" dirty="0"/>
              <a:t>()</a:t>
            </a:r>
            <a:endParaRPr lang="zh-TW" altLang="en-US" dirty="0"/>
          </a:p>
        </p:txBody>
      </p:sp>
      <p:sp>
        <p:nvSpPr>
          <p:cNvPr id="3" name="內容版面配置區 2"/>
          <p:cNvSpPr>
            <a:spLocks noGrp="1"/>
          </p:cNvSpPr>
          <p:nvPr>
            <p:ph idx="1"/>
          </p:nvPr>
        </p:nvSpPr>
        <p:spPr/>
        <p:txBody>
          <a:bodyPr>
            <a:normAutofit/>
          </a:bodyPr>
          <a:lstStyle/>
          <a:p>
            <a:r>
              <a:rPr lang="en-US" altLang="zh-TW" dirty="0"/>
              <a:t>include &lt;</a:t>
            </a:r>
            <a:r>
              <a:rPr lang="en-US" altLang="zh-TW" dirty="0" err="1"/>
              <a:t>string.h</a:t>
            </a:r>
            <a:r>
              <a:rPr lang="en-US" altLang="zh-TW" dirty="0"/>
              <a:t>&gt;</a:t>
            </a:r>
          </a:p>
          <a:p>
            <a:r>
              <a:rPr lang="en-US" altLang="zh-TW" dirty="0" err="1"/>
              <a:t>int</a:t>
            </a:r>
            <a:r>
              <a:rPr lang="en-US" altLang="zh-TW" dirty="0"/>
              <a:t> </a:t>
            </a:r>
            <a:r>
              <a:rPr lang="en-US" altLang="zh-TW" dirty="0" err="1"/>
              <a:t>strcmp</a:t>
            </a:r>
            <a:r>
              <a:rPr lang="en-US" altLang="zh-TW" dirty="0"/>
              <a:t>(char* str1, char*str2)</a:t>
            </a:r>
            <a:endParaRPr lang="zh-TW" altLang="en-US" dirty="0"/>
          </a:p>
          <a:p>
            <a:pPr lvl="1"/>
            <a:r>
              <a:rPr lang="en-US" altLang="zh-TW" sz="2400" dirty="0"/>
              <a:t>0 (str1</a:t>
            </a:r>
            <a:r>
              <a:rPr lang="zh-TW" altLang="en-US" sz="2400" dirty="0"/>
              <a:t>與</a:t>
            </a:r>
            <a:r>
              <a:rPr lang="en-US" altLang="zh-TW" sz="2400" dirty="0"/>
              <a:t>str2</a:t>
            </a:r>
            <a:r>
              <a:rPr lang="zh-TW" altLang="en-US" sz="2400" dirty="0"/>
              <a:t>相等</a:t>
            </a:r>
            <a:r>
              <a:rPr lang="en-US" altLang="zh-TW" sz="2400" dirty="0"/>
              <a:t>)</a:t>
            </a:r>
          </a:p>
          <a:p>
            <a:pPr lvl="1"/>
            <a:r>
              <a:rPr lang="en-US" altLang="zh-TW" sz="2400" dirty="0"/>
              <a:t>&gt; 0 (ASCII</a:t>
            </a:r>
            <a:r>
              <a:rPr lang="zh-TW" altLang="en-US" sz="2400" dirty="0"/>
              <a:t>碼較大</a:t>
            </a:r>
            <a:r>
              <a:rPr lang="en-US" altLang="zh-TW" sz="2400" dirty="0"/>
              <a:t>)</a:t>
            </a:r>
          </a:p>
          <a:p>
            <a:pPr lvl="1"/>
            <a:r>
              <a:rPr lang="en-US" altLang="zh-TW" sz="2400" dirty="0"/>
              <a:t>&lt; 0 (ASCII</a:t>
            </a:r>
            <a:r>
              <a:rPr lang="zh-TW" altLang="en-US" sz="2400" dirty="0"/>
              <a:t>碼較小</a:t>
            </a:r>
            <a:r>
              <a:rPr lang="en-US" altLang="zh-TW" sz="2400" dirty="0"/>
              <a:t>)</a:t>
            </a:r>
            <a:endParaRPr lang="zh-TW" altLang="en-US" sz="2400" dirty="0"/>
          </a:p>
        </p:txBody>
      </p:sp>
      <p:pic>
        <p:nvPicPr>
          <p:cNvPr id="4" name="圖片 3"/>
          <p:cNvPicPr>
            <a:picLocks noChangeAspect="1"/>
          </p:cNvPicPr>
          <p:nvPr/>
        </p:nvPicPr>
        <p:blipFill>
          <a:blip r:embed="rId2"/>
          <a:stretch>
            <a:fillRect/>
          </a:stretch>
        </p:blipFill>
        <p:spPr>
          <a:xfrm>
            <a:off x="5816600" y="252147"/>
            <a:ext cx="5748704" cy="6332963"/>
          </a:xfrm>
          <a:prstGeom prst="rect">
            <a:avLst/>
          </a:prstGeom>
        </p:spPr>
      </p:pic>
      <p:sp>
        <p:nvSpPr>
          <p:cNvPr id="5" name="投影片編號版面配置區 4"/>
          <p:cNvSpPr>
            <a:spLocks noGrp="1"/>
          </p:cNvSpPr>
          <p:nvPr>
            <p:ph type="sldNum" sz="quarter" idx="12"/>
          </p:nvPr>
        </p:nvSpPr>
        <p:spPr/>
        <p:txBody>
          <a:bodyPr/>
          <a:lstStyle/>
          <a:p>
            <a:fld id="{10D21C26-42D7-47AF-83BF-92B31B87115F}" type="slidenum">
              <a:rPr lang="zh-TW" altLang="en-US" smtClean="0"/>
              <a:t>15</a:t>
            </a:fld>
            <a:endParaRPr lang="zh-TW" altLang="en-US"/>
          </a:p>
        </p:txBody>
      </p:sp>
    </p:spTree>
    <p:extLst>
      <p:ext uri="{BB962C8B-B14F-4D97-AF65-F5344CB8AC3E}">
        <p14:creationId xmlns:p14="http://schemas.microsoft.com/office/powerpoint/2010/main" val="204188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math.h</a:t>
            </a:r>
            <a:r>
              <a:rPr lang="zh-TW" altLang="en-US" dirty="0"/>
              <a:t>中的三角函數及常數</a:t>
            </a:r>
          </a:p>
        </p:txBody>
      </p:sp>
      <p:sp>
        <p:nvSpPr>
          <p:cNvPr id="3" name="內容版面配置區 2"/>
          <p:cNvSpPr>
            <a:spLocks noGrp="1"/>
          </p:cNvSpPr>
          <p:nvPr>
            <p:ph idx="1"/>
          </p:nvPr>
        </p:nvSpPr>
        <p:spPr/>
        <p:txBody>
          <a:bodyPr>
            <a:normAutofit fontScale="92500" lnSpcReduction="10000"/>
          </a:bodyPr>
          <a:lstStyle/>
          <a:p>
            <a:r>
              <a:rPr lang="en-US" altLang="zh-TW" dirty="0"/>
              <a:t>include &lt;</a:t>
            </a:r>
            <a:r>
              <a:rPr lang="en-US" altLang="zh-TW" dirty="0" err="1"/>
              <a:t>math.h</a:t>
            </a:r>
            <a:r>
              <a:rPr lang="en-US" altLang="zh-TW" dirty="0"/>
              <a:t>&gt;</a:t>
            </a:r>
          </a:p>
          <a:p>
            <a:endParaRPr lang="en-US" altLang="zh-TW" dirty="0"/>
          </a:p>
          <a:p>
            <a:r>
              <a:rPr lang="en-US" altLang="zh-TW" dirty="0"/>
              <a:t>M_PI </a:t>
            </a:r>
            <a:r>
              <a:rPr lang="zh-TW" altLang="en-US" dirty="0"/>
              <a:t>圓周率</a:t>
            </a:r>
            <a:endParaRPr lang="en-US" altLang="zh-TW" dirty="0"/>
          </a:p>
          <a:p>
            <a:r>
              <a:rPr lang="en-US" altLang="zh-TW" dirty="0"/>
              <a:t>sin(a) //a </a:t>
            </a:r>
            <a:r>
              <a:rPr lang="zh-TW" altLang="en-US" dirty="0"/>
              <a:t>為徑度</a:t>
            </a:r>
            <a:endParaRPr lang="en-US" altLang="zh-TW" dirty="0"/>
          </a:p>
          <a:p>
            <a:r>
              <a:rPr lang="en-US" altLang="zh-TW" dirty="0"/>
              <a:t>cos(a)</a:t>
            </a:r>
          </a:p>
          <a:p>
            <a:r>
              <a:rPr lang="en-US" altLang="zh-TW" dirty="0"/>
              <a:t>tan(a)</a:t>
            </a:r>
          </a:p>
          <a:p>
            <a:r>
              <a:rPr lang="en-US" altLang="zh-TW" dirty="0"/>
              <a:t>…</a:t>
            </a:r>
          </a:p>
          <a:p>
            <a:r>
              <a:rPr lang="en-US" altLang="zh-TW" dirty="0" err="1"/>
              <a:t>exp</a:t>
            </a:r>
            <a:r>
              <a:rPr lang="en-US" altLang="zh-TW" dirty="0"/>
              <a:t>(x)</a:t>
            </a:r>
          </a:p>
          <a:p>
            <a:r>
              <a:rPr lang="en-US" altLang="zh-TW" dirty="0"/>
              <a:t>pow(x, y), pow(x)</a:t>
            </a:r>
          </a:p>
          <a:p>
            <a:r>
              <a:rPr lang="en-US" altLang="zh-TW" dirty="0" err="1"/>
              <a:t>sqrt</a:t>
            </a:r>
            <a:r>
              <a:rPr lang="en-US" altLang="zh-TW" dirty="0"/>
              <a:t>(x)</a:t>
            </a:r>
          </a:p>
          <a:p>
            <a:r>
              <a:rPr lang="en-US" altLang="zh-TW" dirty="0"/>
              <a:t>log(x), log10(x)</a:t>
            </a:r>
          </a:p>
          <a:p>
            <a:r>
              <a:rPr lang="en-US" altLang="zh-TW" dirty="0"/>
              <a:t>abs(x), </a:t>
            </a:r>
            <a:r>
              <a:rPr lang="en-US" altLang="zh-TW" dirty="0" err="1"/>
              <a:t>fabs</a:t>
            </a:r>
            <a:r>
              <a:rPr lang="en-US" altLang="zh-TW" dirty="0"/>
              <a:t>(x)</a:t>
            </a:r>
            <a:endParaRPr lang="zh-TW" altLang="en-US" dirty="0"/>
          </a:p>
        </p:txBody>
      </p:sp>
      <p:pic>
        <p:nvPicPr>
          <p:cNvPr id="4" name="圖片 3"/>
          <p:cNvPicPr>
            <a:picLocks noChangeAspect="1"/>
          </p:cNvPicPr>
          <p:nvPr/>
        </p:nvPicPr>
        <p:blipFill>
          <a:blip r:embed="rId2"/>
          <a:stretch>
            <a:fillRect/>
          </a:stretch>
        </p:blipFill>
        <p:spPr>
          <a:xfrm>
            <a:off x="6759699" y="1219528"/>
            <a:ext cx="3467100" cy="2181225"/>
          </a:xfrm>
          <a:prstGeom prst="rect">
            <a:avLst/>
          </a:prstGeom>
        </p:spPr>
      </p:pic>
      <p:sp>
        <p:nvSpPr>
          <p:cNvPr id="5" name="文字方塊 4"/>
          <p:cNvSpPr txBox="1"/>
          <p:nvPr/>
        </p:nvSpPr>
        <p:spPr>
          <a:xfrm>
            <a:off x="7436996" y="1626999"/>
            <a:ext cx="963725" cy="369332"/>
          </a:xfrm>
          <a:prstGeom prst="rect">
            <a:avLst/>
          </a:prstGeom>
          <a:noFill/>
        </p:spPr>
        <p:txBody>
          <a:bodyPr wrap="none" rtlCol="0">
            <a:spAutoFit/>
          </a:bodyPr>
          <a:lstStyle/>
          <a:p>
            <a:r>
              <a:rPr lang="en-US" altLang="zh-TW" dirty="0"/>
              <a:t>c (</a:t>
            </a:r>
            <a:r>
              <a:rPr lang="zh-TW" altLang="en-US" dirty="0"/>
              <a:t>斜邊</a:t>
            </a:r>
            <a:r>
              <a:rPr lang="en-US" altLang="zh-TW" dirty="0"/>
              <a:t>)</a:t>
            </a:r>
            <a:endParaRPr lang="zh-TW" altLang="en-US" dirty="0"/>
          </a:p>
        </p:txBody>
      </p:sp>
      <p:sp>
        <p:nvSpPr>
          <p:cNvPr id="6" name="文字方塊 5"/>
          <p:cNvSpPr txBox="1"/>
          <p:nvPr/>
        </p:nvSpPr>
        <p:spPr>
          <a:xfrm>
            <a:off x="9078017" y="1811665"/>
            <a:ext cx="950901" cy="369332"/>
          </a:xfrm>
          <a:prstGeom prst="rect">
            <a:avLst/>
          </a:prstGeom>
          <a:noFill/>
        </p:spPr>
        <p:txBody>
          <a:bodyPr wrap="none" rtlCol="0">
            <a:spAutoFit/>
          </a:bodyPr>
          <a:lstStyle/>
          <a:p>
            <a:r>
              <a:rPr lang="en-US" altLang="zh-TW" dirty="0"/>
              <a:t>a (</a:t>
            </a:r>
            <a:r>
              <a:rPr lang="zh-TW" altLang="en-US" dirty="0"/>
              <a:t>對邊</a:t>
            </a:r>
            <a:r>
              <a:rPr lang="en-US" altLang="zh-TW" dirty="0"/>
              <a:t>)</a:t>
            </a:r>
            <a:endParaRPr lang="zh-TW" altLang="en-US" dirty="0"/>
          </a:p>
        </p:txBody>
      </p:sp>
      <p:sp>
        <p:nvSpPr>
          <p:cNvPr id="7" name="文字方塊 6"/>
          <p:cNvSpPr txBox="1"/>
          <p:nvPr/>
        </p:nvSpPr>
        <p:spPr>
          <a:xfrm>
            <a:off x="7829743" y="2545091"/>
            <a:ext cx="912429" cy="369332"/>
          </a:xfrm>
          <a:prstGeom prst="rect">
            <a:avLst/>
          </a:prstGeom>
          <a:noFill/>
        </p:spPr>
        <p:txBody>
          <a:bodyPr wrap="none" rtlCol="0">
            <a:spAutoFit/>
          </a:bodyPr>
          <a:lstStyle/>
          <a:p>
            <a:r>
              <a:rPr lang="en-US" altLang="zh-TW" dirty="0"/>
              <a:t>b(</a:t>
            </a:r>
            <a:r>
              <a:rPr lang="zh-TW" altLang="en-US" dirty="0"/>
              <a:t>鄰邊</a:t>
            </a:r>
            <a:r>
              <a:rPr lang="en-US" altLang="zh-TW" dirty="0"/>
              <a:t>)</a:t>
            </a:r>
            <a:endParaRPr lang="zh-TW" altLang="en-US" dirty="0"/>
          </a:p>
        </p:txBody>
      </p:sp>
      <p:cxnSp>
        <p:nvCxnSpPr>
          <p:cNvPr id="9" name="直線接點 8"/>
          <p:cNvCxnSpPr/>
          <p:nvPr/>
        </p:nvCxnSpPr>
        <p:spPr>
          <a:xfrm>
            <a:off x="7561072" y="2310140"/>
            <a:ext cx="50800" cy="1907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3"/>
          <a:stretch>
            <a:fillRect/>
          </a:stretch>
        </p:blipFill>
        <p:spPr>
          <a:xfrm>
            <a:off x="6673478" y="3068270"/>
            <a:ext cx="3553321" cy="3591426"/>
          </a:xfrm>
          <a:prstGeom prst="rect">
            <a:avLst/>
          </a:prstGeom>
        </p:spPr>
      </p:pic>
      <p:sp>
        <p:nvSpPr>
          <p:cNvPr id="8" name="投影片編號版面配置區 7"/>
          <p:cNvSpPr>
            <a:spLocks noGrp="1"/>
          </p:cNvSpPr>
          <p:nvPr>
            <p:ph type="sldNum" sz="quarter" idx="12"/>
          </p:nvPr>
        </p:nvSpPr>
        <p:spPr/>
        <p:txBody>
          <a:bodyPr/>
          <a:lstStyle/>
          <a:p>
            <a:fld id="{10D21C26-42D7-47AF-83BF-92B31B87115F}" type="slidenum">
              <a:rPr lang="zh-TW" altLang="en-US" smtClean="0"/>
              <a:t>16</a:t>
            </a:fld>
            <a:endParaRPr lang="zh-TW" altLang="en-US"/>
          </a:p>
        </p:txBody>
      </p:sp>
    </p:spTree>
    <p:extLst>
      <p:ext uri="{BB962C8B-B14F-4D97-AF65-F5344CB8AC3E}">
        <p14:creationId xmlns:p14="http://schemas.microsoft.com/office/powerpoint/2010/main" val="362614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0D21C26-42D7-47AF-83BF-92B31B87115F}" type="slidenum">
              <a:rPr lang="zh-TW" altLang="en-US" smtClean="0"/>
              <a:t>17</a:t>
            </a:fld>
            <a:endParaRPr lang="zh-TW" altLang="en-US"/>
          </a:p>
        </p:txBody>
      </p:sp>
      <p:pic>
        <p:nvPicPr>
          <p:cNvPr id="5" name="圖片 4"/>
          <p:cNvPicPr>
            <a:picLocks noChangeAspect="1"/>
          </p:cNvPicPr>
          <p:nvPr/>
        </p:nvPicPr>
        <p:blipFill>
          <a:blip r:embed="rId2"/>
          <a:stretch>
            <a:fillRect/>
          </a:stretch>
        </p:blipFill>
        <p:spPr>
          <a:xfrm>
            <a:off x="372301" y="589978"/>
            <a:ext cx="10002646" cy="5458587"/>
          </a:xfrm>
          <a:prstGeom prst="rect">
            <a:avLst/>
          </a:prstGeom>
        </p:spPr>
      </p:pic>
      <p:pic>
        <p:nvPicPr>
          <p:cNvPr id="6" name="圖片 5"/>
          <p:cNvPicPr>
            <a:picLocks noChangeAspect="1"/>
          </p:cNvPicPr>
          <p:nvPr/>
        </p:nvPicPr>
        <p:blipFill>
          <a:blip r:embed="rId3"/>
          <a:stretch>
            <a:fillRect/>
          </a:stretch>
        </p:blipFill>
        <p:spPr>
          <a:xfrm>
            <a:off x="10468602" y="3831336"/>
            <a:ext cx="1604468" cy="2217229"/>
          </a:xfrm>
          <a:prstGeom prst="rect">
            <a:avLst/>
          </a:prstGeom>
        </p:spPr>
      </p:pic>
    </p:spTree>
    <p:extLst>
      <p:ext uri="{BB962C8B-B14F-4D97-AF65-F5344CB8AC3E}">
        <p14:creationId xmlns:p14="http://schemas.microsoft.com/office/powerpoint/2010/main" val="169763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題意</a:t>
            </a:r>
          </a:p>
        </p:txBody>
      </p:sp>
      <p:sp>
        <p:nvSpPr>
          <p:cNvPr id="4" name="內容版面配置區 3"/>
          <p:cNvSpPr>
            <a:spLocks noGrp="1"/>
          </p:cNvSpPr>
          <p:nvPr>
            <p:ph sz="half" idx="1"/>
          </p:nvPr>
        </p:nvSpPr>
        <p:spPr/>
        <p:txBody>
          <a:bodyPr>
            <a:normAutofit/>
          </a:bodyPr>
          <a:lstStyle/>
          <a:p>
            <a:r>
              <a:rPr lang="en-US" altLang="zh-TW" dirty="0"/>
              <a:t>Given s (</a:t>
            </a:r>
            <a:r>
              <a:rPr lang="zh-TW" altLang="en-US" dirty="0"/>
              <a:t>二隊比分和</a:t>
            </a:r>
            <a:r>
              <a:rPr lang="en-US" altLang="zh-TW" dirty="0"/>
              <a:t>)</a:t>
            </a:r>
            <a:r>
              <a:rPr lang="zh-TW" altLang="en-US" dirty="0"/>
              <a:t>，</a:t>
            </a:r>
            <a:r>
              <a:rPr lang="en-US" altLang="zh-TW" dirty="0"/>
              <a:t>d (</a:t>
            </a:r>
            <a:r>
              <a:rPr lang="zh-TW" altLang="en-US" dirty="0"/>
              <a:t>二隊比分差</a:t>
            </a:r>
            <a:r>
              <a:rPr lang="en-US" altLang="zh-TW" dirty="0"/>
              <a:t>)</a:t>
            </a:r>
          </a:p>
          <a:p>
            <a:r>
              <a:rPr lang="zh-TW" altLang="en-US" dirty="0"/>
              <a:t>請推論出二隊比分</a:t>
            </a:r>
            <a:endParaRPr lang="en-US" altLang="zh-TW" dirty="0"/>
          </a:p>
          <a:p>
            <a:r>
              <a:rPr lang="zh-TW" altLang="en-US" dirty="0"/>
              <a:t>二隊比</a:t>
            </a:r>
            <a:r>
              <a:rPr lang="zh-TW" altLang="en-US" dirty="0" smtClean="0"/>
              <a:t>分一定為非負整數</a:t>
            </a:r>
            <a:endParaRPr lang="en-US" altLang="zh-TW" dirty="0"/>
          </a:p>
          <a:p>
            <a:pPr marL="457200" lvl="1" indent="0">
              <a:buNone/>
            </a:pPr>
            <a:r>
              <a:rPr lang="en-US" altLang="zh-TW" dirty="0" smtClean="0">
                <a:sym typeface="Wingdings" panose="05000000000000000000" pitchFamily="2" charset="2"/>
              </a:rPr>
              <a:t> </a:t>
            </a:r>
            <a:r>
              <a:rPr lang="en-US" altLang="zh-TW" dirty="0" smtClean="0">
                <a:solidFill>
                  <a:srgbClr val="FF0000"/>
                </a:solidFill>
                <a:sym typeface="Wingdings" panose="05000000000000000000" pitchFamily="2" charset="2"/>
              </a:rPr>
              <a:t>(</a:t>
            </a:r>
            <a:r>
              <a:rPr lang="en-US" altLang="zh-TW" dirty="0" err="1" smtClean="0">
                <a:solidFill>
                  <a:srgbClr val="FF0000"/>
                </a:solidFill>
                <a:sym typeface="Wingdings" panose="05000000000000000000" pitchFamily="2" charset="2"/>
              </a:rPr>
              <a:t>s+d</a:t>
            </a:r>
            <a:r>
              <a:rPr lang="en-US" altLang="zh-TW" dirty="0" smtClean="0">
                <a:solidFill>
                  <a:srgbClr val="FF0000"/>
                </a:solidFill>
                <a:sym typeface="Wingdings" panose="05000000000000000000" pitchFamily="2" charset="2"/>
              </a:rPr>
              <a:t>)</a:t>
            </a:r>
            <a:r>
              <a:rPr lang="zh-TW" altLang="en-US" dirty="0" smtClean="0">
                <a:solidFill>
                  <a:srgbClr val="FF0000"/>
                </a:solidFill>
                <a:sym typeface="Wingdings" panose="05000000000000000000" pitchFamily="2" charset="2"/>
              </a:rPr>
              <a:t>一定能被</a:t>
            </a:r>
            <a:r>
              <a:rPr lang="en-US" altLang="zh-TW" dirty="0" smtClean="0">
                <a:solidFill>
                  <a:srgbClr val="FF0000"/>
                </a:solidFill>
                <a:sym typeface="Wingdings" panose="05000000000000000000" pitchFamily="2" charset="2"/>
              </a:rPr>
              <a:t>2</a:t>
            </a:r>
            <a:r>
              <a:rPr lang="zh-TW" altLang="en-US" dirty="0" smtClean="0">
                <a:solidFill>
                  <a:srgbClr val="FF0000"/>
                </a:solidFill>
                <a:sym typeface="Wingdings" panose="05000000000000000000" pitchFamily="2" charset="2"/>
              </a:rPr>
              <a:t>整除</a:t>
            </a:r>
            <a:endParaRPr lang="en-US" altLang="zh-TW" dirty="0">
              <a:solidFill>
                <a:srgbClr val="FF0000"/>
              </a:solidFill>
            </a:endParaRPr>
          </a:p>
          <a:p>
            <a:endParaRPr lang="en-US" altLang="zh-TW" dirty="0"/>
          </a:p>
        </p:txBody>
      </p:sp>
      <p:sp>
        <p:nvSpPr>
          <p:cNvPr id="5" name="內容版面配置區 4"/>
          <p:cNvSpPr>
            <a:spLocks noGrp="1"/>
          </p:cNvSpPr>
          <p:nvPr>
            <p:ph sz="half" idx="2"/>
          </p:nvPr>
        </p:nvSpPr>
        <p:spPr/>
        <p:txBody>
          <a:bodyPr>
            <a:normAutofit/>
          </a:bodyPr>
          <a:lstStyle/>
          <a:p>
            <a:r>
              <a:rPr lang="en-US" altLang="zh-TW" sz="2000" dirty="0"/>
              <a:t>a + b = s </a:t>
            </a:r>
            <a:r>
              <a:rPr lang="en-US" altLang="zh-TW" sz="2000" dirty="0">
                <a:solidFill>
                  <a:srgbClr val="FF0000"/>
                </a:solidFill>
              </a:rPr>
              <a:t>(1)</a:t>
            </a:r>
          </a:p>
          <a:p>
            <a:r>
              <a:rPr lang="en-US" altLang="zh-TW" sz="2000" dirty="0"/>
              <a:t>|a – b| = d</a:t>
            </a:r>
          </a:p>
          <a:p>
            <a:pPr lvl="1"/>
            <a:r>
              <a:rPr lang="en-US" altLang="zh-TW" dirty="0"/>
              <a:t>a – b = d </a:t>
            </a:r>
            <a:r>
              <a:rPr lang="en-US" altLang="zh-TW" dirty="0">
                <a:solidFill>
                  <a:srgbClr val="FF0000"/>
                </a:solidFill>
              </a:rPr>
              <a:t>(2)</a:t>
            </a:r>
          </a:p>
          <a:p>
            <a:pPr lvl="1"/>
            <a:r>
              <a:rPr lang="en-US" altLang="zh-TW" dirty="0"/>
              <a:t>b – a = d </a:t>
            </a:r>
            <a:r>
              <a:rPr lang="en-US" altLang="zh-TW" dirty="0">
                <a:solidFill>
                  <a:srgbClr val="FF0000"/>
                </a:solidFill>
              </a:rPr>
              <a:t>(3)</a:t>
            </a:r>
          </a:p>
          <a:p>
            <a:r>
              <a:rPr lang="zh-TW" altLang="en-US" sz="2000" dirty="0"/>
              <a:t>由 </a:t>
            </a:r>
            <a:r>
              <a:rPr lang="en-US" altLang="zh-TW" sz="2000" dirty="0"/>
              <a:t>(1), (2) </a:t>
            </a:r>
            <a:endParaRPr lang="en-US" altLang="zh-TW" sz="2000" dirty="0">
              <a:sym typeface="Wingdings" panose="05000000000000000000" pitchFamily="2" charset="2"/>
            </a:endParaRPr>
          </a:p>
          <a:p>
            <a:pPr lvl="1"/>
            <a:r>
              <a:rPr lang="en-US" altLang="zh-TW" dirty="0">
                <a:sym typeface="Wingdings" panose="05000000000000000000" pitchFamily="2" charset="2"/>
              </a:rPr>
              <a:t>2a = </a:t>
            </a:r>
            <a:r>
              <a:rPr lang="en-US" altLang="zh-TW" dirty="0" err="1">
                <a:sym typeface="Wingdings" panose="05000000000000000000" pitchFamily="2" charset="2"/>
              </a:rPr>
              <a:t>s+d</a:t>
            </a:r>
            <a:r>
              <a:rPr lang="en-US" altLang="zh-TW" dirty="0">
                <a:sym typeface="Wingdings" panose="05000000000000000000" pitchFamily="2" charset="2"/>
              </a:rPr>
              <a:t>  a = (</a:t>
            </a:r>
            <a:r>
              <a:rPr lang="en-US" altLang="zh-TW" dirty="0" err="1">
                <a:sym typeface="Wingdings" panose="05000000000000000000" pitchFamily="2" charset="2"/>
              </a:rPr>
              <a:t>s+d</a:t>
            </a:r>
            <a:r>
              <a:rPr lang="en-US" altLang="zh-TW" dirty="0">
                <a:sym typeface="Wingdings" panose="05000000000000000000" pitchFamily="2" charset="2"/>
              </a:rPr>
              <a:t>)/2 </a:t>
            </a:r>
          </a:p>
          <a:p>
            <a:pPr lvl="1"/>
            <a:r>
              <a:rPr lang="en-US" altLang="zh-TW" dirty="0">
                <a:sym typeface="Wingdings" panose="05000000000000000000" pitchFamily="2" charset="2"/>
              </a:rPr>
              <a:t>b = s – (</a:t>
            </a:r>
            <a:r>
              <a:rPr lang="en-US" altLang="zh-TW" dirty="0" err="1">
                <a:sym typeface="Wingdings" panose="05000000000000000000" pitchFamily="2" charset="2"/>
              </a:rPr>
              <a:t>s+d</a:t>
            </a:r>
            <a:r>
              <a:rPr lang="en-US" altLang="zh-TW" dirty="0">
                <a:sym typeface="Wingdings" panose="05000000000000000000" pitchFamily="2" charset="2"/>
              </a:rPr>
              <a:t>)/2 = (s – d)/2</a:t>
            </a:r>
          </a:p>
          <a:p>
            <a:r>
              <a:rPr lang="zh-TW" altLang="en-US" sz="2000" dirty="0">
                <a:sym typeface="Wingdings" panose="05000000000000000000" pitchFamily="2" charset="2"/>
              </a:rPr>
              <a:t>由 </a:t>
            </a:r>
            <a:r>
              <a:rPr lang="en-US" altLang="zh-TW" sz="2000" dirty="0">
                <a:sym typeface="Wingdings" panose="05000000000000000000" pitchFamily="2" charset="2"/>
              </a:rPr>
              <a:t>(1), (3)</a:t>
            </a:r>
          </a:p>
          <a:p>
            <a:pPr lvl="1"/>
            <a:r>
              <a:rPr lang="en-US" altLang="zh-TW" dirty="0">
                <a:sym typeface="Wingdings" panose="05000000000000000000" pitchFamily="2" charset="2"/>
              </a:rPr>
              <a:t>2b = s</a:t>
            </a:r>
            <a:r>
              <a:rPr lang="zh-TW" altLang="en-US" dirty="0">
                <a:sym typeface="Wingdings" panose="05000000000000000000" pitchFamily="2" charset="2"/>
              </a:rPr>
              <a:t> </a:t>
            </a:r>
            <a:r>
              <a:rPr lang="en-US" altLang="zh-TW" dirty="0">
                <a:sym typeface="Wingdings" panose="05000000000000000000" pitchFamily="2" charset="2"/>
              </a:rPr>
              <a:t>+ d  b = (s + d)/2</a:t>
            </a:r>
          </a:p>
          <a:p>
            <a:pPr lvl="1"/>
            <a:r>
              <a:rPr lang="en-US" altLang="zh-TW" dirty="0">
                <a:sym typeface="Wingdings" panose="05000000000000000000" pitchFamily="2" charset="2"/>
              </a:rPr>
              <a:t>a = s – b = s – (s + d)/2 = (s – d)/2</a:t>
            </a:r>
            <a:endParaRPr lang="en-US" altLang="zh-TW" dirty="0"/>
          </a:p>
          <a:p>
            <a:endParaRPr lang="zh-TW" altLang="en-US" sz="2000" dirty="0"/>
          </a:p>
        </p:txBody>
      </p:sp>
      <p:sp>
        <p:nvSpPr>
          <p:cNvPr id="2" name="投影片編號版面配置區 1"/>
          <p:cNvSpPr>
            <a:spLocks noGrp="1"/>
          </p:cNvSpPr>
          <p:nvPr>
            <p:ph type="sldNum" sz="quarter" idx="12"/>
          </p:nvPr>
        </p:nvSpPr>
        <p:spPr/>
        <p:txBody>
          <a:bodyPr/>
          <a:lstStyle/>
          <a:p>
            <a:fld id="{10D21C26-42D7-47AF-83BF-92B31B87115F}" type="slidenum">
              <a:rPr lang="zh-TW" altLang="en-US" smtClean="0"/>
              <a:t>18</a:t>
            </a:fld>
            <a:endParaRPr lang="zh-TW" altLang="en-US"/>
          </a:p>
        </p:txBody>
      </p:sp>
    </p:spTree>
    <p:extLst>
      <p:ext uri="{BB962C8B-B14F-4D97-AF65-F5344CB8AC3E}">
        <p14:creationId xmlns:p14="http://schemas.microsoft.com/office/powerpoint/2010/main" val="259906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解題演算</a:t>
            </a:r>
          </a:p>
        </p:txBody>
      </p:sp>
      <p:sp>
        <p:nvSpPr>
          <p:cNvPr id="7" name="內容版面配置區 6"/>
          <p:cNvSpPr>
            <a:spLocks noGrp="1"/>
          </p:cNvSpPr>
          <p:nvPr>
            <p:ph idx="1"/>
          </p:nvPr>
        </p:nvSpPr>
        <p:spPr>
          <a:ln>
            <a:solidFill>
              <a:schemeClr val="accent1"/>
            </a:solidFill>
            <a:prstDash val="dash"/>
          </a:ln>
        </p:spPr>
        <p:txBody>
          <a:bodyPr/>
          <a:lstStyle/>
          <a:p>
            <a:pPr marL="0" indent="0">
              <a:buNone/>
            </a:pPr>
            <a:r>
              <a:rPr lang="zh-TW" altLang="en-US" dirty="0"/>
              <a:t>讀取  </a:t>
            </a:r>
            <a:r>
              <a:rPr lang="en-US" altLang="zh-TW" dirty="0"/>
              <a:t>n (</a:t>
            </a:r>
            <a:r>
              <a:rPr lang="zh-TW" altLang="en-US" dirty="0"/>
              <a:t>案例數</a:t>
            </a:r>
            <a:r>
              <a:rPr lang="en-US" altLang="zh-TW" dirty="0"/>
              <a:t>)</a:t>
            </a:r>
          </a:p>
          <a:p>
            <a:pPr marL="0" indent="0">
              <a:buNone/>
            </a:pPr>
            <a:r>
              <a:rPr lang="en-US" altLang="zh-TW" dirty="0"/>
              <a:t>For (</a:t>
            </a:r>
            <a:r>
              <a:rPr lang="en-US" altLang="zh-TW" dirty="0" err="1"/>
              <a:t>i</a:t>
            </a:r>
            <a:r>
              <a:rPr lang="en-US" altLang="zh-TW" dirty="0"/>
              <a:t>=1 to n){</a:t>
            </a:r>
          </a:p>
          <a:p>
            <a:pPr marL="0" indent="0">
              <a:buNone/>
            </a:pPr>
            <a:r>
              <a:rPr lang="en-US" altLang="zh-TW" dirty="0"/>
              <a:t>     </a:t>
            </a:r>
            <a:r>
              <a:rPr lang="zh-TW" altLang="en-US" dirty="0"/>
              <a:t>讀取 </a:t>
            </a:r>
            <a:r>
              <a:rPr lang="en-US" altLang="zh-TW" dirty="0"/>
              <a:t>s, d</a:t>
            </a:r>
          </a:p>
          <a:p>
            <a:pPr marL="0" indent="0">
              <a:buNone/>
            </a:pPr>
            <a:r>
              <a:rPr lang="en-US" altLang="zh-TW" dirty="0"/>
              <a:t>     </a:t>
            </a:r>
            <a:r>
              <a:rPr lang="zh-TW" altLang="en-US" dirty="0"/>
              <a:t>計算 </a:t>
            </a:r>
            <a:r>
              <a:rPr lang="en-US" altLang="zh-TW" dirty="0"/>
              <a:t>s + d </a:t>
            </a:r>
            <a:r>
              <a:rPr lang="zh-TW" altLang="en-US" dirty="0"/>
              <a:t>及 </a:t>
            </a:r>
            <a:r>
              <a:rPr lang="en-US" altLang="zh-TW" dirty="0"/>
              <a:t>s – d </a:t>
            </a:r>
          </a:p>
          <a:p>
            <a:pPr marL="0" indent="0">
              <a:buNone/>
            </a:pPr>
            <a:r>
              <a:rPr lang="en-US" altLang="zh-TW" dirty="0"/>
              <a:t>      </a:t>
            </a:r>
            <a:r>
              <a:rPr lang="zh-TW" altLang="en-US" dirty="0"/>
              <a:t>檢查 </a:t>
            </a:r>
            <a:r>
              <a:rPr lang="en-US" altLang="zh-TW" dirty="0" smtClean="0">
                <a:solidFill>
                  <a:srgbClr val="FF0000"/>
                </a:solidFill>
              </a:rPr>
              <a:t>(s </a:t>
            </a:r>
            <a:r>
              <a:rPr lang="en-US" altLang="zh-TW" dirty="0">
                <a:solidFill>
                  <a:srgbClr val="FF0000"/>
                </a:solidFill>
              </a:rPr>
              <a:t>+ </a:t>
            </a:r>
            <a:r>
              <a:rPr lang="en-US" altLang="zh-TW" dirty="0" smtClean="0">
                <a:solidFill>
                  <a:srgbClr val="FF0000"/>
                </a:solidFill>
              </a:rPr>
              <a:t>d)</a:t>
            </a:r>
            <a:r>
              <a:rPr lang="zh-TW" altLang="en-US" dirty="0" smtClean="0">
                <a:solidFill>
                  <a:srgbClr val="FF0000"/>
                </a:solidFill>
              </a:rPr>
              <a:t>須被</a:t>
            </a:r>
            <a:r>
              <a:rPr lang="en-US" altLang="zh-TW" dirty="0" smtClean="0">
                <a:solidFill>
                  <a:srgbClr val="FF0000"/>
                </a:solidFill>
              </a:rPr>
              <a:t>2</a:t>
            </a:r>
            <a:r>
              <a:rPr lang="zh-TW" altLang="en-US" dirty="0" smtClean="0">
                <a:solidFill>
                  <a:srgbClr val="FF0000"/>
                </a:solidFill>
              </a:rPr>
              <a:t>整除</a:t>
            </a:r>
            <a:r>
              <a:rPr lang="en-US" altLang="zh-TW" dirty="0" smtClean="0">
                <a:solidFill>
                  <a:srgbClr val="FF0000"/>
                </a:solidFill>
              </a:rPr>
              <a:t> </a:t>
            </a:r>
            <a:r>
              <a:rPr lang="zh-TW" altLang="en-US" dirty="0"/>
              <a:t>與 </a:t>
            </a:r>
            <a:r>
              <a:rPr lang="en-US" altLang="zh-TW" dirty="0" smtClean="0">
                <a:solidFill>
                  <a:srgbClr val="FF0000"/>
                </a:solidFill>
              </a:rPr>
              <a:t>(s </a:t>
            </a:r>
            <a:r>
              <a:rPr lang="en-US" altLang="zh-TW" dirty="0">
                <a:solidFill>
                  <a:srgbClr val="FF0000"/>
                </a:solidFill>
              </a:rPr>
              <a:t>– </a:t>
            </a:r>
            <a:r>
              <a:rPr lang="en-US" altLang="zh-TW" dirty="0" smtClean="0">
                <a:solidFill>
                  <a:srgbClr val="FF0000"/>
                </a:solidFill>
              </a:rPr>
              <a:t>d)</a:t>
            </a:r>
            <a:r>
              <a:rPr lang="zh-TW" altLang="en-US" dirty="0" smtClean="0">
                <a:solidFill>
                  <a:srgbClr val="FF0000"/>
                </a:solidFill>
              </a:rPr>
              <a:t> </a:t>
            </a:r>
            <a:r>
              <a:rPr lang="zh-TW" altLang="en-US" dirty="0">
                <a:solidFill>
                  <a:srgbClr val="FF0000"/>
                </a:solidFill>
              </a:rPr>
              <a:t>須 ≥ </a:t>
            </a:r>
            <a:r>
              <a:rPr lang="en-US" altLang="zh-TW" dirty="0">
                <a:solidFill>
                  <a:srgbClr val="FF0000"/>
                </a:solidFill>
              </a:rPr>
              <a:t>0</a:t>
            </a:r>
          </a:p>
          <a:p>
            <a:pPr marL="0" indent="0">
              <a:buNone/>
            </a:pPr>
            <a:r>
              <a:rPr lang="zh-TW" altLang="en-US" dirty="0"/>
              <a:t>            列印 </a:t>
            </a:r>
            <a:r>
              <a:rPr lang="en-US" altLang="zh-TW" dirty="0"/>
              <a:t>(</a:t>
            </a:r>
            <a:r>
              <a:rPr lang="en-US" altLang="zh-TW" dirty="0" err="1"/>
              <a:t>s+d</a:t>
            </a:r>
            <a:r>
              <a:rPr lang="en-US" altLang="zh-TW" dirty="0"/>
              <a:t>)/2  (s-d)/2</a:t>
            </a:r>
          </a:p>
          <a:p>
            <a:pPr marL="0" indent="0">
              <a:buNone/>
            </a:pPr>
            <a:r>
              <a:rPr lang="en-US" altLang="zh-TW" dirty="0"/>
              <a:t>      </a:t>
            </a:r>
            <a:r>
              <a:rPr lang="zh-TW" altLang="en-US" dirty="0"/>
              <a:t>否則</a:t>
            </a:r>
            <a:endParaRPr lang="en-US" altLang="zh-TW" dirty="0"/>
          </a:p>
          <a:p>
            <a:pPr marL="0" indent="0">
              <a:buNone/>
            </a:pPr>
            <a:r>
              <a:rPr lang="zh-TW" altLang="en-US" dirty="0"/>
              <a:t>             列印 </a:t>
            </a:r>
            <a:r>
              <a:rPr lang="en-US" altLang="zh-TW" dirty="0"/>
              <a:t>impossible</a:t>
            </a:r>
          </a:p>
          <a:p>
            <a:pPr marL="0" indent="0">
              <a:buNone/>
            </a:pPr>
            <a:r>
              <a:rPr lang="en-US" altLang="zh-TW" dirty="0"/>
              <a:t>}</a:t>
            </a:r>
          </a:p>
          <a:p>
            <a:pPr marL="0" indent="0">
              <a:buNone/>
            </a:pPr>
            <a:endParaRPr lang="zh-TW" altLang="en-US" dirty="0"/>
          </a:p>
        </p:txBody>
      </p:sp>
      <p:sp>
        <p:nvSpPr>
          <p:cNvPr id="5" name="投影片編號版面配置區 4"/>
          <p:cNvSpPr>
            <a:spLocks noGrp="1"/>
          </p:cNvSpPr>
          <p:nvPr>
            <p:ph type="sldNum" sz="quarter" idx="12"/>
          </p:nvPr>
        </p:nvSpPr>
        <p:spPr/>
        <p:txBody>
          <a:bodyPr/>
          <a:lstStyle/>
          <a:p>
            <a:fld id="{10D21C26-42D7-47AF-83BF-92B31B87115F}" type="slidenum">
              <a:rPr lang="zh-TW" altLang="en-US" smtClean="0"/>
              <a:t>19</a:t>
            </a:fld>
            <a:endParaRPr lang="zh-TW" altLang="en-US"/>
          </a:p>
        </p:txBody>
      </p:sp>
    </p:spTree>
    <p:extLst>
      <p:ext uri="{BB962C8B-B14F-4D97-AF65-F5344CB8AC3E}">
        <p14:creationId xmlns:p14="http://schemas.microsoft.com/office/powerpoint/2010/main" val="386851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上週作業注意事項</a:t>
            </a:r>
          </a:p>
        </p:txBody>
      </p:sp>
      <p:sp>
        <p:nvSpPr>
          <p:cNvPr id="4" name="內容版面配置區 3"/>
          <p:cNvSpPr>
            <a:spLocks noGrp="1"/>
          </p:cNvSpPr>
          <p:nvPr>
            <p:ph idx="1"/>
          </p:nvPr>
        </p:nvSpPr>
        <p:spPr>
          <a:xfrm>
            <a:off x="150634" y="1487489"/>
            <a:ext cx="10363202" cy="4977265"/>
          </a:xfrm>
        </p:spPr>
        <p:txBody>
          <a:bodyPr>
            <a:normAutofit/>
          </a:bodyPr>
          <a:lstStyle/>
          <a:p>
            <a:r>
              <a:rPr lang="zh-TW" altLang="en-US" sz="2000" dirty="0"/>
              <a:t>注意特殊測資</a:t>
            </a:r>
            <a:endParaRPr lang="en-US" altLang="zh-TW" sz="2000" dirty="0"/>
          </a:p>
          <a:p>
            <a:pPr lvl="1"/>
            <a:r>
              <a:rPr lang="en-US" altLang="zh-TW" sz="1800" dirty="0"/>
              <a:t>2</a:t>
            </a:r>
            <a:r>
              <a:rPr lang="en-US" altLang="zh-TW" sz="1800" baseline="30000" dirty="0"/>
              <a:t>32</a:t>
            </a:r>
            <a:r>
              <a:rPr lang="en-US" altLang="zh-TW" sz="1800" dirty="0"/>
              <a:t> = 4,294,967,296</a:t>
            </a:r>
          </a:p>
          <a:p>
            <a:pPr lvl="2"/>
            <a:r>
              <a:rPr lang="en-US" altLang="zh-TW" sz="1600" dirty="0" err="1"/>
              <a:t>int</a:t>
            </a:r>
            <a:r>
              <a:rPr lang="en-US" altLang="zh-TW" sz="1600" dirty="0"/>
              <a:t> (-2^31 ~ 2^32-1)</a:t>
            </a:r>
          </a:p>
          <a:p>
            <a:pPr lvl="2"/>
            <a:r>
              <a:rPr lang="en-US" altLang="zh-TW" sz="1600" dirty="0"/>
              <a:t>unsigned </a:t>
            </a:r>
            <a:r>
              <a:rPr lang="en-US" altLang="zh-TW" sz="1600" dirty="0" err="1"/>
              <a:t>int</a:t>
            </a:r>
            <a:r>
              <a:rPr lang="en-US" altLang="zh-TW" sz="1600" dirty="0"/>
              <a:t> (0 ~ 2^32-1)</a:t>
            </a:r>
          </a:p>
          <a:p>
            <a:pPr lvl="2"/>
            <a:r>
              <a:rPr lang="en-US" altLang="zh-TW" sz="1600" dirty="0"/>
              <a:t>long </a:t>
            </a:r>
            <a:r>
              <a:rPr lang="en-US" altLang="zh-TW" sz="1600" dirty="0" err="1"/>
              <a:t>long</a:t>
            </a:r>
            <a:r>
              <a:rPr lang="en-US" altLang="zh-TW" sz="1600" dirty="0"/>
              <a:t> (-2^63 ~ 2^64-1)</a:t>
            </a:r>
          </a:p>
          <a:p>
            <a:pPr lvl="1"/>
            <a:r>
              <a:rPr lang="en-US" altLang="zh-TW" sz="1800" dirty="0"/>
              <a:t>abs()</a:t>
            </a:r>
            <a:r>
              <a:rPr lang="zh-TW" altLang="en-US" sz="1800" dirty="0"/>
              <a:t>函數無法使用</a:t>
            </a:r>
          </a:p>
        </p:txBody>
      </p:sp>
      <p:sp>
        <p:nvSpPr>
          <p:cNvPr id="2" name="投影片編號版面配置區 1"/>
          <p:cNvSpPr>
            <a:spLocks noGrp="1"/>
          </p:cNvSpPr>
          <p:nvPr>
            <p:ph type="sldNum" sz="quarter" idx="12"/>
          </p:nvPr>
        </p:nvSpPr>
        <p:spPr/>
        <p:txBody>
          <a:bodyPr/>
          <a:lstStyle/>
          <a:p>
            <a:fld id="{10D21C26-42D7-47AF-83BF-92B31B87115F}" type="slidenum">
              <a:rPr lang="zh-TW" altLang="en-US" smtClean="0"/>
              <a:t>2</a:t>
            </a:fld>
            <a:endParaRPr lang="zh-TW" altLang="en-US"/>
          </a:p>
        </p:txBody>
      </p:sp>
      <p:graphicFrame>
        <p:nvGraphicFramePr>
          <p:cNvPr id="5" name="表格 4">
            <a:extLst>
              <a:ext uri="{FF2B5EF4-FFF2-40B4-BE49-F238E27FC236}">
                <a16:creationId xmlns:a16="http://schemas.microsoft.com/office/drawing/2014/main" id="{A9370305-B257-D08B-AC22-8258A7DC5CF9}"/>
              </a:ext>
            </a:extLst>
          </p:cNvPr>
          <p:cNvGraphicFramePr>
            <a:graphicFrameLocks noGrp="1"/>
          </p:cNvGraphicFramePr>
          <p:nvPr>
            <p:extLst>
              <p:ext uri="{D42A27DB-BD31-4B8C-83A1-F6EECF244321}">
                <p14:modId xmlns:p14="http://schemas.microsoft.com/office/powerpoint/2010/main" val="3502145380"/>
              </p:ext>
            </p:extLst>
          </p:nvPr>
        </p:nvGraphicFramePr>
        <p:xfrm>
          <a:off x="1316440" y="3429000"/>
          <a:ext cx="9345464" cy="3302000"/>
        </p:xfrm>
        <a:graphic>
          <a:graphicData uri="http://schemas.openxmlformats.org/drawingml/2006/table">
            <a:tbl>
              <a:tblPr firstRow="1" bandRow="1">
                <a:tableStyleId>{5C22544A-7EE6-4342-B048-85BDC9FD1C3A}</a:tableStyleId>
              </a:tblPr>
              <a:tblGrid>
                <a:gridCol w="1811323">
                  <a:extLst>
                    <a:ext uri="{9D8B030D-6E8A-4147-A177-3AD203B41FA5}">
                      <a16:colId xmlns:a16="http://schemas.microsoft.com/office/drawing/2014/main" val="2693829997"/>
                    </a:ext>
                  </a:extLst>
                </a:gridCol>
                <a:gridCol w="850005">
                  <a:extLst>
                    <a:ext uri="{9D8B030D-6E8A-4147-A177-3AD203B41FA5}">
                      <a16:colId xmlns:a16="http://schemas.microsoft.com/office/drawing/2014/main" val="4212650679"/>
                    </a:ext>
                  </a:extLst>
                </a:gridCol>
                <a:gridCol w="5125792">
                  <a:extLst>
                    <a:ext uri="{9D8B030D-6E8A-4147-A177-3AD203B41FA5}">
                      <a16:colId xmlns:a16="http://schemas.microsoft.com/office/drawing/2014/main" val="2545487624"/>
                    </a:ext>
                  </a:extLst>
                </a:gridCol>
                <a:gridCol w="1558344">
                  <a:extLst>
                    <a:ext uri="{9D8B030D-6E8A-4147-A177-3AD203B41FA5}">
                      <a16:colId xmlns:a16="http://schemas.microsoft.com/office/drawing/2014/main" val="71395307"/>
                    </a:ext>
                  </a:extLst>
                </a:gridCol>
              </a:tblGrid>
              <a:tr h="328168">
                <a:tc>
                  <a:txBody>
                    <a:bodyPr/>
                    <a:lstStyle/>
                    <a:p>
                      <a:pPr algn="dist"/>
                      <a:r>
                        <a:rPr lang="zh-TW" altLang="en-US" sz="1600" b="1" i="0" kern="1200" dirty="0">
                          <a:solidFill>
                            <a:schemeClr val="lt1"/>
                          </a:solidFill>
                          <a:effectLst/>
                          <a:latin typeface="+mn-lt"/>
                          <a:ea typeface="+mn-ea"/>
                          <a:cs typeface="+mn-cs"/>
                        </a:rPr>
                        <a:t>類型名稱</a:t>
                      </a:r>
                      <a:endParaRPr lang="zh-TW" altLang="en-US" sz="1600" dirty="0"/>
                    </a:p>
                  </a:txBody>
                  <a:tcPr/>
                </a:tc>
                <a:tc>
                  <a:txBody>
                    <a:bodyPr/>
                    <a:lstStyle/>
                    <a:p>
                      <a:pPr algn="dist"/>
                      <a:r>
                        <a:rPr lang="zh-TW" altLang="en-US" sz="1600" b="1" i="0" kern="1200" dirty="0">
                          <a:solidFill>
                            <a:schemeClr val="lt1"/>
                          </a:solidFill>
                          <a:effectLst/>
                          <a:latin typeface="+mn-lt"/>
                          <a:ea typeface="+mn-ea"/>
                          <a:cs typeface="+mn-cs"/>
                        </a:rPr>
                        <a:t>位元組</a:t>
                      </a:r>
                      <a:endParaRPr lang="zh-TW" altLang="en-US" sz="1600" dirty="0"/>
                    </a:p>
                  </a:txBody>
                  <a:tcPr/>
                </a:tc>
                <a:tc>
                  <a:txBody>
                    <a:bodyPr/>
                    <a:lstStyle/>
                    <a:p>
                      <a:pPr algn="dist"/>
                      <a:r>
                        <a:rPr lang="zh-TW" altLang="en-US" sz="1600" b="1" i="0" kern="1200" dirty="0">
                          <a:solidFill>
                            <a:schemeClr val="lt1"/>
                          </a:solidFill>
                          <a:effectLst/>
                          <a:latin typeface="+mn-lt"/>
                          <a:ea typeface="+mn-ea"/>
                          <a:cs typeface="+mn-cs"/>
                        </a:rPr>
                        <a:t>值的範圍</a:t>
                      </a:r>
                      <a:endParaRPr lang="zh-TW" altLang="en-US" sz="1600" dirty="0"/>
                    </a:p>
                  </a:txBody>
                  <a:tcPr/>
                </a:tc>
                <a:tc>
                  <a:txBody>
                    <a:bodyPr/>
                    <a:lstStyle/>
                    <a:p>
                      <a:pPr algn="dist"/>
                      <a:r>
                        <a:rPr lang="zh-TW" altLang="en-US" sz="1600" dirty="0"/>
                        <a:t>格式化字串</a:t>
                      </a:r>
                    </a:p>
                  </a:txBody>
                  <a:tcPr/>
                </a:tc>
                <a:extLst>
                  <a:ext uri="{0D108BD9-81ED-4DB2-BD59-A6C34878D82A}">
                    <a16:rowId xmlns:a16="http://schemas.microsoft.com/office/drawing/2014/main" val="2869615191"/>
                  </a:ext>
                </a:extLst>
              </a:tr>
              <a:tr h="370840">
                <a:tc>
                  <a:txBody>
                    <a:bodyPr/>
                    <a:lstStyle/>
                    <a:p>
                      <a:r>
                        <a:rPr lang="en-US" altLang="zh-TW" sz="1600" b="1" dirty="0" err="1"/>
                        <a:t>int</a:t>
                      </a:r>
                      <a:endParaRPr lang="zh-TW" altLang="en-US" sz="1600" b="1" dirty="0"/>
                    </a:p>
                  </a:txBody>
                  <a:tcPr/>
                </a:tc>
                <a:tc>
                  <a:txBody>
                    <a:bodyPr/>
                    <a:lstStyle/>
                    <a:p>
                      <a:pPr algn="ctr"/>
                      <a:r>
                        <a:rPr lang="en-US" altLang="zh-TW" sz="1600" b="1" dirty="0">
                          <a:solidFill>
                            <a:srgbClr val="0070C0"/>
                          </a:solidFill>
                        </a:rPr>
                        <a:t>4</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-2,147,483,648 </a:t>
                      </a:r>
                      <a:r>
                        <a:rPr lang="zh-TW" altLang="en-US" sz="1600" b="1" i="0" kern="1200" dirty="0">
                          <a:solidFill>
                            <a:srgbClr val="C00000"/>
                          </a:solidFill>
                          <a:effectLst/>
                          <a:latin typeface="+mn-lt"/>
                          <a:ea typeface="+mn-ea"/>
                          <a:cs typeface="+mn-cs"/>
                        </a:rPr>
                        <a:t>至 </a:t>
                      </a:r>
                      <a:r>
                        <a:rPr lang="en-US" altLang="zh-TW" sz="1600" b="1" i="0" kern="1200" dirty="0">
                          <a:solidFill>
                            <a:srgbClr val="C00000"/>
                          </a:solidFill>
                          <a:effectLst/>
                          <a:latin typeface="+mn-lt"/>
                          <a:ea typeface="+mn-ea"/>
                          <a:cs typeface="+mn-cs"/>
                        </a:rPr>
                        <a:t>2,147,483,647</a:t>
                      </a:r>
                      <a:endParaRPr lang="zh-TW" altLang="en-US" sz="1600" b="1" dirty="0">
                        <a:solidFill>
                          <a:srgbClr val="C00000"/>
                        </a:solidFill>
                      </a:endParaRPr>
                    </a:p>
                  </a:txBody>
                  <a:tcPr/>
                </a:tc>
                <a:tc>
                  <a:txBody>
                    <a:bodyPr/>
                    <a:lstStyle/>
                    <a:p>
                      <a:pPr algn="ctr"/>
                      <a:r>
                        <a:rPr lang="en-US" altLang="zh-TW" sz="1600" b="1" dirty="0">
                          <a:solidFill>
                            <a:srgbClr val="7030A0"/>
                          </a:solidFill>
                        </a:rPr>
                        <a:t>%d</a:t>
                      </a:r>
                      <a:endParaRPr lang="zh-TW" altLang="en-US" sz="1600" b="1" dirty="0">
                        <a:solidFill>
                          <a:srgbClr val="7030A0"/>
                        </a:solidFill>
                      </a:endParaRPr>
                    </a:p>
                  </a:txBody>
                  <a:tcPr/>
                </a:tc>
                <a:extLst>
                  <a:ext uri="{0D108BD9-81ED-4DB2-BD59-A6C34878D82A}">
                    <a16:rowId xmlns:a16="http://schemas.microsoft.com/office/drawing/2014/main" val="3635841281"/>
                  </a:ext>
                </a:extLst>
              </a:tr>
              <a:tr h="370840">
                <a:tc>
                  <a:txBody>
                    <a:bodyPr/>
                    <a:lstStyle/>
                    <a:p>
                      <a:r>
                        <a:rPr lang="en-US" altLang="zh-TW" sz="1600" b="1" dirty="0"/>
                        <a:t>unsigned </a:t>
                      </a:r>
                      <a:r>
                        <a:rPr lang="en-US" altLang="zh-TW" sz="1600" b="1" dirty="0" err="1"/>
                        <a:t>int</a:t>
                      </a:r>
                      <a:endParaRPr lang="zh-TW" altLang="en-US" sz="1600" b="1" dirty="0"/>
                    </a:p>
                  </a:txBody>
                  <a:tcPr/>
                </a:tc>
                <a:tc>
                  <a:txBody>
                    <a:bodyPr/>
                    <a:lstStyle/>
                    <a:p>
                      <a:pPr algn="ctr"/>
                      <a:r>
                        <a:rPr lang="en-US" altLang="zh-TW" sz="1600" b="1" dirty="0">
                          <a:solidFill>
                            <a:srgbClr val="0070C0"/>
                          </a:solidFill>
                        </a:rPr>
                        <a:t>4</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0 </a:t>
                      </a:r>
                      <a:r>
                        <a:rPr lang="zh-TW" altLang="en-US" sz="1600" b="1" i="0" kern="1200" dirty="0">
                          <a:solidFill>
                            <a:srgbClr val="C00000"/>
                          </a:solidFill>
                          <a:effectLst/>
                          <a:latin typeface="+mn-lt"/>
                          <a:ea typeface="+mn-ea"/>
                          <a:cs typeface="+mn-cs"/>
                        </a:rPr>
                        <a:t>到 </a:t>
                      </a:r>
                      <a:r>
                        <a:rPr lang="en-US" altLang="zh-TW" sz="1600" b="1" i="0" kern="1200" dirty="0">
                          <a:solidFill>
                            <a:srgbClr val="C00000"/>
                          </a:solidFill>
                          <a:effectLst/>
                          <a:latin typeface="+mn-lt"/>
                          <a:ea typeface="+mn-ea"/>
                          <a:cs typeface="+mn-cs"/>
                        </a:rPr>
                        <a:t>4,294,967,295</a:t>
                      </a:r>
                      <a:endParaRPr lang="zh-TW" altLang="en-US" sz="1600" b="1" dirty="0">
                        <a:solidFill>
                          <a:srgbClr val="C00000"/>
                        </a:solidFill>
                      </a:endParaRPr>
                    </a:p>
                  </a:txBody>
                  <a:tcPr/>
                </a:tc>
                <a:tc>
                  <a:txBody>
                    <a:bodyPr/>
                    <a:lstStyle/>
                    <a:p>
                      <a:pPr algn="ctr"/>
                      <a:r>
                        <a:rPr lang="en-US" altLang="zh-TW" sz="1600" b="1" dirty="0">
                          <a:solidFill>
                            <a:srgbClr val="7030A0"/>
                          </a:solidFill>
                        </a:rPr>
                        <a:t>%u</a:t>
                      </a:r>
                      <a:endParaRPr lang="zh-TW" altLang="en-US" sz="1600" b="1" dirty="0">
                        <a:solidFill>
                          <a:srgbClr val="7030A0"/>
                        </a:solidFill>
                      </a:endParaRPr>
                    </a:p>
                  </a:txBody>
                  <a:tcPr/>
                </a:tc>
                <a:extLst>
                  <a:ext uri="{0D108BD9-81ED-4DB2-BD59-A6C34878D82A}">
                    <a16:rowId xmlns:a16="http://schemas.microsoft.com/office/drawing/2014/main" val="1328310057"/>
                  </a:ext>
                </a:extLst>
              </a:tr>
              <a:tr h="370840">
                <a:tc>
                  <a:txBody>
                    <a:bodyPr/>
                    <a:lstStyle/>
                    <a:p>
                      <a:r>
                        <a:rPr lang="en-US" altLang="zh-TW" sz="1600" b="1" i="0" kern="1200" dirty="0">
                          <a:solidFill>
                            <a:schemeClr val="dk1"/>
                          </a:solidFill>
                          <a:effectLst/>
                          <a:latin typeface="+mn-lt"/>
                          <a:ea typeface="+mn-ea"/>
                          <a:cs typeface="+mn-cs"/>
                        </a:rPr>
                        <a:t>short</a:t>
                      </a:r>
                      <a:endParaRPr lang="zh-TW" altLang="en-US" sz="1600" b="1" dirty="0"/>
                    </a:p>
                  </a:txBody>
                  <a:tcPr/>
                </a:tc>
                <a:tc>
                  <a:txBody>
                    <a:bodyPr/>
                    <a:lstStyle/>
                    <a:p>
                      <a:pPr algn="ctr"/>
                      <a:r>
                        <a:rPr lang="en-US" altLang="zh-TW" sz="1600" b="1" dirty="0">
                          <a:solidFill>
                            <a:srgbClr val="0070C0"/>
                          </a:solidFill>
                        </a:rPr>
                        <a:t>2</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-32,768 </a:t>
                      </a:r>
                      <a:r>
                        <a:rPr lang="zh-TW" altLang="en-US" sz="1600" b="1" i="0" kern="1200" dirty="0">
                          <a:solidFill>
                            <a:srgbClr val="C00000"/>
                          </a:solidFill>
                          <a:effectLst/>
                          <a:latin typeface="+mn-lt"/>
                          <a:ea typeface="+mn-ea"/>
                          <a:cs typeface="+mn-cs"/>
                        </a:rPr>
                        <a:t>至 </a:t>
                      </a:r>
                      <a:r>
                        <a:rPr lang="en-US" altLang="zh-TW" sz="1600" b="1" i="0" kern="1200" dirty="0">
                          <a:solidFill>
                            <a:srgbClr val="C00000"/>
                          </a:solidFill>
                          <a:effectLst/>
                          <a:latin typeface="+mn-lt"/>
                          <a:ea typeface="+mn-ea"/>
                          <a:cs typeface="+mn-cs"/>
                        </a:rPr>
                        <a:t>32,767</a:t>
                      </a:r>
                      <a:endParaRPr lang="zh-TW" altLang="en-US" sz="1600" b="1" dirty="0">
                        <a:solidFill>
                          <a:srgbClr val="C00000"/>
                        </a:solidFill>
                      </a:endParaRPr>
                    </a:p>
                  </a:txBody>
                  <a:tcPr/>
                </a:tc>
                <a:tc>
                  <a:txBody>
                    <a:bodyPr/>
                    <a:lstStyle/>
                    <a:p>
                      <a:pPr algn="ctr"/>
                      <a:r>
                        <a:rPr lang="en-US" altLang="zh-TW" sz="1600" b="1" dirty="0">
                          <a:solidFill>
                            <a:srgbClr val="7030A0"/>
                          </a:solidFill>
                        </a:rPr>
                        <a:t>%</a:t>
                      </a:r>
                      <a:r>
                        <a:rPr lang="en-US" altLang="zh-TW" sz="1600" b="1" dirty="0" err="1">
                          <a:solidFill>
                            <a:srgbClr val="7030A0"/>
                          </a:solidFill>
                        </a:rPr>
                        <a:t>hd</a:t>
                      </a:r>
                      <a:endParaRPr lang="zh-TW" altLang="en-US" sz="1600" b="1" dirty="0">
                        <a:solidFill>
                          <a:srgbClr val="7030A0"/>
                        </a:solidFill>
                      </a:endParaRPr>
                    </a:p>
                  </a:txBody>
                  <a:tcPr/>
                </a:tc>
                <a:extLst>
                  <a:ext uri="{0D108BD9-81ED-4DB2-BD59-A6C34878D82A}">
                    <a16:rowId xmlns:a16="http://schemas.microsoft.com/office/drawing/2014/main" val="2012262173"/>
                  </a:ext>
                </a:extLst>
              </a:tr>
              <a:tr h="370840">
                <a:tc>
                  <a:txBody>
                    <a:bodyPr/>
                    <a:lstStyle/>
                    <a:p>
                      <a:r>
                        <a:rPr lang="en-US" altLang="zh-TW" sz="1600" b="1" i="0" kern="1200" dirty="0">
                          <a:solidFill>
                            <a:schemeClr val="dk1"/>
                          </a:solidFill>
                          <a:effectLst/>
                          <a:latin typeface="+mn-lt"/>
                          <a:ea typeface="+mn-ea"/>
                          <a:cs typeface="+mn-cs"/>
                        </a:rPr>
                        <a:t>unsigned short</a:t>
                      </a:r>
                      <a:endParaRPr lang="zh-TW" altLang="en-US" sz="1600" b="1" dirty="0"/>
                    </a:p>
                  </a:txBody>
                  <a:tcPr/>
                </a:tc>
                <a:tc>
                  <a:txBody>
                    <a:bodyPr/>
                    <a:lstStyle/>
                    <a:p>
                      <a:pPr algn="ctr"/>
                      <a:r>
                        <a:rPr lang="en-US" altLang="zh-TW" sz="1600" b="1" dirty="0">
                          <a:solidFill>
                            <a:srgbClr val="0070C0"/>
                          </a:solidFill>
                        </a:rPr>
                        <a:t>2</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0 </a:t>
                      </a:r>
                      <a:r>
                        <a:rPr lang="zh-TW" altLang="en-US" sz="1600" b="1" i="0" kern="1200" dirty="0">
                          <a:solidFill>
                            <a:srgbClr val="C00000"/>
                          </a:solidFill>
                          <a:effectLst/>
                          <a:latin typeface="+mn-lt"/>
                          <a:ea typeface="+mn-ea"/>
                          <a:cs typeface="+mn-cs"/>
                        </a:rPr>
                        <a:t>到 </a:t>
                      </a:r>
                      <a:r>
                        <a:rPr lang="en-US" altLang="zh-TW" sz="1600" b="1" i="0" kern="1200" dirty="0">
                          <a:solidFill>
                            <a:srgbClr val="C00000"/>
                          </a:solidFill>
                          <a:effectLst/>
                          <a:latin typeface="+mn-lt"/>
                          <a:ea typeface="+mn-ea"/>
                          <a:cs typeface="+mn-cs"/>
                        </a:rPr>
                        <a:t>65,535</a:t>
                      </a:r>
                      <a:endParaRPr lang="zh-TW" altLang="en-US" sz="1600" b="1" dirty="0">
                        <a:solidFill>
                          <a:srgbClr val="C00000"/>
                        </a:solidFill>
                      </a:endParaRPr>
                    </a:p>
                  </a:txBody>
                  <a:tcPr/>
                </a:tc>
                <a:tc>
                  <a:txBody>
                    <a:bodyPr/>
                    <a:lstStyle/>
                    <a:p>
                      <a:pPr algn="ctr"/>
                      <a:r>
                        <a:rPr lang="en-US" altLang="zh-TW" sz="1600" b="1" dirty="0">
                          <a:solidFill>
                            <a:srgbClr val="7030A0"/>
                          </a:solidFill>
                        </a:rPr>
                        <a:t>%</a:t>
                      </a:r>
                      <a:r>
                        <a:rPr lang="en-US" altLang="zh-TW" sz="1600" b="1" dirty="0" err="1">
                          <a:solidFill>
                            <a:srgbClr val="7030A0"/>
                          </a:solidFill>
                        </a:rPr>
                        <a:t>hu</a:t>
                      </a:r>
                      <a:endParaRPr lang="zh-TW" altLang="en-US" sz="1600" b="1" dirty="0">
                        <a:solidFill>
                          <a:srgbClr val="7030A0"/>
                        </a:solidFill>
                      </a:endParaRPr>
                    </a:p>
                  </a:txBody>
                  <a:tcPr/>
                </a:tc>
                <a:extLst>
                  <a:ext uri="{0D108BD9-81ED-4DB2-BD59-A6C34878D82A}">
                    <a16:rowId xmlns:a16="http://schemas.microsoft.com/office/drawing/2014/main" val="1295878273"/>
                  </a:ext>
                </a:extLst>
              </a:tr>
              <a:tr h="370840">
                <a:tc>
                  <a:txBody>
                    <a:bodyPr/>
                    <a:lstStyle/>
                    <a:p>
                      <a:r>
                        <a:rPr lang="en-US" altLang="zh-TW" sz="1600" b="1" i="0" kern="1200" dirty="0">
                          <a:solidFill>
                            <a:schemeClr val="dk1"/>
                          </a:solidFill>
                          <a:effectLst/>
                          <a:latin typeface="+mn-lt"/>
                          <a:ea typeface="+mn-ea"/>
                          <a:cs typeface="+mn-cs"/>
                        </a:rPr>
                        <a:t>long</a:t>
                      </a:r>
                      <a:endParaRPr lang="zh-TW" altLang="en-US" sz="1600" b="1" dirty="0"/>
                    </a:p>
                  </a:txBody>
                  <a:tcPr/>
                </a:tc>
                <a:tc>
                  <a:txBody>
                    <a:bodyPr/>
                    <a:lstStyle/>
                    <a:p>
                      <a:pPr algn="ctr"/>
                      <a:r>
                        <a:rPr lang="en-US" altLang="zh-TW" sz="1600" b="1" dirty="0">
                          <a:solidFill>
                            <a:srgbClr val="0070C0"/>
                          </a:solidFill>
                        </a:rPr>
                        <a:t>4</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-2,147,483,648 </a:t>
                      </a:r>
                      <a:r>
                        <a:rPr lang="zh-TW" altLang="en-US" sz="1600" b="1" i="0" kern="1200" dirty="0">
                          <a:solidFill>
                            <a:srgbClr val="C00000"/>
                          </a:solidFill>
                          <a:effectLst/>
                          <a:latin typeface="+mn-lt"/>
                          <a:ea typeface="+mn-ea"/>
                          <a:cs typeface="+mn-cs"/>
                        </a:rPr>
                        <a:t>至 </a:t>
                      </a:r>
                      <a:r>
                        <a:rPr lang="en-US" altLang="zh-TW" sz="1600" b="1" i="0" kern="1200" dirty="0">
                          <a:solidFill>
                            <a:srgbClr val="C00000"/>
                          </a:solidFill>
                          <a:effectLst/>
                          <a:latin typeface="+mn-lt"/>
                          <a:ea typeface="+mn-ea"/>
                          <a:cs typeface="+mn-cs"/>
                        </a:rPr>
                        <a:t>2,147,483,647</a:t>
                      </a:r>
                      <a:endParaRPr lang="zh-TW" altLang="en-US" sz="1600" b="1" dirty="0">
                        <a:solidFill>
                          <a:srgbClr val="C00000"/>
                        </a:solidFill>
                      </a:endParaRPr>
                    </a:p>
                  </a:txBody>
                  <a:tcPr/>
                </a:tc>
                <a:tc>
                  <a:txBody>
                    <a:bodyPr/>
                    <a:lstStyle/>
                    <a:p>
                      <a:pPr algn="ctr"/>
                      <a:r>
                        <a:rPr lang="en-US" altLang="zh-TW" sz="1600" b="1" dirty="0">
                          <a:solidFill>
                            <a:srgbClr val="7030A0"/>
                          </a:solidFill>
                        </a:rPr>
                        <a:t>%</a:t>
                      </a:r>
                      <a:r>
                        <a:rPr lang="en-US" altLang="zh-TW" sz="1600" b="1" dirty="0" err="1">
                          <a:solidFill>
                            <a:srgbClr val="7030A0"/>
                          </a:solidFill>
                        </a:rPr>
                        <a:t>ld</a:t>
                      </a:r>
                      <a:endParaRPr lang="zh-TW" altLang="en-US" sz="1600" b="1" dirty="0">
                        <a:solidFill>
                          <a:srgbClr val="7030A0"/>
                        </a:solidFill>
                      </a:endParaRPr>
                    </a:p>
                  </a:txBody>
                  <a:tcPr/>
                </a:tc>
                <a:extLst>
                  <a:ext uri="{0D108BD9-81ED-4DB2-BD59-A6C34878D82A}">
                    <a16:rowId xmlns:a16="http://schemas.microsoft.com/office/drawing/2014/main" val="1442084443"/>
                  </a:ext>
                </a:extLst>
              </a:tr>
              <a:tr h="370840">
                <a:tc>
                  <a:txBody>
                    <a:bodyPr/>
                    <a:lstStyle/>
                    <a:p>
                      <a:r>
                        <a:rPr lang="en-US" altLang="zh-TW" sz="1600" b="1" i="0" kern="1200" dirty="0">
                          <a:solidFill>
                            <a:schemeClr val="dk1"/>
                          </a:solidFill>
                          <a:effectLst/>
                          <a:latin typeface="+mn-lt"/>
                          <a:ea typeface="+mn-ea"/>
                          <a:cs typeface="+mn-cs"/>
                        </a:rPr>
                        <a:t>unsigned long</a:t>
                      </a:r>
                      <a:endParaRPr lang="zh-TW" altLang="en-US" sz="1600" b="1" dirty="0"/>
                    </a:p>
                  </a:txBody>
                  <a:tcPr/>
                </a:tc>
                <a:tc>
                  <a:txBody>
                    <a:bodyPr/>
                    <a:lstStyle/>
                    <a:p>
                      <a:pPr algn="ctr"/>
                      <a:r>
                        <a:rPr lang="en-US" altLang="zh-TW" sz="1600" b="1" dirty="0">
                          <a:solidFill>
                            <a:srgbClr val="0070C0"/>
                          </a:solidFill>
                        </a:rPr>
                        <a:t>4</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0 </a:t>
                      </a:r>
                      <a:r>
                        <a:rPr lang="zh-TW" altLang="en-US" sz="1600" b="1" i="0" kern="1200" dirty="0">
                          <a:solidFill>
                            <a:srgbClr val="C00000"/>
                          </a:solidFill>
                          <a:effectLst/>
                          <a:latin typeface="+mn-lt"/>
                          <a:ea typeface="+mn-ea"/>
                          <a:cs typeface="+mn-cs"/>
                        </a:rPr>
                        <a:t>到 </a:t>
                      </a:r>
                      <a:r>
                        <a:rPr lang="en-US" altLang="zh-TW" sz="1600" b="1" i="0" kern="1200" dirty="0">
                          <a:solidFill>
                            <a:srgbClr val="C00000"/>
                          </a:solidFill>
                          <a:effectLst/>
                          <a:latin typeface="+mn-lt"/>
                          <a:ea typeface="+mn-ea"/>
                          <a:cs typeface="+mn-cs"/>
                        </a:rPr>
                        <a:t>4,294,967,295</a:t>
                      </a:r>
                      <a:endParaRPr lang="zh-TW" altLang="en-US" sz="1600" b="1" dirty="0">
                        <a:solidFill>
                          <a:srgbClr val="C00000"/>
                        </a:solidFill>
                      </a:endParaRPr>
                    </a:p>
                  </a:txBody>
                  <a:tcPr/>
                </a:tc>
                <a:tc>
                  <a:txBody>
                    <a:bodyPr/>
                    <a:lstStyle/>
                    <a:p>
                      <a:pPr algn="ctr"/>
                      <a:r>
                        <a:rPr lang="en-US" altLang="zh-TW" sz="1600" b="1" dirty="0">
                          <a:solidFill>
                            <a:srgbClr val="7030A0"/>
                          </a:solidFill>
                        </a:rPr>
                        <a:t>%</a:t>
                      </a:r>
                      <a:r>
                        <a:rPr lang="en-US" altLang="zh-TW" sz="1600" b="1" dirty="0" err="1">
                          <a:solidFill>
                            <a:srgbClr val="7030A0"/>
                          </a:solidFill>
                        </a:rPr>
                        <a:t>lu</a:t>
                      </a:r>
                      <a:endParaRPr lang="zh-TW" altLang="en-US" sz="1600" b="1" dirty="0">
                        <a:solidFill>
                          <a:srgbClr val="7030A0"/>
                        </a:solidFill>
                      </a:endParaRPr>
                    </a:p>
                  </a:txBody>
                  <a:tcPr/>
                </a:tc>
                <a:extLst>
                  <a:ext uri="{0D108BD9-81ED-4DB2-BD59-A6C34878D82A}">
                    <a16:rowId xmlns:a16="http://schemas.microsoft.com/office/drawing/2014/main" val="620341001"/>
                  </a:ext>
                </a:extLst>
              </a:tr>
              <a:tr h="370840">
                <a:tc>
                  <a:txBody>
                    <a:bodyPr/>
                    <a:lstStyle/>
                    <a:p>
                      <a:r>
                        <a:rPr lang="en-US" altLang="zh-TW" sz="1600" b="1" i="0" kern="1200" dirty="0">
                          <a:solidFill>
                            <a:schemeClr val="dk1"/>
                          </a:solidFill>
                          <a:effectLst/>
                          <a:latin typeface="+mn-lt"/>
                          <a:ea typeface="+mn-ea"/>
                          <a:cs typeface="+mn-cs"/>
                        </a:rPr>
                        <a:t>long </a:t>
                      </a:r>
                      <a:r>
                        <a:rPr lang="en-US" altLang="zh-TW" sz="1600" b="1" i="0" kern="1200" dirty="0" err="1">
                          <a:solidFill>
                            <a:schemeClr val="dk1"/>
                          </a:solidFill>
                          <a:effectLst/>
                          <a:latin typeface="+mn-lt"/>
                          <a:ea typeface="+mn-ea"/>
                          <a:cs typeface="+mn-cs"/>
                        </a:rPr>
                        <a:t>long</a:t>
                      </a:r>
                      <a:endParaRPr lang="zh-TW" altLang="en-US" sz="1600" b="1" dirty="0"/>
                    </a:p>
                  </a:txBody>
                  <a:tcPr/>
                </a:tc>
                <a:tc>
                  <a:txBody>
                    <a:bodyPr/>
                    <a:lstStyle/>
                    <a:p>
                      <a:pPr algn="ctr"/>
                      <a:r>
                        <a:rPr lang="en-US" altLang="zh-TW" sz="1600" b="1" dirty="0">
                          <a:solidFill>
                            <a:srgbClr val="0070C0"/>
                          </a:solidFill>
                        </a:rPr>
                        <a:t>8</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-9,223,372,036,854,775,808 </a:t>
                      </a:r>
                      <a:r>
                        <a:rPr lang="zh-TW" altLang="en-US" sz="1600" b="1" i="0" kern="1200" dirty="0">
                          <a:solidFill>
                            <a:srgbClr val="C00000"/>
                          </a:solidFill>
                          <a:effectLst/>
                          <a:latin typeface="+mn-lt"/>
                          <a:ea typeface="+mn-ea"/>
                          <a:cs typeface="+mn-cs"/>
                        </a:rPr>
                        <a:t>至 </a:t>
                      </a:r>
                      <a:r>
                        <a:rPr lang="en-US" altLang="zh-TW" sz="1600" b="1" i="0" kern="1200" dirty="0">
                          <a:solidFill>
                            <a:srgbClr val="C00000"/>
                          </a:solidFill>
                          <a:effectLst/>
                          <a:latin typeface="+mn-lt"/>
                          <a:ea typeface="+mn-ea"/>
                          <a:cs typeface="+mn-cs"/>
                        </a:rPr>
                        <a:t>9,223,372,036,854,775,807</a:t>
                      </a:r>
                      <a:endParaRPr lang="zh-TW" altLang="en-US" sz="1600" b="1" dirty="0">
                        <a:solidFill>
                          <a:srgbClr val="C00000"/>
                        </a:solidFill>
                      </a:endParaRPr>
                    </a:p>
                  </a:txBody>
                  <a:tcPr/>
                </a:tc>
                <a:tc>
                  <a:txBody>
                    <a:bodyPr/>
                    <a:lstStyle/>
                    <a:p>
                      <a:pPr algn="ctr"/>
                      <a:r>
                        <a:rPr lang="en-US" altLang="zh-TW" sz="1600" b="1" dirty="0">
                          <a:solidFill>
                            <a:srgbClr val="7030A0"/>
                          </a:solidFill>
                        </a:rPr>
                        <a:t>%</a:t>
                      </a:r>
                      <a:r>
                        <a:rPr lang="en-US" altLang="zh-TW" sz="1600" b="1" dirty="0" err="1">
                          <a:solidFill>
                            <a:srgbClr val="7030A0"/>
                          </a:solidFill>
                        </a:rPr>
                        <a:t>lld</a:t>
                      </a:r>
                      <a:endParaRPr lang="zh-TW" altLang="en-US" sz="1600" b="1" dirty="0">
                        <a:solidFill>
                          <a:srgbClr val="7030A0"/>
                        </a:solidFill>
                      </a:endParaRPr>
                    </a:p>
                  </a:txBody>
                  <a:tcPr/>
                </a:tc>
                <a:extLst>
                  <a:ext uri="{0D108BD9-81ED-4DB2-BD59-A6C34878D82A}">
                    <a16:rowId xmlns:a16="http://schemas.microsoft.com/office/drawing/2014/main" val="1832649882"/>
                  </a:ext>
                </a:extLst>
              </a:tr>
              <a:tr h="370840">
                <a:tc>
                  <a:txBody>
                    <a:bodyPr/>
                    <a:lstStyle/>
                    <a:p>
                      <a:r>
                        <a:rPr lang="en-US" altLang="zh-TW" sz="1600" b="1" i="0" kern="1200" dirty="0">
                          <a:solidFill>
                            <a:schemeClr val="dk1"/>
                          </a:solidFill>
                          <a:effectLst/>
                          <a:latin typeface="+mn-lt"/>
                          <a:ea typeface="+mn-ea"/>
                          <a:cs typeface="+mn-cs"/>
                        </a:rPr>
                        <a:t>unsigned long </a:t>
                      </a:r>
                      <a:r>
                        <a:rPr lang="en-US" altLang="zh-TW" sz="1600" b="1" i="0" kern="1200" dirty="0" err="1">
                          <a:solidFill>
                            <a:schemeClr val="dk1"/>
                          </a:solidFill>
                          <a:effectLst/>
                          <a:latin typeface="+mn-lt"/>
                          <a:ea typeface="+mn-ea"/>
                          <a:cs typeface="+mn-cs"/>
                        </a:rPr>
                        <a:t>long</a:t>
                      </a:r>
                      <a:endParaRPr lang="zh-TW" altLang="en-US" sz="1600" b="1" dirty="0"/>
                    </a:p>
                  </a:txBody>
                  <a:tcPr/>
                </a:tc>
                <a:tc>
                  <a:txBody>
                    <a:bodyPr/>
                    <a:lstStyle/>
                    <a:p>
                      <a:pPr algn="ctr"/>
                      <a:r>
                        <a:rPr lang="en-US" altLang="zh-TW" sz="1600" b="1" dirty="0">
                          <a:solidFill>
                            <a:srgbClr val="0070C0"/>
                          </a:solidFill>
                        </a:rPr>
                        <a:t>8</a:t>
                      </a:r>
                      <a:endParaRPr lang="zh-TW" altLang="en-US" sz="1600" b="1" dirty="0">
                        <a:solidFill>
                          <a:srgbClr val="0070C0"/>
                        </a:solidFill>
                      </a:endParaRPr>
                    </a:p>
                  </a:txBody>
                  <a:tcPr/>
                </a:tc>
                <a:tc>
                  <a:txBody>
                    <a:bodyPr/>
                    <a:lstStyle/>
                    <a:p>
                      <a:r>
                        <a:rPr lang="en-US" altLang="zh-TW" sz="1600" b="1" i="0" kern="1200" dirty="0">
                          <a:solidFill>
                            <a:srgbClr val="C00000"/>
                          </a:solidFill>
                          <a:effectLst/>
                          <a:latin typeface="+mn-lt"/>
                          <a:ea typeface="+mn-ea"/>
                          <a:cs typeface="+mn-cs"/>
                        </a:rPr>
                        <a:t>0 </a:t>
                      </a:r>
                      <a:r>
                        <a:rPr lang="zh-TW" altLang="en-US" sz="1600" b="1" i="0" kern="1200" dirty="0">
                          <a:solidFill>
                            <a:srgbClr val="C00000"/>
                          </a:solidFill>
                          <a:effectLst/>
                          <a:latin typeface="+mn-lt"/>
                          <a:ea typeface="+mn-ea"/>
                          <a:cs typeface="+mn-cs"/>
                        </a:rPr>
                        <a:t>到 </a:t>
                      </a:r>
                      <a:r>
                        <a:rPr lang="en-US" altLang="zh-TW" sz="1600" b="1" i="0" kern="1200" dirty="0">
                          <a:solidFill>
                            <a:srgbClr val="C00000"/>
                          </a:solidFill>
                          <a:effectLst/>
                          <a:latin typeface="+mn-lt"/>
                          <a:ea typeface="+mn-ea"/>
                          <a:cs typeface="+mn-cs"/>
                        </a:rPr>
                        <a:t>18,446,744,073,709,551,615</a:t>
                      </a:r>
                      <a:endParaRPr lang="zh-TW" altLang="en-US" sz="1600" b="1" dirty="0">
                        <a:solidFill>
                          <a:srgbClr val="C00000"/>
                        </a:solidFill>
                      </a:endParaRPr>
                    </a:p>
                  </a:txBody>
                  <a:tcPr/>
                </a:tc>
                <a:tc>
                  <a:txBody>
                    <a:bodyPr/>
                    <a:lstStyle/>
                    <a:p>
                      <a:pPr algn="ctr"/>
                      <a:r>
                        <a:rPr lang="en-US" altLang="zh-TW" sz="1600" b="1" dirty="0">
                          <a:solidFill>
                            <a:srgbClr val="7030A0"/>
                          </a:solidFill>
                        </a:rPr>
                        <a:t>%</a:t>
                      </a:r>
                      <a:r>
                        <a:rPr lang="en-US" altLang="zh-TW" sz="1600" b="1" dirty="0" err="1">
                          <a:solidFill>
                            <a:srgbClr val="7030A0"/>
                          </a:solidFill>
                        </a:rPr>
                        <a:t>llu</a:t>
                      </a:r>
                      <a:endParaRPr lang="zh-TW" altLang="en-US" sz="1600" b="1" dirty="0">
                        <a:solidFill>
                          <a:srgbClr val="7030A0"/>
                        </a:solidFill>
                      </a:endParaRPr>
                    </a:p>
                  </a:txBody>
                  <a:tcPr/>
                </a:tc>
                <a:extLst>
                  <a:ext uri="{0D108BD9-81ED-4DB2-BD59-A6C34878D82A}">
                    <a16:rowId xmlns:a16="http://schemas.microsoft.com/office/drawing/2014/main" val="345204449"/>
                  </a:ext>
                </a:extLst>
              </a:tr>
            </a:tbl>
          </a:graphicData>
        </a:graphic>
      </p:graphicFrame>
    </p:spTree>
    <p:extLst>
      <p:ext uri="{BB962C8B-B14F-4D97-AF65-F5344CB8AC3E}">
        <p14:creationId xmlns:p14="http://schemas.microsoft.com/office/powerpoint/2010/main" val="1566231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uva11388</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61256" y="1325563"/>
            <a:ext cx="9149380" cy="5126037"/>
          </a:xfrm>
          <a:prstGeom prst="rect">
            <a:avLst/>
          </a:prstGeom>
        </p:spPr>
      </p:pic>
      <p:pic>
        <p:nvPicPr>
          <p:cNvPr id="5" name="圖片 4"/>
          <p:cNvPicPr>
            <a:picLocks noChangeAspect="1"/>
          </p:cNvPicPr>
          <p:nvPr/>
        </p:nvPicPr>
        <p:blipFill>
          <a:blip r:embed="rId3"/>
          <a:stretch>
            <a:fillRect/>
          </a:stretch>
        </p:blipFill>
        <p:spPr>
          <a:xfrm>
            <a:off x="9817009" y="4039521"/>
            <a:ext cx="2037534" cy="2412080"/>
          </a:xfrm>
          <a:prstGeom prst="rect">
            <a:avLst/>
          </a:prstGeom>
        </p:spPr>
      </p:pic>
      <p:sp>
        <p:nvSpPr>
          <p:cNvPr id="3" name="投影片編號版面配置區 2"/>
          <p:cNvSpPr>
            <a:spLocks noGrp="1"/>
          </p:cNvSpPr>
          <p:nvPr>
            <p:ph type="sldNum" sz="quarter" idx="12"/>
          </p:nvPr>
        </p:nvSpPr>
        <p:spPr/>
        <p:txBody>
          <a:bodyPr/>
          <a:lstStyle/>
          <a:p>
            <a:fld id="{10D21C26-42D7-47AF-83BF-92B31B87115F}" type="slidenum">
              <a:rPr lang="zh-TW" altLang="en-US" smtClean="0"/>
              <a:t>20</a:t>
            </a:fld>
            <a:endParaRPr lang="zh-TW" altLang="en-US"/>
          </a:p>
        </p:txBody>
      </p:sp>
    </p:spTree>
    <p:extLst>
      <p:ext uri="{BB962C8B-B14F-4D97-AF65-F5344CB8AC3E}">
        <p14:creationId xmlns:p14="http://schemas.microsoft.com/office/powerpoint/2010/main" val="107898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題意</a:t>
            </a:r>
          </a:p>
        </p:txBody>
      </p:sp>
      <p:sp>
        <p:nvSpPr>
          <p:cNvPr id="3" name="內容版面配置區 2"/>
          <p:cNvSpPr>
            <a:spLocks noGrp="1"/>
          </p:cNvSpPr>
          <p:nvPr>
            <p:ph idx="1"/>
          </p:nvPr>
        </p:nvSpPr>
        <p:spPr/>
        <p:txBody>
          <a:bodyPr>
            <a:normAutofit/>
          </a:bodyPr>
          <a:lstStyle/>
          <a:p>
            <a:r>
              <a:rPr lang="zh-TW" altLang="en-US" sz="2800" dirty="0"/>
              <a:t>已知 </a:t>
            </a:r>
            <a:r>
              <a:rPr lang="en-US" altLang="zh-TW" sz="2800" dirty="0"/>
              <a:t>a, b</a:t>
            </a:r>
            <a:r>
              <a:rPr lang="zh-TW" altLang="en-US" sz="2800" dirty="0"/>
              <a:t>兩數的最大公因數</a:t>
            </a:r>
            <a:r>
              <a:rPr lang="en-US" altLang="zh-TW" sz="2800" dirty="0"/>
              <a:t>(GCD)</a:t>
            </a:r>
            <a:r>
              <a:rPr lang="zh-TW" altLang="en-US" sz="2800" dirty="0"/>
              <a:t>及最小公倍數</a:t>
            </a:r>
            <a:r>
              <a:rPr lang="en-US" altLang="zh-TW" sz="2800" dirty="0"/>
              <a:t>(LCM)</a:t>
            </a:r>
            <a:r>
              <a:rPr lang="zh-TW" altLang="en-US" sz="2800" dirty="0"/>
              <a:t>，找出可能的</a:t>
            </a:r>
            <a:r>
              <a:rPr lang="en-US" altLang="zh-TW" sz="2800" dirty="0"/>
              <a:t>a, b</a:t>
            </a:r>
            <a:r>
              <a:rPr lang="zh-TW" altLang="en-US" sz="2800" dirty="0"/>
              <a:t>值</a:t>
            </a:r>
            <a:endParaRPr lang="en-US" altLang="zh-TW" sz="2800" dirty="0"/>
          </a:p>
          <a:p>
            <a:r>
              <a:rPr lang="zh-TW" altLang="en-US" sz="2800" dirty="0"/>
              <a:t>輸入</a:t>
            </a:r>
            <a:endParaRPr lang="en-US" altLang="zh-TW" sz="2800" dirty="0"/>
          </a:p>
          <a:p>
            <a:pPr lvl="1"/>
            <a:r>
              <a:rPr lang="en-US" altLang="zh-TW" sz="2400" dirty="0"/>
              <a:t>T </a:t>
            </a:r>
            <a:r>
              <a:rPr lang="zh-TW" altLang="en-US" sz="2400" dirty="0"/>
              <a:t>組案例 </a:t>
            </a:r>
            <a:r>
              <a:rPr lang="en-US" altLang="zh-TW" sz="2400" dirty="0"/>
              <a:t>(T &lt;= 100)</a:t>
            </a:r>
          </a:p>
          <a:p>
            <a:pPr lvl="1"/>
            <a:r>
              <a:rPr lang="en-US" altLang="zh-TW" sz="2400" dirty="0"/>
              <a:t>G, L </a:t>
            </a:r>
            <a:r>
              <a:rPr lang="zh-TW" altLang="en-US" sz="2400" dirty="0"/>
              <a:t>表示 </a:t>
            </a:r>
            <a:r>
              <a:rPr lang="en-US" altLang="zh-TW" sz="2400" dirty="0"/>
              <a:t>a, b</a:t>
            </a:r>
            <a:r>
              <a:rPr lang="zh-TW" altLang="en-US" sz="2400" dirty="0"/>
              <a:t>的最大公因數</a:t>
            </a:r>
            <a:r>
              <a:rPr lang="en-US" altLang="zh-TW" sz="2400" dirty="0"/>
              <a:t>(GCD)</a:t>
            </a:r>
            <a:r>
              <a:rPr lang="zh-TW" altLang="en-US" sz="2400" dirty="0"/>
              <a:t>及最小公倍數</a:t>
            </a:r>
            <a:r>
              <a:rPr lang="en-US" altLang="zh-TW" sz="2400" dirty="0"/>
              <a:t>(LCM) (G , L &lt; 2^31)</a:t>
            </a:r>
          </a:p>
          <a:p>
            <a:r>
              <a:rPr lang="zh-TW" altLang="en-US" sz="2800" dirty="0"/>
              <a:t>輸出</a:t>
            </a:r>
            <a:endParaRPr lang="en-US" altLang="zh-TW" sz="2800" dirty="0"/>
          </a:p>
          <a:p>
            <a:pPr lvl="1"/>
            <a:r>
              <a:rPr lang="zh-TW" altLang="en-US" sz="2400" dirty="0"/>
              <a:t>若找出 </a:t>
            </a:r>
            <a:r>
              <a:rPr lang="en-US" altLang="zh-TW" sz="2400" dirty="0"/>
              <a:t>a, b </a:t>
            </a:r>
            <a:r>
              <a:rPr lang="zh-TW" altLang="en-US" sz="2400" dirty="0"/>
              <a:t>則列印 </a:t>
            </a:r>
            <a:r>
              <a:rPr lang="en-US" altLang="zh-TW" sz="2400" dirty="0"/>
              <a:t>a b</a:t>
            </a:r>
          </a:p>
          <a:p>
            <a:pPr lvl="1"/>
            <a:r>
              <a:rPr lang="zh-TW" altLang="en-US" sz="2400" dirty="0"/>
              <a:t>否則列印 </a:t>
            </a:r>
            <a:r>
              <a:rPr lang="en-US" altLang="zh-TW" sz="2400" dirty="0"/>
              <a:t>-1</a:t>
            </a:r>
          </a:p>
          <a:p>
            <a:endParaRPr lang="zh-TW" altLang="en-US" sz="2800" dirty="0"/>
          </a:p>
        </p:txBody>
      </p:sp>
      <p:sp>
        <p:nvSpPr>
          <p:cNvPr id="4" name="投影片編號版面配置區 3"/>
          <p:cNvSpPr>
            <a:spLocks noGrp="1"/>
          </p:cNvSpPr>
          <p:nvPr>
            <p:ph type="sldNum" sz="quarter" idx="12"/>
          </p:nvPr>
        </p:nvSpPr>
        <p:spPr/>
        <p:txBody>
          <a:bodyPr/>
          <a:lstStyle/>
          <a:p>
            <a:fld id="{10D21C26-42D7-47AF-83BF-92B31B87115F}" type="slidenum">
              <a:rPr lang="zh-TW" altLang="en-US" smtClean="0"/>
              <a:t>21</a:t>
            </a:fld>
            <a:endParaRPr lang="zh-TW" altLang="en-US"/>
          </a:p>
        </p:txBody>
      </p:sp>
    </p:spTree>
    <p:extLst>
      <p:ext uri="{BB962C8B-B14F-4D97-AF65-F5344CB8AC3E}">
        <p14:creationId xmlns:p14="http://schemas.microsoft.com/office/powerpoint/2010/main" val="165778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GCD</a:t>
            </a:r>
            <a:r>
              <a:rPr lang="zh-TW" altLang="en-US" dirty="0"/>
              <a:t>與</a:t>
            </a:r>
            <a:r>
              <a:rPr lang="en-US" altLang="zh-TW" dirty="0"/>
              <a:t>LCM</a:t>
            </a:r>
            <a:r>
              <a:rPr lang="zh-TW" altLang="en-US" dirty="0"/>
              <a:t>關聯性</a:t>
            </a:r>
          </a:p>
        </p:txBody>
      </p:sp>
      <p:sp>
        <p:nvSpPr>
          <p:cNvPr id="3" name="內容版面配置區 2"/>
          <p:cNvSpPr>
            <a:spLocks noGrp="1"/>
          </p:cNvSpPr>
          <p:nvPr>
            <p:ph sz="half" idx="1"/>
          </p:nvPr>
        </p:nvSpPr>
        <p:spPr/>
        <p:txBody>
          <a:bodyPr>
            <a:normAutofit/>
          </a:bodyPr>
          <a:lstStyle/>
          <a:p>
            <a:r>
              <a:rPr lang="en-US" altLang="zh-TW" dirty="0"/>
              <a:t>G = </a:t>
            </a:r>
            <a:r>
              <a:rPr lang="en-US" altLang="zh-TW" dirty="0" err="1"/>
              <a:t>gcd</a:t>
            </a:r>
            <a:r>
              <a:rPr lang="en-US" altLang="zh-TW" dirty="0"/>
              <a:t>(a, b) </a:t>
            </a:r>
            <a:r>
              <a:rPr lang="en-US" altLang="zh-TW" dirty="0">
                <a:sym typeface="Wingdings" panose="05000000000000000000" pitchFamily="2" charset="2"/>
              </a:rPr>
              <a:t> a = G*m, b = G*n</a:t>
            </a:r>
          </a:p>
          <a:p>
            <a:r>
              <a:rPr lang="en-US" altLang="zh-TW" dirty="0">
                <a:sym typeface="Wingdings" panose="05000000000000000000" pitchFamily="2" charset="2"/>
              </a:rPr>
              <a:t>L = lcm(a, b)  L/a = p, L/b = q</a:t>
            </a:r>
          </a:p>
          <a:p>
            <a:r>
              <a:rPr lang="en-US" altLang="zh-TW" dirty="0">
                <a:sym typeface="Wingdings" panose="05000000000000000000" pitchFamily="2" charset="2"/>
              </a:rPr>
              <a:t>L = a*p = b*q</a:t>
            </a:r>
          </a:p>
          <a:p>
            <a:r>
              <a:rPr lang="en-US" altLang="zh-TW" dirty="0">
                <a:sym typeface="Wingdings" panose="05000000000000000000" pitchFamily="2" charset="2"/>
              </a:rPr>
              <a:t>L = G*m*p = G*n*q</a:t>
            </a:r>
          </a:p>
          <a:p>
            <a:r>
              <a:rPr lang="en-US" altLang="zh-TW" dirty="0">
                <a:sym typeface="Wingdings" panose="05000000000000000000" pitchFamily="2" charset="2"/>
              </a:rPr>
              <a:t>L = G*X = G*Y</a:t>
            </a:r>
          </a:p>
          <a:p>
            <a:r>
              <a:rPr lang="en-US" altLang="zh-TW" dirty="0">
                <a:sym typeface="Wingdings" panose="05000000000000000000" pitchFamily="2" charset="2"/>
              </a:rPr>
              <a:t>L</a:t>
            </a:r>
            <a:r>
              <a:rPr lang="zh-TW" altLang="en-US" dirty="0">
                <a:sym typeface="Wingdings" panose="05000000000000000000" pitchFamily="2" charset="2"/>
              </a:rPr>
              <a:t>可以整除</a:t>
            </a:r>
            <a:r>
              <a:rPr lang="en-US" altLang="zh-TW" dirty="0">
                <a:sym typeface="Wingdings" panose="05000000000000000000" pitchFamily="2" charset="2"/>
              </a:rPr>
              <a:t>G  </a:t>
            </a:r>
            <a:r>
              <a:rPr lang="en-US" altLang="zh-TW" dirty="0">
                <a:solidFill>
                  <a:srgbClr val="FF0000"/>
                </a:solidFill>
                <a:sym typeface="Wingdings" panose="05000000000000000000" pitchFamily="2" charset="2"/>
              </a:rPr>
              <a:t>L%G == 0</a:t>
            </a:r>
          </a:p>
          <a:p>
            <a:endParaRPr lang="zh-TW" altLang="en-US" dirty="0">
              <a:solidFill>
                <a:srgbClr val="0000FF"/>
              </a:solidFill>
            </a:endParaRPr>
          </a:p>
        </p:txBody>
      </p:sp>
      <p:sp>
        <p:nvSpPr>
          <p:cNvPr id="4" name="內容版面配置區 3"/>
          <p:cNvSpPr>
            <a:spLocks noGrp="1"/>
          </p:cNvSpPr>
          <p:nvPr>
            <p:ph sz="half" idx="2"/>
          </p:nvPr>
        </p:nvSpPr>
        <p:spPr/>
        <p:txBody>
          <a:bodyPr>
            <a:normAutofit/>
          </a:bodyPr>
          <a:lstStyle/>
          <a:p>
            <a:r>
              <a:rPr lang="en-US" altLang="zh-TW" dirty="0" err="1"/>
              <a:t>gcd</a:t>
            </a:r>
            <a:r>
              <a:rPr lang="en-US" altLang="zh-TW" dirty="0"/>
              <a:t>(a, b) = G</a:t>
            </a:r>
          </a:p>
          <a:p>
            <a:r>
              <a:rPr lang="en-US" altLang="zh-TW" dirty="0"/>
              <a:t>lcm(a, b) = L</a:t>
            </a:r>
          </a:p>
          <a:p>
            <a:r>
              <a:rPr lang="zh-TW" altLang="en-US" dirty="0"/>
              <a:t>由於 </a:t>
            </a:r>
            <a:r>
              <a:rPr lang="en-US" altLang="zh-TW" dirty="0"/>
              <a:t>a = x * G, b = y * G</a:t>
            </a:r>
          </a:p>
          <a:p>
            <a:r>
              <a:rPr lang="zh-TW" altLang="en-US" dirty="0"/>
              <a:t>所以 </a:t>
            </a:r>
            <a:r>
              <a:rPr lang="en-US" altLang="zh-TW" dirty="0" err="1"/>
              <a:t>gcd</a:t>
            </a:r>
            <a:r>
              <a:rPr lang="en-US" altLang="zh-TW" dirty="0"/>
              <a:t>(x, y) = 1</a:t>
            </a:r>
          </a:p>
          <a:p>
            <a:r>
              <a:rPr lang="zh-TW" altLang="en-US" dirty="0"/>
              <a:t>為求 </a:t>
            </a:r>
            <a:r>
              <a:rPr lang="en-US" altLang="zh-TW" dirty="0"/>
              <a:t>a </a:t>
            </a:r>
            <a:r>
              <a:rPr lang="zh-TW" altLang="en-US" dirty="0"/>
              <a:t>最小值 </a:t>
            </a:r>
            <a:r>
              <a:rPr lang="en-US" altLang="zh-TW" dirty="0">
                <a:sym typeface="Wingdings" panose="05000000000000000000" pitchFamily="2" charset="2"/>
              </a:rPr>
              <a:t> x = 1  a = G</a:t>
            </a:r>
          </a:p>
          <a:p>
            <a:r>
              <a:rPr lang="zh-TW" altLang="en-US" dirty="0">
                <a:sym typeface="Wingdings" panose="05000000000000000000" pitchFamily="2" charset="2"/>
              </a:rPr>
              <a:t>因為 </a:t>
            </a:r>
            <a:r>
              <a:rPr lang="en-US" altLang="zh-TW" dirty="0">
                <a:solidFill>
                  <a:srgbClr val="FF0000"/>
                </a:solidFill>
                <a:sym typeface="Wingdings" panose="05000000000000000000" pitchFamily="2" charset="2"/>
              </a:rPr>
              <a:t>G*L = a*b </a:t>
            </a:r>
            <a:r>
              <a:rPr lang="en-US" altLang="zh-TW" dirty="0">
                <a:sym typeface="Wingdings" panose="05000000000000000000" pitchFamily="2" charset="2"/>
              </a:rPr>
              <a:t> </a:t>
            </a:r>
            <a:r>
              <a:rPr lang="en-US" altLang="zh-TW" dirty="0">
                <a:solidFill>
                  <a:srgbClr val="0000FF"/>
                </a:solidFill>
                <a:sym typeface="Wingdings" panose="05000000000000000000" pitchFamily="2" charset="2"/>
              </a:rPr>
              <a:t>b = L </a:t>
            </a:r>
            <a:endParaRPr lang="zh-TW" altLang="en-US" dirty="0">
              <a:solidFill>
                <a:srgbClr val="0000FF"/>
              </a:solidFill>
            </a:endParaRPr>
          </a:p>
          <a:p>
            <a:endParaRPr lang="zh-TW" altLang="en-US" dirty="0">
              <a:solidFill>
                <a:srgbClr val="FF0000"/>
              </a:solidFill>
            </a:endParaRPr>
          </a:p>
        </p:txBody>
      </p:sp>
      <p:sp>
        <p:nvSpPr>
          <p:cNvPr id="5" name="投影片編號版面配置區 4"/>
          <p:cNvSpPr>
            <a:spLocks noGrp="1"/>
          </p:cNvSpPr>
          <p:nvPr>
            <p:ph type="sldNum" sz="quarter" idx="12"/>
          </p:nvPr>
        </p:nvSpPr>
        <p:spPr/>
        <p:txBody>
          <a:bodyPr/>
          <a:lstStyle/>
          <a:p>
            <a:fld id="{10D21C26-42D7-47AF-83BF-92B31B87115F}" type="slidenum">
              <a:rPr lang="zh-TW" altLang="en-US" smtClean="0"/>
              <a:t>22</a:t>
            </a:fld>
            <a:endParaRPr lang="zh-TW" altLang="en-US"/>
          </a:p>
        </p:txBody>
      </p:sp>
    </p:spTree>
    <p:extLst>
      <p:ext uri="{BB962C8B-B14F-4D97-AF65-F5344CB8AC3E}">
        <p14:creationId xmlns:p14="http://schemas.microsoft.com/office/powerpoint/2010/main" val="165492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解題演算</a:t>
            </a:r>
          </a:p>
        </p:txBody>
      </p:sp>
      <p:sp>
        <p:nvSpPr>
          <p:cNvPr id="6" name="內容版面配置區 5"/>
          <p:cNvSpPr>
            <a:spLocks noGrp="1"/>
          </p:cNvSpPr>
          <p:nvPr>
            <p:ph idx="1"/>
          </p:nvPr>
        </p:nvSpPr>
        <p:spPr>
          <a:ln>
            <a:solidFill>
              <a:srgbClr val="00B0F0"/>
            </a:solidFill>
            <a:prstDash val="lgDash"/>
          </a:ln>
        </p:spPr>
        <p:txBody>
          <a:bodyPr/>
          <a:lstStyle/>
          <a:p>
            <a:pPr marL="0" indent="0">
              <a:buNone/>
            </a:pPr>
            <a:r>
              <a:rPr lang="zh-TW" altLang="en-US" dirty="0"/>
              <a:t>宣告 </a:t>
            </a:r>
            <a:r>
              <a:rPr lang="en-US" altLang="zh-TW" dirty="0"/>
              <a:t>n, G, L</a:t>
            </a:r>
          </a:p>
          <a:p>
            <a:pPr marL="0" indent="0">
              <a:buNone/>
            </a:pPr>
            <a:r>
              <a:rPr lang="zh-TW" altLang="en-US" dirty="0"/>
              <a:t>讀取 </a:t>
            </a:r>
            <a:r>
              <a:rPr lang="en-US" altLang="zh-TW" dirty="0"/>
              <a:t>n</a:t>
            </a:r>
          </a:p>
          <a:p>
            <a:pPr marL="0" indent="0">
              <a:buNone/>
            </a:pPr>
            <a:r>
              <a:rPr lang="en-US" altLang="zh-TW" dirty="0"/>
              <a:t> for (</a:t>
            </a:r>
            <a:r>
              <a:rPr lang="en-US" altLang="zh-TW" dirty="0" err="1"/>
              <a:t>i</a:t>
            </a:r>
            <a:r>
              <a:rPr lang="en-US" altLang="zh-TW" dirty="0"/>
              <a:t>=1 to n){</a:t>
            </a:r>
          </a:p>
          <a:p>
            <a:pPr marL="0" indent="0">
              <a:buNone/>
            </a:pPr>
            <a:r>
              <a:rPr lang="en-US" altLang="zh-TW" dirty="0"/>
              <a:t>     </a:t>
            </a:r>
            <a:r>
              <a:rPr lang="zh-TW" altLang="en-US" dirty="0"/>
              <a:t>讀取 </a:t>
            </a:r>
            <a:r>
              <a:rPr lang="en-US" altLang="zh-TW" dirty="0"/>
              <a:t>G, L</a:t>
            </a:r>
          </a:p>
          <a:p>
            <a:pPr marL="0" indent="0">
              <a:buNone/>
            </a:pPr>
            <a:r>
              <a:rPr lang="en-US" altLang="zh-TW" dirty="0"/>
              <a:t>      if (</a:t>
            </a:r>
            <a:r>
              <a:rPr lang="en-US" altLang="zh-TW" dirty="0">
                <a:solidFill>
                  <a:srgbClr val="FF0000"/>
                </a:solidFill>
              </a:rPr>
              <a:t>L%G==0</a:t>
            </a:r>
            <a:r>
              <a:rPr lang="en-US" altLang="zh-TW" dirty="0"/>
              <a:t>)   </a:t>
            </a:r>
            <a:r>
              <a:rPr lang="en-US" altLang="zh-TW" dirty="0">
                <a:solidFill>
                  <a:schemeClr val="accent6">
                    <a:lumMod val="75000"/>
                  </a:schemeClr>
                </a:solidFill>
              </a:rPr>
              <a:t>//</a:t>
            </a:r>
            <a:r>
              <a:rPr lang="zh-TW" altLang="en-US" dirty="0">
                <a:solidFill>
                  <a:schemeClr val="accent6">
                    <a:lumMod val="75000"/>
                  </a:schemeClr>
                </a:solidFill>
              </a:rPr>
              <a:t>檢查是否有解？</a:t>
            </a:r>
            <a:endParaRPr lang="en-US" altLang="zh-TW" dirty="0">
              <a:solidFill>
                <a:schemeClr val="accent6">
                  <a:lumMod val="75000"/>
                </a:schemeClr>
              </a:solidFill>
            </a:endParaRPr>
          </a:p>
          <a:p>
            <a:pPr marL="0" indent="0">
              <a:buNone/>
            </a:pPr>
            <a:r>
              <a:rPr lang="en-US" altLang="zh-TW" dirty="0"/>
              <a:t>           print G L   </a:t>
            </a:r>
            <a:r>
              <a:rPr lang="en-US" altLang="zh-TW" dirty="0">
                <a:solidFill>
                  <a:schemeClr val="accent6">
                    <a:lumMod val="75000"/>
                  </a:schemeClr>
                </a:solidFill>
              </a:rPr>
              <a:t>//a = G, b = L</a:t>
            </a:r>
          </a:p>
          <a:p>
            <a:pPr marL="0" indent="0">
              <a:buNone/>
            </a:pPr>
            <a:r>
              <a:rPr lang="en-US" altLang="zh-TW" dirty="0"/>
              <a:t>       else</a:t>
            </a:r>
          </a:p>
          <a:p>
            <a:pPr marL="0" indent="0">
              <a:buNone/>
            </a:pPr>
            <a:r>
              <a:rPr lang="en-US" altLang="zh-TW" dirty="0"/>
              <a:t>           print -1</a:t>
            </a:r>
          </a:p>
          <a:p>
            <a:pPr marL="0" indent="0">
              <a:buNone/>
            </a:pPr>
            <a:r>
              <a:rPr lang="en-US" altLang="zh-TW" dirty="0"/>
              <a:t>}</a:t>
            </a:r>
            <a:endParaRPr lang="zh-TW" altLang="en-US" dirty="0"/>
          </a:p>
        </p:txBody>
      </p:sp>
      <p:sp>
        <p:nvSpPr>
          <p:cNvPr id="2" name="投影片編號版面配置區 1"/>
          <p:cNvSpPr>
            <a:spLocks noGrp="1"/>
          </p:cNvSpPr>
          <p:nvPr>
            <p:ph type="sldNum" sz="quarter" idx="12"/>
          </p:nvPr>
        </p:nvSpPr>
        <p:spPr/>
        <p:txBody>
          <a:bodyPr/>
          <a:lstStyle/>
          <a:p>
            <a:fld id="{10D21C26-42D7-47AF-83BF-92B31B87115F}" type="slidenum">
              <a:rPr lang="zh-TW" altLang="en-US" smtClean="0"/>
              <a:t>23</a:t>
            </a:fld>
            <a:endParaRPr lang="zh-TW" altLang="en-US"/>
          </a:p>
        </p:txBody>
      </p:sp>
    </p:spTree>
    <p:extLst>
      <p:ext uri="{BB962C8B-B14F-4D97-AF65-F5344CB8AC3E}">
        <p14:creationId xmlns:p14="http://schemas.microsoft.com/office/powerpoint/2010/main" val="374965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 </a:t>
            </a:r>
            <a:r>
              <a:rPr lang="zh-TW" altLang="en-US" dirty="0"/>
              <a:t>語言字串</a:t>
            </a:r>
          </a:p>
        </p:txBody>
      </p:sp>
      <p:sp>
        <p:nvSpPr>
          <p:cNvPr id="3" name="內容版面配置區 2"/>
          <p:cNvSpPr>
            <a:spLocks noGrp="1"/>
          </p:cNvSpPr>
          <p:nvPr>
            <p:ph idx="1"/>
          </p:nvPr>
        </p:nvSpPr>
        <p:spPr/>
        <p:txBody>
          <a:bodyPr>
            <a:normAutofit/>
          </a:bodyPr>
          <a:lstStyle/>
          <a:p>
            <a:r>
              <a:rPr lang="zh-TW" altLang="en-US" sz="2800" dirty="0"/>
              <a:t>宣告字串</a:t>
            </a:r>
            <a:endParaRPr lang="en-US" altLang="zh-TW" sz="2800" dirty="0"/>
          </a:p>
          <a:p>
            <a:pPr marL="457200" lvl="1" indent="0">
              <a:buNone/>
            </a:pPr>
            <a:r>
              <a:rPr lang="en-US" altLang="zh-TW" sz="2400" dirty="0"/>
              <a:t>char </a:t>
            </a:r>
            <a:r>
              <a:rPr lang="en-US" altLang="zh-TW" sz="2400" dirty="0" err="1"/>
              <a:t>str</a:t>
            </a:r>
            <a:r>
              <a:rPr lang="en-US" altLang="zh-TW" sz="2400" dirty="0"/>
              <a:t>[] = “</a:t>
            </a:r>
            <a:r>
              <a:rPr lang="en-US" altLang="zh-TW" sz="2400" dirty="0" err="1"/>
              <a:t>abcd</a:t>
            </a:r>
            <a:r>
              <a:rPr lang="en-US" altLang="zh-TW" sz="2400" dirty="0"/>
              <a:t>”;</a:t>
            </a:r>
          </a:p>
          <a:p>
            <a:pPr marL="457200" lvl="1" indent="0">
              <a:buNone/>
            </a:pPr>
            <a:r>
              <a:rPr lang="en-US" altLang="zh-TW" sz="2400" dirty="0"/>
              <a:t>char </a:t>
            </a:r>
            <a:r>
              <a:rPr lang="en-US" altLang="zh-TW" sz="2400" dirty="0" err="1"/>
              <a:t>str</a:t>
            </a:r>
            <a:r>
              <a:rPr lang="en-US" altLang="zh-TW" sz="2400" dirty="0"/>
              <a:t>[5] = “</a:t>
            </a:r>
            <a:r>
              <a:rPr lang="en-US" altLang="zh-TW" sz="2400" dirty="0" err="1"/>
              <a:t>abcd</a:t>
            </a:r>
            <a:r>
              <a:rPr lang="en-US" altLang="zh-TW" sz="2400" dirty="0"/>
              <a:t>”;</a:t>
            </a:r>
          </a:p>
          <a:p>
            <a:pPr marL="457200" lvl="1" indent="0">
              <a:buNone/>
            </a:pPr>
            <a:r>
              <a:rPr lang="en-US" altLang="zh-TW" sz="2400" dirty="0"/>
              <a:t>char </a:t>
            </a:r>
            <a:r>
              <a:rPr lang="en-US" altLang="zh-TW" sz="2400" dirty="0" err="1"/>
              <a:t>str</a:t>
            </a:r>
            <a:r>
              <a:rPr lang="en-US" altLang="zh-TW" sz="2400" dirty="0"/>
              <a:t>[5];</a:t>
            </a:r>
          </a:p>
          <a:p>
            <a:r>
              <a:rPr lang="zh-TW" altLang="en-US" sz="2800" dirty="0">
                <a:solidFill>
                  <a:srgbClr val="FF0000"/>
                </a:solidFill>
              </a:rPr>
              <a:t>不可做的事</a:t>
            </a:r>
            <a:endParaRPr lang="en-US" altLang="zh-TW" sz="2800" dirty="0">
              <a:solidFill>
                <a:srgbClr val="FF0000"/>
              </a:solidFill>
            </a:endParaRPr>
          </a:p>
          <a:p>
            <a:pPr marL="457200" lvl="1" indent="0">
              <a:buNone/>
            </a:pPr>
            <a:r>
              <a:rPr lang="en-US" altLang="zh-TW" sz="2400" dirty="0"/>
              <a:t>char </a:t>
            </a:r>
            <a:r>
              <a:rPr lang="en-US" altLang="zh-TW" sz="2400" dirty="0" err="1"/>
              <a:t>str</a:t>
            </a:r>
            <a:r>
              <a:rPr lang="en-US" altLang="zh-TW" sz="2400" dirty="0"/>
              <a:t>[5];</a:t>
            </a:r>
          </a:p>
          <a:p>
            <a:pPr marL="457200" lvl="1" indent="0">
              <a:buNone/>
            </a:pPr>
            <a:r>
              <a:rPr lang="en-US" altLang="zh-TW" sz="2400" dirty="0" err="1"/>
              <a:t>str</a:t>
            </a:r>
            <a:r>
              <a:rPr lang="en-US" altLang="zh-TW" sz="2400" dirty="0"/>
              <a:t> = “</a:t>
            </a:r>
            <a:r>
              <a:rPr lang="en-US" altLang="zh-TW" sz="2400" dirty="0" err="1"/>
              <a:t>abcd</a:t>
            </a:r>
            <a:r>
              <a:rPr lang="en-US" altLang="zh-TW" sz="2400" dirty="0"/>
              <a:t>”;</a:t>
            </a:r>
          </a:p>
          <a:p>
            <a:pPr marL="457200" lvl="1" indent="0">
              <a:buNone/>
            </a:pPr>
            <a:endParaRPr lang="en-US" altLang="zh-TW" sz="2400" dirty="0"/>
          </a:p>
          <a:p>
            <a:pPr marL="457200" lvl="1" indent="0">
              <a:buNone/>
            </a:pPr>
            <a:endParaRPr lang="en-US" altLang="zh-TW" sz="2400" dirty="0"/>
          </a:p>
          <a:p>
            <a:pPr marL="457200" lvl="1" indent="0">
              <a:buNone/>
            </a:pPr>
            <a:endParaRPr lang="en-US" altLang="zh-TW" sz="2400" dirty="0"/>
          </a:p>
          <a:p>
            <a:pPr marL="457200" lvl="1" indent="0">
              <a:buNone/>
            </a:pPr>
            <a:endParaRPr lang="en-US" altLang="zh-TW" sz="2400" dirty="0"/>
          </a:p>
          <a:p>
            <a:pPr marL="457200" lvl="1" indent="0">
              <a:buNone/>
            </a:pPr>
            <a:endParaRPr lang="en-US" altLang="zh-TW" sz="2400" dirty="0"/>
          </a:p>
        </p:txBody>
      </p:sp>
      <p:sp>
        <p:nvSpPr>
          <p:cNvPr id="4" name="矩形 3"/>
          <p:cNvSpPr/>
          <p:nvPr/>
        </p:nvSpPr>
        <p:spPr>
          <a:xfrm>
            <a:off x="5379357" y="1828800"/>
            <a:ext cx="914400" cy="914400"/>
          </a:xfrm>
          <a:prstGeom prst="rect">
            <a:avLst/>
          </a:prstGeom>
          <a:solidFill>
            <a:schemeClr val="accent3">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solidFill>
              </a:rPr>
              <a:t>a</a:t>
            </a:r>
            <a:endParaRPr lang="zh-TW" altLang="en-US" sz="2800" dirty="0">
              <a:solidFill>
                <a:schemeClr val="tx1"/>
              </a:solidFill>
            </a:endParaRPr>
          </a:p>
        </p:txBody>
      </p:sp>
      <p:sp>
        <p:nvSpPr>
          <p:cNvPr id="5" name="矩形 4"/>
          <p:cNvSpPr/>
          <p:nvPr/>
        </p:nvSpPr>
        <p:spPr>
          <a:xfrm>
            <a:off x="6299200" y="1828800"/>
            <a:ext cx="914400" cy="914400"/>
          </a:xfrm>
          <a:prstGeom prst="rect">
            <a:avLst/>
          </a:prstGeom>
          <a:solidFill>
            <a:schemeClr val="accent3">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solidFill>
              </a:rPr>
              <a:t>b</a:t>
            </a:r>
            <a:endParaRPr lang="zh-TW" altLang="en-US" sz="2800" dirty="0">
              <a:solidFill>
                <a:schemeClr val="tx1"/>
              </a:solidFill>
            </a:endParaRPr>
          </a:p>
        </p:txBody>
      </p:sp>
      <p:sp>
        <p:nvSpPr>
          <p:cNvPr id="6" name="矩形 5"/>
          <p:cNvSpPr/>
          <p:nvPr/>
        </p:nvSpPr>
        <p:spPr>
          <a:xfrm>
            <a:off x="7213600" y="1828800"/>
            <a:ext cx="914400" cy="914400"/>
          </a:xfrm>
          <a:prstGeom prst="rect">
            <a:avLst/>
          </a:prstGeom>
          <a:solidFill>
            <a:schemeClr val="accent3">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solidFill>
              </a:rPr>
              <a:t>c</a:t>
            </a:r>
            <a:endParaRPr lang="zh-TW" altLang="en-US" sz="2800" dirty="0">
              <a:solidFill>
                <a:schemeClr val="tx1"/>
              </a:solidFill>
            </a:endParaRPr>
          </a:p>
        </p:txBody>
      </p:sp>
      <p:sp>
        <p:nvSpPr>
          <p:cNvPr id="7" name="矩形 6"/>
          <p:cNvSpPr/>
          <p:nvPr/>
        </p:nvSpPr>
        <p:spPr>
          <a:xfrm>
            <a:off x="8128000" y="1828800"/>
            <a:ext cx="914400" cy="914400"/>
          </a:xfrm>
          <a:prstGeom prst="rect">
            <a:avLst/>
          </a:prstGeom>
          <a:solidFill>
            <a:schemeClr val="accent3">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solidFill>
              </a:rPr>
              <a:t>d</a:t>
            </a:r>
            <a:endParaRPr lang="zh-TW" altLang="en-US" sz="2800" dirty="0">
              <a:solidFill>
                <a:schemeClr val="tx1"/>
              </a:solidFill>
            </a:endParaRPr>
          </a:p>
        </p:txBody>
      </p:sp>
      <p:sp>
        <p:nvSpPr>
          <p:cNvPr id="8" name="矩形 7"/>
          <p:cNvSpPr/>
          <p:nvPr/>
        </p:nvSpPr>
        <p:spPr>
          <a:xfrm>
            <a:off x="9042400" y="1828800"/>
            <a:ext cx="914400" cy="914400"/>
          </a:xfrm>
          <a:prstGeom prst="rect">
            <a:avLst/>
          </a:prstGeom>
          <a:solidFill>
            <a:schemeClr val="accent3">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FF0000"/>
                </a:solidFill>
              </a:rPr>
              <a:t>\0</a:t>
            </a:r>
            <a:endParaRPr lang="zh-TW" altLang="en-US" sz="2800" dirty="0">
              <a:solidFill>
                <a:srgbClr val="FF0000"/>
              </a:solidFill>
            </a:endParaRPr>
          </a:p>
        </p:txBody>
      </p:sp>
      <p:pic>
        <p:nvPicPr>
          <p:cNvPr id="9" name="圖片 8"/>
          <p:cNvPicPr>
            <a:picLocks noChangeAspect="1"/>
          </p:cNvPicPr>
          <p:nvPr/>
        </p:nvPicPr>
        <p:blipFill>
          <a:blip r:embed="rId2"/>
          <a:stretch>
            <a:fillRect/>
          </a:stretch>
        </p:blipFill>
        <p:spPr>
          <a:xfrm>
            <a:off x="1360258" y="4406336"/>
            <a:ext cx="8061145" cy="1097611"/>
          </a:xfrm>
          <a:prstGeom prst="rect">
            <a:avLst/>
          </a:prstGeom>
        </p:spPr>
      </p:pic>
      <p:sp>
        <p:nvSpPr>
          <p:cNvPr id="10" name="文字方塊 9"/>
          <p:cNvSpPr txBox="1"/>
          <p:nvPr/>
        </p:nvSpPr>
        <p:spPr>
          <a:xfrm>
            <a:off x="3727990" y="3814195"/>
            <a:ext cx="2565767" cy="461665"/>
          </a:xfrm>
          <a:prstGeom prst="rect">
            <a:avLst/>
          </a:prstGeom>
          <a:noFill/>
        </p:spPr>
        <p:txBody>
          <a:bodyPr wrap="none" rtlCol="0">
            <a:spAutoFit/>
          </a:bodyPr>
          <a:lstStyle/>
          <a:p>
            <a:pPr marL="0" lvl="1"/>
            <a:r>
              <a:rPr lang="en-US" altLang="zh-TW" sz="2400" b="1" dirty="0" err="1">
                <a:solidFill>
                  <a:srgbClr val="0000FF"/>
                </a:solidFill>
              </a:rPr>
              <a:t>strcpy</a:t>
            </a:r>
            <a:r>
              <a:rPr lang="en-US" altLang="zh-TW" sz="2400" b="1" dirty="0">
                <a:solidFill>
                  <a:srgbClr val="0000FF"/>
                </a:solidFill>
              </a:rPr>
              <a:t>(</a:t>
            </a:r>
            <a:r>
              <a:rPr lang="en-US" altLang="zh-TW" sz="2400" b="1" dirty="0" err="1">
                <a:solidFill>
                  <a:srgbClr val="0000FF"/>
                </a:solidFill>
              </a:rPr>
              <a:t>str</a:t>
            </a:r>
            <a:r>
              <a:rPr lang="en-US" altLang="zh-TW" sz="2400" b="1" dirty="0">
                <a:solidFill>
                  <a:srgbClr val="0000FF"/>
                </a:solidFill>
              </a:rPr>
              <a:t>, “</a:t>
            </a:r>
            <a:r>
              <a:rPr lang="en-US" altLang="zh-TW" sz="2400" b="1" dirty="0" err="1">
                <a:solidFill>
                  <a:srgbClr val="0000FF"/>
                </a:solidFill>
              </a:rPr>
              <a:t>abcd</a:t>
            </a:r>
            <a:r>
              <a:rPr lang="en-US" altLang="zh-TW" sz="2400" b="1" dirty="0">
                <a:solidFill>
                  <a:srgbClr val="0000FF"/>
                </a:solidFill>
              </a:rPr>
              <a:t>”);</a:t>
            </a:r>
            <a:endParaRPr lang="zh-TW" altLang="en-US" sz="2400" b="1" dirty="0">
              <a:solidFill>
                <a:srgbClr val="0000FF"/>
              </a:solidFill>
            </a:endParaRPr>
          </a:p>
        </p:txBody>
      </p:sp>
      <p:sp>
        <p:nvSpPr>
          <p:cNvPr id="11" name="投影片編號版面配置區 10"/>
          <p:cNvSpPr>
            <a:spLocks noGrp="1"/>
          </p:cNvSpPr>
          <p:nvPr>
            <p:ph type="sldNum" sz="quarter" idx="12"/>
          </p:nvPr>
        </p:nvSpPr>
        <p:spPr/>
        <p:txBody>
          <a:bodyPr/>
          <a:lstStyle/>
          <a:p>
            <a:fld id="{10D21C26-42D7-47AF-83BF-92B31B87115F}" type="slidenum">
              <a:rPr lang="zh-TW" altLang="en-US" smtClean="0"/>
              <a:t>24</a:t>
            </a:fld>
            <a:endParaRPr lang="zh-TW" altLang="en-US"/>
          </a:p>
        </p:txBody>
      </p:sp>
      <p:sp>
        <p:nvSpPr>
          <p:cNvPr id="12" name="向右箭號 11">
            <a:extLst>
              <a:ext uri="{FF2B5EF4-FFF2-40B4-BE49-F238E27FC236}">
                <a16:creationId xmlns:a16="http://schemas.microsoft.com/office/drawing/2014/main" id="{E70B03E4-468A-22A4-78C2-5B6BE62082B8}"/>
              </a:ext>
            </a:extLst>
          </p:cNvPr>
          <p:cNvSpPr/>
          <p:nvPr/>
        </p:nvSpPr>
        <p:spPr>
          <a:xfrm>
            <a:off x="3218688" y="3925824"/>
            <a:ext cx="414528" cy="31858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97887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讀取字串</a:t>
            </a:r>
          </a:p>
        </p:txBody>
      </p:sp>
      <p:sp>
        <p:nvSpPr>
          <p:cNvPr id="4" name="內容版面配置區 3"/>
          <p:cNvSpPr>
            <a:spLocks noGrp="1"/>
          </p:cNvSpPr>
          <p:nvPr>
            <p:ph idx="1"/>
          </p:nvPr>
        </p:nvSpPr>
        <p:spPr/>
        <p:txBody>
          <a:bodyPr/>
          <a:lstStyle/>
          <a:p>
            <a:r>
              <a:rPr lang="en-US" altLang="zh-TW" dirty="0" err="1"/>
              <a:t>scanf</a:t>
            </a:r>
            <a:r>
              <a:rPr lang="en-US" altLang="zh-TW" dirty="0"/>
              <a:t>(“%s”, </a:t>
            </a:r>
            <a:r>
              <a:rPr lang="en-US" altLang="zh-TW" dirty="0" err="1"/>
              <a:t>str</a:t>
            </a:r>
            <a:r>
              <a:rPr lang="en-US" altLang="zh-TW" dirty="0"/>
              <a:t>);</a:t>
            </a:r>
          </a:p>
          <a:p>
            <a:pPr lvl="1"/>
            <a:r>
              <a:rPr lang="en-US" altLang="zh-TW" dirty="0"/>
              <a:t>“1 2 3 4 5”</a:t>
            </a:r>
          </a:p>
          <a:p>
            <a:pPr lvl="1"/>
            <a:r>
              <a:rPr lang="en-US" altLang="zh-TW" dirty="0">
                <a:sym typeface="Wingdings" pitchFamily="2" charset="2"/>
              </a:rPr>
              <a:t> </a:t>
            </a:r>
            <a:r>
              <a:rPr lang="en-US" altLang="zh-TW" dirty="0"/>
              <a:t>1</a:t>
            </a:r>
          </a:p>
          <a:p>
            <a:r>
              <a:rPr lang="en-US" altLang="zh-TW" dirty="0"/>
              <a:t>char *</a:t>
            </a:r>
            <a:r>
              <a:rPr lang="en-US" altLang="zh-TW" dirty="0" err="1"/>
              <a:t>fgets</a:t>
            </a:r>
            <a:r>
              <a:rPr lang="en-US" altLang="zh-TW" dirty="0"/>
              <a:t>(char *</a:t>
            </a:r>
            <a:r>
              <a:rPr lang="en-US" altLang="zh-TW" dirty="0" err="1"/>
              <a:t>str</a:t>
            </a:r>
            <a:r>
              <a:rPr lang="en-US" altLang="zh-TW" dirty="0"/>
              <a:t>, </a:t>
            </a:r>
            <a:r>
              <a:rPr lang="en-US" altLang="zh-TW" dirty="0" err="1"/>
              <a:t>int</a:t>
            </a:r>
            <a:r>
              <a:rPr lang="en-US" altLang="zh-TW" dirty="0"/>
              <a:t> size, file *stream)</a:t>
            </a:r>
          </a:p>
          <a:p>
            <a:pPr lvl="1"/>
            <a:r>
              <a:rPr lang="en-US" altLang="zh-TW" dirty="0" err="1"/>
              <a:t>fgets</a:t>
            </a:r>
            <a:r>
              <a:rPr lang="en-US" altLang="zh-TW" dirty="0"/>
              <a:t>(</a:t>
            </a:r>
            <a:r>
              <a:rPr lang="en-US" altLang="zh-TW" dirty="0" err="1"/>
              <a:t>str</a:t>
            </a:r>
            <a:r>
              <a:rPr lang="en-US" altLang="zh-TW" dirty="0"/>
              <a:t>, 10, </a:t>
            </a:r>
            <a:r>
              <a:rPr lang="en-US" altLang="zh-TW" dirty="0" err="1"/>
              <a:t>stdin</a:t>
            </a:r>
            <a:r>
              <a:rPr lang="en-US" altLang="zh-TW" dirty="0"/>
              <a:t>) </a:t>
            </a:r>
            <a:r>
              <a:rPr lang="zh-TW" altLang="en-US" dirty="0"/>
              <a:t>由鍵盤讀入</a:t>
            </a:r>
            <a:r>
              <a:rPr lang="en-US" altLang="zh-TW" dirty="0"/>
              <a:t>9</a:t>
            </a:r>
            <a:r>
              <a:rPr lang="zh-TW" altLang="en-US" dirty="0"/>
              <a:t>個字元到</a:t>
            </a:r>
            <a:r>
              <a:rPr lang="en-US" altLang="zh-TW" dirty="0" err="1"/>
              <a:t>str</a:t>
            </a:r>
            <a:r>
              <a:rPr lang="zh-TW" altLang="en-US" dirty="0"/>
              <a:t>中</a:t>
            </a:r>
            <a:endParaRPr lang="en-US" altLang="zh-TW" dirty="0"/>
          </a:p>
          <a:p>
            <a:r>
              <a:rPr lang="en-US" altLang="zh-TW" dirty="0"/>
              <a:t>char *gets(char *s)</a:t>
            </a:r>
          </a:p>
          <a:p>
            <a:pPr lvl="1"/>
            <a:r>
              <a:rPr lang="en-US" altLang="zh-TW" dirty="0">
                <a:solidFill>
                  <a:srgbClr val="FF0000"/>
                </a:solidFill>
              </a:rPr>
              <a:t>DO NOT use </a:t>
            </a:r>
            <a:r>
              <a:rPr lang="en-US" altLang="zh-TW" dirty="0">
                <a:solidFill>
                  <a:srgbClr val="0000FF"/>
                </a:solidFill>
              </a:rPr>
              <a:t>gets</a:t>
            </a:r>
            <a:r>
              <a:rPr lang="en-US" altLang="zh-TW" dirty="0">
                <a:solidFill>
                  <a:srgbClr val="FF0000"/>
                </a:solidFill>
              </a:rPr>
              <a:t> since we do not know how many characters will be read from the </a:t>
            </a:r>
            <a:r>
              <a:rPr lang="en-US" altLang="zh-TW" dirty="0" err="1">
                <a:solidFill>
                  <a:srgbClr val="0000FF"/>
                </a:solidFill>
              </a:rPr>
              <a:t>stdin</a:t>
            </a:r>
            <a:r>
              <a:rPr lang="en-US" altLang="zh-TW" dirty="0">
                <a:solidFill>
                  <a:srgbClr val="FF0000"/>
                </a:solidFill>
              </a:rPr>
              <a:t>.</a:t>
            </a:r>
            <a:endParaRPr lang="zh-TW" altLang="en-US" dirty="0">
              <a:solidFill>
                <a:srgbClr val="FF0000"/>
              </a:solidFill>
            </a:endParaRPr>
          </a:p>
        </p:txBody>
      </p:sp>
      <p:sp>
        <p:nvSpPr>
          <p:cNvPr id="2" name="投影片編號版面配置區 1"/>
          <p:cNvSpPr>
            <a:spLocks noGrp="1"/>
          </p:cNvSpPr>
          <p:nvPr>
            <p:ph type="sldNum" sz="quarter" idx="12"/>
          </p:nvPr>
        </p:nvSpPr>
        <p:spPr/>
        <p:txBody>
          <a:bodyPr/>
          <a:lstStyle/>
          <a:p>
            <a:fld id="{10D21C26-42D7-47AF-83BF-92B31B87115F}" type="slidenum">
              <a:rPr lang="zh-TW" altLang="en-US" smtClean="0"/>
              <a:t>25</a:t>
            </a:fld>
            <a:endParaRPr lang="zh-TW" altLang="en-US"/>
          </a:p>
        </p:txBody>
      </p:sp>
    </p:spTree>
    <p:extLst>
      <p:ext uri="{BB962C8B-B14F-4D97-AF65-F5344CB8AC3E}">
        <p14:creationId xmlns:p14="http://schemas.microsoft.com/office/powerpoint/2010/main" val="4275768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常用 </a:t>
            </a:r>
            <a:r>
              <a:rPr lang="en-US" altLang="zh-TW" dirty="0"/>
              <a:t>C </a:t>
            </a:r>
            <a:r>
              <a:rPr lang="zh-TW" altLang="en-US" dirty="0"/>
              <a:t>字串函數</a:t>
            </a:r>
          </a:p>
        </p:txBody>
      </p:sp>
      <p:sp>
        <p:nvSpPr>
          <p:cNvPr id="3" name="內容版面配置區 2"/>
          <p:cNvSpPr>
            <a:spLocks noGrp="1"/>
          </p:cNvSpPr>
          <p:nvPr>
            <p:ph idx="1"/>
          </p:nvPr>
        </p:nvSpPr>
        <p:spPr/>
        <p:txBody>
          <a:bodyPr/>
          <a:lstStyle/>
          <a:p>
            <a:r>
              <a:rPr lang="en-US" altLang="zh-TW" dirty="0"/>
              <a:t>include from </a:t>
            </a:r>
            <a:r>
              <a:rPr lang="en-US" altLang="zh-TW" dirty="0" err="1">
                <a:solidFill>
                  <a:srgbClr val="0000FF"/>
                </a:solidFill>
              </a:rPr>
              <a:t>string.h</a:t>
            </a:r>
            <a:endParaRPr lang="en-US" altLang="zh-TW" dirty="0">
              <a:solidFill>
                <a:srgbClr val="0000FF"/>
              </a:solidFill>
            </a:endParaRPr>
          </a:p>
          <a:p>
            <a:endParaRPr lang="en-US" altLang="zh-TW" dirty="0">
              <a:solidFill>
                <a:srgbClr val="FF0000"/>
              </a:solidFill>
            </a:endParaRPr>
          </a:p>
          <a:p>
            <a:r>
              <a:rPr lang="en-US" altLang="zh-TW" dirty="0">
                <a:solidFill>
                  <a:srgbClr val="0000FF"/>
                </a:solidFill>
              </a:rPr>
              <a:t>char *</a:t>
            </a:r>
            <a:r>
              <a:rPr lang="en-US" altLang="zh-TW" dirty="0" err="1">
                <a:solidFill>
                  <a:srgbClr val="0000FF"/>
                </a:solidFill>
              </a:rPr>
              <a:t>strcat</a:t>
            </a:r>
            <a:r>
              <a:rPr lang="en-US" altLang="zh-TW" dirty="0">
                <a:solidFill>
                  <a:srgbClr val="0000FF"/>
                </a:solidFill>
              </a:rPr>
              <a:t>(char *</a:t>
            </a:r>
            <a:r>
              <a:rPr lang="en-US" altLang="zh-TW" dirty="0" err="1">
                <a:solidFill>
                  <a:srgbClr val="0000FF"/>
                </a:solidFill>
              </a:rPr>
              <a:t>dest</a:t>
            </a:r>
            <a:r>
              <a:rPr lang="en-US" altLang="zh-TW" dirty="0">
                <a:solidFill>
                  <a:srgbClr val="0000FF"/>
                </a:solidFill>
              </a:rPr>
              <a:t>, </a:t>
            </a:r>
            <a:r>
              <a:rPr lang="en-US" altLang="zh-TW" dirty="0" err="1">
                <a:solidFill>
                  <a:srgbClr val="0000FF"/>
                </a:solidFill>
              </a:rPr>
              <a:t>const</a:t>
            </a:r>
            <a:r>
              <a:rPr lang="en-US" altLang="zh-TW" dirty="0">
                <a:solidFill>
                  <a:srgbClr val="0000FF"/>
                </a:solidFill>
              </a:rPr>
              <a:t> char *</a:t>
            </a:r>
            <a:r>
              <a:rPr lang="en-US" altLang="zh-TW" dirty="0" err="1">
                <a:solidFill>
                  <a:srgbClr val="0000FF"/>
                </a:solidFill>
              </a:rPr>
              <a:t>src</a:t>
            </a:r>
            <a:r>
              <a:rPr lang="en-US" altLang="zh-TW" dirty="0">
                <a:solidFill>
                  <a:srgbClr val="0000FF"/>
                </a:solidFill>
              </a:rPr>
              <a:t>)  </a:t>
            </a:r>
          </a:p>
          <a:p>
            <a:pPr lvl="1"/>
            <a:r>
              <a:rPr lang="en-US" altLang="zh-TW" b="0" dirty="0" err="1"/>
              <a:t>src</a:t>
            </a:r>
            <a:r>
              <a:rPr lang="en-US" altLang="zh-TW" b="0" dirty="0"/>
              <a:t> </a:t>
            </a:r>
            <a:r>
              <a:rPr lang="zh-TW" altLang="en-US" b="0" dirty="0"/>
              <a:t>指向結尾的字符串的字符串附加到指向</a:t>
            </a:r>
            <a:r>
              <a:rPr lang="en-US" altLang="zh-TW" b="0" dirty="0" err="1"/>
              <a:t>dest</a:t>
            </a:r>
            <a:r>
              <a:rPr lang="zh-TW" altLang="en-US" b="0" dirty="0"/>
              <a:t>。</a:t>
            </a:r>
          </a:p>
          <a:p>
            <a:r>
              <a:rPr lang="en-US" altLang="zh-TW" dirty="0" err="1">
                <a:solidFill>
                  <a:srgbClr val="0000FF"/>
                </a:solidFill>
              </a:rPr>
              <a:t>int</a:t>
            </a:r>
            <a:r>
              <a:rPr lang="en-US" altLang="zh-TW" dirty="0">
                <a:solidFill>
                  <a:srgbClr val="0000FF"/>
                </a:solidFill>
              </a:rPr>
              <a:t> </a:t>
            </a:r>
            <a:r>
              <a:rPr lang="en-US" altLang="zh-TW" dirty="0" err="1">
                <a:solidFill>
                  <a:srgbClr val="0000FF"/>
                </a:solidFill>
              </a:rPr>
              <a:t>strcmp</a:t>
            </a:r>
            <a:r>
              <a:rPr lang="en-US" altLang="zh-TW" dirty="0">
                <a:solidFill>
                  <a:srgbClr val="0000FF"/>
                </a:solidFill>
              </a:rPr>
              <a:t>(</a:t>
            </a:r>
            <a:r>
              <a:rPr lang="en-US" altLang="zh-TW" dirty="0" err="1">
                <a:solidFill>
                  <a:srgbClr val="0000FF"/>
                </a:solidFill>
              </a:rPr>
              <a:t>const</a:t>
            </a:r>
            <a:r>
              <a:rPr lang="en-US" altLang="zh-TW" dirty="0">
                <a:solidFill>
                  <a:srgbClr val="0000FF"/>
                </a:solidFill>
              </a:rPr>
              <a:t> char *str1, </a:t>
            </a:r>
            <a:r>
              <a:rPr lang="en-US" altLang="zh-TW" dirty="0" err="1">
                <a:solidFill>
                  <a:srgbClr val="0000FF"/>
                </a:solidFill>
              </a:rPr>
              <a:t>const</a:t>
            </a:r>
            <a:r>
              <a:rPr lang="en-US" altLang="zh-TW" dirty="0">
                <a:solidFill>
                  <a:srgbClr val="0000FF"/>
                </a:solidFill>
              </a:rPr>
              <a:t> char *str2) </a:t>
            </a:r>
          </a:p>
          <a:p>
            <a:pPr lvl="1"/>
            <a:r>
              <a:rPr lang="zh-TW" altLang="en-US" b="0" dirty="0"/>
              <a:t>比較字符串</a:t>
            </a:r>
            <a:r>
              <a:rPr lang="en-US" altLang="zh-TW" b="0" dirty="0"/>
              <a:t>str1 </a:t>
            </a:r>
            <a:r>
              <a:rPr lang="zh-TW" altLang="en-US" b="0" dirty="0"/>
              <a:t>指向 字符串</a:t>
            </a:r>
            <a:r>
              <a:rPr lang="en-US" altLang="zh-TW" b="0" dirty="0"/>
              <a:t>str2</a:t>
            </a:r>
            <a:r>
              <a:rPr lang="zh-TW" altLang="en-US" b="0" dirty="0"/>
              <a:t>。</a:t>
            </a:r>
            <a:endParaRPr lang="en-US" altLang="zh-TW" dirty="0"/>
          </a:p>
          <a:p>
            <a:r>
              <a:rPr lang="en-US" altLang="zh-TW" dirty="0">
                <a:solidFill>
                  <a:srgbClr val="0000FF"/>
                </a:solidFill>
              </a:rPr>
              <a:t>char *</a:t>
            </a:r>
            <a:r>
              <a:rPr lang="en-US" altLang="zh-TW" dirty="0" err="1">
                <a:solidFill>
                  <a:srgbClr val="0000FF"/>
                </a:solidFill>
              </a:rPr>
              <a:t>strcpy</a:t>
            </a:r>
            <a:r>
              <a:rPr lang="en-US" altLang="zh-TW" dirty="0">
                <a:solidFill>
                  <a:srgbClr val="0000FF"/>
                </a:solidFill>
              </a:rPr>
              <a:t>(char *</a:t>
            </a:r>
            <a:r>
              <a:rPr lang="en-US" altLang="zh-TW" dirty="0" err="1">
                <a:solidFill>
                  <a:srgbClr val="0000FF"/>
                </a:solidFill>
              </a:rPr>
              <a:t>dest</a:t>
            </a:r>
            <a:r>
              <a:rPr lang="en-US" altLang="zh-TW" dirty="0">
                <a:solidFill>
                  <a:srgbClr val="0000FF"/>
                </a:solidFill>
              </a:rPr>
              <a:t>, </a:t>
            </a:r>
            <a:r>
              <a:rPr lang="en-US" altLang="zh-TW" dirty="0" err="1">
                <a:solidFill>
                  <a:srgbClr val="0000FF"/>
                </a:solidFill>
              </a:rPr>
              <a:t>const</a:t>
            </a:r>
            <a:r>
              <a:rPr lang="en-US" altLang="zh-TW" dirty="0">
                <a:solidFill>
                  <a:srgbClr val="0000FF"/>
                </a:solidFill>
              </a:rPr>
              <a:t> char *</a:t>
            </a:r>
            <a:r>
              <a:rPr lang="en-US" altLang="zh-TW" dirty="0" err="1">
                <a:solidFill>
                  <a:srgbClr val="0000FF"/>
                </a:solidFill>
              </a:rPr>
              <a:t>src</a:t>
            </a:r>
            <a:r>
              <a:rPr lang="en-US" altLang="zh-TW" dirty="0">
                <a:solidFill>
                  <a:srgbClr val="0000FF"/>
                </a:solidFill>
              </a:rPr>
              <a:t>)</a:t>
            </a:r>
          </a:p>
          <a:p>
            <a:pPr lvl="1"/>
            <a:r>
              <a:rPr lang="zh-TW" altLang="en-US" b="0" dirty="0"/>
              <a:t>複製字符串</a:t>
            </a:r>
            <a:r>
              <a:rPr lang="en-US" altLang="zh-TW" b="0" dirty="0" err="1"/>
              <a:t>src</a:t>
            </a:r>
            <a:r>
              <a:rPr lang="zh-TW" altLang="en-US" b="0" dirty="0"/>
              <a:t>指向到</a:t>
            </a:r>
            <a:r>
              <a:rPr lang="en-US" altLang="zh-TW" b="0" dirty="0" err="1"/>
              <a:t>dest</a:t>
            </a:r>
            <a:endParaRPr lang="en-US" altLang="zh-TW" b="0" dirty="0"/>
          </a:p>
          <a:p>
            <a:r>
              <a:rPr lang="en-US" altLang="zh-TW" dirty="0" err="1">
                <a:solidFill>
                  <a:srgbClr val="0000FF"/>
                </a:solidFill>
              </a:rPr>
              <a:t>size_t</a:t>
            </a:r>
            <a:r>
              <a:rPr lang="en-US" altLang="zh-TW" dirty="0">
                <a:solidFill>
                  <a:srgbClr val="0000FF"/>
                </a:solidFill>
              </a:rPr>
              <a:t> </a:t>
            </a:r>
            <a:r>
              <a:rPr lang="en-US" altLang="zh-TW" dirty="0" err="1">
                <a:solidFill>
                  <a:srgbClr val="0000FF"/>
                </a:solidFill>
              </a:rPr>
              <a:t>strlen</a:t>
            </a:r>
            <a:r>
              <a:rPr lang="en-US" altLang="zh-TW" dirty="0">
                <a:solidFill>
                  <a:srgbClr val="0000FF"/>
                </a:solidFill>
              </a:rPr>
              <a:t>(</a:t>
            </a:r>
            <a:r>
              <a:rPr lang="en-US" altLang="zh-TW" dirty="0" err="1">
                <a:solidFill>
                  <a:srgbClr val="0000FF"/>
                </a:solidFill>
              </a:rPr>
              <a:t>const</a:t>
            </a:r>
            <a:r>
              <a:rPr lang="en-US" altLang="zh-TW" dirty="0">
                <a:solidFill>
                  <a:srgbClr val="0000FF"/>
                </a:solidFill>
              </a:rPr>
              <a:t> char *</a:t>
            </a:r>
            <a:r>
              <a:rPr lang="en-US" altLang="zh-TW" dirty="0" err="1">
                <a:solidFill>
                  <a:srgbClr val="0000FF"/>
                </a:solidFill>
              </a:rPr>
              <a:t>str</a:t>
            </a:r>
            <a:r>
              <a:rPr lang="en-US" altLang="zh-TW" dirty="0">
                <a:solidFill>
                  <a:srgbClr val="0000FF"/>
                </a:solidFill>
              </a:rPr>
              <a:t>) </a:t>
            </a:r>
          </a:p>
          <a:p>
            <a:pPr lvl="1"/>
            <a:r>
              <a:rPr lang="zh-TW" altLang="en-US" b="0" dirty="0"/>
              <a:t>計算字符串</a:t>
            </a:r>
            <a:r>
              <a:rPr lang="en-US" altLang="zh-TW" b="0" dirty="0" err="1"/>
              <a:t>str</a:t>
            </a:r>
            <a:r>
              <a:rPr lang="zh-TW" altLang="en-US" b="0" dirty="0"/>
              <a:t>的長度，但不包括終止空字符</a:t>
            </a:r>
            <a:endParaRPr lang="en-US" altLang="zh-TW" b="0" dirty="0"/>
          </a:p>
          <a:p>
            <a:r>
              <a:rPr lang="en-US" altLang="zh-TW" dirty="0">
                <a:solidFill>
                  <a:srgbClr val="0000FF"/>
                </a:solidFill>
              </a:rPr>
              <a:t>char *</a:t>
            </a:r>
            <a:r>
              <a:rPr lang="en-US" altLang="zh-TW" dirty="0" err="1">
                <a:solidFill>
                  <a:srgbClr val="0000FF"/>
                </a:solidFill>
              </a:rPr>
              <a:t>strtok</a:t>
            </a:r>
            <a:r>
              <a:rPr lang="en-US" altLang="zh-TW" dirty="0">
                <a:solidFill>
                  <a:srgbClr val="0000FF"/>
                </a:solidFill>
              </a:rPr>
              <a:t>(char *</a:t>
            </a:r>
            <a:r>
              <a:rPr lang="en-US" altLang="zh-TW" dirty="0" err="1">
                <a:solidFill>
                  <a:srgbClr val="0000FF"/>
                </a:solidFill>
              </a:rPr>
              <a:t>str</a:t>
            </a:r>
            <a:r>
              <a:rPr lang="en-US" altLang="zh-TW" dirty="0">
                <a:solidFill>
                  <a:srgbClr val="0000FF"/>
                </a:solidFill>
              </a:rPr>
              <a:t>, </a:t>
            </a:r>
            <a:r>
              <a:rPr lang="en-US" altLang="zh-TW" dirty="0" err="1">
                <a:solidFill>
                  <a:srgbClr val="0000FF"/>
                </a:solidFill>
              </a:rPr>
              <a:t>const</a:t>
            </a:r>
            <a:r>
              <a:rPr lang="en-US" altLang="zh-TW" dirty="0">
                <a:solidFill>
                  <a:srgbClr val="0000FF"/>
                </a:solidFill>
              </a:rPr>
              <a:t> char *</a:t>
            </a:r>
            <a:r>
              <a:rPr lang="en-US" altLang="zh-TW" dirty="0" err="1">
                <a:solidFill>
                  <a:srgbClr val="0000FF"/>
                </a:solidFill>
              </a:rPr>
              <a:t>delim</a:t>
            </a:r>
            <a:r>
              <a:rPr lang="en-US" altLang="zh-TW" dirty="0">
                <a:solidFill>
                  <a:srgbClr val="0000FF"/>
                </a:solidFill>
              </a:rPr>
              <a:t>)</a:t>
            </a:r>
            <a:r>
              <a:rPr lang="en-US" altLang="zh-TW" b="0" dirty="0"/>
              <a:t> </a:t>
            </a:r>
          </a:p>
          <a:p>
            <a:pPr lvl="1"/>
            <a:r>
              <a:rPr lang="zh-TW" altLang="en-US" b="0" dirty="0"/>
              <a:t>分解字符串</a:t>
            </a:r>
            <a:r>
              <a:rPr lang="en-US" altLang="zh-TW" b="0" dirty="0" err="1"/>
              <a:t>str</a:t>
            </a:r>
            <a:r>
              <a:rPr lang="zh-TW" altLang="en-US" b="0" dirty="0"/>
              <a:t>中的令牌使用</a:t>
            </a:r>
            <a:r>
              <a:rPr lang="en-US" altLang="zh-TW" b="0" dirty="0" err="1"/>
              <a:t>delimitrer</a:t>
            </a:r>
            <a:r>
              <a:rPr lang="zh-TW" altLang="en-US" b="0" dirty="0"/>
              <a:t>分隔轉換為一係列</a:t>
            </a:r>
            <a:endParaRPr lang="zh-TW" altLang="en-US" dirty="0"/>
          </a:p>
        </p:txBody>
      </p:sp>
      <p:sp>
        <p:nvSpPr>
          <p:cNvPr id="4" name="投影片編號版面配置區 3"/>
          <p:cNvSpPr>
            <a:spLocks noGrp="1"/>
          </p:cNvSpPr>
          <p:nvPr>
            <p:ph type="sldNum" sz="quarter" idx="12"/>
          </p:nvPr>
        </p:nvSpPr>
        <p:spPr/>
        <p:txBody>
          <a:bodyPr/>
          <a:lstStyle/>
          <a:p>
            <a:fld id="{10D21C26-42D7-47AF-83BF-92B31B87115F}" type="slidenum">
              <a:rPr lang="zh-TW" altLang="en-US" smtClean="0"/>
              <a:t>26</a:t>
            </a:fld>
            <a:endParaRPr lang="zh-TW" altLang="en-US"/>
          </a:p>
        </p:txBody>
      </p:sp>
    </p:spTree>
    <p:extLst>
      <p:ext uri="{BB962C8B-B14F-4D97-AF65-F5344CB8AC3E}">
        <p14:creationId xmlns:p14="http://schemas.microsoft.com/office/powerpoint/2010/main" val="338393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1078475" y="149935"/>
            <a:ext cx="8881954" cy="6594178"/>
          </a:xfrm>
          <a:prstGeom prst="rect">
            <a:avLst/>
          </a:prstGeom>
        </p:spPr>
      </p:pic>
      <p:sp>
        <p:nvSpPr>
          <p:cNvPr id="2" name="投影片編號版面配置區 1"/>
          <p:cNvSpPr>
            <a:spLocks noGrp="1"/>
          </p:cNvSpPr>
          <p:nvPr>
            <p:ph type="sldNum" sz="quarter" idx="12"/>
          </p:nvPr>
        </p:nvSpPr>
        <p:spPr/>
        <p:txBody>
          <a:bodyPr/>
          <a:lstStyle/>
          <a:p>
            <a:fld id="{10D21C26-42D7-47AF-83BF-92B31B87115F}" type="slidenum">
              <a:rPr lang="zh-TW" altLang="en-US" smtClean="0"/>
              <a:t>3</a:t>
            </a:fld>
            <a:endParaRPr lang="zh-TW" altLang="en-US"/>
          </a:p>
        </p:txBody>
      </p:sp>
    </p:spTree>
    <p:extLst>
      <p:ext uri="{BB962C8B-B14F-4D97-AF65-F5344CB8AC3E}">
        <p14:creationId xmlns:p14="http://schemas.microsoft.com/office/powerpoint/2010/main" val="247233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瞭解題目</a:t>
            </a:r>
          </a:p>
        </p:txBody>
      </p:sp>
      <p:sp>
        <p:nvSpPr>
          <p:cNvPr id="3" name="內容版面配置區 2"/>
          <p:cNvSpPr>
            <a:spLocks noGrp="1"/>
          </p:cNvSpPr>
          <p:nvPr>
            <p:ph idx="1"/>
          </p:nvPr>
        </p:nvSpPr>
        <p:spPr/>
        <p:txBody>
          <a:bodyPr/>
          <a:lstStyle/>
          <a:p>
            <a:r>
              <a:rPr lang="zh-TW" altLang="en-US" dirty="0"/>
              <a:t>二個</a:t>
            </a:r>
            <a:r>
              <a:rPr lang="en-US" altLang="zh-TW" dirty="0">
                <a:solidFill>
                  <a:srgbClr val="FF0000"/>
                </a:solidFill>
              </a:rPr>
              <a:t>unsigned</a:t>
            </a:r>
            <a:r>
              <a:rPr lang="zh-TW" altLang="en-US" dirty="0">
                <a:solidFill>
                  <a:srgbClr val="FF0000"/>
                </a:solidFill>
              </a:rPr>
              <a:t> </a:t>
            </a:r>
            <a:r>
              <a:rPr lang="en-US" altLang="zh-TW" dirty="0" err="1">
                <a:solidFill>
                  <a:srgbClr val="FF0000"/>
                </a:solidFill>
              </a:rPr>
              <a:t>int</a:t>
            </a:r>
            <a:r>
              <a:rPr lang="zh-TW" altLang="en-US" dirty="0"/>
              <a:t>相加，計算發生幾次進位</a:t>
            </a:r>
            <a:r>
              <a:rPr lang="en-US" altLang="zh-TW" dirty="0"/>
              <a:t>(carry)</a:t>
            </a:r>
          </a:p>
          <a:p>
            <a:r>
              <a:rPr lang="zh-TW" altLang="en-US" dirty="0"/>
              <a:t>輸入二數，小於 </a:t>
            </a:r>
            <a:r>
              <a:rPr lang="en-US" altLang="zh-TW" dirty="0"/>
              <a:t>10 </a:t>
            </a:r>
            <a:r>
              <a:rPr lang="zh-TW" altLang="en-US" dirty="0"/>
              <a:t>位的數字</a:t>
            </a:r>
            <a:endParaRPr lang="en-US" altLang="zh-TW" dirty="0"/>
          </a:p>
          <a:p>
            <a:r>
              <a:rPr lang="zh-TW" altLang="en-US" dirty="0"/>
              <a:t>如果讀到 </a:t>
            </a:r>
            <a:r>
              <a:rPr lang="en-US" altLang="zh-TW" dirty="0"/>
              <a:t>0</a:t>
            </a:r>
            <a:r>
              <a:rPr lang="zh-TW" altLang="en-US" dirty="0"/>
              <a:t> </a:t>
            </a:r>
            <a:r>
              <a:rPr lang="en-US" altLang="zh-TW" dirty="0"/>
              <a:t>, 0</a:t>
            </a:r>
            <a:r>
              <a:rPr lang="zh-TW" altLang="en-US" dirty="0"/>
              <a:t> 則程式停止執行</a:t>
            </a:r>
            <a:endParaRPr lang="en-US" altLang="zh-TW" dirty="0"/>
          </a:p>
          <a:p>
            <a:r>
              <a:rPr lang="zh-TW" altLang="en-US" dirty="0"/>
              <a:t>輸出格式，如果</a:t>
            </a:r>
            <a:endParaRPr lang="en-US" altLang="zh-TW" dirty="0"/>
          </a:p>
          <a:p>
            <a:pPr lvl="1"/>
            <a:r>
              <a:rPr lang="en-US" altLang="zh-TW" sz="2400" dirty="0"/>
              <a:t>count=0</a:t>
            </a:r>
            <a:r>
              <a:rPr lang="zh-TW" altLang="en-US" sz="2400" dirty="0"/>
              <a:t>，印出「</a:t>
            </a:r>
            <a:r>
              <a:rPr lang="en-US" altLang="zh-TW" sz="2400" b="1" dirty="0">
                <a:solidFill>
                  <a:srgbClr val="0000FF"/>
                </a:solidFill>
              </a:rPr>
              <a:t>No carry </a:t>
            </a:r>
            <a:r>
              <a:rPr lang="en-US" altLang="zh-TW" sz="2400" b="1" dirty="0" smtClean="0">
                <a:solidFill>
                  <a:srgbClr val="0000FF"/>
                </a:solidFill>
              </a:rPr>
              <a:t>operation</a:t>
            </a:r>
            <a:r>
              <a:rPr lang="en-US" altLang="zh-TW" sz="3200" b="1" dirty="0" smtClean="0">
                <a:solidFill>
                  <a:srgbClr val="FF0000"/>
                </a:solidFill>
              </a:rPr>
              <a:t>.</a:t>
            </a:r>
            <a:r>
              <a:rPr lang="zh-TW" altLang="en-US" sz="2400" dirty="0" smtClean="0"/>
              <a:t>」</a:t>
            </a:r>
            <a:endParaRPr lang="en-US" altLang="zh-TW" sz="2400" dirty="0"/>
          </a:p>
          <a:p>
            <a:pPr lvl="1"/>
            <a:r>
              <a:rPr lang="en-US" altLang="zh-TW" sz="2400" dirty="0"/>
              <a:t>count=1</a:t>
            </a:r>
            <a:r>
              <a:rPr lang="zh-TW" altLang="en-US" sz="2400" dirty="0"/>
              <a:t>，印出「</a:t>
            </a:r>
            <a:r>
              <a:rPr lang="en-US" altLang="zh-TW" sz="2400" dirty="0">
                <a:solidFill>
                  <a:srgbClr val="FF0000"/>
                </a:solidFill>
              </a:rPr>
              <a:t>1</a:t>
            </a:r>
            <a:r>
              <a:rPr lang="en-US" altLang="zh-TW" sz="2400" dirty="0"/>
              <a:t> </a:t>
            </a:r>
            <a:r>
              <a:rPr lang="en-US" altLang="zh-TW" sz="2400" b="1" dirty="0">
                <a:solidFill>
                  <a:srgbClr val="0000FF"/>
                </a:solidFill>
              </a:rPr>
              <a:t>carry </a:t>
            </a:r>
            <a:r>
              <a:rPr lang="en-US" altLang="zh-TW" sz="2400" b="1" dirty="0" smtClean="0">
                <a:solidFill>
                  <a:srgbClr val="0000FF"/>
                </a:solidFill>
              </a:rPr>
              <a:t>operation</a:t>
            </a:r>
            <a:r>
              <a:rPr lang="en-US" altLang="zh-TW" sz="3200" b="1" dirty="0" smtClean="0">
                <a:solidFill>
                  <a:srgbClr val="FF0000"/>
                </a:solidFill>
              </a:rPr>
              <a:t>.</a:t>
            </a:r>
            <a:r>
              <a:rPr lang="zh-TW" altLang="en-US" sz="2400" dirty="0" smtClean="0"/>
              <a:t>」</a:t>
            </a:r>
            <a:endParaRPr lang="en-US" altLang="zh-TW" sz="2400" dirty="0"/>
          </a:p>
          <a:p>
            <a:pPr lvl="1"/>
            <a:r>
              <a:rPr lang="en-US" altLang="zh-TW" sz="2400" dirty="0"/>
              <a:t>count&gt;1</a:t>
            </a:r>
            <a:r>
              <a:rPr lang="zh-TW" altLang="en-US" sz="2400" dirty="0"/>
              <a:t>，印出「</a:t>
            </a:r>
            <a:r>
              <a:rPr lang="en-US" altLang="zh-TW" sz="2400" dirty="0">
                <a:solidFill>
                  <a:srgbClr val="FF0000"/>
                </a:solidFill>
              </a:rPr>
              <a:t>n</a:t>
            </a:r>
            <a:r>
              <a:rPr lang="en-US" altLang="zh-TW" sz="2400" dirty="0"/>
              <a:t> </a:t>
            </a:r>
            <a:r>
              <a:rPr lang="en-US" altLang="zh-TW" sz="2400" dirty="0">
                <a:solidFill>
                  <a:srgbClr val="0000FF"/>
                </a:solidFill>
              </a:rPr>
              <a:t>carry </a:t>
            </a:r>
            <a:r>
              <a:rPr lang="en-US" altLang="zh-TW" sz="2400" dirty="0" smtClean="0">
                <a:solidFill>
                  <a:srgbClr val="0000FF"/>
                </a:solidFill>
              </a:rPr>
              <a:t>operations</a:t>
            </a:r>
            <a:r>
              <a:rPr lang="en-US" altLang="zh-TW" sz="3200" dirty="0" smtClean="0">
                <a:solidFill>
                  <a:srgbClr val="FF0000"/>
                </a:solidFill>
              </a:rPr>
              <a:t>.</a:t>
            </a:r>
            <a:r>
              <a:rPr lang="zh-TW" altLang="en-US" sz="2400" dirty="0" smtClean="0"/>
              <a:t>」</a:t>
            </a:r>
            <a:endParaRPr lang="en-US" altLang="zh-TW" sz="2400" dirty="0"/>
          </a:p>
          <a:p>
            <a:pPr lvl="1"/>
            <a:endParaRPr lang="en-US" altLang="zh-TW" sz="2400" dirty="0"/>
          </a:p>
          <a:p>
            <a:pPr lvl="1"/>
            <a:endParaRPr lang="zh-TW" altLang="en-US" dirty="0"/>
          </a:p>
        </p:txBody>
      </p:sp>
      <p:sp>
        <p:nvSpPr>
          <p:cNvPr id="4" name="投影片編號版面配置區 3"/>
          <p:cNvSpPr>
            <a:spLocks noGrp="1"/>
          </p:cNvSpPr>
          <p:nvPr>
            <p:ph type="sldNum" sz="quarter" idx="12"/>
          </p:nvPr>
        </p:nvSpPr>
        <p:spPr/>
        <p:txBody>
          <a:bodyPr/>
          <a:lstStyle/>
          <a:p>
            <a:fld id="{10D21C26-42D7-47AF-83BF-92B31B87115F}" type="slidenum">
              <a:rPr lang="zh-TW" altLang="en-US" smtClean="0"/>
              <a:t>4</a:t>
            </a:fld>
            <a:endParaRPr lang="zh-TW" altLang="en-US"/>
          </a:p>
        </p:txBody>
      </p:sp>
    </p:spTree>
    <p:extLst>
      <p:ext uri="{BB962C8B-B14F-4D97-AF65-F5344CB8AC3E}">
        <p14:creationId xmlns:p14="http://schemas.microsoft.com/office/powerpoint/2010/main" val="24092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加法運算</a:t>
            </a:r>
          </a:p>
        </p:txBody>
      </p:sp>
      <p:sp>
        <p:nvSpPr>
          <p:cNvPr id="5" name="矩形 4"/>
          <p:cNvSpPr/>
          <p:nvPr/>
        </p:nvSpPr>
        <p:spPr>
          <a:xfrm>
            <a:off x="2317897"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a:solidFill>
                <a:schemeClr val="tx1"/>
              </a:solidFill>
            </a:endParaRPr>
          </a:p>
        </p:txBody>
      </p:sp>
      <p:sp>
        <p:nvSpPr>
          <p:cNvPr id="6" name="矩形 5"/>
          <p:cNvSpPr/>
          <p:nvPr/>
        </p:nvSpPr>
        <p:spPr>
          <a:xfrm>
            <a:off x="3126478"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1</a:t>
            </a:r>
            <a:endParaRPr lang="zh-TW" altLang="en-US" sz="3200" dirty="0">
              <a:solidFill>
                <a:schemeClr val="tx1"/>
              </a:solidFill>
            </a:endParaRPr>
          </a:p>
        </p:txBody>
      </p:sp>
      <p:sp>
        <p:nvSpPr>
          <p:cNvPr id="7" name="矩形 6"/>
          <p:cNvSpPr/>
          <p:nvPr/>
        </p:nvSpPr>
        <p:spPr>
          <a:xfrm>
            <a:off x="3935059"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4</a:t>
            </a:r>
            <a:endParaRPr lang="zh-TW" altLang="en-US" sz="3200" dirty="0">
              <a:solidFill>
                <a:schemeClr val="tx1"/>
              </a:solidFill>
            </a:endParaRPr>
          </a:p>
        </p:txBody>
      </p:sp>
      <p:sp>
        <p:nvSpPr>
          <p:cNvPr id="8" name="矩形 7"/>
          <p:cNvSpPr/>
          <p:nvPr/>
        </p:nvSpPr>
        <p:spPr>
          <a:xfrm>
            <a:off x="4743640"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8</a:t>
            </a:r>
            <a:endParaRPr lang="zh-TW" altLang="en-US" sz="3200" dirty="0">
              <a:solidFill>
                <a:schemeClr val="tx1"/>
              </a:solidFill>
            </a:endParaRPr>
          </a:p>
        </p:txBody>
      </p:sp>
      <p:sp>
        <p:nvSpPr>
          <p:cNvPr id="9" name="矩形 8"/>
          <p:cNvSpPr/>
          <p:nvPr/>
        </p:nvSpPr>
        <p:spPr>
          <a:xfrm>
            <a:off x="5552221"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7</a:t>
            </a:r>
            <a:endParaRPr lang="zh-TW" altLang="en-US" sz="3200" dirty="0">
              <a:solidFill>
                <a:schemeClr val="tx1"/>
              </a:solidFill>
            </a:endParaRPr>
          </a:p>
        </p:txBody>
      </p:sp>
      <p:sp>
        <p:nvSpPr>
          <p:cNvPr id="10" name="矩形 9"/>
          <p:cNvSpPr/>
          <p:nvPr/>
        </p:nvSpPr>
        <p:spPr>
          <a:xfrm>
            <a:off x="6360802"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6</a:t>
            </a:r>
            <a:endParaRPr lang="zh-TW" altLang="en-US" sz="3200" dirty="0">
              <a:solidFill>
                <a:schemeClr val="tx1"/>
              </a:solidFill>
            </a:endParaRPr>
          </a:p>
        </p:txBody>
      </p:sp>
      <p:sp>
        <p:nvSpPr>
          <p:cNvPr id="11" name="矩形 10"/>
          <p:cNvSpPr/>
          <p:nvPr/>
        </p:nvSpPr>
        <p:spPr>
          <a:xfrm>
            <a:off x="7169383" y="337761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5</a:t>
            </a:r>
            <a:endParaRPr lang="zh-TW" altLang="en-US" sz="3200" dirty="0">
              <a:solidFill>
                <a:schemeClr val="tx1"/>
              </a:solidFill>
            </a:endParaRPr>
          </a:p>
        </p:txBody>
      </p:sp>
      <p:sp>
        <p:nvSpPr>
          <p:cNvPr id="12" name="矩形 11"/>
          <p:cNvSpPr/>
          <p:nvPr/>
        </p:nvSpPr>
        <p:spPr>
          <a:xfrm>
            <a:off x="7977961" y="3377613"/>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5</a:t>
            </a:r>
            <a:endParaRPr lang="zh-TW" altLang="en-US" sz="3200" dirty="0">
              <a:solidFill>
                <a:schemeClr val="tx1"/>
              </a:solidFill>
            </a:endParaRPr>
          </a:p>
        </p:txBody>
      </p:sp>
      <p:sp>
        <p:nvSpPr>
          <p:cNvPr id="13" name="矩形 12"/>
          <p:cNvSpPr/>
          <p:nvPr/>
        </p:nvSpPr>
        <p:spPr>
          <a:xfrm>
            <a:off x="2317897"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2</a:t>
            </a:r>
            <a:endParaRPr lang="zh-TW" altLang="en-US" sz="3200" dirty="0">
              <a:solidFill>
                <a:schemeClr val="tx1"/>
              </a:solidFill>
            </a:endParaRPr>
          </a:p>
        </p:txBody>
      </p:sp>
      <p:sp>
        <p:nvSpPr>
          <p:cNvPr id="14" name="矩形 13"/>
          <p:cNvSpPr/>
          <p:nvPr/>
        </p:nvSpPr>
        <p:spPr>
          <a:xfrm>
            <a:off x="3126478"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9</a:t>
            </a:r>
            <a:endParaRPr lang="zh-TW" altLang="en-US" sz="3200" dirty="0">
              <a:solidFill>
                <a:schemeClr val="tx1"/>
              </a:solidFill>
            </a:endParaRPr>
          </a:p>
        </p:txBody>
      </p:sp>
      <p:sp>
        <p:nvSpPr>
          <p:cNvPr id="15" name="矩形 14"/>
          <p:cNvSpPr/>
          <p:nvPr/>
        </p:nvSpPr>
        <p:spPr>
          <a:xfrm>
            <a:off x="3935059"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7</a:t>
            </a:r>
            <a:endParaRPr lang="zh-TW" altLang="en-US" sz="3200" dirty="0">
              <a:solidFill>
                <a:schemeClr val="tx1"/>
              </a:solidFill>
            </a:endParaRPr>
          </a:p>
        </p:txBody>
      </p:sp>
      <p:sp>
        <p:nvSpPr>
          <p:cNvPr id="16" name="矩形 15"/>
          <p:cNvSpPr/>
          <p:nvPr/>
        </p:nvSpPr>
        <p:spPr>
          <a:xfrm>
            <a:off x="4743640"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6</a:t>
            </a:r>
            <a:endParaRPr lang="zh-TW" altLang="en-US" sz="3200" dirty="0">
              <a:solidFill>
                <a:schemeClr val="tx1"/>
              </a:solidFill>
            </a:endParaRPr>
          </a:p>
        </p:txBody>
      </p:sp>
      <p:sp>
        <p:nvSpPr>
          <p:cNvPr id="17" name="矩形 16"/>
          <p:cNvSpPr/>
          <p:nvPr/>
        </p:nvSpPr>
        <p:spPr>
          <a:xfrm>
            <a:off x="5552221"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4</a:t>
            </a:r>
            <a:endParaRPr lang="zh-TW" altLang="en-US" sz="3200" dirty="0">
              <a:solidFill>
                <a:schemeClr val="tx1"/>
              </a:solidFill>
            </a:endParaRPr>
          </a:p>
        </p:txBody>
      </p:sp>
      <p:sp>
        <p:nvSpPr>
          <p:cNvPr id="18" name="矩形 17"/>
          <p:cNvSpPr/>
          <p:nvPr/>
        </p:nvSpPr>
        <p:spPr>
          <a:xfrm>
            <a:off x="6360802"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1</a:t>
            </a:r>
            <a:endParaRPr lang="zh-TW" altLang="en-US" sz="3200" dirty="0">
              <a:solidFill>
                <a:schemeClr val="tx1"/>
              </a:solidFill>
            </a:endParaRPr>
          </a:p>
        </p:txBody>
      </p:sp>
      <p:sp>
        <p:nvSpPr>
          <p:cNvPr id="19" name="矩形 18"/>
          <p:cNvSpPr/>
          <p:nvPr/>
        </p:nvSpPr>
        <p:spPr>
          <a:xfrm>
            <a:off x="7169383" y="4263660"/>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3</a:t>
            </a:r>
            <a:endParaRPr lang="zh-TW" altLang="en-US" sz="3200" dirty="0">
              <a:solidFill>
                <a:schemeClr val="tx1"/>
              </a:solidFill>
            </a:endParaRPr>
          </a:p>
        </p:txBody>
      </p:sp>
      <p:sp>
        <p:nvSpPr>
          <p:cNvPr id="20" name="矩形 19"/>
          <p:cNvSpPr/>
          <p:nvPr/>
        </p:nvSpPr>
        <p:spPr>
          <a:xfrm>
            <a:off x="7977961" y="4263659"/>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1</a:t>
            </a:r>
            <a:endParaRPr lang="zh-TW" altLang="en-US" sz="3200" dirty="0">
              <a:solidFill>
                <a:schemeClr val="tx1"/>
              </a:solidFill>
            </a:endParaRPr>
          </a:p>
        </p:txBody>
      </p:sp>
      <p:sp>
        <p:nvSpPr>
          <p:cNvPr id="21" name="矩形 20"/>
          <p:cNvSpPr/>
          <p:nvPr/>
        </p:nvSpPr>
        <p:spPr>
          <a:xfrm>
            <a:off x="2317897"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3</a:t>
            </a:r>
            <a:endParaRPr lang="zh-TW" altLang="en-US" sz="3200" dirty="0">
              <a:solidFill>
                <a:srgbClr val="0066FF"/>
              </a:solidFill>
            </a:endParaRPr>
          </a:p>
        </p:txBody>
      </p:sp>
      <p:sp>
        <p:nvSpPr>
          <p:cNvPr id="22" name="矩形 21"/>
          <p:cNvSpPr/>
          <p:nvPr/>
        </p:nvSpPr>
        <p:spPr>
          <a:xfrm>
            <a:off x="3126478"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1</a:t>
            </a:r>
            <a:endParaRPr lang="zh-TW" altLang="en-US" sz="3200" dirty="0">
              <a:solidFill>
                <a:srgbClr val="0066FF"/>
              </a:solidFill>
            </a:endParaRPr>
          </a:p>
        </p:txBody>
      </p:sp>
      <p:sp>
        <p:nvSpPr>
          <p:cNvPr id="23" name="矩形 22"/>
          <p:cNvSpPr/>
          <p:nvPr/>
        </p:nvSpPr>
        <p:spPr>
          <a:xfrm>
            <a:off x="3935059"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3</a:t>
            </a:r>
            <a:endParaRPr lang="zh-TW" altLang="en-US" sz="3200" dirty="0">
              <a:solidFill>
                <a:srgbClr val="0066FF"/>
              </a:solidFill>
            </a:endParaRPr>
          </a:p>
        </p:txBody>
      </p:sp>
      <p:sp>
        <p:nvSpPr>
          <p:cNvPr id="24" name="矩形 23"/>
          <p:cNvSpPr/>
          <p:nvPr/>
        </p:nvSpPr>
        <p:spPr>
          <a:xfrm>
            <a:off x="4743640"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5</a:t>
            </a:r>
            <a:endParaRPr lang="zh-TW" altLang="en-US" sz="3200" dirty="0">
              <a:solidFill>
                <a:srgbClr val="0066FF"/>
              </a:solidFill>
            </a:endParaRPr>
          </a:p>
        </p:txBody>
      </p:sp>
      <p:sp>
        <p:nvSpPr>
          <p:cNvPr id="25" name="矩形 24"/>
          <p:cNvSpPr/>
          <p:nvPr/>
        </p:nvSpPr>
        <p:spPr>
          <a:xfrm>
            <a:off x="5552221"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1</a:t>
            </a:r>
            <a:endParaRPr lang="zh-TW" altLang="en-US" sz="3200" dirty="0">
              <a:solidFill>
                <a:srgbClr val="0066FF"/>
              </a:solidFill>
            </a:endParaRPr>
          </a:p>
        </p:txBody>
      </p:sp>
      <p:sp>
        <p:nvSpPr>
          <p:cNvPr id="26" name="矩形 25"/>
          <p:cNvSpPr/>
          <p:nvPr/>
        </p:nvSpPr>
        <p:spPr>
          <a:xfrm>
            <a:off x="6360802"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7</a:t>
            </a:r>
            <a:endParaRPr lang="zh-TW" altLang="en-US" sz="3200" dirty="0">
              <a:solidFill>
                <a:srgbClr val="0066FF"/>
              </a:solidFill>
            </a:endParaRPr>
          </a:p>
        </p:txBody>
      </p:sp>
      <p:sp>
        <p:nvSpPr>
          <p:cNvPr id="27" name="矩形 26"/>
          <p:cNvSpPr/>
          <p:nvPr/>
        </p:nvSpPr>
        <p:spPr>
          <a:xfrm>
            <a:off x="7169383" y="5301994"/>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8</a:t>
            </a:r>
            <a:endParaRPr lang="zh-TW" altLang="en-US" sz="3200" dirty="0">
              <a:solidFill>
                <a:srgbClr val="0066FF"/>
              </a:solidFill>
            </a:endParaRPr>
          </a:p>
        </p:txBody>
      </p:sp>
      <p:sp>
        <p:nvSpPr>
          <p:cNvPr id="28" name="矩形 27"/>
          <p:cNvSpPr/>
          <p:nvPr/>
        </p:nvSpPr>
        <p:spPr>
          <a:xfrm>
            <a:off x="7977961" y="5301993"/>
            <a:ext cx="744279" cy="7017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0066FF"/>
                </a:solidFill>
              </a:rPr>
              <a:t>6</a:t>
            </a:r>
            <a:endParaRPr lang="zh-TW" altLang="en-US" sz="3200" dirty="0">
              <a:solidFill>
                <a:srgbClr val="0066FF"/>
              </a:solidFill>
            </a:endParaRPr>
          </a:p>
        </p:txBody>
      </p:sp>
      <p:cxnSp>
        <p:nvCxnSpPr>
          <p:cNvPr id="30" name="直線接點 29"/>
          <p:cNvCxnSpPr/>
          <p:nvPr/>
        </p:nvCxnSpPr>
        <p:spPr>
          <a:xfrm>
            <a:off x="1201478" y="5149705"/>
            <a:ext cx="81126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1434070" y="4134042"/>
            <a:ext cx="567784" cy="1015663"/>
          </a:xfrm>
          <a:prstGeom prst="rect">
            <a:avLst/>
          </a:prstGeom>
          <a:noFill/>
        </p:spPr>
        <p:txBody>
          <a:bodyPr wrap="none" rtlCol="0">
            <a:spAutoFit/>
          </a:bodyPr>
          <a:lstStyle/>
          <a:p>
            <a:r>
              <a:rPr lang="en-US" altLang="zh-TW" sz="6000" b="1" dirty="0">
                <a:solidFill>
                  <a:srgbClr val="FF0000"/>
                </a:solidFill>
              </a:rPr>
              <a:t>+</a:t>
            </a:r>
            <a:endParaRPr lang="zh-TW" altLang="en-US" sz="6000" b="1" dirty="0">
              <a:solidFill>
                <a:srgbClr val="FF0000"/>
              </a:solidFill>
            </a:endParaRPr>
          </a:p>
        </p:txBody>
      </p:sp>
      <p:sp>
        <p:nvSpPr>
          <p:cNvPr id="32" name="矩形 31"/>
          <p:cNvSpPr/>
          <p:nvPr/>
        </p:nvSpPr>
        <p:spPr>
          <a:xfrm>
            <a:off x="2310809"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1</a:t>
            </a:r>
            <a:endParaRPr lang="zh-TW" altLang="en-US" sz="3200" dirty="0"/>
          </a:p>
        </p:txBody>
      </p:sp>
      <p:sp>
        <p:nvSpPr>
          <p:cNvPr id="33" name="矩形 32"/>
          <p:cNvSpPr/>
          <p:nvPr/>
        </p:nvSpPr>
        <p:spPr>
          <a:xfrm>
            <a:off x="3119390"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1</a:t>
            </a:r>
            <a:endParaRPr lang="zh-TW" altLang="en-US" sz="3200" dirty="0"/>
          </a:p>
        </p:txBody>
      </p:sp>
      <p:sp>
        <p:nvSpPr>
          <p:cNvPr id="34" name="矩形 33"/>
          <p:cNvSpPr/>
          <p:nvPr/>
        </p:nvSpPr>
        <p:spPr>
          <a:xfrm>
            <a:off x="3927971"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1</a:t>
            </a:r>
            <a:endParaRPr lang="zh-TW" altLang="en-US" sz="3200" dirty="0"/>
          </a:p>
        </p:txBody>
      </p:sp>
      <p:sp>
        <p:nvSpPr>
          <p:cNvPr id="35" name="矩形 34"/>
          <p:cNvSpPr/>
          <p:nvPr/>
        </p:nvSpPr>
        <p:spPr>
          <a:xfrm>
            <a:off x="4736552"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1</a:t>
            </a:r>
            <a:endParaRPr lang="zh-TW" altLang="en-US" sz="3200" dirty="0"/>
          </a:p>
        </p:txBody>
      </p:sp>
      <p:sp>
        <p:nvSpPr>
          <p:cNvPr id="36" name="矩形 35"/>
          <p:cNvSpPr/>
          <p:nvPr/>
        </p:nvSpPr>
        <p:spPr>
          <a:xfrm>
            <a:off x="5545133"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0</a:t>
            </a:r>
            <a:endParaRPr lang="zh-TW" altLang="en-US" sz="3200" dirty="0"/>
          </a:p>
        </p:txBody>
      </p:sp>
      <p:sp>
        <p:nvSpPr>
          <p:cNvPr id="37" name="矩形 36"/>
          <p:cNvSpPr/>
          <p:nvPr/>
        </p:nvSpPr>
        <p:spPr>
          <a:xfrm>
            <a:off x="6353714"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0</a:t>
            </a:r>
            <a:endParaRPr lang="zh-TW" altLang="en-US" sz="3200" dirty="0"/>
          </a:p>
        </p:txBody>
      </p:sp>
      <p:sp>
        <p:nvSpPr>
          <p:cNvPr id="38" name="矩形 37"/>
          <p:cNvSpPr/>
          <p:nvPr/>
        </p:nvSpPr>
        <p:spPr>
          <a:xfrm>
            <a:off x="7162295" y="2518907"/>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0</a:t>
            </a:r>
            <a:endParaRPr lang="zh-TW" altLang="en-US" sz="3200" dirty="0"/>
          </a:p>
        </p:txBody>
      </p:sp>
      <p:sp>
        <p:nvSpPr>
          <p:cNvPr id="39" name="矩形 38"/>
          <p:cNvSpPr/>
          <p:nvPr/>
        </p:nvSpPr>
        <p:spPr>
          <a:xfrm>
            <a:off x="7970873" y="2518906"/>
            <a:ext cx="744279" cy="70174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0</a:t>
            </a:r>
            <a:endParaRPr lang="zh-TW" altLang="en-US" sz="3200" dirty="0"/>
          </a:p>
        </p:txBody>
      </p:sp>
      <p:sp>
        <p:nvSpPr>
          <p:cNvPr id="40" name="向左箭號 39"/>
          <p:cNvSpPr/>
          <p:nvPr/>
        </p:nvSpPr>
        <p:spPr>
          <a:xfrm>
            <a:off x="8814390" y="2720253"/>
            <a:ext cx="499730" cy="326045"/>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9380283" y="2546614"/>
            <a:ext cx="415498" cy="646331"/>
          </a:xfrm>
          <a:prstGeom prst="rect">
            <a:avLst/>
          </a:prstGeom>
          <a:noFill/>
        </p:spPr>
        <p:txBody>
          <a:bodyPr wrap="none" rtlCol="0">
            <a:spAutoFit/>
          </a:bodyPr>
          <a:lstStyle/>
          <a:p>
            <a:r>
              <a:rPr lang="zh-TW" altLang="en-US" b="1" dirty="0"/>
              <a:t>進</a:t>
            </a:r>
            <a:endParaRPr lang="en-US" altLang="zh-TW" b="1" dirty="0"/>
          </a:p>
          <a:p>
            <a:r>
              <a:rPr lang="zh-TW" altLang="en-US" b="1" dirty="0"/>
              <a:t>位</a:t>
            </a:r>
          </a:p>
        </p:txBody>
      </p:sp>
      <p:sp>
        <p:nvSpPr>
          <p:cNvPr id="42" name="矩形 41"/>
          <p:cNvSpPr/>
          <p:nvPr/>
        </p:nvSpPr>
        <p:spPr>
          <a:xfrm>
            <a:off x="2310809"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千萬</a:t>
            </a:r>
          </a:p>
        </p:txBody>
      </p:sp>
      <p:sp>
        <p:nvSpPr>
          <p:cNvPr id="43" name="矩形 42"/>
          <p:cNvSpPr/>
          <p:nvPr/>
        </p:nvSpPr>
        <p:spPr>
          <a:xfrm>
            <a:off x="3119390"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百萬</a:t>
            </a:r>
          </a:p>
        </p:txBody>
      </p:sp>
      <p:sp>
        <p:nvSpPr>
          <p:cNvPr id="44" name="矩形 43"/>
          <p:cNvSpPr/>
          <p:nvPr/>
        </p:nvSpPr>
        <p:spPr>
          <a:xfrm>
            <a:off x="3927971"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十萬</a:t>
            </a:r>
          </a:p>
        </p:txBody>
      </p:sp>
      <p:sp>
        <p:nvSpPr>
          <p:cNvPr id="45" name="矩形 44"/>
          <p:cNvSpPr/>
          <p:nvPr/>
        </p:nvSpPr>
        <p:spPr>
          <a:xfrm>
            <a:off x="4736552"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萬</a:t>
            </a:r>
          </a:p>
        </p:txBody>
      </p:sp>
      <p:sp>
        <p:nvSpPr>
          <p:cNvPr id="46" name="矩形 45"/>
          <p:cNvSpPr/>
          <p:nvPr/>
        </p:nvSpPr>
        <p:spPr>
          <a:xfrm>
            <a:off x="5545133"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千</a:t>
            </a:r>
          </a:p>
        </p:txBody>
      </p:sp>
      <p:sp>
        <p:nvSpPr>
          <p:cNvPr id="47" name="矩形 46"/>
          <p:cNvSpPr/>
          <p:nvPr/>
        </p:nvSpPr>
        <p:spPr>
          <a:xfrm>
            <a:off x="6353714"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百</a:t>
            </a:r>
          </a:p>
        </p:txBody>
      </p:sp>
      <p:sp>
        <p:nvSpPr>
          <p:cNvPr id="48" name="矩形 47"/>
          <p:cNvSpPr/>
          <p:nvPr/>
        </p:nvSpPr>
        <p:spPr>
          <a:xfrm>
            <a:off x="7162295" y="1690689"/>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十</a:t>
            </a:r>
          </a:p>
        </p:txBody>
      </p:sp>
      <p:sp>
        <p:nvSpPr>
          <p:cNvPr id="49" name="矩形 48"/>
          <p:cNvSpPr/>
          <p:nvPr/>
        </p:nvSpPr>
        <p:spPr>
          <a:xfrm>
            <a:off x="7970873" y="1690688"/>
            <a:ext cx="744279" cy="70174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rPr>
              <a:t>個</a:t>
            </a:r>
          </a:p>
        </p:txBody>
      </p:sp>
      <p:sp>
        <p:nvSpPr>
          <p:cNvPr id="50" name="圓角矩形 49"/>
          <p:cNvSpPr/>
          <p:nvPr/>
        </p:nvSpPr>
        <p:spPr>
          <a:xfrm>
            <a:off x="7906574" y="2296633"/>
            <a:ext cx="907816" cy="383835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9064255" y="3631182"/>
            <a:ext cx="317716" cy="369332"/>
          </a:xfrm>
          <a:prstGeom prst="rect">
            <a:avLst/>
          </a:prstGeom>
          <a:noFill/>
        </p:spPr>
        <p:txBody>
          <a:bodyPr wrap="none" rtlCol="0">
            <a:spAutoFit/>
          </a:bodyPr>
          <a:lstStyle/>
          <a:p>
            <a:r>
              <a:rPr lang="en-US" altLang="zh-TW" dirty="0"/>
              <a:t>A</a:t>
            </a:r>
            <a:endParaRPr lang="zh-TW" altLang="en-US" dirty="0"/>
          </a:p>
        </p:txBody>
      </p:sp>
      <p:sp>
        <p:nvSpPr>
          <p:cNvPr id="52" name="文字方塊 51"/>
          <p:cNvSpPr txBox="1"/>
          <p:nvPr/>
        </p:nvSpPr>
        <p:spPr>
          <a:xfrm>
            <a:off x="9064255" y="4429867"/>
            <a:ext cx="309700" cy="369332"/>
          </a:xfrm>
          <a:prstGeom prst="rect">
            <a:avLst/>
          </a:prstGeom>
          <a:noFill/>
        </p:spPr>
        <p:txBody>
          <a:bodyPr wrap="none" rtlCol="0">
            <a:spAutoFit/>
          </a:bodyPr>
          <a:lstStyle/>
          <a:p>
            <a:r>
              <a:rPr lang="en-US" altLang="zh-TW" dirty="0"/>
              <a:t>B</a:t>
            </a:r>
            <a:endParaRPr lang="zh-TW" altLang="en-US" dirty="0"/>
          </a:p>
        </p:txBody>
      </p:sp>
      <p:sp>
        <p:nvSpPr>
          <p:cNvPr id="2" name="投影片編號版面配置區 1"/>
          <p:cNvSpPr>
            <a:spLocks noGrp="1"/>
          </p:cNvSpPr>
          <p:nvPr>
            <p:ph type="sldNum" sz="quarter" idx="12"/>
          </p:nvPr>
        </p:nvSpPr>
        <p:spPr/>
        <p:txBody>
          <a:bodyPr/>
          <a:lstStyle/>
          <a:p>
            <a:fld id="{10D21C26-42D7-47AF-83BF-92B31B87115F}" type="slidenum">
              <a:rPr lang="zh-TW" altLang="en-US" smtClean="0"/>
              <a:t>5</a:t>
            </a:fld>
            <a:endParaRPr lang="zh-TW" altLang="en-US"/>
          </a:p>
        </p:txBody>
      </p:sp>
      <p:sp>
        <p:nvSpPr>
          <p:cNvPr id="3" name="向左箭號 2"/>
          <p:cNvSpPr/>
          <p:nvPr/>
        </p:nvSpPr>
        <p:spPr>
          <a:xfrm>
            <a:off x="7286053" y="1406469"/>
            <a:ext cx="1241041" cy="411480"/>
          </a:xfrm>
          <a:prstGeom prst="leftArrow">
            <a:avLst/>
          </a:prstGeom>
          <a:solidFill>
            <a:schemeClr val="bg1"/>
          </a:solid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846882" y="1114552"/>
            <a:ext cx="2262158" cy="369332"/>
          </a:xfrm>
          <a:prstGeom prst="rect">
            <a:avLst/>
          </a:prstGeom>
          <a:noFill/>
        </p:spPr>
        <p:txBody>
          <a:bodyPr wrap="none" rtlCol="0">
            <a:spAutoFit/>
          </a:bodyPr>
          <a:lstStyle/>
          <a:p>
            <a:r>
              <a:rPr lang="zh-TW" altLang="en-US" dirty="0" smtClean="0"/>
              <a:t>每次計算完向左移位</a:t>
            </a:r>
            <a:endParaRPr lang="zh-TW" altLang="en-US" dirty="0"/>
          </a:p>
        </p:txBody>
      </p:sp>
    </p:spTree>
    <p:extLst>
      <p:ext uri="{BB962C8B-B14F-4D97-AF65-F5344CB8AC3E}">
        <p14:creationId xmlns:p14="http://schemas.microsoft.com/office/powerpoint/2010/main" val="10433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解題概念</a:t>
            </a:r>
          </a:p>
        </p:txBody>
      </p:sp>
      <p:sp>
        <p:nvSpPr>
          <p:cNvPr id="4" name="內容版面配置區 3"/>
          <p:cNvSpPr>
            <a:spLocks noGrp="1"/>
          </p:cNvSpPr>
          <p:nvPr>
            <p:ph idx="1"/>
          </p:nvPr>
        </p:nvSpPr>
        <p:spPr>
          <a:xfrm>
            <a:off x="1004551" y="1325563"/>
            <a:ext cx="10849991" cy="5291137"/>
          </a:xfrm>
          <a:ln>
            <a:solidFill>
              <a:schemeClr val="accent1"/>
            </a:solidFill>
            <a:prstDash val="dash"/>
          </a:ln>
        </p:spPr>
        <p:txBody>
          <a:bodyPr>
            <a:normAutofit fontScale="85000" lnSpcReduction="20000"/>
          </a:bodyPr>
          <a:lstStyle/>
          <a:p>
            <a:pPr marL="0" indent="0">
              <a:buNone/>
            </a:pPr>
            <a:r>
              <a:rPr lang="zh-TW" altLang="en-US" dirty="0"/>
              <a:t>宣告 </a:t>
            </a:r>
            <a:r>
              <a:rPr lang="en-US" altLang="zh-TW" dirty="0"/>
              <a:t>A, B </a:t>
            </a:r>
            <a:r>
              <a:rPr lang="zh-TW" altLang="en-US" dirty="0"/>
              <a:t>為 </a:t>
            </a:r>
            <a:r>
              <a:rPr lang="en-US" altLang="zh-TW" dirty="0"/>
              <a:t>unsigned </a:t>
            </a:r>
            <a:r>
              <a:rPr lang="en-US" altLang="zh-TW" dirty="0" err="1"/>
              <a:t>int</a:t>
            </a:r>
            <a:endParaRPr lang="en-US" altLang="zh-TW" dirty="0"/>
          </a:p>
          <a:p>
            <a:pPr marL="0" indent="0">
              <a:buNone/>
            </a:pPr>
            <a:r>
              <a:rPr lang="zh-TW" altLang="en-US" dirty="0"/>
              <a:t>宣告 </a:t>
            </a:r>
            <a:r>
              <a:rPr lang="en-US" altLang="zh-TW" dirty="0"/>
              <a:t>carry, count </a:t>
            </a:r>
            <a:r>
              <a:rPr lang="zh-TW" altLang="en-US" dirty="0"/>
              <a:t>為 </a:t>
            </a:r>
            <a:r>
              <a:rPr lang="en-US" altLang="zh-TW" dirty="0" err="1"/>
              <a:t>int</a:t>
            </a:r>
            <a:endParaRPr lang="en-US" altLang="zh-TW" dirty="0"/>
          </a:p>
          <a:p>
            <a:pPr marL="0" indent="0">
              <a:buNone/>
            </a:pPr>
            <a:r>
              <a:rPr lang="en-US" altLang="zh-TW" dirty="0"/>
              <a:t>while (</a:t>
            </a:r>
            <a:r>
              <a:rPr lang="zh-TW" altLang="en-US" dirty="0">
                <a:solidFill>
                  <a:srgbClr val="0000FF"/>
                </a:solidFill>
              </a:rPr>
              <a:t>讀取 </a:t>
            </a:r>
            <a:r>
              <a:rPr lang="en-US" altLang="zh-TW" dirty="0">
                <a:solidFill>
                  <a:srgbClr val="0000FF"/>
                </a:solidFill>
              </a:rPr>
              <a:t>A, B </a:t>
            </a:r>
            <a:r>
              <a:rPr lang="zh-TW" altLang="en-US" dirty="0">
                <a:solidFill>
                  <a:srgbClr val="0000FF"/>
                </a:solidFill>
              </a:rPr>
              <a:t>二數</a:t>
            </a:r>
            <a:r>
              <a:rPr lang="en-US" altLang="zh-TW" dirty="0"/>
              <a:t>){</a:t>
            </a:r>
          </a:p>
          <a:p>
            <a:pPr marL="0" indent="0">
              <a:buNone/>
            </a:pPr>
            <a:r>
              <a:rPr lang="en-US" altLang="zh-TW" dirty="0"/>
              <a:t>     if A=B=0 </a:t>
            </a:r>
            <a:r>
              <a:rPr lang="en-US" altLang="zh-TW" dirty="0">
                <a:sym typeface="Wingdings" panose="05000000000000000000" pitchFamily="2" charset="2"/>
              </a:rPr>
              <a:t></a:t>
            </a:r>
            <a:r>
              <a:rPr lang="en-US" altLang="zh-TW" dirty="0"/>
              <a:t> </a:t>
            </a:r>
            <a:r>
              <a:rPr lang="en-US" altLang="zh-TW" dirty="0">
                <a:solidFill>
                  <a:srgbClr val="FF0000"/>
                </a:solidFill>
              </a:rPr>
              <a:t>break</a:t>
            </a:r>
            <a:r>
              <a:rPr lang="en-US" altLang="zh-TW" dirty="0"/>
              <a:t>;</a:t>
            </a:r>
          </a:p>
          <a:p>
            <a:pPr marL="0" indent="0">
              <a:buNone/>
            </a:pPr>
            <a:r>
              <a:rPr lang="en-US" altLang="zh-TW" dirty="0"/>
              <a:t>     </a:t>
            </a:r>
            <a:r>
              <a:rPr lang="zh-TW" altLang="en-US" dirty="0"/>
              <a:t>設定 </a:t>
            </a:r>
            <a:r>
              <a:rPr lang="en-US" altLang="zh-TW" dirty="0" err="1">
                <a:solidFill>
                  <a:srgbClr val="0000FF"/>
                </a:solidFill>
              </a:rPr>
              <a:t>na</a:t>
            </a:r>
            <a:r>
              <a:rPr lang="en-US" altLang="zh-TW" dirty="0">
                <a:solidFill>
                  <a:srgbClr val="0000FF"/>
                </a:solidFill>
              </a:rPr>
              <a:t>, </a:t>
            </a:r>
            <a:r>
              <a:rPr lang="en-US" altLang="zh-TW" dirty="0" err="1">
                <a:solidFill>
                  <a:srgbClr val="0000FF"/>
                </a:solidFill>
              </a:rPr>
              <a:t>nb</a:t>
            </a:r>
            <a:r>
              <a:rPr lang="en-US" altLang="zh-TW" dirty="0">
                <a:solidFill>
                  <a:srgbClr val="0000FF"/>
                </a:solidFill>
              </a:rPr>
              <a:t> </a:t>
            </a:r>
            <a:r>
              <a:rPr lang="zh-TW" altLang="en-US" dirty="0">
                <a:solidFill>
                  <a:srgbClr val="0000FF"/>
                </a:solidFill>
              </a:rPr>
              <a:t>為暫時變數</a:t>
            </a:r>
            <a:endParaRPr lang="en-US" altLang="zh-TW" dirty="0">
              <a:solidFill>
                <a:srgbClr val="0000FF"/>
              </a:solidFill>
            </a:endParaRPr>
          </a:p>
          <a:p>
            <a:pPr marL="0" indent="0">
              <a:buNone/>
            </a:pPr>
            <a:r>
              <a:rPr lang="en-US" altLang="zh-TW" dirty="0"/>
              <a:t>     carry = 0, count=0</a:t>
            </a:r>
          </a:p>
          <a:p>
            <a:pPr marL="0" indent="0">
              <a:buNone/>
            </a:pPr>
            <a:r>
              <a:rPr lang="en-US" altLang="zh-TW" dirty="0"/>
              <a:t>     while (</a:t>
            </a:r>
            <a:r>
              <a:rPr lang="en-US" altLang="zh-TW" dirty="0" err="1"/>
              <a:t>nA</a:t>
            </a:r>
            <a:r>
              <a:rPr lang="en-US" altLang="zh-TW" dirty="0"/>
              <a:t> &lt;&gt; 0 </a:t>
            </a:r>
            <a:r>
              <a:rPr lang="en-US" altLang="zh-TW" dirty="0" smtClean="0">
                <a:solidFill>
                  <a:srgbClr val="FF0000"/>
                </a:solidFill>
              </a:rPr>
              <a:t>||</a:t>
            </a:r>
            <a:r>
              <a:rPr lang="en-US" altLang="zh-TW" dirty="0" smtClean="0"/>
              <a:t> </a:t>
            </a:r>
            <a:r>
              <a:rPr lang="en-US" altLang="zh-TW" dirty="0" err="1"/>
              <a:t>nB</a:t>
            </a:r>
            <a:r>
              <a:rPr lang="en-US" altLang="zh-TW" dirty="0"/>
              <a:t> &lt;&gt; 0</a:t>
            </a:r>
            <a:r>
              <a:rPr lang="en-US" altLang="zh-TW" dirty="0" smtClean="0"/>
              <a:t>){    </a:t>
            </a:r>
            <a:r>
              <a:rPr lang="en-US" altLang="zh-TW" dirty="0" smtClean="0">
                <a:solidFill>
                  <a:srgbClr val="FF0000"/>
                </a:solidFill>
              </a:rPr>
              <a:t>//</a:t>
            </a:r>
            <a:r>
              <a:rPr lang="zh-TW" altLang="en-US" dirty="0" smtClean="0">
                <a:solidFill>
                  <a:srgbClr val="FF0000"/>
                </a:solidFill>
              </a:rPr>
              <a:t>注意邏輯運算</a:t>
            </a:r>
            <a:endParaRPr lang="en-US" altLang="zh-TW" dirty="0">
              <a:solidFill>
                <a:srgbClr val="FF0000"/>
              </a:solidFill>
            </a:endParaRPr>
          </a:p>
          <a:p>
            <a:pPr marL="0" indent="0">
              <a:buNone/>
            </a:pPr>
            <a:r>
              <a:rPr lang="en-US" altLang="zh-TW" dirty="0"/>
              <a:t>          </a:t>
            </a:r>
            <a:r>
              <a:rPr lang="zh-TW" altLang="en-US" dirty="0"/>
              <a:t>計算數字的最右邊數 </a:t>
            </a:r>
            <a:r>
              <a:rPr lang="en-US" altLang="zh-TW" dirty="0" err="1"/>
              <a:t>A_rbit</a:t>
            </a:r>
            <a:r>
              <a:rPr lang="en-US" altLang="zh-TW" dirty="0"/>
              <a:t>, </a:t>
            </a:r>
            <a:r>
              <a:rPr lang="en-US" altLang="zh-TW" dirty="0" err="1"/>
              <a:t>B_rbit</a:t>
            </a:r>
            <a:r>
              <a:rPr lang="en-US" altLang="zh-TW" dirty="0"/>
              <a:t>; </a:t>
            </a:r>
            <a:r>
              <a:rPr lang="en-US" altLang="zh-TW" dirty="0">
                <a:solidFill>
                  <a:srgbClr val="00B050"/>
                </a:solidFill>
              </a:rPr>
              <a:t>// A%10, B%10</a:t>
            </a:r>
          </a:p>
          <a:p>
            <a:pPr marL="0" indent="0">
              <a:buNone/>
            </a:pPr>
            <a:r>
              <a:rPr lang="en-US" altLang="zh-TW" dirty="0"/>
              <a:t>           c = </a:t>
            </a:r>
            <a:r>
              <a:rPr lang="en-US" altLang="zh-TW" dirty="0" err="1"/>
              <a:t>A_rbit</a:t>
            </a:r>
            <a:r>
              <a:rPr lang="en-US" altLang="zh-TW" dirty="0"/>
              <a:t> + </a:t>
            </a:r>
            <a:r>
              <a:rPr lang="en-US" altLang="zh-TW" dirty="0" err="1"/>
              <a:t>B_rbit</a:t>
            </a:r>
            <a:r>
              <a:rPr lang="en-US" altLang="zh-TW" dirty="0"/>
              <a:t> + carry;</a:t>
            </a:r>
          </a:p>
          <a:p>
            <a:pPr marL="0" indent="0">
              <a:buNone/>
            </a:pPr>
            <a:r>
              <a:rPr lang="en-US" altLang="zh-TW" dirty="0"/>
              <a:t>           if c &gt;= 10, carry = 1 </a:t>
            </a:r>
            <a:r>
              <a:rPr lang="en-US" altLang="zh-TW" dirty="0">
                <a:solidFill>
                  <a:srgbClr val="0000FF"/>
                </a:solidFill>
              </a:rPr>
              <a:t>&amp;&amp;</a:t>
            </a:r>
            <a:r>
              <a:rPr lang="en-US" altLang="zh-TW" dirty="0"/>
              <a:t> count++;</a:t>
            </a:r>
          </a:p>
          <a:p>
            <a:pPr marL="0" indent="0">
              <a:buNone/>
            </a:pPr>
            <a:r>
              <a:rPr lang="en-US" altLang="zh-TW" dirty="0"/>
              <a:t>           else carry = 0;</a:t>
            </a:r>
          </a:p>
          <a:p>
            <a:pPr marL="0" indent="0">
              <a:buNone/>
            </a:pPr>
            <a:r>
              <a:rPr lang="en-US" altLang="zh-TW" dirty="0"/>
              <a:t>           </a:t>
            </a:r>
            <a:r>
              <a:rPr lang="zh-TW" altLang="en-US" dirty="0"/>
              <a:t>更新  </a:t>
            </a:r>
            <a:r>
              <a:rPr lang="en-US" altLang="zh-TW" dirty="0" err="1"/>
              <a:t>nA</a:t>
            </a:r>
            <a:r>
              <a:rPr lang="en-US" altLang="zh-TW" dirty="0"/>
              <a:t>, </a:t>
            </a:r>
            <a:r>
              <a:rPr lang="en-US" altLang="zh-TW" dirty="0" err="1"/>
              <a:t>nB</a:t>
            </a:r>
            <a:r>
              <a:rPr lang="en-US" altLang="zh-TW" dirty="0"/>
              <a:t>; </a:t>
            </a:r>
            <a:r>
              <a:rPr lang="en-US" altLang="zh-TW" dirty="0">
                <a:solidFill>
                  <a:srgbClr val="00B050"/>
                </a:solidFill>
              </a:rPr>
              <a:t>// </a:t>
            </a:r>
            <a:r>
              <a:rPr lang="en-US" altLang="zh-TW" dirty="0" err="1">
                <a:solidFill>
                  <a:srgbClr val="00B050"/>
                </a:solidFill>
              </a:rPr>
              <a:t>nA</a:t>
            </a:r>
            <a:r>
              <a:rPr lang="en-US" altLang="zh-TW" dirty="0">
                <a:solidFill>
                  <a:srgbClr val="00B050"/>
                </a:solidFill>
              </a:rPr>
              <a:t> = </a:t>
            </a:r>
            <a:r>
              <a:rPr lang="en-US" altLang="zh-TW" dirty="0" err="1">
                <a:solidFill>
                  <a:srgbClr val="00B050"/>
                </a:solidFill>
              </a:rPr>
              <a:t>nA</a:t>
            </a:r>
            <a:r>
              <a:rPr lang="en-US" altLang="zh-TW" dirty="0">
                <a:solidFill>
                  <a:srgbClr val="00B050"/>
                </a:solidFill>
              </a:rPr>
              <a:t>/10, </a:t>
            </a:r>
            <a:r>
              <a:rPr lang="en-US" altLang="zh-TW" dirty="0" err="1">
                <a:solidFill>
                  <a:srgbClr val="00B050"/>
                </a:solidFill>
              </a:rPr>
              <a:t>nB</a:t>
            </a:r>
            <a:r>
              <a:rPr lang="en-US" altLang="zh-TW" dirty="0">
                <a:solidFill>
                  <a:srgbClr val="00B050"/>
                </a:solidFill>
              </a:rPr>
              <a:t> = </a:t>
            </a:r>
            <a:r>
              <a:rPr lang="en-US" altLang="zh-TW" dirty="0" err="1">
                <a:solidFill>
                  <a:srgbClr val="00B050"/>
                </a:solidFill>
              </a:rPr>
              <a:t>nB</a:t>
            </a:r>
            <a:r>
              <a:rPr lang="en-US" altLang="zh-TW" dirty="0">
                <a:solidFill>
                  <a:srgbClr val="00B050"/>
                </a:solidFill>
              </a:rPr>
              <a:t>/10</a:t>
            </a:r>
          </a:p>
          <a:p>
            <a:pPr marL="0" indent="0">
              <a:buNone/>
            </a:pPr>
            <a:r>
              <a:rPr lang="en-US" altLang="zh-TW" dirty="0"/>
              <a:t>     }</a:t>
            </a:r>
          </a:p>
          <a:p>
            <a:pPr marL="0" indent="0">
              <a:buNone/>
            </a:pPr>
            <a:r>
              <a:rPr lang="en-US" altLang="zh-TW" dirty="0"/>
              <a:t>     </a:t>
            </a:r>
            <a:r>
              <a:rPr lang="zh-TW" altLang="en-US" dirty="0"/>
              <a:t>依規則列印結果</a:t>
            </a:r>
            <a:r>
              <a:rPr lang="en-US" altLang="zh-TW" dirty="0"/>
              <a:t>;</a:t>
            </a:r>
          </a:p>
          <a:p>
            <a:pPr marL="0" indent="0">
              <a:buNone/>
            </a:pPr>
            <a:r>
              <a:rPr lang="en-US" altLang="zh-TW" dirty="0"/>
              <a:t>}</a:t>
            </a:r>
          </a:p>
          <a:p>
            <a:pPr marL="0" indent="0">
              <a:buNone/>
            </a:pPr>
            <a:endParaRPr lang="zh-TW" altLang="en-US" dirty="0"/>
          </a:p>
        </p:txBody>
      </p:sp>
      <p:sp>
        <p:nvSpPr>
          <p:cNvPr id="2" name="投影片編號版面配置區 1"/>
          <p:cNvSpPr>
            <a:spLocks noGrp="1"/>
          </p:cNvSpPr>
          <p:nvPr>
            <p:ph type="sldNum" sz="quarter" idx="12"/>
          </p:nvPr>
        </p:nvSpPr>
        <p:spPr/>
        <p:txBody>
          <a:bodyPr/>
          <a:lstStyle/>
          <a:p>
            <a:fld id="{10D21C26-42D7-47AF-83BF-92B31B87115F}" type="slidenum">
              <a:rPr lang="zh-TW" altLang="en-US" smtClean="0"/>
              <a:t>6</a:t>
            </a:fld>
            <a:endParaRPr lang="zh-TW" altLang="en-US"/>
          </a:p>
        </p:txBody>
      </p:sp>
    </p:spTree>
    <p:extLst>
      <p:ext uri="{BB962C8B-B14F-4D97-AF65-F5344CB8AC3E}">
        <p14:creationId xmlns:p14="http://schemas.microsoft.com/office/powerpoint/2010/main" val="45772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77748" y="403132"/>
            <a:ext cx="10925768" cy="6160954"/>
          </a:xfrm>
          <a:prstGeom prst="rect">
            <a:avLst/>
          </a:prstGeom>
        </p:spPr>
      </p:pic>
      <p:pic>
        <p:nvPicPr>
          <p:cNvPr id="5" name="圖片 4"/>
          <p:cNvPicPr>
            <a:picLocks noChangeAspect="1"/>
          </p:cNvPicPr>
          <p:nvPr/>
        </p:nvPicPr>
        <p:blipFill>
          <a:blip r:embed="rId3"/>
          <a:stretch>
            <a:fillRect/>
          </a:stretch>
        </p:blipFill>
        <p:spPr>
          <a:xfrm>
            <a:off x="2922814" y="3887126"/>
            <a:ext cx="4139451" cy="2481017"/>
          </a:xfrm>
          <a:prstGeom prst="rect">
            <a:avLst/>
          </a:prstGeom>
        </p:spPr>
      </p:pic>
      <p:sp>
        <p:nvSpPr>
          <p:cNvPr id="2" name="文字方塊 1"/>
          <p:cNvSpPr txBox="1"/>
          <p:nvPr/>
        </p:nvSpPr>
        <p:spPr>
          <a:xfrm>
            <a:off x="6397247" y="2707575"/>
            <a:ext cx="3185487" cy="369332"/>
          </a:xfrm>
          <a:prstGeom prst="rect">
            <a:avLst/>
          </a:prstGeom>
          <a:noFill/>
        </p:spPr>
        <p:txBody>
          <a:bodyPr wrap="none" rtlCol="0">
            <a:spAutoFit/>
          </a:bodyPr>
          <a:lstStyle/>
          <a:p>
            <a:r>
              <a:rPr lang="zh-TW" altLang="en-US" b="1" dirty="0">
                <a:solidFill>
                  <a:srgbClr val="FF0000"/>
                </a:solidFill>
              </a:rPr>
              <a:t>沒有辦法讀進整數的方式處理</a:t>
            </a:r>
          </a:p>
        </p:txBody>
      </p:sp>
      <p:sp>
        <p:nvSpPr>
          <p:cNvPr id="3" name="投影片編號版面配置區 2"/>
          <p:cNvSpPr>
            <a:spLocks noGrp="1"/>
          </p:cNvSpPr>
          <p:nvPr>
            <p:ph type="sldNum" sz="quarter" idx="12"/>
          </p:nvPr>
        </p:nvSpPr>
        <p:spPr/>
        <p:txBody>
          <a:bodyPr/>
          <a:lstStyle/>
          <a:p>
            <a:fld id="{10D21C26-42D7-47AF-83BF-92B31B87115F}" type="slidenum">
              <a:rPr lang="zh-TW" altLang="en-US" smtClean="0"/>
              <a:t>7</a:t>
            </a:fld>
            <a:endParaRPr lang="zh-TW" altLang="en-US"/>
          </a:p>
        </p:txBody>
      </p:sp>
    </p:spTree>
    <p:extLst>
      <p:ext uri="{BB962C8B-B14F-4D97-AF65-F5344CB8AC3E}">
        <p14:creationId xmlns:p14="http://schemas.microsoft.com/office/powerpoint/2010/main" val="231626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t>判別一個正整數是否是</a:t>
            </a:r>
            <a:r>
              <a:rPr lang="en-US" altLang="zh-TW" sz="4800" dirty="0"/>
              <a:t>11</a:t>
            </a:r>
            <a:r>
              <a:rPr lang="zh-TW" altLang="en-US" sz="4800" dirty="0"/>
              <a:t>的倍數</a:t>
            </a:r>
          </a:p>
        </p:txBody>
      </p:sp>
      <p:sp>
        <p:nvSpPr>
          <p:cNvPr id="3" name="內容版面配置區 2"/>
          <p:cNvSpPr>
            <a:spLocks noGrp="1"/>
          </p:cNvSpPr>
          <p:nvPr>
            <p:ph type="subTitle" idx="1"/>
          </p:nvPr>
        </p:nvSpPr>
        <p:spPr/>
        <p:txBody>
          <a:bodyPr/>
          <a:lstStyle/>
          <a:p>
            <a:r>
              <a:rPr lang="zh-TW" altLang="en-US" dirty="0">
                <a:solidFill>
                  <a:srgbClr val="FF0000"/>
                </a:solidFill>
              </a:rPr>
              <a:t>數字的「奇數位數字和」與「偶數位數字和」的</a:t>
            </a:r>
            <a:r>
              <a:rPr lang="zh-TW" altLang="en-US" dirty="0">
                <a:solidFill>
                  <a:srgbClr val="FF0000"/>
                </a:solidFill>
                <a:effectLst/>
              </a:rPr>
              <a:t>差</a:t>
            </a:r>
            <a:r>
              <a:rPr lang="zh-TW" altLang="en-US" dirty="0">
                <a:solidFill>
                  <a:srgbClr val="FF0000"/>
                </a:solidFill>
              </a:rPr>
              <a:t>若為</a:t>
            </a:r>
            <a:r>
              <a:rPr lang="en-US" altLang="zh-TW" dirty="0">
                <a:solidFill>
                  <a:srgbClr val="FF0000"/>
                </a:solidFill>
              </a:rPr>
              <a:t>11</a:t>
            </a:r>
            <a:r>
              <a:rPr lang="zh-TW" altLang="en-US" dirty="0">
                <a:solidFill>
                  <a:srgbClr val="FF0000"/>
                </a:solidFill>
              </a:rPr>
              <a:t>的倍數</a:t>
            </a:r>
          </a:p>
        </p:txBody>
      </p:sp>
    </p:spTree>
    <p:extLst>
      <p:ext uri="{BB962C8B-B14F-4D97-AF65-F5344CB8AC3E}">
        <p14:creationId xmlns:p14="http://schemas.microsoft.com/office/powerpoint/2010/main" val="374965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8703"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2</a:t>
            </a:r>
            <a:endParaRPr lang="zh-TW" altLang="en-US" sz="2400" b="1" dirty="0">
              <a:solidFill>
                <a:srgbClr val="0070C0"/>
              </a:solidFill>
            </a:endParaRPr>
          </a:p>
        </p:txBody>
      </p:sp>
      <p:sp>
        <p:nvSpPr>
          <p:cNvPr id="5" name="矩形 4"/>
          <p:cNvSpPr/>
          <p:nvPr/>
        </p:nvSpPr>
        <p:spPr>
          <a:xfrm>
            <a:off x="4810476"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3</a:t>
            </a:r>
            <a:endParaRPr lang="zh-TW" altLang="en-US" sz="2400" b="1" dirty="0">
              <a:solidFill>
                <a:srgbClr val="0070C0"/>
              </a:solidFill>
            </a:endParaRPr>
          </a:p>
        </p:txBody>
      </p:sp>
      <p:sp>
        <p:nvSpPr>
          <p:cNvPr id="6" name="矩形 5"/>
          <p:cNvSpPr/>
          <p:nvPr/>
        </p:nvSpPr>
        <p:spPr>
          <a:xfrm>
            <a:off x="3833281"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3</a:t>
            </a:r>
            <a:endParaRPr lang="zh-TW" altLang="en-US" sz="2400" b="1" dirty="0">
              <a:solidFill>
                <a:srgbClr val="0070C0"/>
              </a:solidFill>
            </a:endParaRPr>
          </a:p>
        </p:txBody>
      </p:sp>
      <p:sp>
        <p:nvSpPr>
          <p:cNvPr id="7" name="矩形 6"/>
          <p:cNvSpPr/>
          <p:nvPr/>
        </p:nvSpPr>
        <p:spPr>
          <a:xfrm>
            <a:off x="5295898"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4</a:t>
            </a:r>
            <a:endParaRPr lang="zh-TW" altLang="en-US" sz="2400" b="1" dirty="0">
              <a:solidFill>
                <a:srgbClr val="0070C0"/>
              </a:solidFill>
            </a:endParaRPr>
          </a:p>
        </p:txBody>
      </p:sp>
      <p:sp>
        <p:nvSpPr>
          <p:cNvPr id="8" name="矩形 7"/>
          <p:cNvSpPr/>
          <p:nvPr/>
        </p:nvSpPr>
        <p:spPr>
          <a:xfrm>
            <a:off x="5785554"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5</a:t>
            </a:r>
            <a:endParaRPr lang="zh-TW" altLang="en-US" sz="2400" b="1" dirty="0">
              <a:solidFill>
                <a:srgbClr val="0070C0"/>
              </a:solidFill>
            </a:endParaRPr>
          </a:p>
        </p:txBody>
      </p:sp>
      <p:sp>
        <p:nvSpPr>
          <p:cNvPr id="9" name="矩形 8"/>
          <p:cNvSpPr/>
          <p:nvPr/>
        </p:nvSpPr>
        <p:spPr>
          <a:xfrm>
            <a:off x="6275210"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5</a:t>
            </a:r>
            <a:endParaRPr lang="zh-TW" altLang="en-US" sz="2400" b="1" dirty="0">
              <a:solidFill>
                <a:srgbClr val="0070C0"/>
              </a:solidFill>
            </a:endParaRPr>
          </a:p>
        </p:txBody>
      </p:sp>
      <p:sp>
        <p:nvSpPr>
          <p:cNvPr id="10" name="矩形 9"/>
          <p:cNvSpPr/>
          <p:nvPr/>
        </p:nvSpPr>
        <p:spPr>
          <a:xfrm>
            <a:off x="6769100"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6</a:t>
            </a:r>
            <a:endParaRPr lang="zh-TW" altLang="en-US" sz="2400" b="1" dirty="0">
              <a:solidFill>
                <a:srgbClr val="0070C0"/>
              </a:solidFill>
            </a:endParaRPr>
          </a:p>
        </p:txBody>
      </p:sp>
      <p:sp>
        <p:nvSpPr>
          <p:cNvPr id="11" name="矩形 10"/>
          <p:cNvSpPr/>
          <p:nvPr/>
        </p:nvSpPr>
        <p:spPr>
          <a:xfrm>
            <a:off x="7254522"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9</a:t>
            </a:r>
            <a:endParaRPr lang="zh-TW" altLang="en-US" sz="2400" b="1" dirty="0">
              <a:solidFill>
                <a:srgbClr val="0070C0"/>
              </a:solidFill>
            </a:endParaRPr>
          </a:p>
        </p:txBody>
      </p:sp>
      <p:sp>
        <p:nvSpPr>
          <p:cNvPr id="12" name="矩形 11"/>
          <p:cNvSpPr/>
          <p:nvPr/>
        </p:nvSpPr>
        <p:spPr>
          <a:xfrm>
            <a:off x="7739944" y="1813274"/>
            <a:ext cx="485422" cy="654755"/>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70C0"/>
                </a:solidFill>
              </a:rPr>
              <a:t>3</a:t>
            </a:r>
            <a:endParaRPr lang="zh-TW" altLang="en-US" sz="2400" b="1" dirty="0">
              <a:solidFill>
                <a:srgbClr val="0070C0"/>
              </a:solidFill>
            </a:endParaRPr>
          </a:p>
        </p:txBody>
      </p:sp>
      <p:sp>
        <p:nvSpPr>
          <p:cNvPr id="13" name="文字方塊 12"/>
          <p:cNvSpPr txBox="1"/>
          <p:nvPr/>
        </p:nvSpPr>
        <p:spPr>
          <a:xfrm>
            <a:off x="3892103" y="1351609"/>
            <a:ext cx="4272323" cy="461665"/>
          </a:xfrm>
          <a:prstGeom prst="rect">
            <a:avLst/>
          </a:prstGeom>
          <a:noFill/>
        </p:spPr>
        <p:txBody>
          <a:bodyPr wrap="none" rtlCol="0">
            <a:spAutoFit/>
          </a:bodyPr>
          <a:lstStyle/>
          <a:p>
            <a:r>
              <a:rPr lang="en-US" altLang="zh-TW" sz="2400" b="1" dirty="0"/>
              <a:t>8     7     6     5    4     3     2     1     0</a:t>
            </a:r>
            <a:endParaRPr lang="zh-TW" altLang="en-US" sz="2400" b="1" dirty="0"/>
          </a:p>
        </p:txBody>
      </p:sp>
      <p:sp>
        <p:nvSpPr>
          <p:cNvPr id="14" name="文字方塊 13"/>
          <p:cNvSpPr txBox="1"/>
          <p:nvPr/>
        </p:nvSpPr>
        <p:spPr>
          <a:xfrm>
            <a:off x="3131959" y="1879041"/>
            <a:ext cx="760144" cy="523220"/>
          </a:xfrm>
          <a:prstGeom prst="rect">
            <a:avLst/>
          </a:prstGeom>
          <a:noFill/>
        </p:spPr>
        <p:txBody>
          <a:bodyPr wrap="none" rtlCol="0">
            <a:spAutoFit/>
          </a:bodyPr>
          <a:lstStyle/>
          <a:p>
            <a:r>
              <a:rPr lang="en-US" altLang="zh-TW" sz="2800" b="1" dirty="0"/>
              <a:t>N = </a:t>
            </a:r>
            <a:endParaRPr lang="zh-TW" altLang="en-US" sz="2800" b="1" dirty="0"/>
          </a:p>
        </p:txBody>
      </p:sp>
      <p:sp>
        <p:nvSpPr>
          <p:cNvPr id="17" name="文字方塊 16"/>
          <p:cNvSpPr txBox="1"/>
          <p:nvPr/>
        </p:nvSpPr>
        <p:spPr>
          <a:xfrm>
            <a:off x="4839815" y="2929694"/>
            <a:ext cx="2180404" cy="1200329"/>
          </a:xfrm>
          <a:prstGeom prst="rect">
            <a:avLst/>
          </a:prstGeom>
          <a:noFill/>
        </p:spPr>
        <p:txBody>
          <a:bodyPr wrap="none" rtlCol="0">
            <a:spAutoFit/>
          </a:bodyPr>
          <a:lstStyle/>
          <a:p>
            <a:pPr algn="r"/>
            <a:r>
              <a:rPr lang="en-US" altLang="zh-TW" sz="2400" b="1" dirty="0">
                <a:solidFill>
                  <a:srgbClr val="0070C0"/>
                </a:solidFill>
              </a:rPr>
              <a:t>3+6+5+3+3 = 20</a:t>
            </a:r>
          </a:p>
          <a:p>
            <a:pPr algn="r"/>
            <a:r>
              <a:rPr lang="en-US" altLang="zh-TW" sz="2400" b="1" dirty="0">
                <a:solidFill>
                  <a:srgbClr val="FF0000"/>
                </a:solidFill>
              </a:rPr>
              <a:t>9+5+4+2 = 20</a:t>
            </a:r>
          </a:p>
          <a:p>
            <a:pPr algn="r"/>
            <a:r>
              <a:rPr lang="en-US" altLang="zh-TW" sz="2400" b="1" dirty="0"/>
              <a:t>0</a:t>
            </a:r>
            <a:endParaRPr lang="zh-TW" altLang="en-US" sz="2400" b="1" dirty="0"/>
          </a:p>
        </p:txBody>
      </p:sp>
      <p:cxnSp>
        <p:nvCxnSpPr>
          <p:cNvPr id="22" name="直線接點 21"/>
          <p:cNvCxnSpPr/>
          <p:nvPr/>
        </p:nvCxnSpPr>
        <p:spPr>
          <a:xfrm flipV="1">
            <a:off x="4839814" y="3732389"/>
            <a:ext cx="2180405"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a:xfrm>
            <a:off x="4376235" y="4932718"/>
            <a:ext cx="3849131" cy="461665"/>
          </a:xfrm>
          <a:prstGeom prst="rect">
            <a:avLst/>
          </a:prstGeom>
          <a:noFill/>
        </p:spPr>
        <p:txBody>
          <a:bodyPr wrap="none" rtlCol="0">
            <a:spAutoFit/>
          </a:bodyPr>
          <a:lstStyle/>
          <a:p>
            <a:r>
              <a:rPr lang="en-US" altLang="zh-TW" sz="2400" b="1" dirty="0"/>
              <a:t>32345569 is a multiple of 11.</a:t>
            </a:r>
            <a:endParaRPr lang="zh-TW" altLang="en-US" sz="2400" b="1" dirty="0"/>
          </a:p>
        </p:txBody>
      </p:sp>
      <p:sp>
        <p:nvSpPr>
          <p:cNvPr id="3" name="向下箭號 2"/>
          <p:cNvSpPr/>
          <p:nvPr/>
        </p:nvSpPr>
        <p:spPr>
          <a:xfrm>
            <a:off x="5649864" y="4130023"/>
            <a:ext cx="783772" cy="6000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5" name="投影片編號版面配置區 14"/>
          <p:cNvSpPr>
            <a:spLocks noGrp="1"/>
          </p:cNvSpPr>
          <p:nvPr>
            <p:ph type="sldNum" sz="quarter" idx="12"/>
          </p:nvPr>
        </p:nvSpPr>
        <p:spPr/>
        <p:txBody>
          <a:bodyPr/>
          <a:lstStyle/>
          <a:p>
            <a:fld id="{10D21C26-42D7-47AF-83BF-92B31B87115F}" type="slidenum">
              <a:rPr lang="zh-TW" altLang="en-US" smtClean="0"/>
              <a:t>9</a:t>
            </a:fld>
            <a:endParaRPr lang="zh-TW" altLang="en-US"/>
          </a:p>
        </p:txBody>
      </p:sp>
    </p:spTree>
    <p:extLst>
      <p:ext uri="{BB962C8B-B14F-4D97-AF65-F5344CB8AC3E}">
        <p14:creationId xmlns:p14="http://schemas.microsoft.com/office/powerpoint/2010/main" val="34909055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Words>
  <Application>Microsoft Office PowerPoint</Application>
  <PresentationFormat>寬螢幕</PresentationFormat>
  <Paragraphs>331</Paragraphs>
  <Slides>26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微軟正黑體</vt:lpstr>
      <vt:lpstr>新細明體</vt:lpstr>
      <vt:lpstr>標楷體</vt:lpstr>
      <vt:lpstr>Arial</vt:lpstr>
      <vt:lpstr>Calibri</vt:lpstr>
      <vt:lpstr>Wingdings</vt:lpstr>
      <vt:lpstr>Office 佈景主題</vt:lpstr>
      <vt:lpstr>Week 3 09/22</vt:lpstr>
      <vt:lpstr>上週作業注意事項</vt:lpstr>
      <vt:lpstr>PowerPoint 簡報</vt:lpstr>
      <vt:lpstr>瞭解題目</vt:lpstr>
      <vt:lpstr>加法運算</vt:lpstr>
      <vt:lpstr>解題概念</vt:lpstr>
      <vt:lpstr>PowerPoint 簡報</vt:lpstr>
      <vt:lpstr>判別一個正整數是否是11的倍數</vt:lpstr>
      <vt:lpstr>PowerPoint 簡報</vt:lpstr>
      <vt:lpstr>解題演算</vt:lpstr>
      <vt:lpstr>10221 Satellites</vt:lpstr>
      <vt:lpstr>PowerPoint 簡報</vt:lpstr>
      <vt:lpstr>解題概念</vt:lpstr>
      <vt:lpstr>解題步驟</vt:lpstr>
      <vt:lpstr>strcmp()</vt:lpstr>
      <vt:lpstr>math.h中的三角函數及常數</vt:lpstr>
      <vt:lpstr>PowerPoint 簡報</vt:lpstr>
      <vt:lpstr>題意</vt:lpstr>
      <vt:lpstr>解題演算</vt:lpstr>
      <vt:lpstr>uva11388</vt:lpstr>
      <vt:lpstr>題意</vt:lpstr>
      <vt:lpstr>GCD與LCM關聯性</vt:lpstr>
      <vt:lpstr>解題演算</vt:lpstr>
      <vt:lpstr>C 語言字串</vt:lpstr>
      <vt:lpstr>讀取字串</vt:lpstr>
      <vt:lpstr>常用 C 字串函數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Jainshone Chung</dc:creator>
  <cp:lastModifiedBy>Jainshone Chung</cp:lastModifiedBy>
  <cp:revision>55</cp:revision>
  <dcterms:created xsi:type="dcterms:W3CDTF">2021-10-04T03:03:32Z</dcterms:created>
  <dcterms:modified xsi:type="dcterms:W3CDTF">2022-09-23T04:28:02Z</dcterms:modified>
</cp:coreProperties>
</file>