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59" r:id="rId10"/>
    <p:sldId id="260" r:id="rId11"/>
    <p:sldId id="268" r:id="rId12"/>
    <p:sldId id="275" r:id="rId13"/>
    <p:sldId id="276" r:id="rId14"/>
    <p:sldId id="277" r:id="rId15"/>
    <p:sldId id="278" r:id="rId16"/>
    <p:sldId id="270" r:id="rId17"/>
    <p:sldId id="271" r:id="rId18"/>
    <p:sldId id="273" r:id="rId19"/>
    <p:sldId id="274" r:id="rId20"/>
    <p:sldId id="258" r:id="rId21"/>
    <p:sldId id="256" r:id="rId22"/>
    <p:sldId id="257" r:id="rId2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13" autoAdjust="0"/>
    <p:restoredTop sz="94637"/>
  </p:normalViewPr>
  <p:slideViewPr>
    <p:cSldViewPr snapToGrid="0">
      <p:cViewPr varScale="1">
        <p:scale>
          <a:sx n="90" d="100"/>
          <a:sy n="90" d="100"/>
        </p:scale>
        <p:origin x="224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136E6-D64F-45A6-93C4-4107265E888B}" type="datetimeFigureOut">
              <a:rPr lang="zh-TW" altLang="en-US" smtClean="0"/>
              <a:t>2022/9/27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E3C3E-708A-4A5F-81B1-1B813076A4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1736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136E6-D64F-45A6-93C4-4107265E888B}" type="datetimeFigureOut">
              <a:rPr lang="zh-TW" altLang="en-US" smtClean="0"/>
              <a:t>2022/9/27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E3C3E-708A-4A5F-81B1-1B813076A4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2091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136E6-D64F-45A6-93C4-4107265E888B}" type="datetimeFigureOut">
              <a:rPr lang="zh-TW" altLang="en-US" smtClean="0"/>
              <a:t>2022/9/27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E3C3E-708A-4A5F-81B1-1B813076A4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2053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136E6-D64F-45A6-93C4-4107265E888B}" type="datetimeFigureOut">
              <a:rPr lang="zh-TW" altLang="en-US" smtClean="0"/>
              <a:t>2022/9/27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E3C3E-708A-4A5F-81B1-1B813076A4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5978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136E6-D64F-45A6-93C4-4107265E888B}" type="datetimeFigureOut">
              <a:rPr lang="zh-TW" altLang="en-US" smtClean="0"/>
              <a:t>2022/9/27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E3C3E-708A-4A5F-81B1-1B813076A4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8420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136E6-D64F-45A6-93C4-4107265E888B}" type="datetimeFigureOut">
              <a:rPr lang="zh-TW" altLang="en-US" smtClean="0"/>
              <a:t>2022/9/27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E3C3E-708A-4A5F-81B1-1B813076A4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7590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136E6-D64F-45A6-93C4-4107265E888B}" type="datetimeFigureOut">
              <a:rPr lang="zh-TW" altLang="en-US" smtClean="0"/>
              <a:t>2022/9/27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E3C3E-708A-4A5F-81B1-1B813076A4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7147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136E6-D64F-45A6-93C4-4107265E888B}" type="datetimeFigureOut">
              <a:rPr lang="zh-TW" altLang="en-US" smtClean="0"/>
              <a:t>2022/9/27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E3C3E-708A-4A5F-81B1-1B813076A4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9610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136E6-D64F-45A6-93C4-4107265E888B}" type="datetimeFigureOut">
              <a:rPr lang="zh-TW" altLang="en-US" smtClean="0"/>
              <a:t>2022/9/27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E3C3E-708A-4A5F-81B1-1B813076A4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8984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136E6-D64F-45A6-93C4-4107265E888B}" type="datetimeFigureOut">
              <a:rPr lang="zh-TW" altLang="en-US" smtClean="0"/>
              <a:t>2022/9/27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E3C3E-708A-4A5F-81B1-1B813076A4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7315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136E6-D64F-45A6-93C4-4107265E888B}" type="datetimeFigureOut">
              <a:rPr lang="zh-TW" altLang="en-US" smtClean="0"/>
              <a:t>2022/9/27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E3C3E-708A-4A5F-81B1-1B813076A4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4150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D136E6-D64F-45A6-93C4-4107265E888B}" type="datetimeFigureOut">
              <a:rPr lang="zh-TW" altLang="en-US" smtClean="0"/>
              <a:t>2022/9/27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2E3C3E-708A-4A5F-81B1-1B813076A4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3367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Microsoft JhengHei" panose="020B0604030504040204" pitchFamily="34" charset="-120"/>
          <a:ea typeface="Microsoft JhengHei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Microsoft JhengHei" panose="020B0604030504040204" pitchFamily="34" charset="-120"/>
          <a:ea typeface="Microsoft JhengHei" panose="020B0604030504040204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icrosoft JhengHei" panose="020B0604030504040204" pitchFamily="34" charset="-120"/>
          <a:ea typeface="Microsoft JhengHei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icrosoft JhengHei" panose="020B0604030504040204" pitchFamily="34" charset="-120"/>
          <a:ea typeface="Microsoft JhengHei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JhengHei" panose="020B0604030504040204" pitchFamily="34" charset="-120"/>
          <a:ea typeface="Microsoft JhengHei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JhengHei" panose="020B0604030504040204" pitchFamily="34" charset="-120"/>
          <a:ea typeface="Microsoft JhengHei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A3E4908B-24AB-648A-A8DB-39DEC32D9E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US" altLang="zh-TW" dirty="0"/>
              <a:t>Week 4 </a:t>
            </a:r>
            <a:endParaRPr lang="zh-TW" altLang="en-US" dirty="0"/>
          </a:p>
        </p:txBody>
      </p:sp>
      <p:sp>
        <p:nvSpPr>
          <p:cNvPr id="5" name="副標題 4">
            <a:extLst>
              <a:ext uri="{FF2B5EF4-FFF2-40B4-BE49-F238E27FC236}">
                <a16:creationId xmlns:a16="http://schemas.microsoft.com/office/drawing/2014/main" id="{7BEB0105-9F38-0D88-9A89-1B159E6B92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512323"/>
          </a:xfrm>
        </p:spPr>
        <p:txBody>
          <a:bodyPr>
            <a:normAutofit/>
          </a:bodyPr>
          <a:lstStyle/>
          <a:p>
            <a:r>
              <a:rPr lang="en-US" altLang="zh-TW" dirty="0"/>
              <a:t>uva10101(18.71%)</a:t>
            </a:r>
          </a:p>
          <a:p>
            <a:r>
              <a:rPr lang="en-US" altLang="zh-TW" dirty="0"/>
              <a:t>uva11332 (66.78%)</a:t>
            </a:r>
          </a:p>
          <a:p>
            <a:r>
              <a:rPr lang="en-US" altLang="zh-TW" dirty="0"/>
              <a:t>uva1225 (57.35%)</a:t>
            </a:r>
          </a:p>
          <a:p>
            <a:r>
              <a:rPr lang="en-US" altLang="zh-TW" dirty="0"/>
              <a:t>uva11461</a:t>
            </a:r>
          </a:p>
          <a:p>
            <a:r>
              <a:rPr lang="en-US" altLang="zh-TW" dirty="0"/>
              <a:t>uva10071 (74.29%)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674192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題意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zh-TW" altLang="en-US" sz="2400" dirty="0"/>
              <a:t>對於所有正整數 </a:t>
            </a:r>
            <a:r>
              <a:rPr lang="en-US" altLang="zh-TW" sz="2400" dirty="0"/>
              <a:t>n </a:t>
            </a:r>
            <a:r>
              <a:rPr lang="zh-TW" altLang="en-US" sz="2400" dirty="0"/>
              <a:t>，定義一函數 </a:t>
            </a:r>
            <a:r>
              <a:rPr lang="en-US" altLang="zh-TW" sz="2400" dirty="0"/>
              <a:t>f(n) </a:t>
            </a:r>
            <a:r>
              <a:rPr lang="zh-TW" altLang="en-US" sz="2400" dirty="0"/>
              <a:t>為 </a:t>
            </a:r>
            <a:r>
              <a:rPr lang="en-US" altLang="zh-TW" sz="2400" dirty="0"/>
              <a:t>n  </a:t>
            </a:r>
            <a:r>
              <a:rPr lang="zh-TW" altLang="en-US" sz="2400" dirty="0"/>
              <a:t>的每一個十進位數字的總和，若再把 </a:t>
            </a:r>
            <a:r>
              <a:rPr lang="en-US" altLang="zh-TW" sz="2400" dirty="0"/>
              <a:t>f(n) </a:t>
            </a:r>
            <a:r>
              <a:rPr lang="zh-TW" altLang="en-US" sz="2400" dirty="0"/>
              <a:t>代入函數中可得最到 </a:t>
            </a:r>
            <a:r>
              <a:rPr lang="en-US" altLang="zh-TW" sz="2400" i="1" dirty="0"/>
              <a:t>n, f(n), f(f(n)), f(f(f(n)))…</a:t>
            </a:r>
            <a:r>
              <a:rPr lang="en-US" altLang="zh-TW" sz="2400" dirty="0"/>
              <a:t> </a:t>
            </a:r>
            <a:r>
              <a:rPr lang="zh-TW" altLang="en-US" sz="2400" dirty="0"/>
              <a:t>最後得到</a:t>
            </a:r>
            <a:r>
              <a:rPr lang="zh-TW" altLang="en-US" sz="2400" dirty="0">
                <a:solidFill>
                  <a:srgbClr val="FF0000"/>
                </a:solidFill>
              </a:rPr>
              <a:t>僅有一位數字</a:t>
            </a:r>
            <a:r>
              <a:rPr lang="zh-TW" altLang="en-US" sz="2400" dirty="0"/>
              <a:t>的值，並定義該值為 </a:t>
            </a:r>
            <a:r>
              <a:rPr lang="en-US" altLang="zh-TW" sz="2400" dirty="0"/>
              <a:t>g(n) </a:t>
            </a:r>
          </a:p>
          <a:p>
            <a:pPr>
              <a:lnSpc>
                <a:spcPct val="120000"/>
              </a:lnSpc>
            </a:pPr>
            <a:r>
              <a:rPr lang="zh-TW" altLang="en-US" sz="2400" dirty="0"/>
              <a:t>當  </a:t>
            </a:r>
            <a:r>
              <a:rPr lang="en-US" altLang="zh-TW" sz="2400" dirty="0"/>
              <a:t>n=1234567892 </a:t>
            </a:r>
            <a:r>
              <a:rPr lang="zh-TW" altLang="en-US" sz="2400" dirty="0"/>
              <a:t>，則：</a:t>
            </a:r>
          </a:p>
          <a:p>
            <a:pPr lvl="1">
              <a:lnSpc>
                <a:spcPct val="120000"/>
              </a:lnSpc>
            </a:pPr>
            <a:r>
              <a:rPr lang="zh-TW" altLang="en-US" dirty="0"/>
              <a:t> </a:t>
            </a:r>
            <a:r>
              <a:rPr lang="en-US" altLang="zh-TW" dirty="0"/>
              <a:t>f(n)=1+2+3+4+5+6+7+8+9+2=47 </a:t>
            </a:r>
            <a:br>
              <a:rPr lang="en-US" altLang="zh-TW" dirty="0"/>
            </a:br>
            <a:r>
              <a:rPr lang="en-US" altLang="zh-TW" dirty="0"/>
              <a:t> f(f(n))=4+7=11 </a:t>
            </a:r>
            <a:br>
              <a:rPr lang="en-US" altLang="zh-TW" dirty="0"/>
            </a:br>
            <a:r>
              <a:rPr lang="en-US" altLang="zh-TW" dirty="0"/>
              <a:t> f(f(f(n)))=1+1=2 </a:t>
            </a:r>
          </a:p>
          <a:p>
            <a:pPr lvl="1">
              <a:lnSpc>
                <a:spcPct val="120000"/>
              </a:lnSpc>
            </a:pPr>
            <a:r>
              <a:rPr lang="zh-TW" altLang="en-US" dirty="0"/>
              <a:t>所以， </a:t>
            </a:r>
            <a:r>
              <a:rPr lang="en-US" altLang="zh-TW" dirty="0"/>
              <a:t>g(1234567892)=2 </a:t>
            </a:r>
            <a:r>
              <a:rPr lang="zh-TW" altLang="en-US" dirty="0"/>
              <a:t>。</a:t>
            </a:r>
            <a:endParaRPr lang="en-US" altLang="zh-TW" dirty="0"/>
          </a:p>
          <a:p>
            <a:pPr>
              <a:lnSpc>
                <a:spcPct val="120000"/>
              </a:lnSpc>
            </a:pPr>
            <a:r>
              <a:rPr lang="zh-TW" altLang="en-US" sz="2400" dirty="0"/>
              <a:t>輸入的每一行會有一個正整數 </a:t>
            </a:r>
            <a:r>
              <a:rPr lang="en-US" altLang="zh-TW" sz="2400" dirty="0"/>
              <a:t>n </a:t>
            </a:r>
            <a:r>
              <a:rPr lang="zh-TW" altLang="en-US" sz="2400" dirty="0"/>
              <a:t>，其值最大到 </a:t>
            </a:r>
            <a:r>
              <a:rPr lang="en-US" altLang="zh-TW" sz="2400" dirty="0"/>
              <a:t>2×10</a:t>
            </a:r>
            <a:r>
              <a:rPr lang="en-US" altLang="zh-TW" sz="2400" baseline="30000" dirty="0"/>
              <a:t>9</a:t>
            </a:r>
            <a:r>
              <a:rPr lang="en-US" altLang="zh-TW" sz="2400" dirty="0"/>
              <a:t> </a:t>
            </a:r>
            <a:r>
              <a:rPr lang="zh-TW" altLang="en-US" sz="2400" dirty="0"/>
              <a:t>，你必須輸出 </a:t>
            </a:r>
            <a:r>
              <a:rPr lang="en-US" altLang="zh-TW" sz="2400" dirty="0"/>
              <a:t>g(n) </a:t>
            </a:r>
            <a:r>
              <a:rPr lang="zh-TW" altLang="en-US" sz="2400" dirty="0"/>
              <a:t>。輸入是以 </a:t>
            </a:r>
            <a:r>
              <a:rPr lang="en-US" altLang="zh-TW" sz="2400" dirty="0"/>
              <a:t>0 </a:t>
            </a:r>
            <a:r>
              <a:rPr lang="zh-TW" altLang="en-US" sz="2400" dirty="0"/>
              <a:t>值做為結束，該值不需要輸出。</a:t>
            </a:r>
            <a:br>
              <a:rPr lang="en-US" altLang="zh-TW" sz="2400" dirty="0"/>
            </a:br>
            <a:br>
              <a:rPr lang="en-US" altLang="zh-TW" sz="2400" dirty="0"/>
            </a:br>
            <a:endParaRPr lang="en-US" altLang="zh-TW" sz="2400" dirty="0"/>
          </a:p>
          <a:p>
            <a:pPr>
              <a:lnSpc>
                <a:spcPct val="120000"/>
              </a:lnSpc>
            </a:pP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109861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180D97-BFCF-2EA0-6504-12C8CAB80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解題演算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FE2F1FD-F4F5-743B-EE31-9DCE2A7554C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kumimoji="1" lang="zh-TW" altLang="en-US" sz="2000" dirty="0"/>
              <a:t>宣告 </a:t>
            </a:r>
            <a:r>
              <a:rPr kumimoji="1" lang="en-US" altLang="zh-TW" sz="2000" dirty="0"/>
              <a:t>sum (</a:t>
            </a:r>
            <a:r>
              <a:rPr kumimoji="1" lang="zh-TW" altLang="en-US" sz="2000" dirty="0"/>
              <a:t>計算數字和</a:t>
            </a:r>
            <a:r>
              <a:rPr kumimoji="1" lang="en-US" altLang="zh-TW" sz="2000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zh-TW" altLang="en-US" sz="2000" dirty="0"/>
              <a:t>輸入數字定義為字串</a:t>
            </a:r>
            <a:endParaRPr kumimoji="1" lang="en-US" altLang="zh-TW" sz="2000" dirty="0"/>
          </a:p>
          <a:p>
            <a:pPr marL="514350" indent="-514350">
              <a:buFont typeface="+mj-lt"/>
              <a:buAutoNum type="arabicPeriod"/>
            </a:pPr>
            <a:r>
              <a:rPr kumimoji="1" lang="zh-TW" altLang="en-US" sz="2000" dirty="0"/>
              <a:t>累加字串中每一數字</a:t>
            </a:r>
            <a:endParaRPr kumimoji="1" lang="en-US" altLang="zh-TW" sz="2000" dirty="0"/>
          </a:p>
          <a:p>
            <a:pPr lvl="1"/>
            <a:r>
              <a:rPr kumimoji="1" lang="zh-TW" altLang="en-US" sz="2000" dirty="0">
                <a:solidFill>
                  <a:srgbClr val="FF0000"/>
                </a:solidFill>
              </a:rPr>
              <a:t>利用</a:t>
            </a:r>
            <a:r>
              <a:rPr kumimoji="1" lang="en-US" altLang="zh-TW" sz="2000" dirty="0">
                <a:solidFill>
                  <a:srgbClr val="FF0000"/>
                </a:solidFill>
              </a:rPr>
              <a:t>ascii</a:t>
            </a:r>
            <a:r>
              <a:rPr kumimoji="1" lang="zh-TW" altLang="en-US" sz="2000" dirty="0">
                <a:solidFill>
                  <a:srgbClr val="FF0000"/>
                </a:solidFill>
              </a:rPr>
              <a:t>碼專換數字字元為數值</a:t>
            </a:r>
            <a:endParaRPr kumimoji="1" lang="en-US" altLang="zh-TW" sz="2000" dirty="0">
              <a:solidFill>
                <a:srgbClr val="FF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kumimoji="1" lang="en-US" altLang="zh-TW" sz="2000" dirty="0"/>
              <a:t>if  sum &gt;= 10</a:t>
            </a:r>
          </a:p>
          <a:p>
            <a:pPr lvl="1"/>
            <a:r>
              <a:rPr kumimoji="1" lang="zh-TW" altLang="en-US" sz="2000" dirty="0"/>
              <a:t>將 </a:t>
            </a:r>
            <a:r>
              <a:rPr kumimoji="1" lang="en-US" altLang="zh-TW" sz="2000" dirty="0"/>
              <a:t>sum </a:t>
            </a:r>
            <a:r>
              <a:rPr kumimoji="1" lang="zh-TW" altLang="en-US" sz="2000" dirty="0"/>
              <a:t>轉換為字串 （</a:t>
            </a:r>
            <a:r>
              <a:rPr kumimoji="1" lang="zh-TW" altLang="en-US" sz="2000" dirty="0">
                <a:solidFill>
                  <a:srgbClr val="FF0000"/>
                </a:solidFill>
              </a:rPr>
              <a:t>可以使用 </a:t>
            </a:r>
            <a:r>
              <a:rPr kumimoji="1" lang="en-US" altLang="zh-TW" sz="2000" dirty="0" err="1">
                <a:solidFill>
                  <a:srgbClr val="FF0000"/>
                </a:solidFill>
              </a:rPr>
              <a:t>sprintf</a:t>
            </a:r>
            <a:r>
              <a:rPr kumimoji="1" lang="zh-TW" altLang="en-US" sz="2000" dirty="0"/>
              <a:t>）</a:t>
            </a:r>
            <a:endParaRPr kumimoji="1" lang="en-US" altLang="zh-TW" sz="2000" dirty="0"/>
          </a:p>
          <a:p>
            <a:pPr lvl="1"/>
            <a:r>
              <a:rPr kumimoji="1" lang="en-US" altLang="zh-TW" sz="2000" dirty="0" err="1"/>
              <a:t>goto</a:t>
            </a:r>
            <a:r>
              <a:rPr kumimoji="1" lang="en-US" altLang="zh-TW" sz="2000" dirty="0"/>
              <a:t> 3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zh-TW" sz="2000" dirty="0"/>
              <a:t>else</a:t>
            </a:r>
          </a:p>
          <a:p>
            <a:pPr lvl="1"/>
            <a:r>
              <a:rPr kumimoji="1" lang="en-US" altLang="zh-TW" sz="2000" dirty="0"/>
              <a:t>return sum</a:t>
            </a:r>
          </a:p>
          <a:p>
            <a:pPr marL="914400" lvl="1" indent="-457200">
              <a:buFont typeface="+mj-lt"/>
              <a:buAutoNum type="arabicPeriod"/>
            </a:pPr>
            <a:endParaRPr kumimoji="1" lang="zh-TW" altLang="en-US" sz="2000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4858EA9-E726-8C09-2FDE-F0311028A18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000" dirty="0"/>
              <a:t>int </a:t>
            </a:r>
            <a:r>
              <a:rPr lang="en-US" altLang="zh-TW" sz="2000" dirty="0" err="1"/>
              <a:t>sumdigits</a:t>
            </a:r>
            <a:r>
              <a:rPr lang="en-US" altLang="zh-TW" sz="2000" dirty="0"/>
              <a:t>(char n[10]){</a:t>
            </a:r>
          </a:p>
          <a:p>
            <a:pPr marL="457200" lvl="1" indent="0">
              <a:buNone/>
            </a:pPr>
            <a:r>
              <a:rPr lang="en-US" altLang="zh-TW" sz="2000" dirty="0"/>
              <a:t>int sum = 0</a:t>
            </a:r>
          </a:p>
          <a:p>
            <a:pPr marL="457200" lvl="1" indent="0">
              <a:buNone/>
            </a:pPr>
            <a:r>
              <a:rPr lang="en-US" altLang="zh-TW" sz="2000" dirty="0"/>
              <a:t>char num[10]</a:t>
            </a:r>
          </a:p>
          <a:p>
            <a:pPr marL="457200" lvl="1" indent="0">
              <a:buNone/>
            </a:pPr>
            <a:r>
              <a:rPr lang="en-US" altLang="zh-TW" sz="2000" dirty="0"/>
              <a:t>sum </a:t>
            </a:r>
            <a:r>
              <a:rPr lang="en-US" altLang="zh-TW" sz="2000" dirty="0">
                <a:sym typeface="Wingdings" pitchFamily="2" charset="2"/>
              </a:rPr>
              <a:t> </a:t>
            </a:r>
            <a:r>
              <a:rPr lang="zh-TW" altLang="en-US" sz="2000" dirty="0"/>
              <a:t>累加每一個數字 </a:t>
            </a:r>
            <a:endParaRPr lang="en-US" altLang="zh-TW" sz="2000" dirty="0"/>
          </a:p>
          <a:p>
            <a:pPr marL="457200" lvl="1" indent="0">
              <a:buNone/>
            </a:pPr>
            <a:r>
              <a:rPr lang="en-US" altLang="zh-TW" sz="2000" dirty="0"/>
              <a:t>if sum &gt;= 10</a:t>
            </a:r>
          </a:p>
          <a:p>
            <a:pPr marL="914400" lvl="2" indent="0">
              <a:buNone/>
            </a:pPr>
            <a:r>
              <a:rPr lang="zh-TW" altLang="en-US" dirty="0"/>
              <a:t>將 </a:t>
            </a:r>
            <a:r>
              <a:rPr lang="en-US" altLang="zh-TW" dirty="0"/>
              <a:t>sum </a:t>
            </a:r>
            <a:r>
              <a:rPr lang="zh-TW" altLang="en-US" dirty="0"/>
              <a:t>轉換為字串</a:t>
            </a:r>
            <a:r>
              <a:rPr lang="en-US" altLang="zh-TW" dirty="0"/>
              <a:t>, num[10]</a:t>
            </a:r>
          </a:p>
          <a:p>
            <a:pPr marL="914400" lvl="2" indent="0">
              <a:buNone/>
            </a:pPr>
            <a:r>
              <a:rPr lang="en-US" altLang="zh-TW" dirty="0"/>
              <a:t>call </a:t>
            </a:r>
            <a:r>
              <a:rPr lang="en-US" altLang="zh-TW" dirty="0" err="1"/>
              <a:t>sumdigits</a:t>
            </a:r>
            <a:r>
              <a:rPr lang="en-US" altLang="zh-TW" dirty="0"/>
              <a:t>(num)</a:t>
            </a:r>
          </a:p>
          <a:p>
            <a:pPr marL="457200" lvl="1" indent="0">
              <a:buNone/>
            </a:pPr>
            <a:r>
              <a:rPr lang="en-US" altLang="zh-TW" sz="2000" dirty="0"/>
              <a:t>else</a:t>
            </a:r>
          </a:p>
          <a:p>
            <a:pPr marL="914400" lvl="2" indent="0">
              <a:buNone/>
            </a:pPr>
            <a:r>
              <a:rPr lang="en-US" altLang="zh-TW" dirty="0"/>
              <a:t>return sum</a:t>
            </a:r>
          </a:p>
          <a:p>
            <a:pPr marL="0" indent="0">
              <a:buNone/>
            </a:pPr>
            <a:r>
              <a:rPr lang="en-US" altLang="zh-TW" sz="2000" dirty="0"/>
              <a:t>}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7351342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2085AE79-5FC5-3EFE-6BED-46A7FD76C1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847" y="328595"/>
            <a:ext cx="7528306" cy="6200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6675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5E6A67-568F-3D83-FD55-1E655B101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題意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37BD887-50D9-247F-49B6-35F1B36022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" altLang="zh-TW" sz="2400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Trung</a:t>
            </a:r>
            <a:r>
              <a:rPr lang="zh-TW" altLang="en-US" sz="24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覺得他的數學作業很無聊。他拿一支粉筆，開始寫一系列從</a:t>
            </a:r>
            <a:r>
              <a:rPr lang="en-US" altLang="zh-TW" sz="24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1</a:t>
            </a:r>
            <a:r>
              <a:rPr lang="zh-TW" altLang="en-US" sz="24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到</a:t>
            </a:r>
            <a:r>
              <a:rPr lang="en" altLang="zh-TW" sz="24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N (1 &lt; N &lt; 10000)</a:t>
            </a:r>
            <a:r>
              <a:rPr lang="zh-TW" altLang="en-US" sz="24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的連續整數。之後，他計算每個數字</a:t>
            </a:r>
            <a:r>
              <a:rPr lang="en-US" altLang="zh-TW" sz="24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(0~9)</a:t>
            </a:r>
            <a:r>
              <a:rPr lang="zh-TW" altLang="en-US" sz="24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出現在序列中的次數。例如，對於</a:t>
            </a:r>
            <a:r>
              <a:rPr lang="en" altLang="zh-TW" sz="24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N = 13</a:t>
            </a:r>
            <a:r>
              <a:rPr lang="zh-TW" altLang="en" sz="24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，</a:t>
            </a:r>
            <a:r>
              <a:rPr lang="zh-TW" altLang="en-US" sz="24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序列為：</a:t>
            </a:r>
            <a:r>
              <a:rPr lang="en-US" altLang="zh-TW" sz="24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12345678910111213</a:t>
            </a:r>
            <a:r>
              <a:rPr lang="zh-TW" altLang="en-US" sz="24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在此序列中，</a:t>
            </a:r>
            <a:r>
              <a:rPr lang="en-US" altLang="zh-TW" sz="24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0</a:t>
            </a:r>
            <a:r>
              <a:rPr lang="zh-TW" altLang="en-US" sz="24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出現一次，</a:t>
            </a:r>
            <a:r>
              <a:rPr lang="en-US" altLang="zh-TW" sz="24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1</a:t>
            </a:r>
            <a:r>
              <a:rPr lang="zh-TW" altLang="en-US" sz="24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出現</a:t>
            </a:r>
            <a:r>
              <a:rPr lang="en-US" altLang="zh-TW" sz="24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6</a:t>
            </a:r>
            <a:r>
              <a:rPr lang="zh-TW" altLang="en-US" sz="24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次，</a:t>
            </a:r>
            <a:r>
              <a:rPr lang="en-US" altLang="zh-TW" sz="24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2</a:t>
            </a:r>
            <a:r>
              <a:rPr lang="zh-TW" altLang="en-US" sz="24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出現</a:t>
            </a:r>
            <a:r>
              <a:rPr lang="en-US" altLang="zh-TW" sz="24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2</a:t>
            </a:r>
            <a:r>
              <a:rPr lang="zh-TW" altLang="en-US" sz="24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次，</a:t>
            </a:r>
            <a:r>
              <a:rPr lang="en-US" altLang="zh-TW" sz="24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3</a:t>
            </a:r>
            <a:r>
              <a:rPr lang="zh-TW" altLang="en-US" sz="24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出現</a:t>
            </a:r>
            <a:r>
              <a:rPr lang="en-US" altLang="zh-TW" sz="24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3</a:t>
            </a:r>
            <a:r>
              <a:rPr lang="zh-TW" altLang="en-US" sz="24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次，並且從</a:t>
            </a:r>
            <a:r>
              <a:rPr lang="en-US" altLang="zh-TW" sz="24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4</a:t>
            </a:r>
            <a:r>
              <a:rPr lang="zh-TW" altLang="en-US" sz="24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到</a:t>
            </a:r>
            <a:r>
              <a:rPr lang="en-US" altLang="zh-TW" sz="24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9</a:t>
            </a:r>
            <a:r>
              <a:rPr lang="zh-TW" altLang="en-US" sz="24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的每個數字出現一次。玩了一段時間後，</a:t>
            </a:r>
            <a:r>
              <a:rPr lang="en" altLang="zh-TW" sz="2400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Trung</a:t>
            </a:r>
            <a:r>
              <a:rPr lang="zh-TW" altLang="en-US" sz="24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再次感到無聊。他現在想寫一個程式來計算。 你的任務是幫助他寫程式。</a:t>
            </a:r>
            <a:endParaRPr lang="en-US" altLang="zh-TW" sz="2400" b="0" i="0" dirty="0">
              <a:solidFill>
                <a:srgbClr val="333333"/>
              </a:solidFill>
              <a:effectLst/>
              <a:latin typeface="Helvetica Neue" panose="02000503000000020004" pitchFamily="2" charset="0"/>
            </a:endParaRPr>
          </a:p>
          <a:p>
            <a:pPr>
              <a:lnSpc>
                <a:spcPct val="100000"/>
              </a:lnSpc>
            </a:pPr>
            <a:r>
              <a:rPr lang="zh-TW" altLang="en-US" sz="24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輸入第一行包含一個整數</a:t>
            </a:r>
            <a:r>
              <a:rPr lang="en" altLang="zh-TW" sz="24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T (T &lt;= 20)</a:t>
            </a:r>
            <a:r>
              <a:rPr lang="zh-TW" altLang="en" sz="24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，</a:t>
            </a:r>
            <a:r>
              <a:rPr lang="zh-TW" altLang="en-US" sz="24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代表接下來有幾個</a:t>
            </a:r>
            <a:r>
              <a:rPr lang="en" altLang="zh-TW" sz="24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Case</a:t>
            </a:r>
            <a:r>
              <a:rPr lang="zh-TW" altLang="en" sz="24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。</a:t>
            </a:r>
            <a:br>
              <a:rPr lang="en" altLang="zh-TW" sz="2400" dirty="0"/>
            </a:br>
            <a:r>
              <a:rPr lang="zh-TW" altLang="en-US" sz="24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接下來每個</a:t>
            </a:r>
            <a:r>
              <a:rPr lang="en" altLang="zh-TW" sz="24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Case</a:t>
            </a:r>
            <a:r>
              <a:rPr lang="zh-TW" altLang="en-US" sz="24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有一個整數</a:t>
            </a:r>
            <a:r>
              <a:rPr lang="en" altLang="zh-TW" sz="24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N</a:t>
            </a:r>
            <a:r>
              <a:rPr lang="zh-TW" altLang="en" sz="24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。</a:t>
            </a:r>
            <a:endParaRPr lang="en-US" altLang="zh-TW" sz="2400" dirty="0">
              <a:solidFill>
                <a:srgbClr val="333333"/>
              </a:solidFill>
              <a:latin typeface="Helvetica Neue" panose="02000503000000020004" pitchFamily="2" charset="0"/>
            </a:endParaRPr>
          </a:p>
          <a:p>
            <a:pPr>
              <a:lnSpc>
                <a:spcPct val="100000"/>
              </a:lnSpc>
            </a:pPr>
            <a:r>
              <a:rPr lang="zh-TW" altLang="en-US" sz="24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對於每個</a:t>
            </a:r>
            <a:r>
              <a:rPr lang="en" altLang="zh-TW" sz="24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Case</a:t>
            </a:r>
            <a:r>
              <a:rPr lang="zh-TW" altLang="en" sz="24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，</a:t>
            </a:r>
            <a:r>
              <a:rPr lang="zh-TW" altLang="en-US" sz="24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依序寫下</a:t>
            </a:r>
            <a:r>
              <a:rPr lang="en-US" altLang="zh-TW" sz="24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0~9</a:t>
            </a:r>
            <a:r>
              <a:rPr lang="zh-TW" altLang="en-US" sz="24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數字出現次數，數字間用空格隔開。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998265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0019FF-D890-2F64-D816-FA525B8FC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範例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892999F-3A3C-F7D8-C28F-FCCD59EECD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TW" sz="2400" dirty="0"/>
              <a:t>3</a:t>
            </a:r>
          </a:p>
          <a:p>
            <a:pPr lvl="1"/>
            <a:r>
              <a:rPr kumimoji="1" lang="en-US" altLang="zh-TW" dirty="0"/>
              <a:t>123</a:t>
            </a:r>
          </a:p>
          <a:p>
            <a:pPr lvl="1"/>
            <a:r>
              <a:rPr kumimoji="1" lang="en-US" altLang="zh-TW" dirty="0">
                <a:solidFill>
                  <a:srgbClr val="0432FF"/>
                </a:solidFill>
              </a:rPr>
              <a:t>0123456789</a:t>
            </a:r>
          </a:p>
          <a:p>
            <a:pPr lvl="1"/>
            <a:r>
              <a:rPr kumimoji="1" lang="en-US" altLang="zh-TW" dirty="0"/>
              <a:t>0111000000</a:t>
            </a:r>
          </a:p>
          <a:p>
            <a:r>
              <a:rPr kumimoji="1" lang="en-US" altLang="zh-TW" sz="2400" dirty="0"/>
              <a:t>13</a:t>
            </a:r>
          </a:p>
          <a:p>
            <a:pPr lvl="1"/>
            <a:r>
              <a:rPr kumimoji="1" lang="en-US" altLang="zh-TW" dirty="0"/>
              <a:t>12345678910111213</a:t>
            </a:r>
          </a:p>
          <a:p>
            <a:pPr lvl="1"/>
            <a:r>
              <a:rPr kumimoji="1" lang="en-US" altLang="zh-TW" dirty="0">
                <a:solidFill>
                  <a:srgbClr val="0432FF"/>
                </a:solidFill>
              </a:rPr>
              <a:t>0123456789 </a:t>
            </a:r>
          </a:p>
          <a:p>
            <a:pPr lvl="1"/>
            <a:r>
              <a:rPr kumimoji="1" lang="en-US" altLang="zh-TW" dirty="0"/>
              <a:t>1622111111 (</a:t>
            </a:r>
            <a:r>
              <a:rPr kumimoji="1" lang="zh-TW" altLang="en-US" dirty="0"/>
              <a:t>數字出現的次數</a:t>
            </a:r>
            <a:r>
              <a:rPr kumimoji="1" lang="en-US" altLang="zh-TW" dirty="0"/>
              <a:t>)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156888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40F91F-1048-8AC8-5FDF-C06CC8B59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演算概念</a:t>
            </a:r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D8E40E16-992E-12FD-C9E7-98A088C18B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4722717" cy="4722717"/>
          </a:xfr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A83160C3-80FE-B784-84CC-8EA7C7F3A0D9}"/>
              </a:ext>
            </a:extLst>
          </p:cNvPr>
          <p:cNvSpPr txBox="1"/>
          <p:nvPr/>
        </p:nvSpPr>
        <p:spPr>
          <a:xfrm>
            <a:off x="5738430" y="2061134"/>
            <a:ext cx="750526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a = 13</a:t>
            </a:r>
          </a:p>
          <a:p>
            <a:r>
              <a:rPr kumimoji="1" lang="en-US" altLang="zh-TW" dirty="0"/>
              <a:t>1</a:t>
            </a:r>
          </a:p>
          <a:p>
            <a:r>
              <a:rPr kumimoji="1" lang="en-US" altLang="zh-TW" dirty="0"/>
              <a:t>2</a:t>
            </a:r>
          </a:p>
          <a:p>
            <a:r>
              <a:rPr kumimoji="1" lang="en-US" altLang="zh-TW" dirty="0"/>
              <a:t>3</a:t>
            </a:r>
          </a:p>
          <a:p>
            <a:r>
              <a:rPr kumimoji="1" lang="en-US" altLang="zh-TW" dirty="0"/>
              <a:t>4</a:t>
            </a:r>
          </a:p>
          <a:p>
            <a:r>
              <a:rPr kumimoji="1" lang="en-US" altLang="zh-TW" dirty="0"/>
              <a:t>5</a:t>
            </a:r>
          </a:p>
          <a:p>
            <a:r>
              <a:rPr kumimoji="1" lang="en-US" altLang="zh-TW" dirty="0"/>
              <a:t>6</a:t>
            </a:r>
          </a:p>
          <a:p>
            <a:r>
              <a:rPr kumimoji="1" lang="en-US" altLang="zh-TW" dirty="0"/>
              <a:t>7</a:t>
            </a:r>
          </a:p>
          <a:p>
            <a:r>
              <a:rPr kumimoji="1" lang="en-US" altLang="zh-TW" dirty="0"/>
              <a:t>8</a:t>
            </a:r>
          </a:p>
          <a:p>
            <a:r>
              <a:rPr kumimoji="1" lang="en-US" altLang="zh-TW" dirty="0"/>
              <a:t>9</a:t>
            </a:r>
          </a:p>
          <a:p>
            <a:r>
              <a:rPr kumimoji="1" lang="en-US" altLang="zh-TW" dirty="0"/>
              <a:t>10</a:t>
            </a:r>
          </a:p>
          <a:p>
            <a:r>
              <a:rPr kumimoji="1" lang="en-US" altLang="zh-TW" dirty="0"/>
              <a:t>11</a:t>
            </a:r>
          </a:p>
          <a:p>
            <a:r>
              <a:rPr kumimoji="1" lang="en-US" altLang="zh-TW" dirty="0"/>
              <a:t>12</a:t>
            </a:r>
          </a:p>
          <a:p>
            <a:r>
              <a:rPr kumimoji="1" lang="en-US" altLang="zh-TW" dirty="0"/>
              <a:t>13</a:t>
            </a:r>
            <a:endParaRPr kumimoji="1" lang="zh-TW" altLang="en-US" dirty="0"/>
          </a:p>
        </p:txBody>
      </p:sp>
      <p:graphicFrame>
        <p:nvGraphicFramePr>
          <p:cNvPr id="9" name="表格 9">
            <a:extLst>
              <a:ext uri="{FF2B5EF4-FFF2-40B4-BE49-F238E27FC236}">
                <a16:creationId xmlns:a16="http://schemas.microsoft.com/office/drawing/2014/main" id="{2BDDD2D4-35C9-848F-451B-85FA0F4041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4085304"/>
              </p:ext>
            </p:extLst>
          </p:nvPr>
        </p:nvGraphicFramePr>
        <p:xfrm>
          <a:off x="7473696" y="3681206"/>
          <a:ext cx="2552190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10438">
                  <a:extLst>
                    <a:ext uri="{9D8B030D-6E8A-4147-A177-3AD203B41FA5}">
                      <a16:colId xmlns:a16="http://schemas.microsoft.com/office/drawing/2014/main" val="532495630"/>
                    </a:ext>
                  </a:extLst>
                </a:gridCol>
                <a:gridCol w="510438">
                  <a:extLst>
                    <a:ext uri="{9D8B030D-6E8A-4147-A177-3AD203B41FA5}">
                      <a16:colId xmlns:a16="http://schemas.microsoft.com/office/drawing/2014/main" val="109779292"/>
                    </a:ext>
                  </a:extLst>
                </a:gridCol>
                <a:gridCol w="510438">
                  <a:extLst>
                    <a:ext uri="{9D8B030D-6E8A-4147-A177-3AD203B41FA5}">
                      <a16:colId xmlns:a16="http://schemas.microsoft.com/office/drawing/2014/main" val="219822143"/>
                    </a:ext>
                  </a:extLst>
                </a:gridCol>
                <a:gridCol w="510438">
                  <a:extLst>
                    <a:ext uri="{9D8B030D-6E8A-4147-A177-3AD203B41FA5}">
                      <a16:colId xmlns:a16="http://schemas.microsoft.com/office/drawing/2014/main" val="3678008875"/>
                    </a:ext>
                  </a:extLst>
                </a:gridCol>
                <a:gridCol w="510438">
                  <a:extLst>
                    <a:ext uri="{9D8B030D-6E8A-4147-A177-3AD203B41FA5}">
                      <a16:colId xmlns:a16="http://schemas.microsoft.com/office/drawing/2014/main" val="37073800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6357966"/>
                  </a:ext>
                </a:extLst>
              </a:tr>
            </a:tbl>
          </a:graphicData>
        </a:graphic>
      </p:graphicFrame>
      <p:graphicFrame>
        <p:nvGraphicFramePr>
          <p:cNvPr id="11" name="表格 11">
            <a:extLst>
              <a:ext uri="{FF2B5EF4-FFF2-40B4-BE49-F238E27FC236}">
                <a16:creationId xmlns:a16="http://schemas.microsoft.com/office/drawing/2014/main" id="{7B1C4A8E-A4BA-86F1-2C3B-9A44034E83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4132225"/>
              </p:ext>
            </p:extLst>
          </p:nvPr>
        </p:nvGraphicFramePr>
        <p:xfrm>
          <a:off x="6545657" y="4046293"/>
          <a:ext cx="225958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1917">
                  <a:extLst>
                    <a:ext uri="{9D8B030D-6E8A-4147-A177-3AD203B41FA5}">
                      <a16:colId xmlns:a16="http://schemas.microsoft.com/office/drawing/2014/main" val="1331049083"/>
                    </a:ext>
                  </a:extLst>
                </a:gridCol>
                <a:gridCol w="451917">
                  <a:extLst>
                    <a:ext uri="{9D8B030D-6E8A-4147-A177-3AD203B41FA5}">
                      <a16:colId xmlns:a16="http://schemas.microsoft.com/office/drawing/2014/main" val="302124456"/>
                    </a:ext>
                  </a:extLst>
                </a:gridCol>
                <a:gridCol w="451917">
                  <a:extLst>
                    <a:ext uri="{9D8B030D-6E8A-4147-A177-3AD203B41FA5}">
                      <a16:colId xmlns:a16="http://schemas.microsoft.com/office/drawing/2014/main" val="1514878921"/>
                    </a:ext>
                  </a:extLst>
                </a:gridCol>
                <a:gridCol w="451917">
                  <a:extLst>
                    <a:ext uri="{9D8B030D-6E8A-4147-A177-3AD203B41FA5}">
                      <a16:colId xmlns:a16="http://schemas.microsoft.com/office/drawing/2014/main" val="846250896"/>
                    </a:ext>
                  </a:extLst>
                </a:gridCol>
                <a:gridCol w="451917">
                  <a:extLst>
                    <a:ext uri="{9D8B030D-6E8A-4147-A177-3AD203B41FA5}">
                      <a16:colId xmlns:a16="http://schemas.microsoft.com/office/drawing/2014/main" val="39249048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432FF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432FF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432FF"/>
                          </a:solidFill>
                        </a:rPr>
                        <a:t>\0</a:t>
                      </a:r>
                      <a:endParaRPr lang="zh-TW" altLang="en-US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rgbClr val="0432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4658512"/>
                  </a:ext>
                </a:extLst>
              </a:tr>
            </a:tbl>
          </a:graphicData>
        </a:graphic>
      </p:graphicFrame>
      <p:graphicFrame>
        <p:nvGraphicFramePr>
          <p:cNvPr id="12" name="表格 12">
            <a:extLst>
              <a:ext uri="{FF2B5EF4-FFF2-40B4-BE49-F238E27FC236}">
                <a16:creationId xmlns:a16="http://schemas.microsoft.com/office/drawing/2014/main" id="{72ACBDB4-00AB-07B7-94B7-1B4BD07A27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5704127"/>
              </p:ext>
            </p:extLst>
          </p:nvPr>
        </p:nvGraphicFramePr>
        <p:xfrm>
          <a:off x="10497312" y="1827006"/>
          <a:ext cx="1113536" cy="3708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56768">
                  <a:extLst>
                    <a:ext uri="{9D8B030D-6E8A-4147-A177-3AD203B41FA5}">
                      <a16:colId xmlns:a16="http://schemas.microsoft.com/office/drawing/2014/main" val="3500755774"/>
                    </a:ext>
                  </a:extLst>
                </a:gridCol>
                <a:gridCol w="556768">
                  <a:extLst>
                    <a:ext uri="{9D8B030D-6E8A-4147-A177-3AD203B41FA5}">
                      <a16:colId xmlns:a16="http://schemas.microsoft.com/office/drawing/2014/main" val="16130214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1085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5229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896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8445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0020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7215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82753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4081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9059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3545938"/>
                  </a:ext>
                </a:extLst>
              </a:tr>
            </a:tbl>
          </a:graphicData>
        </a:graphic>
      </p:graphicFrame>
      <p:sp>
        <p:nvSpPr>
          <p:cNvPr id="13" name="文字方塊 12">
            <a:extLst>
              <a:ext uri="{FF2B5EF4-FFF2-40B4-BE49-F238E27FC236}">
                <a16:creationId xmlns:a16="http://schemas.microsoft.com/office/drawing/2014/main" id="{007F5588-F8A8-2D8B-0274-CF0C7AFA24B3}"/>
              </a:ext>
            </a:extLst>
          </p:cNvPr>
          <p:cNvSpPr txBox="1"/>
          <p:nvPr/>
        </p:nvSpPr>
        <p:spPr>
          <a:xfrm>
            <a:off x="7500658" y="3572869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b="1" dirty="0">
                <a:solidFill>
                  <a:srgbClr val="0432FF"/>
                </a:solidFill>
              </a:rPr>
              <a:t>num</a:t>
            </a:r>
            <a:endParaRPr kumimoji="1" lang="zh-TW" altLang="en-US" b="1" dirty="0">
              <a:solidFill>
                <a:srgbClr val="0432FF"/>
              </a:solidFill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0FF700F8-F724-5A04-54DE-E9C4865B5F55}"/>
              </a:ext>
            </a:extLst>
          </p:cNvPr>
          <p:cNvSpPr txBox="1"/>
          <p:nvPr/>
        </p:nvSpPr>
        <p:spPr>
          <a:xfrm>
            <a:off x="10690070" y="1389515"/>
            <a:ext cx="728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b="1" dirty="0">
                <a:solidFill>
                  <a:srgbClr val="FF0000"/>
                </a:solidFill>
              </a:rPr>
              <a:t>count</a:t>
            </a:r>
            <a:endParaRPr kumimoji="1"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2088BECC-FE63-2BE1-6441-808B2B2D9A09}"/>
              </a:ext>
            </a:extLst>
          </p:cNvPr>
          <p:cNvSpPr txBox="1"/>
          <p:nvPr/>
        </p:nvSpPr>
        <p:spPr>
          <a:xfrm>
            <a:off x="9090136" y="3388203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‘1’-48</a:t>
            </a:r>
            <a:endParaRPr kumimoji="1" lang="zh-TW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26BE2708-DB4D-2E98-8902-F259E9655568}"/>
              </a:ext>
            </a:extLst>
          </p:cNvPr>
          <p:cNvSpPr/>
          <p:nvPr/>
        </p:nvSpPr>
        <p:spPr>
          <a:xfrm>
            <a:off x="10497312" y="2194560"/>
            <a:ext cx="556768" cy="40233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rgbClr val="0432FF"/>
                </a:solidFill>
              </a:rPr>
              <a:t>+1</a:t>
            </a:r>
            <a:endParaRPr kumimoji="1" lang="zh-TW" altLang="en-US" dirty="0">
              <a:solidFill>
                <a:srgbClr val="0432FF"/>
              </a:solidFill>
            </a:endParaRPr>
          </a:p>
        </p:txBody>
      </p:sp>
      <p:cxnSp>
        <p:nvCxnSpPr>
          <p:cNvPr id="23" name="肘形接點 22">
            <a:extLst>
              <a:ext uri="{FF2B5EF4-FFF2-40B4-BE49-F238E27FC236}">
                <a16:creationId xmlns:a16="http://schemas.microsoft.com/office/drawing/2014/main" id="{62104E3E-B618-C6DF-19D9-203B08BAB66C}"/>
              </a:ext>
            </a:extLst>
          </p:cNvPr>
          <p:cNvCxnSpPr>
            <a:stCxn id="15" idx="3"/>
            <a:endCxn id="21" idx="1"/>
          </p:cNvCxnSpPr>
          <p:nvPr/>
        </p:nvCxnSpPr>
        <p:spPr>
          <a:xfrm flipV="1">
            <a:off x="9811808" y="2395728"/>
            <a:ext cx="685504" cy="1177141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534F87B2-7124-5A82-4DE8-D946C8609386}"/>
              </a:ext>
            </a:extLst>
          </p:cNvPr>
          <p:cNvSpPr txBox="1"/>
          <p:nvPr/>
        </p:nvSpPr>
        <p:spPr>
          <a:xfrm>
            <a:off x="9208437" y="4534126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‘3’-48</a:t>
            </a:r>
            <a:endParaRPr kumimoji="1" lang="zh-TW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4A0AF7FE-794A-D073-F082-1985D1AD1FC3}"/>
              </a:ext>
            </a:extLst>
          </p:cNvPr>
          <p:cNvSpPr/>
          <p:nvPr/>
        </p:nvSpPr>
        <p:spPr>
          <a:xfrm>
            <a:off x="10497312" y="2899600"/>
            <a:ext cx="556768" cy="40233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rgbClr val="0432FF"/>
                </a:solidFill>
              </a:rPr>
              <a:t>+1</a:t>
            </a:r>
            <a:endParaRPr kumimoji="1" lang="zh-TW" altLang="en-US" dirty="0">
              <a:solidFill>
                <a:srgbClr val="0432FF"/>
              </a:solidFill>
            </a:endParaRPr>
          </a:p>
        </p:txBody>
      </p:sp>
      <p:cxnSp>
        <p:nvCxnSpPr>
          <p:cNvPr id="27" name="肘形接點 26">
            <a:extLst>
              <a:ext uri="{FF2B5EF4-FFF2-40B4-BE49-F238E27FC236}">
                <a16:creationId xmlns:a16="http://schemas.microsoft.com/office/drawing/2014/main" id="{3F8B4723-ED31-9383-843D-CD0910979B0F}"/>
              </a:ext>
            </a:extLst>
          </p:cNvPr>
          <p:cNvCxnSpPr>
            <a:stCxn id="24" idx="3"/>
            <a:endCxn id="25" idx="1"/>
          </p:cNvCxnSpPr>
          <p:nvPr/>
        </p:nvCxnSpPr>
        <p:spPr>
          <a:xfrm flipV="1">
            <a:off x="9930109" y="3100768"/>
            <a:ext cx="567203" cy="1618024"/>
          </a:xfrm>
          <a:prstGeom prst="bentConnector3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94782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>
            <a:extLst>
              <a:ext uri="{FF2B5EF4-FFF2-40B4-BE49-F238E27FC236}">
                <a16:creationId xmlns:a16="http://schemas.microsoft.com/office/drawing/2014/main" id="{086AEC5B-2BAA-1DD5-A4A2-57F3762F1D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327" y="381995"/>
            <a:ext cx="9286569" cy="6184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2599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C32529-86D1-23FF-1CEA-B4EFD8BA7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題意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89A8E24-4EA6-51F5-2018-C6BC204F5C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完全平方數就是平方根為整數的整數。例如 </a:t>
            </a:r>
            <a:r>
              <a:rPr lang="en-US" altLang="zh-TW" sz="24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1, 4, 81 </a:t>
            </a:r>
            <a:r>
              <a:rPr lang="zh-TW" altLang="en-US" sz="24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就是完全平方數。給你兩個整數 </a:t>
            </a:r>
            <a:r>
              <a:rPr lang="en" altLang="zh-TW" sz="24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a </a:t>
            </a:r>
            <a:r>
              <a:rPr lang="zh-TW" altLang="en-US" sz="24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和 </a:t>
            </a:r>
            <a:r>
              <a:rPr lang="en" altLang="zh-TW" sz="24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b</a:t>
            </a:r>
            <a:r>
              <a:rPr lang="zh-TW" altLang="en" sz="24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，</a:t>
            </a:r>
            <a:r>
              <a:rPr lang="zh-TW" altLang="en-US" sz="24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請你求出 </a:t>
            </a:r>
            <a:r>
              <a:rPr lang="en" altLang="zh-TW" sz="24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a </a:t>
            </a:r>
            <a:r>
              <a:rPr lang="zh-TW" altLang="en-US" sz="24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與 </a:t>
            </a:r>
            <a:r>
              <a:rPr lang="en" altLang="zh-TW" sz="24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b </a:t>
            </a:r>
            <a:r>
              <a:rPr lang="zh-TW" altLang="en-US" sz="24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之間 </a:t>
            </a:r>
            <a:r>
              <a:rPr lang="en-US" altLang="zh-TW" sz="24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(</a:t>
            </a:r>
            <a:r>
              <a:rPr lang="zh-TW" altLang="en-US" sz="24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含</a:t>
            </a:r>
            <a:r>
              <a:rPr lang="en-US" altLang="zh-TW" sz="24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) </a:t>
            </a:r>
            <a:r>
              <a:rPr lang="zh-TW" altLang="en-US" sz="24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有幾個完全平方數。</a:t>
            </a:r>
            <a:endParaRPr lang="en-US" altLang="zh-TW" sz="2400" b="0" i="0" dirty="0">
              <a:solidFill>
                <a:srgbClr val="333333"/>
              </a:solidFill>
              <a:effectLst/>
              <a:latin typeface="Helvetica Neue" panose="02000503000000020004" pitchFamily="2" charset="0"/>
            </a:endParaRPr>
          </a:p>
          <a:p>
            <a:r>
              <a:rPr lang="zh-TW" altLang="en-US" sz="24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輸入檔最多有 </a:t>
            </a:r>
            <a:r>
              <a:rPr lang="en-US" altLang="zh-TW" sz="24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201 </a:t>
            </a:r>
            <a:r>
              <a:rPr lang="zh-TW" altLang="en-US" sz="24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行的輸入。每行有兩個整數 </a:t>
            </a:r>
            <a:r>
              <a:rPr lang="en" altLang="zh-TW" sz="24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a </a:t>
            </a:r>
            <a:r>
              <a:rPr lang="zh-TW" altLang="en-US" sz="24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和 </a:t>
            </a:r>
            <a:r>
              <a:rPr lang="en" altLang="zh-TW" sz="24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b (0&lt;a≤b≤100000)</a:t>
            </a:r>
            <a:r>
              <a:rPr lang="zh-TW" altLang="en" sz="24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。</a:t>
            </a:r>
            <a:r>
              <a:rPr lang="zh-TW" altLang="en-US" sz="24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輸入以含有兩個 </a:t>
            </a:r>
            <a:r>
              <a:rPr lang="en-US" altLang="zh-TW" sz="24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0 </a:t>
            </a:r>
            <a:r>
              <a:rPr lang="zh-TW" altLang="en-US" sz="24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的一行作為結束，請勿對這行做任何輸出</a:t>
            </a:r>
            <a:endParaRPr lang="en-US" altLang="zh-TW" sz="2400" b="0" i="0" dirty="0">
              <a:solidFill>
                <a:srgbClr val="333333"/>
              </a:solidFill>
              <a:effectLst/>
              <a:latin typeface="Helvetica Neue" panose="02000503000000020004" pitchFamily="2" charset="0"/>
            </a:endParaRPr>
          </a:p>
          <a:p>
            <a:r>
              <a:rPr lang="zh-TW" altLang="en-US" sz="24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對於每行輸入，請產生一行輸出，這行含有一個整數，代表 </a:t>
            </a:r>
            <a:r>
              <a:rPr lang="en" altLang="zh-TW" sz="24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a </a:t>
            </a:r>
            <a:r>
              <a:rPr lang="zh-TW" altLang="en-US" sz="24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與 </a:t>
            </a:r>
            <a:r>
              <a:rPr lang="en" altLang="zh-TW" sz="24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b </a:t>
            </a:r>
            <a:r>
              <a:rPr lang="zh-TW" altLang="en-US" sz="24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之間 </a:t>
            </a:r>
            <a:r>
              <a:rPr lang="en-US" altLang="zh-TW" sz="24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(</a:t>
            </a:r>
            <a:r>
              <a:rPr lang="zh-TW" altLang="en-US" sz="24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含</a:t>
            </a:r>
            <a:r>
              <a:rPr lang="en-US" altLang="zh-TW" sz="24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) </a:t>
            </a:r>
            <a:r>
              <a:rPr lang="zh-TW" altLang="en-US" sz="24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有多少個完全平方數。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017601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553FC8-5068-BFF0-ADF5-D2A3FE172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判定一個數是否為平方數？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A28750C-68C1-4ECD-F671-EAEA788004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TW" altLang="en-US" sz="2400" dirty="0"/>
              <a:t>如果一個整數可以找到它的平方根為整數，則可以稱此數為平方數</a:t>
            </a:r>
            <a:r>
              <a:rPr kumimoji="1" lang="en-US" altLang="zh-TW" sz="2400" dirty="0"/>
              <a:t>!!!</a:t>
            </a:r>
          </a:p>
          <a:p>
            <a:r>
              <a:rPr kumimoji="1" lang="zh-TW" altLang="en-US" sz="2400" dirty="0"/>
              <a:t>在 </a:t>
            </a:r>
            <a:r>
              <a:rPr kumimoji="1" lang="en-US" altLang="zh-TW" sz="2400" dirty="0"/>
              <a:t>C </a:t>
            </a:r>
            <a:r>
              <a:rPr kumimoji="1" lang="zh-TW" altLang="en-US" sz="2400" dirty="0"/>
              <a:t>語言中，</a:t>
            </a:r>
            <a:r>
              <a:rPr kumimoji="1" lang="en-US" altLang="zh-TW" sz="2400" dirty="0"/>
              <a:t>n </a:t>
            </a:r>
            <a:r>
              <a:rPr kumimoji="1" lang="zh-TW" altLang="en-US" sz="2400" dirty="0"/>
              <a:t>的平方根求法為使用 </a:t>
            </a:r>
            <a:r>
              <a:rPr kumimoji="1" lang="en-US" altLang="zh-TW" sz="2400" dirty="0" err="1"/>
              <a:t>math.h</a:t>
            </a:r>
            <a:r>
              <a:rPr kumimoji="1" lang="zh-TW" altLang="en-US" sz="2400" dirty="0"/>
              <a:t>中的 </a:t>
            </a:r>
            <a:r>
              <a:rPr kumimoji="1" lang="en-US" altLang="zh-TW" sz="2400" dirty="0"/>
              <a:t>sqrt(n) </a:t>
            </a:r>
          </a:p>
          <a:p>
            <a:pPr lvl="1"/>
            <a:r>
              <a:rPr kumimoji="1" lang="zh-TW" altLang="en-US" dirty="0"/>
              <a:t>注意 </a:t>
            </a:r>
            <a:r>
              <a:rPr kumimoji="1" lang="en-US" altLang="zh-TW" dirty="0"/>
              <a:t>sqrt </a:t>
            </a:r>
            <a:r>
              <a:rPr kumimoji="1" lang="zh-TW" altLang="en-US" dirty="0"/>
              <a:t>函數的結果為一浮點數 </a:t>
            </a:r>
            <a:r>
              <a:rPr kumimoji="1" lang="en-US" altLang="zh-TW" dirty="0"/>
              <a:t>(float)</a:t>
            </a:r>
          </a:p>
          <a:p>
            <a:pPr lvl="1"/>
            <a:r>
              <a:rPr kumimoji="1" lang="zh-TW" altLang="en-US" dirty="0"/>
              <a:t>需將其轉換為整數，可用 </a:t>
            </a:r>
            <a:r>
              <a:rPr kumimoji="1" lang="en-US" altLang="zh-TW" dirty="0"/>
              <a:t>floor() </a:t>
            </a:r>
            <a:r>
              <a:rPr kumimoji="1" lang="zh-TW" altLang="en-US" dirty="0"/>
              <a:t>函數</a:t>
            </a:r>
            <a:endParaRPr kumimoji="1" lang="en-US" altLang="zh-TW" dirty="0"/>
          </a:p>
          <a:p>
            <a:r>
              <a:rPr kumimoji="1" lang="zh-TW" altLang="en-US" sz="2400" dirty="0"/>
              <a:t>可以用以下函式鏈來判別 </a:t>
            </a:r>
            <a:r>
              <a:rPr kumimoji="1" lang="en-US" altLang="zh-TW" sz="2400" dirty="0"/>
              <a:t>n </a:t>
            </a:r>
            <a:r>
              <a:rPr kumimoji="1" lang="zh-TW" altLang="en-US" sz="2400" dirty="0"/>
              <a:t>是否為平方數？</a:t>
            </a:r>
            <a:endParaRPr kumimoji="1" lang="en-US" altLang="zh-TW" sz="2400" dirty="0"/>
          </a:p>
          <a:p>
            <a:pPr lvl="1"/>
            <a:r>
              <a:rPr kumimoji="1" lang="en-US" altLang="zh-TW" dirty="0"/>
              <a:t> </a:t>
            </a:r>
            <a:r>
              <a:rPr kumimoji="1" lang="zh-TW" altLang="en-US" dirty="0"/>
              <a:t>檢查 </a:t>
            </a:r>
            <a:r>
              <a:rPr kumimoji="1" lang="en-US" altLang="zh-TW" dirty="0"/>
              <a:t>n == (int)pow(floor(sqrt(n), 2)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682855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38F415-C862-60FF-D44D-5930168EC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Math functions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F476E54-C829-0F17-CBE7-00D5C04D9B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zh-TW" sz="2400" b="1" i="0" dirty="0">
                <a:solidFill>
                  <a:srgbClr val="535B60"/>
                </a:solidFill>
                <a:effectLst/>
                <a:latin typeface="Open Sans" panose="020B0606030504020204" pitchFamily="34" charset="0"/>
              </a:rPr>
              <a:t>X</a:t>
            </a:r>
            <a:r>
              <a:rPr lang="zh-TW" altLang="en-US" sz="2400" b="1" i="0" dirty="0">
                <a:solidFill>
                  <a:srgbClr val="535B60"/>
                </a:solidFill>
                <a:effectLst/>
                <a:latin typeface="Open Sans" panose="020B0606030504020204" pitchFamily="34" charset="0"/>
              </a:rPr>
              <a:t> 的平方根</a:t>
            </a:r>
            <a:endParaRPr lang="en-US" altLang="zh-TW" sz="2400" b="1" i="0" dirty="0">
              <a:solidFill>
                <a:srgbClr val="535B60"/>
              </a:solidFill>
              <a:effectLst/>
              <a:latin typeface="Open Sans" panose="020B0606030504020204" pitchFamily="34" charset="0"/>
            </a:endParaRPr>
          </a:p>
          <a:p>
            <a:pPr lvl="1"/>
            <a:r>
              <a:rPr lang="en" altLang="zh-TW" b="1" dirty="0">
                <a:solidFill>
                  <a:srgbClr val="0432FF"/>
                </a:solidFill>
                <a:effectLst/>
                <a:latin typeface="Courier New" panose="02070309020205020404" pitchFamily="49" charset="0"/>
              </a:rPr>
              <a:t>double sqrt(double x)</a:t>
            </a:r>
          </a:p>
          <a:p>
            <a:r>
              <a:rPr lang="zh-TW" altLang="en-US" sz="2400" b="1" i="0" dirty="0">
                <a:solidFill>
                  <a:srgbClr val="535B60"/>
                </a:solidFill>
                <a:effectLst/>
                <a:latin typeface="Open Sans" panose="020B0606030504020204" pitchFamily="34" charset="0"/>
              </a:rPr>
              <a:t>小於或等於</a:t>
            </a:r>
            <a:r>
              <a:rPr lang="en" altLang="zh-TW" sz="2400" b="1" i="0" dirty="0">
                <a:solidFill>
                  <a:srgbClr val="535B60"/>
                </a:solidFill>
                <a:effectLst/>
                <a:latin typeface="Open Sans" panose="020B0606030504020204" pitchFamily="34" charset="0"/>
              </a:rPr>
              <a:t>x</a:t>
            </a:r>
            <a:r>
              <a:rPr lang="zh-TW" altLang="en-US" sz="2400" b="1" i="0" dirty="0">
                <a:solidFill>
                  <a:srgbClr val="535B60"/>
                </a:solidFill>
                <a:effectLst/>
                <a:latin typeface="Open Sans" panose="020B0606030504020204" pitchFamily="34" charset="0"/>
              </a:rPr>
              <a:t>最大整數值</a:t>
            </a:r>
            <a:endParaRPr lang="en-US" altLang="zh-TW" sz="2400" b="1" i="0" dirty="0">
              <a:solidFill>
                <a:srgbClr val="535B60"/>
              </a:solidFill>
              <a:effectLst/>
              <a:latin typeface="Open Sans" panose="020B0606030504020204" pitchFamily="34" charset="0"/>
            </a:endParaRPr>
          </a:p>
          <a:p>
            <a:pPr lvl="1"/>
            <a:r>
              <a:rPr lang="en" altLang="zh-TW" b="1" dirty="0">
                <a:solidFill>
                  <a:srgbClr val="0432FF"/>
                </a:solidFill>
                <a:effectLst/>
                <a:latin typeface="Courier New" panose="02070309020205020404" pitchFamily="49" charset="0"/>
              </a:rPr>
              <a:t>double floor(double x)</a:t>
            </a:r>
            <a:endParaRPr lang="en-US" altLang="zh-TW" b="1" dirty="0">
              <a:solidFill>
                <a:srgbClr val="0432FF"/>
              </a:solidFill>
              <a:latin typeface="Open Sans" panose="020B0606030504020204" pitchFamily="34" charset="0"/>
            </a:endParaRPr>
          </a:p>
          <a:p>
            <a:r>
              <a:rPr lang="en" altLang="zh-TW" sz="2400" b="1" dirty="0">
                <a:solidFill>
                  <a:srgbClr val="000088"/>
                </a:solidFill>
                <a:effectLst/>
                <a:latin typeface="Courier New" panose="02070309020205020404" pitchFamily="49" charset="0"/>
              </a:rPr>
              <a:t>X</a:t>
            </a:r>
            <a:r>
              <a:rPr lang="zh-TW" altLang="en-US" sz="2400" b="1" dirty="0">
                <a:solidFill>
                  <a:srgbClr val="000088"/>
                </a:solidFill>
                <a:effectLst/>
                <a:latin typeface="Courier New" panose="02070309020205020404" pitchFamily="49" charset="0"/>
              </a:rPr>
              <a:t>的</a:t>
            </a:r>
            <a:r>
              <a:rPr lang="en-US" altLang="zh-TW" sz="2400" b="1" dirty="0">
                <a:solidFill>
                  <a:srgbClr val="000088"/>
                </a:solidFill>
                <a:effectLst/>
                <a:latin typeface="Courier New" panose="02070309020205020404" pitchFamily="49" charset="0"/>
              </a:rPr>
              <a:t>y</a:t>
            </a:r>
            <a:r>
              <a:rPr lang="zh-TW" altLang="en-US" sz="2400" b="1" dirty="0">
                <a:solidFill>
                  <a:srgbClr val="000088"/>
                </a:solidFill>
                <a:effectLst/>
                <a:latin typeface="Courier New" panose="02070309020205020404" pitchFamily="49" charset="0"/>
              </a:rPr>
              <a:t>次方</a:t>
            </a:r>
            <a:endParaRPr lang="en" altLang="zh-TW" sz="2400" b="1" dirty="0">
              <a:solidFill>
                <a:srgbClr val="000088"/>
              </a:solidFill>
              <a:effectLst/>
              <a:latin typeface="Courier New" panose="02070309020205020404" pitchFamily="49" charset="0"/>
            </a:endParaRPr>
          </a:p>
          <a:p>
            <a:pPr lvl="1"/>
            <a:r>
              <a:rPr lang="en" altLang="zh-TW" b="1" dirty="0">
                <a:solidFill>
                  <a:srgbClr val="0432FF"/>
                </a:solidFill>
                <a:effectLst/>
                <a:latin typeface="Courier New" panose="02070309020205020404" pitchFamily="49" charset="0"/>
              </a:rPr>
              <a:t>double pow(double x, double y)</a:t>
            </a:r>
            <a:endParaRPr kumimoji="1" lang="zh-TW" altLang="en-US" b="1" dirty="0">
              <a:solidFill>
                <a:srgbClr val="0432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9922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44A7FC-8B50-8256-782D-40CD035C7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Bangla Numbers</a:t>
            </a:r>
            <a:endParaRPr kumimoji="1"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8FCD21A8-44E9-1237-CB2B-2DBE175D16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7596" y="1690688"/>
            <a:ext cx="7855636" cy="5447460"/>
          </a:xfrm>
        </p:spPr>
      </p:pic>
    </p:spTree>
    <p:extLst>
      <p:ext uri="{BB962C8B-B14F-4D97-AF65-F5344CB8AC3E}">
        <p14:creationId xmlns:p14="http://schemas.microsoft.com/office/powerpoint/2010/main" val="37605537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UVA10071(Back to High School Physics)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751721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2764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/>
          <a:srcRect l="4863" t="19706" r="33495" b="16631"/>
          <a:stretch/>
        </p:blipFill>
        <p:spPr>
          <a:xfrm>
            <a:off x="1617058" y="1481600"/>
            <a:ext cx="8957883" cy="5011275"/>
          </a:xfrm>
          <a:prstGeom prst="rect">
            <a:avLst/>
          </a:prstGeom>
        </p:spPr>
      </p:pic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等加速度運動公式</a:t>
            </a:r>
          </a:p>
        </p:txBody>
      </p:sp>
    </p:spTree>
    <p:extLst>
      <p:ext uri="{BB962C8B-B14F-4D97-AF65-F5344CB8AC3E}">
        <p14:creationId xmlns:p14="http://schemas.microsoft.com/office/powerpoint/2010/main" val="19232599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</a:t>
            </a:r>
            <a:r>
              <a:rPr lang="en-US" altLang="zh-TW" baseline="-25000" dirty="0"/>
              <a:t>2t</a:t>
            </a:r>
            <a:r>
              <a:rPr lang="en-US" altLang="zh-TW" dirty="0"/>
              <a:t> = 2V</a:t>
            </a:r>
            <a:r>
              <a:rPr lang="en-US" altLang="zh-TW" baseline="-25000" dirty="0"/>
              <a:t>t</a:t>
            </a:r>
            <a:r>
              <a:rPr lang="en-US" altLang="zh-TW" dirty="0"/>
              <a:t>t</a:t>
            </a:r>
            <a:endParaRPr lang="zh-TW" altLang="en-US" dirty="0"/>
          </a:p>
        </p:txBody>
      </p:sp>
      <p:graphicFrame>
        <p:nvGraphicFramePr>
          <p:cNvPr id="5" name="內容版面配置區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6936237"/>
              </p:ext>
            </p:extLst>
          </p:nvPr>
        </p:nvGraphicFramePr>
        <p:xfrm>
          <a:off x="838200" y="1916113"/>
          <a:ext cx="3265488" cy="459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2" imgW="1434960" imgH="2019240" progId="Equation.3">
                  <p:embed/>
                </p:oleObj>
              </mc:Choice>
              <mc:Fallback>
                <p:oleObj name="方程式" r:id="rId2" imgW="1434960" imgH="20192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38200" y="1916113"/>
                        <a:ext cx="3265488" cy="4594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15184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DDF5CB-260A-A81E-5665-C9DAF8CFF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TW" dirty="0"/>
              <a:t>Bangla Numbers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2FEC269-9E5B-3335-B586-66B8767C0B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孟加拉人撰寫數字時，以</a:t>
            </a:r>
            <a:endParaRPr lang="en-US" altLang="zh-TW" b="0" i="0" dirty="0">
              <a:solidFill>
                <a:srgbClr val="333333"/>
              </a:solidFill>
              <a:effectLst/>
              <a:latin typeface="Helvetica Neue" panose="02000503000000020004" pitchFamily="2" charset="0"/>
            </a:endParaRPr>
          </a:p>
          <a:p>
            <a:pPr lvl="1"/>
            <a:r>
              <a:rPr kumimoji="1" lang="en-US" altLang="zh-TW" dirty="0" err="1"/>
              <a:t>kuti</a:t>
            </a:r>
            <a:r>
              <a:rPr kumimoji="1" lang="en-US" altLang="zh-TW" dirty="0"/>
              <a:t> = 10000000</a:t>
            </a:r>
          </a:p>
          <a:p>
            <a:pPr lvl="1"/>
            <a:r>
              <a:rPr kumimoji="1" lang="en-US" altLang="zh-TW" dirty="0"/>
              <a:t>lakh = 100000</a:t>
            </a:r>
          </a:p>
          <a:p>
            <a:pPr lvl="1"/>
            <a:r>
              <a:rPr kumimoji="1" lang="en-US" altLang="zh-TW" dirty="0" err="1"/>
              <a:t>hajar</a:t>
            </a:r>
            <a:r>
              <a:rPr kumimoji="1" lang="en-US" altLang="zh-TW" dirty="0"/>
              <a:t> = 1000</a:t>
            </a:r>
          </a:p>
          <a:p>
            <a:pPr lvl="1"/>
            <a:r>
              <a:rPr kumimoji="1" lang="en-US" altLang="zh-TW" dirty="0" err="1"/>
              <a:t>shata</a:t>
            </a:r>
            <a:r>
              <a:rPr kumimoji="1" lang="en-US" altLang="zh-TW" dirty="0"/>
              <a:t> = 100</a:t>
            </a:r>
          </a:p>
          <a:p>
            <a:r>
              <a:rPr kumimoji="1" lang="zh-TW" altLang="en-US" dirty="0"/>
              <a:t>給定一個可能非常大的數字，請寫一個程式將這個數字以孟加拉人的方式表示</a:t>
            </a:r>
            <a:endParaRPr kumimoji="1" lang="en-US" altLang="zh-TW" dirty="0"/>
          </a:p>
          <a:p>
            <a:r>
              <a:rPr kumimoji="1" lang="zh-TW" altLang="en-US" dirty="0"/>
              <a:t>數入數字為一非負整數</a:t>
            </a:r>
            <a:r>
              <a:rPr kumimoji="1" lang="en-US" altLang="zh-TW" dirty="0"/>
              <a:t>  </a:t>
            </a:r>
            <a:r>
              <a:rPr kumimoji="1" lang="zh-TW" altLang="en-US" dirty="0"/>
              <a:t>，≤ </a:t>
            </a:r>
            <a:r>
              <a:rPr kumimoji="1" lang="en-US" altLang="zh-TW" dirty="0"/>
              <a:t>999999999999999</a:t>
            </a:r>
          </a:p>
          <a:p>
            <a:r>
              <a:rPr kumimoji="1" lang="zh-TW" altLang="en-US" dirty="0"/>
              <a:t>輸出時注意案例編號 </a:t>
            </a:r>
            <a:endParaRPr kumimoji="1" lang="en-US" altLang="zh-TW" dirty="0"/>
          </a:p>
          <a:p>
            <a:pPr lvl="1"/>
            <a:r>
              <a:rPr kumimoji="1" lang="en-US" altLang="zh-TW" dirty="0"/>
              <a:t>1. -----</a:t>
            </a:r>
          </a:p>
          <a:p>
            <a:pPr lvl="1"/>
            <a:r>
              <a:rPr kumimoji="1" lang="en-US" altLang="zh-TW" dirty="0"/>
              <a:t>2. </a:t>
            </a:r>
            <a:r>
              <a:rPr kumimoji="1" lang="en-US" altLang="zh-TW" dirty="0" err="1"/>
              <a:t>xxxxx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11143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5BA30E44-3F02-A71A-AD83-770C00F967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4215" y="222953"/>
            <a:ext cx="7722973" cy="6395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859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D6AB7C72-051D-BB22-1F8F-EE06C1ED3F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4085" y="252804"/>
            <a:ext cx="8741765" cy="6469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66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07CA9226-B83E-A304-EA23-E3276C6DEB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2173" y="79689"/>
            <a:ext cx="9625913" cy="6753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470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CD4979-10B0-495F-CFCE-42B8EE164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解題概念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C86CB26-B2E7-D6F4-CD19-68A0AC4D18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710881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TW" sz="1800" dirty="0"/>
              <a:t>1. </a:t>
            </a:r>
            <a:r>
              <a:rPr lang="zh-TW" altLang="en-US" sz="1800" dirty="0"/>
              <a:t>檢查 </a:t>
            </a:r>
            <a:r>
              <a:rPr lang="en-US" altLang="zh-TW" sz="1800" dirty="0"/>
              <a:t>10000000 </a:t>
            </a:r>
          </a:p>
          <a:p>
            <a:pPr marL="0" indent="0">
              <a:buNone/>
            </a:pPr>
            <a:r>
              <a:rPr lang="zh-TW" altLang="en-US" sz="1800" dirty="0"/>
              <a:t>超過 </a:t>
            </a:r>
            <a:r>
              <a:rPr lang="en-US" altLang="zh-TW" sz="1800" dirty="0"/>
              <a:t>10000000</a:t>
            </a:r>
            <a:r>
              <a:rPr lang="zh-TW" altLang="en-US" sz="1800" dirty="0"/>
              <a:t>，</a:t>
            </a:r>
            <a:r>
              <a:rPr lang="en" altLang="zh-TW" sz="1800" dirty="0"/>
              <a:t>n = n/10000000 </a:t>
            </a:r>
            <a:r>
              <a:rPr lang="zh-TW" altLang="en-US" sz="1800" dirty="0"/>
              <a:t>重複步驟 </a:t>
            </a:r>
            <a:r>
              <a:rPr lang="en-US" altLang="zh-TW" sz="1800" dirty="0"/>
              <a:t>1-5 </a:t>
            </a:r>
            <a:r>
              <a:rPr lang="zh-TW" altLang="en-US" sz="1800" dirty="0"/>
              <a:t>檢查 </a:t>
            </a:r>
            <a:endParaRPr lang="en-US" altLang="zh-TW" sz="1800" dirty="0"/>
          </a:p>
          <a:p>
            <a:pPr marL="0" indent="0">
              <a:buNone/>
            </a:pPr>
            <a:r>
              <a:rPr lang="zh-TW" altLang="en-US" sz="1800" dirty="0"/>
              <a:t>印出 </a:t>
            </a:r>
            <a:r>
              <a:rPr lang="en" altLang="zh-TW" sz="1800" dirty="0" err="1"/>
              <a:t>kuti</a:t>
            </a:r>
            <a:r>
              <a:rPr lang="en" altLang="zh-TW" sz="1800" dirty="0"/>
              <a:t> </a:t>
            </a:r>
          </a:p>
          <a:p>
            <a:pPr marL="0" indent="0">
              <a:buNone/>
            </a:pPr>
            <a:r>
              <a:rPr lang="en" altLang="zh-TW" sz="1800" dirty="0"/>
              <a:t>10000000 </a:t>
            </a:r>
            <a:r>
              <a:rPr lang="zh-TW" altLang="en-US" sz="1800" dirty="0"/>
              <a:t>以下的數 </a:t>
            </a:r>
            <a:r>
              <a:rPr lang="en" altLang="zh-TW" sz="1800" dirty="0"/>
              <a:t>n = n%10000000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1800" dirty="0"/>
              <a:t>2. </a:t>
            </a:r>
            <a:r>
              <a:rPr lang="zh-TW" altLang="en-US" sz="1800" dirty="0"/>
              <a:t>檢查 </a:t>
            </a:r>
            <a:r>
              <a:rPr lang="en-US" altLang="zh-TW" sz="1800" dirty="0"/>
              <a:t>100000 </a:t>
            </a:r>
          </a:p>
          <a:p>
            <a:pPr marL="0" indent="0">
              <a:buNone/>
            </a:pPr>
            <a:r>
              <a:rPr lang="zh-TW" altLang="en-US" sz="1800" dirty="0"/>
              <a:t>超過 </a:t>
            </a:r>
            <a:r>
              <a:rPr lang="en-US" altLang="zh-TW" sz="1800" dirty="0"/>
              <a:t>100000</a:t>
            </a:r>
            <a:r>
              <a:rPr lang="zh-TW" altLang="en-US" sz="1800" dirty="0"/>
              <a:t>，</a:t>
            </a:r>
            <a:r>
              <a:rPr lang="en" altLang="zh-TW" sz="1800" dirty="0"/>
              <a:t>n = n/100000 </a:t>
            </a:r>
            <a:r>
              <a:rPr lang="zh-TW" altLang="en-US" sz="1800" dirty="0"/>
              <a:t>重複步驟 </a:t>
            </a:r>
            <a:r>
              <a:rPr lang="en-US" altLang="zh-TW" sz="1800" dirty="0"/>
              <a:t>1-5 </a:t>
            </a:r>
            <a:r>
              <a:rPr lang="zh-TW" altLang="en-US" sz="1800" dirty="0"/>
              <a:t>檢查 </a:t>
            </a:r>
            <a:endParaRPr lang="en-US" altLang="zh-TW" sz="1800" dirty="0"/>
          </a:p>
          <a:p>
            <a:pPr marL="0" indent="0">
              <a:buNone/>
            </a:pPr>
            <a:r>
              <a:rPr lang="zh-TW" altLang="en-US" sz="1800" dirty="0"/>
              <a:t>印出 </a:t>
            </a:r>
            <a:r>
              <a:rPr lang="en" altLang="zh-TW" sz="1800" dirty="0"/>
              <a:t>lakh </a:t>
            </a:r>
          </a:p>
          <a:p>
            <a:pPr marL="0" indent="0">
              <a:buNone/>
            </a:pPr>
            <a:r>
              <a:rPr lang="en" altLang="zh-TW" sz="1800" dirty="0"/>
              <a:t>100000 </a:t>
            </a:r>
            <a:r>
              <a:rPr lang="zh-TW" altLang="en-US" sz="1800" dirty="0"/>
              <a:t>以下的數 </a:t>
            </a:r>
            <a:r>
              <a:rPr lang="en" altLang="zh-TW" sz="1800" dirty="0"/>
              <a:t>n = n%100000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TW" sz="1800" dirty="0"/>
              <a:t>3. </a:t>
            </a:r>
            <a:r>
              <a:rPr lang="zh-TW" altLang="en-US" sz="1800" dirty="0"/>
              <a:t>檢查 </a:t>
            </a:r>
            <a:r>
              <a:rPr lang="en-US" altLang="zh-TW" sz="1800" dirty="0"/>
              <a:t>1000 </a:t>
            </a:r>
          </a:p>
          <a:p>
            <a:pPr marL="0" indent="0">
              <a:buNone/>
            </a:pPr>
            <a:r>
              <a:rPr lang="zh-TW" altLang="en-US" sz="1800" dirty="0"/>
              <a:t>超過 </a:t>
            </a:r>
            <a:r>
              <a:rPr lang="en-US" altLang="zh-TW" sz="1800" dirty="0"/>
              <a:t>1000</a:t>
            </a:r>
            <a:r>
              <a:rPr lang="zh-TW" altLang="en-US" sz="1800" dirty="0"/>
              <a:t>，</a:t>
            </a:r>
            <a:r>
              <a:rPr lang="en" altLang="zh-TW" sz="1800" dirty="0"/>
              <a:t>n = n/1000 </a:t>
            </a:r>
            <a:r>
              <a:rPr lang="zh-TW" altLang="en-US" sz="1800" dirty="0"/>
              <a:t>重複步驟 </a:t>
            </a:r>
            <a:r>
              <a:rPr lang="en-US" altLang="zh-TW" sz="1800" dirty="0"/>
              <a:t>1-5 </a:t>
            </a:r>
            <a:r>
              <a:rPr lang="zh-TW" altLang="en-US" sz="1800" dirty="0"/>
              <a:t>檢查 </a:t>
            </a:r>
            <a:endParaRPr lang="en-US" altLang="zh-TW" sz="1800" dirty="0"/>
          </a:p>
          <a:p>
            <a:pPr marL="0" indent="0">
              <a:buNone/>
            </a:pPr>
            <a:r>
              <a:rPr lang="zh-TW" altLang="en-US" sz="1800" dirty="0"/>
              <a:t>印出 </a:t>
            </a:r>
            <a:r>
              <a:rPr lang="en" altLang="zh-TW" sz="1800" dirty="0" err="1"/>
              <a:t>hajar</a:t>
            </a:r>
            <a:r>
              <a:rPr lang="en" altLang="zh-TW" sz="1800" dirty="0"/>
              <a:t> </a:t>
            </a:r>
          </a:p>
          <a:p>
            <a:pPr marL="0" indent="0">
              <a:buNone/>
            </a:pPr>
            <a:r>
              <a:rPr lang="en" altLang="zh-TW" sz="1800" dirty="0"/>
              <a:t>1000 </a:t>
            </a:r>
            <a:r>
              <a:rPr lang="zh-TW" altLang="en-US" sz="1800" dirty="0"/>
              <a:t>以下的數 </a:t>
            </a:r>
            <a:r>
              <a:rPr lang="en" altLang="zh-TW" sz="1800" dirty="0"/>
              <a:t>n = n%1000</a:t>
            </a:r>
          </a:p>
          <a:p>
            <a:endParaRPr lang="zh-TW" altLang="en-US" sz="1800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21B9BAC-CB3B-5A6E-99B4-B551CF17F1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77681" y="1825625"/>
            <a:ext cx="51816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TW" sz="1800" dirty="0"/>
              <a:t>4. </a:t>
            </a:r>
            <a:r>
              <a:rPr lang="zh-TW" altLang="en-US" sz="1800" dirty="0"/>
              <a:t>檢查 </a:t>
            </a:r>
            <a:r>
              <a:rPr lang="en-US" altLang="zh-TW" sz="1800" dirty="0"/>
              <a:t>100 </a:t>
            </a:r>
          </a:p>
          <a:p>
            <a:pPr marL="0" indent="0">
              <a:buNone/>
            </a:pPr>
            <a:r>
              <a:rPr lang="zh-TW" altLang="en-US" sz="1800" dirty="0"/>
              <a:t>超過 </a:t>
            </a:r>
            <a:r>
              <a:rPr lang="en-US" altLang="zh-TW" sz="1800" dirty="0"/>
              <a:t>100</a:t>
            </a:r>
            <a:r>
              <a:rPr lang="zh-TW" altLang="en-US" sz="1800" dirty="0"/>
              <a:t>，</a:t>
            </a:r>
            <a:r>
              <a:rPr lang="en" altLang="zh-TW" sz="1800" dirty="0"/>
              <a:t>n = n/100 </a:t>
            </a:r>
            <a:r>
              <a:rPr lang="zh-TW" altLang="en-US" sz="1800" dirty="0"/>
              <a:t>重複步驟 </a:t>
            </a:r>
            <a:r>
              <a:rPr lang="en-US" altLang="zh-TW" sz="1800" dirty="0"/>
              <a:t>1-5 </a:t>
            </a:r>
            <a:r>
              <a:rPr lang="zh-TW" altLang="en-US" sz="1800" dirty="0"/>
              <a:t>檢查 </a:t>
            </a:r>
            <a:endParaRPr lang="en-US" altLang="zh-TW" sz="1800" dirty="0"/>
          </a:p>
          <a:p>
            <a:pPr marL="0" indent="0">
              <a:buNone/>
            </a:pPr>
            <a:r>
              <a:rPr lang="zh-TW" altLang="en-US" sz="1800" dirty="0"/>
              <a:t>印出 </a:t>
            </a:r>
            <a:r>
              <a:rPr lang="en" altLang="zh-TW" sz="1800" dirty="0" err="1"/>
              <a:t>shata</a:t>
            </a:r>
            <a:r>
              <a:rPr lang="en" altLang="zh-TW" sz="1800" dirty="0"/>
              <a:t> </a:t>
            </a:r>
          </a:p>
          <a:p>
            <a:pPr marL="0" indent="0">
              <a:buNone/>
            </a:pPr>
            <a:r>
              <a:rPr lang="en" altLang="zh-TW" sz="1800" dirty="0"/>
              <a:t>100 </a:t>
            </a:r>
            <a:r>
              <a:rPr lang="zh-TW" altLang="en-US" sz="1800" dirty="0"/>
              <a:t>以下的數 </a:t>
            </a:r>
            <a:r>
              <a:rPr lang="en" altLang="zh-TW" sz="1800" dirty="0"/>
              <a:t>n = n%100</a:t>
            </a:r>
          </a:p>
          <a:p>
            <a:pPr marL="0" indent="0">
              <a:buNone/>
            </a:pPr>
            <a:r>
              <a:rPr lang="en-US" altLang="zh-TW" sz="1800" dirty="0"/>
              <a:t>5. </a:t>
            </a:r>
            <a:r>
              <a:rPr lang="zh-TW" altLang="en-US" sz="1800" dirty="0"/>
              <a:t>印出</a:t>
            </a:r>
            <a:r>
              <a:rPr lang="en-US" altLang="zh-TW" sz="1800" dirty="0"/>
              <a:t>100</a:t>
            </a:r>
            <a:r>
              <a:rPr lang="zh-TW" altLang="en-US" sz="1800" dirty="0"/>
              <a:t>以下數字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103532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>
            <a:extLst>
              <a:ext uri="{FF2B5EF4-FFF2-40B4-BE49-F238E27FC236}">
                <a16:creationId xmlns:a16="http://schemas.microsoft.com/office/drawing/2014/main" id="{3090F1C8-5E99-F744-026A-F8F7BCA8C2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050" y="441192"/>
            <a:ext cx="3600450" cy="597561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C2332D14-AF48-E4D2-65D4-8D9910175A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8701" y="441191"/>
            <a:ext cx="4688455" cy="392760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042335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Uva11332 (summing Digits)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690687"/>
            <a:ext cx="7266341" cy="4834803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5998" y="3800960"/>
            <a:ext cx="1876687" cy="272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9843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996</Words>
  <Application>Microsoft Macintosh PowerPoint</Application>
  <PresentationFormat>寬螢幕</PresentationFormat>
  <Paragraphs>131</Paragraphs>
  <Slides>22</Slides>
  <Notes>0</Notes>
  <HiddenSlides>0</HiddenSlides>
  <MMClips>0</MMClips>
  <ScaleCrop>false</ScaleCrop>
  <HeadingPairs>
    <vt:vector size="8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30" baseType="lpstr">
      <vt:lpstr>Microsoft JhengHei</vt:lpstr>
      <vt:lpstr>Arial</vt:lpstr>
      <vt:lpstr>Calibri</vt:lpstr>
      <vt:lpstr>Courier New</vt:lpstr>
      <vt:lpstr>Helvetica Neue</vt:lpstr>
      <vt:lpstr>Open Sans</vt:lpstr>
      <vt:lpstr>Office 佈景主題</vt:lpstr>
      <vt:lpstr>方程式</vt:lpstr>
      <vt:lpstr>Week 4 </vt:lpstr>
      <vt:lpstr>Bangla Numbers</vt:lpstr>
      <vt:lpstr>Bangla Numbers</vt:lpstr>
      <vt:lpstr>PowerPoint 簡報</vt:lpstr>
      <vt:lpstr>PowerPoint 簡報</vt:lpstr>
      <vt:lpstr>PowerPoint 簡報</vt:lpstr>
      <vt:lpstr>解題概念</vt:lpstr>
      <vt:lpstr>PowerPoint 簡報</vt:lpstr>
      <vt:lpstr>Uva11332 (summing Digits)</vt:lpstr>
      <vt:lpstr>題意</vt:lpstr>
      <vt:lpstr>解題演算</vt:lpstr>
      <vt:lpstr>PowerPoint 簡報</vt:lpstr>
      <vt:lpstr>題意</vt:lpstr>
      <vt:lpstr>範例</vt:lpstr>
      <vt:lpstr>演算概念</vt:lpstr>
      <vt:lpstr>PowerPoint 簡報</vt:lpstr>
      <vt:lpstr>題意</vt:lpstr>
      <vt:lpstr>判定一個數是否為平方數？</vt:lpstr>
      <vt:lpstr>Math functions</vt:lpstr>
      <vt:lpstr>UVA10071(Back to High School Physics)</vt:lpstr>
      <vt:lpstr>等加速度運動公式</vt:lpstr>
      <vt:lpstr>S2t = 2Vtt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等加速度運動公式</dc:title>
  <dc:creator>Jainshone Chung</dc:creator>
  <cp:lastModifiedBy>Jainshone Chung</cp:lastModifiedBy>
  <cp:revision>5</cp:revision>
  <dcterms:created xsi:type="dcterms:W3CDTF">2022-09-24T09:29:50Z</dcterms:created>
  <dcterms:modified xsi:type="dcterms:W3CDTF">2022-09-27T13:38:57Z</dcterms:modified>
</cp:coreProperties>
</file>