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1" r:id="rId13"/>
    <p:sldId id="279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94"/>
  </p:normalViewPr>
  <p:slideViewPr>
    <p:cSldViewPr snapToGrid="0">
      <p:cViewPr varScale="1">
        <p:scale>
          <a:sx n="69" d="100"/>
          <a:sy n="69" d="100"/>
        </p:scale>
        <p:origin x="66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73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209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2053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978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42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59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7147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61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98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7315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36E6-D64F-45A6-93C4-4107265E888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15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136E6-D64F-45A6-93C4-4107265E888B}" type="datetimeFigureOut">
              <a:rPr lang="zh-TW" altLang="en-US" smtClean="0"/>
              <a:t>2022/10/17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E3C3E-708A-4A5F-81B1-1B813076A4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36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" panose="020B0604030504040204" pitchFamily="34" charset="-120"/>
          <a:ea typeface="Microsoft JhengHe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3E4908B-24AB-648A-A8DB-39DEC32D9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zh-TW" sz="4000" dirty="0"/>
              <a:t>Week 6</a:t>
            </a:r>
            <a:br>
              <a:rPr lang="en-US" altLang="zh-TW" sz="4000" dirty="0"/>
            </a:br>
            <a:r>
              <a:rPr lang="en-US" altLang="zh-TW" sz="3600" dirty="0"/>
              <a:t>1013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7BEB0105-9F38-0D88-9A89-1B159E6B9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512323"/>
          </a:xfrm>
        </p:spPr>
        <p:txBody>
          <a:bodyPr>
            <a:normAutofit/>
          </a:bodyPr>
          <a:lstStyle/>
          <a:p>
            <a:r>
              <a:rPr lang="en-US" altLang="zh-TW" dirty="0"/>
              <a:t>uva10008 (%)</a:t>
            </a:r>
          </a:p>
          <a:p>
            <a:r>
              <a:rPr lang="en-US" altLang="zh-TW" dirty="0"/>
              <a:t>uva10252 (%)</a:t>
            </a:r>
          </a:p>
          <a:p>
            <a:r>
              <a:rPr lang="en-US" altLang="zh-TW" dirty="0"/>
              <a:t>uva10268 (17.9%)</a:t>
            </a:r>
          </a:p>
          <a:p>
            <a:r>
              <a:rPr lang="en-US" altLang="zh-TW" dirty="0"/>
              <a:t>uva10931 (48.9%)</a:t>
            </a:r>
          </a:p>
          <a:p>
            <a:r>
              <a:rPr lang="en-US" altLang="zh-TW" dirty="0"/>
              <a:t>uva10038 (29.8%)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7419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</a:t>
            </a:r>
            <a:r>
              <a:rPr lang="en-US" altLang="zh-TW" dirty="0"/>
              <a:t>a, b</a:t>
            </a:r>
            <a:r>
              <a:rPr lang="zh-TW" altLang="en-US" dirty="0"/>
              <a:t>字母出現次數陣列，</a:t>
            </a:r>
            <a:r>
              <a:rPr lang="en-US" altLang="zh-TW" dirty="0" err="1"/>
              <a:t>counta</a:t>
            </a:r>
            <a:r>
              <a:rPr lang="en-US" altLang="zh-TW" dirty="0"/>
              <a:t>[26] </a:t>
            </a:r>
            <a:r>
              <a:rPr lang="en-US" altLang="zh-TW" dirty="0">
                <a:sym typeface="Wingdings" panose="05000000000000000000" pitchFamily="2" charset="2"/>
              </a:rPr>
              <a:t> {0}</a:t>
            </a:r>
            <a:r>
              <a:rPr lang="zh-TW" altLang="en-US" dirty="0">
                <a:sym typeface="Wingdings" panose="05000000000000000000" pitchFamily="2" charset="2"/>
              </a:rPr>
              <a:t>，</a:t>
            </a:r>
            <a:r>
              <a:rPr lang="en-US" altLang="zh-TW" dirty="0" err="1">
                <a:sym typeface="Wingdings" panose="05000000000000000000" pitchFamily="2" charset="2"/>
              </a:rPr>
              <a:t>countb</a:t>
            </a:r>
            <a:r>
              <a:rPr lang="en-US" altLang="zh-TW" dirty="0">
                <a:sym typeface="Wingdings" panose="05000000000000000000" pitchFamily="2" charset="2"/>
              </a:rPr>
              <a:t>[26]  {0}</a:t>
            </a:r>
          </a:p>
          <a:p>
            <a:r>
              <a:rPr lang="zh-TW" altLang="en-US" dirty="0"/>
              <a:t>讀取單字 </a:t>
            </a:r>
            <a:r>
              <a:rPr lang="en-US" altLang="zh-TW" dirty="0" err="1"/>
              <a:t>worda</a:t>
            </a:r>
            <a:r>
              <a:rPr lang="en-US" altLang="zh-TW" dirty="0"/>
              <a:t>, </a:t>
            </a:r>
            <a:r>
              <a:rPr lang="en-US" altLang="zh-TW" dirty="0" err="1"/>
              <a:t>wordb</a:t>
            </a:r>
            <a:endParaRPr lang="en-US" altLang="zh-TW" dirty="0"/>
          </a:p>
          <a:p>
            <a:pPr lvl="1"/>
            <a:r>
              <a:rPr lang="zh-TW" altLang="en-US" dirty="0"/>
              <a:t>計算</a:t>
            </a:r>
            <a:r>
              <a:rPr lang="en-US" altLang="zh-TW" dirty="0" err="1"/>
              <a:t>worda</a:t>
            </a:r>
            <a:r>
              <a:rPr lang="en-US" altLang="zh-TW" dirty="0"/>
              <a:t>, </a:t>
            </a:r>
            <a:r>
              <a:rPr lang="en-US" altLang="zh-TW" dirty="0" err="1"/>
              <a:t>wordb</a:t>
            </a:r>
            <a:r>
              <a:rPr lang="zh-TW" altLang="en-US" dirty="0"/>
              <a:t>二單字字母出現次數，存於 </a:t>
            </a:r>
            <a:r>
              <a:rPr lang="en-US" altLang="zh-TW" dirty="0" err="1"/>
              <a:t>counta</a:t>
            </a:r>
            <a:r>
              <a:rPr lang="en-US" altLang="zh-TW" dirty="0"/>
              <a:t> </a:t>
            </a:r>
            <a:r>
              <a:rPr lang="zh-TW" altLang="en-US" dirty="0"/>
              <a:t>及 </a:t>
            </a:r>
            <a:r>
              <a:rPr lang="en-US" altLang="zh-TW" dirty="0" err="1"/>
              <a:t>countb</a:t>
            </a:r>
            <a:endParaRPr lang="en-US" altLang="zh-TW" dirty="0"/>
          </a:p>
          <a:p>
            <a:pPr lvl="1"/>
            <a:r>
              <a:rPr lang="zh-TW" altLang="en-US" dirty="0"/>
              <a:t>比較 </a:t>
            </a:r>
            <a:r>
              <a:rPr lang="en-US" altLang="zh-TW" dirty="0" err="1"/>
              <a:t>counta</a:t>
            </a:r>
            <a:r>
              <a:rPr lang="en-US" altLang="zh-TW" dirty="0"/>
              <a:t> </a:t>
            </a:r>
            <a:r>
              <a:rPr lang="zh-TW" altLang="en-US" dirty="0"/>
              <a:t>及 </a:t>
            </a:r>
            <a:r>
              <a:rPr lang="en-US" altLang="zh-TW" dirty="0" err="1"/>
              <a:t>countb</a:t>
            </a:r>
            <a:r>
              <a:rPr lang="zh-TW" altLang="en-US" dirty="0"/>
              <a:t>，找出共同出現的字母</a:t>
            </a:r>
            <a:endParaRPr lang="en-US" altLang="zh-TW" dirty="0"/>
          </a:p>
          <a:p>
            <a:pPr lvl="1"/>
            <a:r>
              <a:rPr lang="zh-TW" altLang="en-US" dirty="0"/>
              <a:t>列印出字母（數量為</a:t>
            </a:r>
            <a:r>
              <a:rPr lang="en-US" altLang="zh-TW" dirty="0" err="1"/>
              <a:t>worda</a:t>
            </a:r>
            <a:r>
              <a:rPr lang="en-US" altLang="zh-TW" dirty="0"/>
              <a:t>, </a:t>
            </a:r>
            <a:r>
              <a:rPr lang="en-US" altLang="zh-TW" dirty="0" err="1"/>
              <a:t>wordb</a:t>
            </a:r>
            <a:r>
              <a:rPr lang="zh-TW" altLang="en-US" dirty="0"/>
              <a:t>的數量較少者）</a:t>
            </a:r>
            <a:endParaRPr lang="en-US" altLang="zh-TW" dirty="0"/>
          </a:p>
          <a:p>
            <a:r>
              <a:rPr lang="zh-TW" altLang="en-US" dirty="0"/>
              <a:t>讀取下一組單字 </a:t>
            </a:r>
            <a:r>
              <a:rPr lang="en-US" altLang="zh-TW" dirty="0"/>
              <a:t>a, b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73172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06592" y="1689904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68157" y="1689904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229722" y="1689904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91287" y="1689904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52852" y="1689904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914417" y="1689904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475982" y="1689904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j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722243" y="1689904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037547" y="1689904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k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599112" y="1689904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7160677" y="1689904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58871" y="2594658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a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720436" y="2594658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a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82001" y="2594658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b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843566" y="2594658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0070C0"/>
                </a:solidFill>
              </a:rPr>
              <a:t>i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405131" y="2594658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0070C0"/>
                </a:solidFill>
              </a:rPr>
              <a:t>i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966696" y="2594658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0070C0"/>
                </a:solidFill>
              </a:rPr>
              <a:t>i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28261" y="2594658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0070C0"/>
                </a:solidFill>
              </a:rPr>
              <a:t>i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7774522" y="2594658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k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089826" y="2594658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p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6651391" y="2594658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q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7212956" y="2594658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m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211150" y="3592010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a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72715" y="3592010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b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334280" y="3592010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…..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95845" y="3592010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0070C0"/>
                </a:solidFill>
              </a:rPr>
              <a:t>i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457410" y="3592010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0070C0"/>
                </a:solidFill>
              </a:rPr>
              <a:t>j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18975" y="3592010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0070C0"/>
                </a:solidFill>
              </a:rPr>
              <a:t>k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580540" y="3592010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…..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826801" y="3592010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q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142105" y="3592010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m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703670" y="3592010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…..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7265235" y="3592010"/>
            <a:ext cx="509286" cy="5208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p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211150" y="4112871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72715" y="4112871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334280" y="4112871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…..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895845" y="4112871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457410" y="4112871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018975" y="4112871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580540" y="4112871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…..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826801" y="4112871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142105" y="4112871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0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703670" y="4112871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…..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7265235" y="4112871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207098" y="4633732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2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768663" y="4633732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330228" y="4633732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…..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891793" y="4633732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00B050"/>
                </a:solidFill>
              </a:rPr>
              <a:t>4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53358" y="4633732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00B050"/>
                </a:solidFill>
              </a:rPr>
              <a:t>0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5014923" y="4633732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576488" y="4633732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…..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822749" y="4633732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6138053" y="4633732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6699618" y="4633732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…..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261183" y="4633732"/>
            <a:ext cx="509286" cy="52086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B050"/>
                </a:solidFill>
              </a:rPr>
              <a:t>1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9" name="文字方塊 58"/>
          <p:cNvSpPr txBox="1"/>
          <p:nvPr/>
        </p:nvSpPr>
        <p:spPr>
          <a:xfrm>
            <a:off x="1264159" y="1834168"/>
            <a:ext cx="7901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worda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wordb</a:t>
            </a:r>
            <a:endParaRPr lang="zh-TW" altLang="en-US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1231137" y="4172067"/>
            <a:ext cx="856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counta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countb</a:t>
            </a:r>
            <a:endParaRPr lang="zh-TW" altLang="en-US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150240" y="5628725"/>
            <a:ext cx="194796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C00000"/>
                </a:solidFill>
              </a:rPr>
              <a:t>a </a:t>
            </a:r>
            <a:r>
              <a:rPr lang="en-US" altLang="zh-TW" sz="2800" dirty="0" err="1">
                <a:solidFill>
                  <a:srgbClr val="C00000"/>
                </a:solidFill>
              </a:rPr>
              <a:t>a</a:t>
            </a:r>
            <a:r>
              <a:rPr lang="en-US" altLang="zh-TW" sz="2800" dirty="0">
                <a:solidFill>
                  <a:srgbClr val="C00000"/>
                </a:solidFill>
              </a:rPr>
              <a:t> b </a:t>
            </a:r>
            <a:r>
              <a:rPr lang="en-US" altLang="zh-TW" sz="2800" dirty="0" err="1">
                <a:solidFill>
                  <a:srgbClr val="C00000"/>
                </a:solidFill>
              </a:rPr>
              <a:t>i</a:t>
            </a:r>
            <a:r>
              <a:rPr lang="en-US" altLang="zh-TW" sz="2800" dirty="0">
                <a:solidFill>
                  <a:srgbClr val="C00000"/>
                </a:solidFill>
              </a:rPr>
              <a:t> </a:t>
            </a:r>
            <a:r>
              <a:rPr lang="en-US" altLang="zh-TW" sz="2800" dirty="0" err="1">
                <a:solidFill>
                  <a:srgbClr val="C00000"/>
                </a:solidFill>
              </a:rPr>
              <a:t>i</a:t>
            </a:r>
            <a:r>
              <a:rPr lang="en-US" altLang="zh-TW" sz="2800" dirty="0">
                <a:solidFill>
                  <a:srgbClr val="C00000"/>
                </a:solidFill>
              </a:rPr>
              <a:t> </a:t>
            </a:r>
            <a:r>
              <a:rPr lang="en-US" altLang="zh-TW" sz="2800" dirty="0" err="1">
                <a:solidFill>
                  <a:srgbClr val="C00000"/>
                </a:solidFill>
              </a:rPr>
              <a:t>i</a:t>
            </a:r>
            <a:r>
              <a:rPr lang="en-US" altLang="zh-TW" sz="2800" dirty="0">
                <a:solidFill>
                  <a:srgbClr val="C00000"/>
                </a:solidFill>
              </a:rPr>
              <a:t> k p</a:t>
            </a:r>
            <a:endParaRPr lang="zh-TW" altLang="en-US" sz="2800" dirty="0">
              <a:solidFill>
                <a:srgbClr val="C0000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1026979" y="5706771"/>
            <a:ext cx="10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print out</a:t>
            </a:r>
            <a:endParaRPr lang="zh-TW" altLang="en-US" b="1" dirty="0"/>
          </a:p>
        </p:txBody>
      </p:sp>
      <p:sp>
        <p:nvSpPr>
          <p:cNvPr id="63" name="標題 6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圖解</a:t>
            </a:r>
          </a:p>
        </p:txBody>
      </p:sp>
    </p:spTree>
    <p:extLst>
      <p:ext uri="{BB962C8B-B14F-4D97-AF65-F5344CB8AC3E}">
        <p14:creationId xmlns:p14="http://schemas.microsoft.com/office/powerpoint/2010/main" val="370996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 err="1"/>
              <a:t>fget</a:t>
            </a:r>
            <a:r>
              <a:rPr lang="en-US" altLang="zh-TW" dirty="0"/>
              <a:t>(</a:t>
            </a:r>
            <a:r>
              <a:rPr lang="en-US" altLang="zh-TW" dirty="0" err="1"/>
              <a:t>str</a:t>
            </a:r>
            <a:r>
              <a:rPr lang="en-US" altLang="zh-TW" dirty="0"/>
              <a:t>, size, </a:t>
            </a:r>
            <a:r>
              <a:rPr lang="en-US" altLang="zh-TW" dirty="0" err="1"/>
              <a:t>stdin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Special case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  women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pretty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walking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down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the</a:t>
            </a:r>
          </a:p>
          <a:p>
            <a:pPr marL="457200" lvl="1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street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423949" y="2696901"/>
            <a:ext cx="1781642" cy="20621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432FF"/>
                </a:solidFill>
              </a:rPr>
              <a:t>e</a:t>
            </a:r>
            <a:r>
              <a:rPr lang="en-US" altLang="zh-TW" sz="3200" dirty="0">
                <a:solidFill>
                  <a:srgbClr val="0432FF"/>
                </a:solidFill>
                <a:sym typeface="Wingdings 3" panose="05040102010807070707" pitchFamily="18" charset="2"/>
              </a:rPr>
              <a:t>  </a:t>
            </a:r>
            <a:r>
              <a:rPr lang="en-US" altLang="zh-TW" sz="3200" dirty="0">
                <a:solidFill>
                  <a:srgbClr val="0432FF"/>
                </a:solidFill>
              </a:rPr>
              <a:t>\r\n</a:t>
            </a:r>
          </a:p>
          <a:p>
            <a:r>
              <a:rPr lang="en-US" altLang="zh-TW" sz="3200" dirty="0">
                <a:solidFill>
                  <a:srgbClr val="FF0000"/>
                </a:solidFill>
                <a:sym typeface="Wingdings 3" panose="05040102010807070707" pitchFamily="18" charset="2"/>
              </a:rPr>
              <a:t>  \r\n</a:t>
            </a:r>
            <a:endParaRPr lang="en-US" altLang="zh-TW" sz="3200" dirty="0">
              <a:solidFill>
                <a:srgbClr val="FF0000"/>
              </a:solidFill>
            </a:endParaRPr>
          </a:p>
          <a:p>
            <a:r>
              <a:rPr lang="en-US" altLang="zh-TW" sz="3200" dirty="0" err="1">
                <a:solidFill>
                  <a:srgbClr val="0432FF"/>
                </a:solidFill>
              </a:rPr>
              <a:t>nw</a:t>
            </a:r>
            <a:r>
              <a:rPr lang="en-US" altLang="zh-TW" sz="3200" dirty="0">
                <a:solidFill>
                  <a:srgbClr val="0432FF"/>
                </a:solidFill>
                <a:sym typeface="Wingdings 3" panose="05040102010807070707" pitchFamily="18" charset="2"/>
              </a:rPr>
              <a:t>  </a:t>
            </a:r>
            <a:r>
              <a:rPr lang="en-US" altLang="zh-TW" sz="3200" dirty="0">
                <a:solidFill>
                  <a:srgbClr val="0432FF"/>
                </a:solidFill>
              </a:rPr>
              <a:t>\r\n</a:t>
            </a:r>
          </a:p>
          <a:p>
            <a:r>
              <a:rPr lang="en-US" altLang="zh-TW" sz="3200" dirty="0">
                <a:solidFill>
                  <a:srgbClr val="0432FF"/>
                </a:solidFill>
              </a:rPr>
              <a:t>et</a:t>
            </a:r>
            <a:r>
              <a:rPr lang="en-US" altLang="zh-TW" sz="3200" dirty="0">
                <a:solidFill>
                  <a:srgbClr val="0432FF"/>
                </a:solidFill>
                <a:sym typeface="Wingdings 3" panose="05040102010807070707" pitchFamily="18" charset="2"/>
              </a:rPr>
              <a:t>  </a:t>
            </a:r>
            <a:r>
              <a:rPr lang="en-US" altLang="zh-TW" sz="3200" dirty="0">
                <a:solidFill>
                  <a:srgbClr val="0432FF"/>
                </a:solidFill>
              </a:rPr>
              <a:t>\r\n</a:t>
            </a:r>
            <a:endParaRPr lang="zh-TW" altLang="en-US" sz="3200" dirty="0">
              <a:solidFill>
                <a:srgbClr val="0432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2906" y="1825625"/>
            <a:ext cx="2662178" cy="37880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548851" y="3472405"/>
            <a:ext cx="821802" cy="671332"/>
          </a:xfrm>
          <a:prstGeom prst="rightArrow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99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376" y="365124"/>
            <a:ext cx="5514537" cy="6371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4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942" y="192714"/>
            <a:ext cx="8249801" cy="62873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7915" y="4184246"/>
            <a:ext cx="1629002" cy="229584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6D9976B-5707-2883-36F4-3D742B624C99}"/>
              </a:ext>
            </a:extLst>
          </p:cNvPr>
          <p:cNvSpPr/>
          <p:nvPr/>
        </p:nvSpPr>
        <p:spPr>
          <a:xfrm>
            <a:off x="2795451" y="3278777"/>
            <a:ext cx="3300549" cy="431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58455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計算一元 </a:t>
            </a:r>
            <a:r>
              <a:rPr lang="en-US" altLang="zh-TW" dirty="0"/>
              <a:t> n</a:t>
            </a:r>
            <a:r>
              <a:rPr lang="zh-TW" altLang="en-US" dirty="0"/>
              <a:t> 次多項式的值</a:t>
            </a:r>
            <a:endParaRPr lang="en-US" altLang="zh-TW" dirty="0"/>
          </a:p>
          <a:p>
            <a:pPr lvl="1"/>
            <a:r>
              <a:rPr lang="zh-TW" altLang="en-US" sz="2800" dirty="0"/>
              <a:t> </a:t>
            </a:r>
            <a:r>
              <a:rPr lang="en-US" altLang="zh-TW" sz="2800" b="1" dirty="0">
                <a:solidFill>
                  <a:srgbClr val="0432FF"/>
                </a:solidFill>
              </a:rPr>
              <a:t>a</a:t>
            </a:r>
            <a:r>
              <a:rPr lang="en-US" altLang="zh-TW" sz="2800" b="1" baseline="-25000" dirty="0">
                <a:solidFill>
                  <a:srgbClr val="0432FF"/>
                </a:solidFill>
              </a:rPr>
              <a:t>0</a:t>
            </a:r>
            <a:r>
              <a:rPr lang="en-US" altLang="zh-TW" sz="2800" b="1" dirty="0">
                <a:solidFill>
                  <a:srgbClr val="0432FF"/>
                </a:solidFill>
              </a:rPr>
              <a:t>x</a:t>
            </a:r>
            <a:r>
              <a:rPr lang="en-US" altLang="zh-TW" sz="2800" b="1" baseline="30000" dirty="0">
                <a:solidFill>
                  <a:srgbClr val="0432FF"/>
                </a:solidFill>
              </a:rPr>
              <a:t>n</a:t>
            </a:r>
            <a:r>
              <a:rPr lang="en-US" altLang="zh-TW" sz="2800" b="1" dirty="0">
                <a:solidFill>
                  <a:srgbClr val="0432FF"/>
                </a:solidFill>
              </a:rPr>
              <a:t>+a</a:t>
            </a:r>
            <a:r>
              <a:rPr lang="en-US" altLang="zh-TW" sz="2800" b="1" baseline="-25000" dirty="0">
                <a:solidFill>
                  <a:srgbClr val="0432FF"/>
                </a:solidFill>
              </a:rPr>
              <a:t>1</a:t>
            </a:r>
            <a:r>
              <a:rPr lang="en-US" altLang="zh-TW" sz="2800" b="1" dirty="0">
                <a:solidFill>
                  <a:srgbClr val="0432FF"/>
                </a:solidFill>
              </a:rPr>
              <a:t>x</a:t>
            </a:r>
            <a:r>
              <a:rPr lang="en-US" altLang="zh-TW" sz="2800" b="1" baseline="30000" dirty="0">
                <a:solidFill>
                  <a:srgbClr val="0432FF"/>
                </a:solidFill>
              </a:rPr>
              <a:t>n-1</a:t>
            </a:r>
            <a:r>
              <a:rPr lang="en-US" altLang="zh-TW" sz="2800" b="1" dirty="0">
                <a:solidFill>
                  <a:srgbClr val="0432FF"/>
                </a:solidFill>
              </a:rPr>
              <a:t>+….+a</a:t>
            </a:r>
            <a:r>
              <a:rPr lang="en-US" altLang="zh-TW" sz="2800" b="1" baseline="-25000" dirty="0">
                <a:solidFill>
                  <a:srgbClr val="0432FF"/>
                </a:solidFill>
              </a:rPr>
              <a:t>n-1</a:t>
            </a:r>
            <a:r>
              <a:rPr lang="en-US" altLang="zh-TW" sz="2800" b="1" dirty="0">
                <a:solidFill>
                  <a:srgbClr val="0432FF"/>
                </a:solidFill>
              </a:rPr>
              <a:t>x+a</a:t>
            </a:r>
            <a:r>
              <a:rPr lang="en-US" altLang="zh-TW" sz="2800" b="1" baseline="-25000" dirty="0">
                <a:solidFill>
                  <a:srgbClr val="0432FF"/>
                </a:solidFill>
              </a:rPr>
              <a:t>n</a:t>
            </a:r>
          </a:p>
          <a:p>
            <a:endParaRPr lang="en-US" altLang="zh-TW" dirty="0"/>
          </a:p>
          <a:p>
            <a:r>
              <a:rPr lang="zh-TW" altLang="en-US" dirty="0"/>
              <a:t>導函式</a:t>
            </a:r>
            <a:endParaRPr lang="en-US" altLang="zh-TW" dirty="0"/>
          </a:p>
          <a:p>
            <a:pPr lvl="1"/>
            <a:r>
              <a:rPr lang="zh-TW" altLang="en-US" sz="2800" dirty="0"/>
              <a:t> </a:t>
            </a:r>
            <a:r>
              <a:rPr lang="en-US" altLang="zh-TW" sz="2800" b="1" dirty="0">
                <a:solidFill>
                  <a:srgbClr val="FF0000"/>
                </a:solidFill>
              </a:rPr>
              <a:t>a</a:t>
            </a:r>
            <a:r>
              <a:rPr lang="en-US" altLang="zh-TW" sz="2800" b="1" baseline="-25000" dirty="0">
                <a:solidFill>
                  <a:srgbClr val="FF0000"/>
                </a:solidFill>
              </a:rPr>
              <a:t>0</a:t>
            </a:r>
            <a:r>
              <a:rPr lang="en-US" altLang="zh-TW" sz="2800" b="1" dirty="0">
                <a:solidFill>
                  <a:srgbClr val="FF0000"/>
                </a:solidFill>
              </a:rPr>
              <a:t>nx</a:t>
            </a:r>
            <a:r>
              <a:rPr lang="en-US" altLang="zh-TW" sz="2800" b="1" baseline="30000" dirty="0">
                <a:solidFill>
                  <a:srgbClr val="FF0000"/>
                </a:solidFill>
              </a:rPr>
              <a:t>n-1</a:t>
            </a:r>
            <a:r>
              <a:rPr lang="en-US" altLang="zh-TW" sz="2800" b="1" dirty="0">
                <a:solidFill>
                  <a:srgbClr val="FF0000"/>
                </a:solidFill>
              </a:rPr>
              <a:t>+a</a:t>
            </a:r>
            <a:r>
              <a:rPr lang="en-US" altLang="zh-TW" sz="2800" b="1" baseline="-25000" dirty="0">
                <a:solidFill>
                  <a:srgbClr val="FF0000"/>
                </a:solidFill>
              </a:rPr>
              <a:t>1</a:t>
            </a:r>
            <a:r>
              <a:rPr lang="en-US" altLang="zh-TW" sz="2800" b="1" dirty="0">
                <a:solidFill>
                  <a:srgbClr val="FF0000"/>
                </a:solidFill>
              </a:rPr>
              <a:t>(n-1)x</a:t>
            </a:r>
            <a:r>
              <a:rPr lang="en-US" altLang="zh-TW" sz="2800" b="1" baseline="30000" dirty="0">
                <a:solidFill>
                  <a:srgbClr val="FF0000"/>
                </a:solidFill>
              </a:rPr>
              <a:t>n-2</a:t>
            </a:r>
            <a:r>
              <a:rPr lang="en-US" altLang="zh-TW" sz="2800" b="1" dirty="0">
                <a:solidFill>
                  <a:srgbClr val="FF0000"/>
                </a:solidFill>
              </a:rPr>
              <a:t>+…+a</a:t>
            </a:r>
            <a:r>
              <a:rPr lang="en-US" altLang="zh-TW" sz="2800" b="1" baseline="-25000" dirty="0">
                <a:solidFill>
                  <a:srgbClr val="FF0000"/>
                </a:solidFill>
              </a:rPr>
              <a:t>n-1</a:t>
            </a:r>
          </a:p>
          <a:p>
            <a:endParaRPr lang="en-US" altLang="zh-TW" dirty="0"/>
          </a:p>
          <a:p>
            <a:r>
              <a:rPr lang="zh-TW" altLang="en-US" dirty="0"/>
              <a:t>已知 </a:t>
            </a:r>
            <a:r>
              <a:rPr lang="en-US" altLang="zh-TW" dirty="0"/>
              <a:t>x </a:t>
            </a:r>
            <a:r>
              <a:rPr lang="zh-TW" altLang="en-US" dirty="0"/>
              <a:t>及多項式係數</a:t>
            </a:r>
            <a:r>
              <a:rPr lang="en-US" altLang="zh-TW" dirty="0"/>
              <a:t>[a</a:t>
            </a:r>
            <a:r>
              <a:rPr lang="en-US" altLang="zh-TW" baseline="-25000" dirty="0"/>
              <a:t>0</a:t>
            </a:r>
            <a:r>
              <a:rPr lang="en-US" altLang="zh-TW" dirty="0"/>
              <a:t>, a</a:t>
            </a:r>
            <a:r>
              <a:rPr lang="en-US" altLang="zh-TW" baseline="-25000" dirty="0"/>
              <a:t>1</a:t>
            </a:r>
            <a:r>
              <a:rPr lang="en-US" altLang="zh-TW" dirty="0"/>
              <a:t>, a</a:t>
            </a:r>
            <a:r>
              <a:rPr lang="en-US" altLang="zh-TW" baseline="-25000" dirty="0"/>
              <a:t>2</a:t>
            </a:r>
            <a:r>
              <a:rPr lang="en-US" altLang="zh-TW" dirty="0"/>
              <a:t>, .., a</a:t>
            </a:r>
            <a:r>
              <a:rPr lang="en-US" altLang="zh-TW" baseline="-25000" dirty="0"/>
              <a:t>n-1</a:t>
            </a:r>
            <a:r>
              <a:rPr lang="en-US" altLang="zh-TW" dirty="0"/>
              <a:t>, a</a:t>
            </a:r>
            <a:r>
              <a:rPr lang="en-US" altLang="zh-TW" baseline="-25000" dirty="0"/>
              <a:t>n</a:t>
            </a:r>
            <a:r>
              <a:rPr lang="en-US" altLang="zh-TW" dirty="0"/>
              <a:t>]</a:t>
            </a:r>
            <a:r>
              <a:rPr lang="zh-TW" altLang="en-US" dirty="0"/>
              <a:t>計算導函式</a:t>
            </a:r>
            <a:endParaRPr lang="en-US" altLang="zh-TW" dirty="0"/>
          </a:p>
          <a:p>
            <a:pPr lvl="1"/>
            <a:endParaRPr lang="en-US" altLang="zh-TW" sz="2800" b="1" dirty="0">
              <a:solidFill>
                <a:srgbClr val="C00000"/>
              </a:solidFill>
            </a:endParaRPr>
          </a:p>
          <a:p>
            <a:pPr lvl="1"/>
            <a:r>
              <a:rPr lang="en-US" altLang="zh-TW" sz="2800" b="1" dirty="0">
                <a:solidFill>
                  <a:srgbClr val="C00000"/>
                </a:solidFill>
              </a:rPr>
              <a:t>∑a</a:t>
            </a:r>
            <a:r>
              <a:rPr lang="en-US" altLang="zh-TW" sz="2800" b="1" baseline="-25000" dirty="0">
                <a:solidFill>
                  <a:srgbClr val="C00000"/>
                </a:solidFill>
              </a:rPr>
              <a:t>i</a:t>
            </a:r>
            <a:r>
              <a:rPr lang="en-US" altLang="zh-TW" sz="2800" b="1" dirty="0">
                <a:solidFill>
                  <a:srgbClr val="C00000"/>
                </a:solidFill>
              </a:rPr>
              <a:t>(n-</a:t>
            </a:r>
            <a:r>
              <a:rPr lang="en-US" altLang="zh-TW" sz="2800" b="1" dirty="0" err="1">
                <a:solidFill>
                  <a:srgbClr val="C00000"/>
                </a:solidFill>
              </a:rPr>
              <a:t>i</a:t>
            </a:r>
            <a:r>
              <a:rPr lang="en-US" altLang="zh-TW" sz="2800" b="1" dirty="0">
                <a:solidFill>
                  <a:srgbClr val="C00000"/>
                </a:solidFill>
              </a:rPr>
              <a:t>)x</a:t>
            </a:r>
            <a:r>
              <a:rPr lang="en-US" altLang="zh-TW" sz="2800" b="1" baseline="30000" dirty="0">
                <a:solidFill>
                  <a:srgbClr val="C00000"/>
                </a:solidFill>
              </a:rPr>
              <a:t>n-i-1  </a:t>
            </a:r>
            <a:r>
              <a:rPr lang="en-US" altLang="zh-TW" sz="2800" dirty="0"/>
              <a:t>, where </a:t>
            </a:r>
            <a:r>
              <a:rPr lang="en-US" altLang="zh-TW" sz="2800" b="1" i="1" dirty="0" err="1">
                <a:solidFill>
                  <a:srgbClr val="C00000"/>
                </a:solidFill>
              </a:rPr>
              <a:t>i</a:t>
            </a:r>
            <a:r>
              <a:rPr lang="en-US" altLang="zh-TW" sz="2800" b="1" dirty="0">
                <a:solidFill>
                  <a:srgbClr val="C00000"/>
                </a:solidFill>
              </a:rPr>
              <a:t> = 0 to n-1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0E9FFEB-82A9-C5E1-17B0-3748E1243810}"/>
              </a:ext>
            </a:extLst>
          </p:cNvPr>
          <p:cNvSpPr/>
          <p:nvPr/>
        </p:nvSpPr>
        <p:spPr>
          <a:xfrm>
            <a:off x="1240971" y="5434149"/>
            <a:ext cx="5812972" cy="875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27814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CFFD4-E344-8F89-972C-E1C2C962E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ACAAA1-A6B8-77F7-FE50-1E356E553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每個案例輸入</a:t>
            </a:r>
            <a:r>
              <a:rPr kumimoji="1" lang="en-US" altLang="zh-TW" dirty="0"/>
              <a:t> 2 </a:t>
            </a:r>
            <a:r>
              <a:rPr kumimoji="1" lang="zh-TW" altLang="en-US" dirty="0"/>
              <a:t>行資料，第一行整數代表 </a:t>
            </a:r>
            <a:r>
              <a:rPr kumimoji="1" lang="en-US" altLang="zh-TW" dirty="0"/>
              <a:t>x </a:t>
            </a:r>
            <a:r>
              <a:rPr kumimoji="1" lang="zh-TW" altLang="en-US" dirty="0"/>
              <a:t>值，第二行為多項式係數值 </a:t>
            </a:r>
            <a:r>
              <a:rPr kumimoji="1" lang="en-US" altLang="zh-TW" dirty="0"/>
              <a:t>[a</a:t>
            </a:r>
            <a:r>
              <a:rPr kumimoji="1" lang="en-US" altLang="zh-TW" baseline="-25000" dirty="0"/>
              <a:t>0</a:t>
            </a:r>
            <a:r>
              <a:rPr kumimoji="1" lang="en-US" altLang="zh-TW" dirty="0"/>
              <a:t>, a</a:t>
            </a:r>
            <a:r>
              <a:rPr kumimoji="1" lang="en-US" altLang="zh-TW" baseline="-25000" dirty="0"/>
              <a:t>1</a:t>
            </a:r>
            <a:r>
              <a:rPr kumimoji="1" lang="en-US" altLang="zh-TW" dirty="0"/>
              <a:t>, a</a:t>
            </a:r>
            <a:r>
              <a:rPr kumimoji="1" lang="en-US" altLang="zh-TW" baseline="-25000" dirty="0"/>
              <a:t>2</a:t>
            </a:r>
            <a:r>
              <a:rPr kumimoji="1" lang="en-US" altLang="zh-TW" dirty="0"/>
              <a:t>, …, a</a:t>
            </a:r>
            <a:r>
              <a:rPr kumimoji="1" lang="en-US" altLang="zh-TW" baseline="-25000" dirty="0"/>
              <a:t>n</a:t>
            </a:r>
            <a:r>
              <a:rPr kumimoji="1" lang="en-US" altLang="zh-TW" dirty="0"/>
              <a:t>]</a:t>
            </a:r>
          </a:p>
          <a:p>
            <a:r>
              <a:rPr kumimoji="1" lang="en-US" altLang="zh-TW" dirty="0"/>
              <a:t>EOF</a:t>
            </a:r>
            <a:r>
              <a:rPr kumimoji="1" lang="zh-TW" altLang="en-US" dirty="0"/>
              <a:t>為結束</a:t>
            </a:r>
            <a:endParaRPr kumimoji="1" lang="en-US" altLang="zh-TW" dirty="0"/>
          </a:p>
          <a:p>
            <a:r>
              <a:rPr kumimoji="1" lang="zh-TW" altLang="en-US" dirty="0"/>
              <a:t>輸出每個案例印出導函數值，一行一案例導函數值</a:t>
            </a:r>
          </a:p>
        </p:txBody>
      </p:sp>
    </p:spTree>
    <p:extLst>
      <p:ext uri="{BB962C8B-B14F-4D97-AF65-F5344CB8AC3E}">
        <p14:creationId xmlns:p14="http://schemas.microsoft.com/office/powerpoint/2010/main" val="3151902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7EDCF-96CE-F617-AEF7-BB4BD90C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解題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B5DF28-79D7-EE7C-1731-AE4292B92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/>
              <a:t>定義</a:t>
            </a:r>
            <a:r>
              <a:rPr kumimoji="1" lang="en-US" altLang="zh-TW" dirty="0"/>
              <a:t> x</a:t>
            </a:r>
            <a:r>
              <a:rPr kumimoji="1" lang="zh-TW" altLang="en-US" dirty="0"/>
              <a:t> 為整數，</a:t>
            </a:r>
            <a:r>
              <a:rPr kumimoji="1" lang="en-US" altLang="zh-TW" dirty="0" err="1"/>
              <a:t>coefs</a:t>
            </a:r>
            <a:r>
              <a:rPr kumimoji="1" lang="en-US" altLang="zh-TW" dirty="0"/>
              <a:t>[1000]</a:t>
            </a:r>
            <a:r>
              <a:rPr kumimoji="1" lang="zh-TW" altLang="en-US" dirty="0"/>
              <a:t>為字串</a:t>
            </a:r>
            <a:endParaRPr kumimoji="1" lang="en-US" altLang="zh-TW" dirty="0"/>
          </a:p>
          <a:p>
            <a:r>
              <a:rPr kumimoji="1" lang="zh-TW" altLang="en-US" dirty="0"/>
              <a:t>讀取 </a:t>
            </a:r>
            <a:r>
              <a:rPr kumimoji="1" lang="en-US" altLang="zh-TW" dirty="0"/>
              <a:t>x </a:t>
            </a:r>
            <a:r>
              <a:rPr kumimoji="1" lang="zh-TW" altLang="en-US" dirty="0"/>
              <a:t>直到 </a:t>
            </a:r>
            <a:r>
              <a:rPr kumimoji="1" lang="en-US" altLang="zh-TW" dirty="0"/>
              <a:t>EOF</a:t>
            </a:r>
          </a:p>
          <a:p>
            <a:r>
              <a:rPr kumimoji="1" lang="zh-TW" altLang="en-US" dirty="0"/>
              <a:t>讀取多項式係數，以字串方式存入 </a:t>
            </a:r>
            <a:r>
              <a:rPr kumimoji="1" lang="en-US" altLang="zh-TW" dirty="0" err="1"/>
              <a:t>coefs</a:t>
            </a:r>
            <a:endParaRPr kumimoji="1" lang="en-US" altLang="zh-TW" dirty="0"/>
          </a:p>
          <a:p>
            <a:r>
              <a:rPr kumimoji="1" lang="zh-TW" altLang="en-US" dirty="0"/>
              <a:t>將字串分解成整數系統陣列，</a:t>
            </a:r>
            <a:r>
              <a:rPr kumimoji="1" lang="en-US" altLang="zh-TW" dirty="0" err="1"/>
              <a:t>vcoefs</a:t>
            </a:r>
            <a:r>
              <a:rPr kumimoji="1" lang="en-US" altLang="zh-TW" dirty="0"/>
              <a:t>[n]</a:t>
            </a:r>
            <a:r>
              <a:rPr kumimoji="1" lang="zh-TW" altLang="en-US" dirty="0"/>
              <a:t>，</a:t>
            </a:r>
            <a:r>
              <a:rPr kumimoji="1" lang="en-US" altLang="zh-TW" dirty="0"/>
              <a:t>n </a:t>
            </a:r>
            <a:r>
              <a:rPr kumimoji="1" lang="zh-TW" altLang="en-US" dirty="0"/>
              <a:t>為系數數量</a:t>
            </a:r>
            <a:endParaRPr kumimoji="1" lang="en-US" altLang="zh-TW" dirty="0"/>
          </a:p>
          <a:p>
            <a:pPr lvl="1"/>
            <a:r>
              <a:rPr kumimoji="1" lang="zh-TW" altLang="en-US" sz="2800" dirty="0"/>
              <a:t>使用 </a:t>
            </a:r>
            <a:r>
              <a:rPr kumimoji="1" lang="en-US" altLang="zh-TW" sz="2800" dirty="0" err="1"/>
              <a:t>strtok</a:t>
            </a:r>
            <a:r>
              <a:rPr kumimoji="1" lang="en-US" altLang="zh-TW" sz="2800" dirty="0"/>
              <a:t>() </a:t>
            </a:r>
            <a:r>
              <a:rPr kumimoji="1" lang="zh-TW" altLang="en-US" sz="2800" dirty="0"/>
              <a:t>函數</a:t>
            </a:r>
            <a:endParaRPr kumimoji="1" lang="en-US" altLang="zh-TW" sz="2800" dirty="0"/>
          </a:p>
          <a:p>
            <a:r>
              <a:rPr kumimoji="1" lang="zh-TW" altLang="en-US" dirty="0"/>
              <a:t>計算導函數值</a:t>
            </a:r>
            <a:endParaRPr kumimoji="1" lang="en-US" altLang="zh-TW" dirty="0"/>
          </a:p>
          <a:p>
            <a:pPr lvl="1"/>
            <a:r>
              <a:rPr kumimoji="1" lang="en-US" altLang="zh-TW" sz="2800" dirty="0"/>
              <a:t>sum = 0</a:t>
            </a:r>
          </a:p>
          <a:p>
            <a:pPr lvl="1"/>
            <a:r>
              <a:rPr kumimoji="1" lang="en-US" altLang="zh-TW" sz="2800" dirty="0"/>
              <a:t>for (</a:t>
            </a:r>
            <a:r>
              <a:rPr kumimoji="1" lang="en-US" altLang="zh-TW" sz="2800" dirty="0" err="1"/>
              <a:t>i</a:t>
            </a:r>
            <a:r>
              <a:rPr kumimoji="1" lang="en-US" altLang="zh-TW" sz="2800" dirty="0"/>
              <a:t>=0 to n-1)</a:t>
            </a:r>
          </a:p>
          <a:p>
            <a:pPr lvl="2"/>
            <a:r>
              <a:rPr kumimoji="1" lang="en-US" altLang="zh-TW" sz="2800" dirty="0"/>
              <a:t>sum = sum + a</a:t>
            </a:r>
            <a:r>
              <a:rPr kumimoji="1" lang="en-US" altLang="zh-TW" sz="2800" baseline="-25000" dirty="0"/>
              <a:t>i</a:t>
            </a:r>
            <a:r>
              <a:rPr kumimoji="1" lang="en-US" altLang="zh-TW" sz="2800" dirty="0"/>
              <a:t>*(n-</a:t>
            </a:r>
            <a:r>
              <a:rPr kumimoji="1" lang="en-US" altLang="zh-TW" sz="2800" dirty="0" err="1"/>
              <a:t>i</a:t>
            </a:r>
            <a:r>
              <a:rPr kumimoji="1" lang="en-US" altLang="zh-TW" sz="2800" dirty="0"/>
              <a:t>)*x</a:t>
            </a:r>
            <a:r>
              <a:rPr kumimoji="1" lang="en-US" altLang="zh-TW" sz="2800" baseline="-25000" dirty="0"/>
              <a:t>n-i-1</a:t>
            </a:r>
            <a:endParaRPr kumimoji="1" lang="zh-TW" alt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4115505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9596DE-8C23-8A33-E0A9-086F690F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zh-TW" sz="2800" dirty="0"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" altLang="zh-TW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zh-TW" sz="2800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" altLang="zh-TW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strtok</a:t>
            </a:r>
            <a:r>
              <a:rPr lang="en" altLang="zh-TW" sz="2800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" altLang="zh-TW" sz="2800" dirty="0"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" altLang="zh-TW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zh-TW" sz="2800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" altLang="zh-TW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" altLang="zh-TW" sz="2800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" altLang="zh-TW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zh-TW" sz="2800" dirty="0"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" altLang="zh-TW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zh-TW" sz="2800" dirty="0">
                <a:solidFill>
                  <a:srgbClr val="000088"/>
                </a:solidFill>
                <a:effectLst/>
                <a:latin typeface="Courier New" panose="02070309020205020404" pitchFamily="49" charset="0"/>
              </a:rPr>
              <a:t>char</a:t>
            </a:r>
            <a:r>
              <a:rPr lang="en" altLang="zh-TW" sz="28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" altLang="zh-TW" sz="2800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" altLang="zh-TW" sz="280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delim</a:t>
            </a:r>
            <a:r>
              <a:rPr lang="en" altLang="zh-TW" sz="2800" dirty="0">
                <a:solidFill>
                  <a:srgbClr val="666600"/>
                </a:solidFill>
                <a:effectLst/>
                <a:latin typeface="Courier New" panose="02070309020205020404" pitchFamily="49" charset="0"/>
              </a:rPr>
              <a:t>)</a:t>
            </a:r>
            <a:endParaRPr kumimoji="1" lang="zh-TW" altLang="en-US" sz="28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B525E4-72BE-B202-61E9-A7F47731B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TW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char </a:t>
            </a:r>
            <a:r>
              <a:rPr kumimoji="1" lang="en-US" altLang="zh-TW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coefs</a:t>
            </a:r>
            <a:r>
              <a:rPr kumimoji="1" lang="en-US" altLang="zh-TW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[1000];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 char s[2] = “ “;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 *token;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 = </a:t>
            </a:r>
            <a:r>
              <a:rPr kumimoji="1" lang="en-US" altLang="zh-TW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strtok</a:t>
            </a:r>
            <a:r>
              <a:rPr kumimoji="1" lang="en-US" altLang="zh-TW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TW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coefs</a:t>
            </a:r>
            <a:r>
              <a:rPr kumimoji="1" lang="en-US" altLang="zh-TW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s)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(token != null){</a:t>
            </a:r>
          </a:p>
          <a:p>
            <a:pPr marL="457200" lvl="1" indent="0">
              <a:buNone/>
            </a:pPr>
            <a:r>
              <a:rPr kumimoji="1" lang="en-US" altLang="zh-TW" sz="2800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kumimoji="1" lang="en-US" altLang="zh-TW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(“%s”, token)</a:t>
            </a:r>
          </a:p>
          <a:p>
            <a:pPr marL="457200" lvl="1" indent="0">
              <a:buNone/>
            </a:pPr>
            <a:r>
              <a:rPr kumimoji="1" lang="en-US" altLang="zh-TW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 = </a:t>
            </a:r>
            <a:r>
              <a:rPr kumimoji="1" lang="en-US" altLang="zh-TW" sz="2800" dirty="0" err="1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strtok</a:t>
            </a:r>
            <a:r>
              <a:rPr kumimoji="1" lang="en-US" altLang="zh-TW" sz="2800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(null, s)</a:t>
            </a:r>
          </a:p>
          <a:p>
            <a:pPr marL="0" indent="0">
              <a:buNone/>
            </a:pPr>
            <a:r>
              <a:rPr kumimoji="1" lang="en-US" altLang="zh-TW" dirty="0">
                <a:solidFill>
                  <a:srgbClr val="0432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kumimoji="1" lang="zh-TW" altLang="en-US" dirty="0">
              <a:solidFill>
                <a:srgbClr val="0432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063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77B237-EE92-D28B-88F8-5B786056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程式碼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83E38847-615E-337D-1B84-A5F78A66EE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448" y="1769629"/>
            <a:ext cx="4768851" cy="4886239"/>
          </a:xfrm>
        </p:spPr>
      </p:pic>
      <p:pic>
        <p:nvPicPr>
          <p:cNvPr id="13" name="內容版面配置區 12">
            <a:extLst>
              <a:ext uri="{FF2B5EF4-FFF2-40B4-BE49-F238E27FC236}">
                <a16:creationId xmlns:a16="http://schemas.microsoft.com/office/drawing/2014/main" id="{6F042847-66DB-766B-88EF-894034D542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702" y="1769629"/>
            <a:ext cx="5475698" cy="3416325"/>
          </a:xfrm>
        </p:spPr>
      </p:pic>
    </p:spTree>
    <p:extLst>
      <p:ext uri="{BB962C8B-B14F-4D97-AF65-F5344CB8AC3E}">
        <p14:creationId xmlns:p14="http://schemas.microsoft.com/office/powerpoint/2010/main" val="230249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272" y="538843"/>
            <a:ext cx="10762825" cy="5837464"/>
          </a:xfrm>
          <a:prstGeom prst="rect">
            <a:avLst/>
          </a:prstGeom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2071E55A-4F7C-CF36-D79E-DACD567EFA60}"/>
              </a:ext>
            </a:extLst>
          </p:cNvPr>
          <p:cNvCxnSpPr/>
          <p:nvPr/>
        </p:nvCxnSpPr>
        <p:spPr>
          <a:xfrm>
            <a:off x="1267097" y="1815737"/>
            <a:ext cx="59305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CAECA9A7-DD08-F616-5CC5-A98C9EC7056E}"/>
              </a:ext>
            </a:extLst>
          </p:cNvPr>
          <p:cNvCxnSpPr/>
          <p:nvPr/>
        </p:nvCxnSpPr>
        <p:spPr>
          <a:xfrm>
            <a:off x="1201783" y="3043646"/>
            <a:ext cx="63616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14C2CEE9-E156-277A-601F-77F99FB317B2}"/>
              </a:ext>
            </a:extLst>
          </p:cNvPr>
          <p:cNvCxnSpPr/>
          <p:nvPr/>
        </p:nvCxnSpPr>
        <p:spPr>
          <a:xfrm>
            <a:off x="3095897" y="3317966"/>
            <a:ext cx="482019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3B4B3CB8-0E49-1B15-052F-84DC59869C32}"/>
              </a:ext>
            </a:extLst>
          </p:cNvPr>
          <p:cNvCxnSpPr/>
          <p:nvPr/>
        </p:nvCxnSpPr>
        <p:spPr>
          <a:xfrm>
            <a:off x="4075611" y="4598126"/>
            <a:ext cx="692331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A449F009-670F-637D-35B6-AA26D0FA1C3B}"/>
              </a:ext>
            </a:extLst>
          </p:cNvPr>
          <p:cNvCxnSpPr/>
          <p:nvPr/>
        </p:nvCxnSpPr>
        <p:spPr>
          <a:xfrm>
            <a:off x="1201783" y="4859383"/>
            <a:ext cx="220762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56FAA90-9135-9AF6-FC71-58448712BB13}"/>
              </a:ext>
            </a:extLst>
          </p:cNvPr>
          <p:cNvCxnSpPr/>
          <p:nvPr/>
        </p:nvCxnSpPr>
        <p:spPr>
          <a:xfrm>
            <a:off x="2351314" y="5146766"/>
            <a:ext cx="66751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681311C3-7B5E-88FC-A207-1DEC93A707E1}"/>
              </a:ext>
            </a:extLst>
          </p:cNvPr>
          <p:cNvCxnSpPr/>
          <p:nvPr/>
        </p:nvCxnSpPr>
        <p:spPr>
          <a:xfrm>
            <a:off x="9274629" y="5133703"/>
            <a:ext cx="17242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1D52B39-2B2C-6C1B-7334-09D31985A34C}"/>
              </a:ext>
            </a:extLst>
          </p:cNvPr>
          <p:cNvCxnSpPr/>
          <p:nvPr/>
        </p:nvCxnSpPr>
        <p:spPr>
          <a:xfrm>
            <a:off x="1201783" y="5408023"/>
            <a:ext cx="16328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2284C2B0-5BC8-7FE5-A288-F76F8522D934}"/>
              </a:ext>
            </a:extLst>
          </p:cNvPr>
          <p:cNvCxnSpPr/>
          <p:nvPr/>
        </p:nvCxnSpPr>
        <p:spPr>
          <a:xfrm>
            <a:off x="9366069" y="5421086"/>
            <a:ext cx="16328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46278AA-8AFA-ED34-D6DA-CBF9F573CE2E}"/>
              </a:ext>
            </a:extLst>
          </p:cNvPr>
          <p:cNvCxnSpPr/>
          <p:nvPr/>
        </p:nvCxnSpPr>
        <p:spPr>
          <a:xfrm>
            <a:off x="1201783" y="5695406"/>
            <a:ext cx="296526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EAE469FC-2577-8BF5-0C8E-3FAB9B9CEB62}"/>
              </a:ext>
            </a:extLst>
          </p:cNvPr>
          <p:cNvCxnSpPr/>
          <p:nvPr/>
        </p:nvCxnSpPr>
        <p:spPr>
          <a:xfrm>
            <a:off x="1267097" y="5930537"/>
            <a:ext cx="77593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F01B98D-2DA5-7B36-6B1F-D43866CA904C}"/>
              </a:ext>
            </a:extLst>
          </p:cNvPr>
          <p:cNvCxnSpPr/>
          <p:nvPr/>
        </p:nvCxnSpPr>
        <p:spPr>
          <a:xfrm>
            <a:off x="2560320" y="6230983"/>
            <a:ext cx="80989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90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A1EDC4B3-95CD-E323-F472-BFC2C667C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59" y="102038"/>
            <a:ext cx="8561860" cy="6653924"/>
          </a:xfrm>
          <a:prstGeom prst="rect">
            <a:avLst/>
          </a:prstGeom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5FE6A6D-C903-5630-65AC-F2480FC21C14}"/>
              </a:ext>
            </a:extLst>
          </p:cNvPr>
          <p:cNvCxnSpPr/>
          <p:nvPr/>
        </p:nvCxnSpPr>
        <p:spPr>
          <a:xfrm>
            <a:off x="2142309" y="901337"/>
            <a:ext cx="68188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DC7662E2-3AB0-4AA4-C82E-147474B79A64}"/>
              </a:ext>
            </a:extLst>
          </p:cNvPr>
          <p:cNvCxnSpPr/>
          <p:nvPr/>
        </p:nvCxnSpPr>
        <p:spPr>
          <a:xfrm>
            <a:off x="1240971" y="1123406"/>
            <a:ext cx="3265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50A2F68-16CF-47A3-2D2C-7C28FED222D2}"/>
              </a:ext>
            </a:extLst>
          </p:cNvPr>
          <p:cNvCxnSpPr/>
          <p:nvPr/>
        </p:nvCxnSpPr>
        <p:spPr>
          <a:xfrm>
            <a:off x="4859383" y="2312126"/>
            <a:ext cx="381435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E79728E-02C0-5E96-3979-459C9D37AC1A}"/>
              </a:ext>
            </a:extLst>
          </p:cNvPr>
          <p:cNvCxnSpPr/>
          <p:nvPr/>
        </p:nvCxnSpPr>
        <p:spPr>
          <a:xfrm>
            <a:off x="5551714" y="3331029"/>
            <a:ext cx="25864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C9BD3AA9-E19E-A4B8-EA8D-2663188CF710}"/>
              </a:ext>
            </a:extLst>
          </p:cNvPr>
          <p:cNvCxnSpPr/>
          <p:nvPr/>
        </p:nvCxnSpPr>
        <p:spPr>
          <a:xfrm>
            <a:off x="1240971" y="3540034"/>
            <a:ext cx="24688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895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A01C5-1FC5-38F2-A5B0-DBEE1CFC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D00B37-051E-7446-CE5C-8081E8495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一個整數 </a:t>
            </a:r>
            <a:r>
              <a:rPr lang="en-US" altLang="zh-TW" dirty="0"/>
              <a:t>n </a:t>
            </a:r>
            <a:r>
              <a:rPr lang="zh-TW" altLang="en-US" dirty="0"/>
              <a:t>的 </a:t>
            </a:r>
            <a:r>
              <a:rPr lang="en-US" altLang="zh-TW" dirty="0"/>
              <a:t>parity </a:t>
            </a:r>
            <a:r>
              <a:rPr lang="zh-TW" altLang="en-US" dirty="0"/>
              <a:t>定義為「</a:t>
            </a:r>
            <a:r>
              <a:rPr lang="en-US" altLang="zh-TW" b="1" dirty="0">
                <a:solidFill>
                  <a:srgbClr val="C00000"/>
                </a:solidFill>
              </a:rPr>
              <a:t>n </a:t>
            </a:r>
            <a:r>
              <a:rPr lang="zh-TW" altLang="en-US" b="1" dirty="0">
                <a:solidFill>
                  <a:srgbClr val="C00000"/>
                </a:solidFill>
              </a:rPr>
              <a:t>轉換為二進位數，所有位元的和</a:t>
            </a:r>
            <a:r>
              <a:rPr lang="zh-TW" altLang="en-US" dirty="0"/>
              <a:t>」</a:t>
            </a:r>
            <a:endParaRPr lang="en-US" altLang="zh-TW" dirty="0"/>
          </a:p>
          <a:p>
            <a:r>
              <a:rPr lang="zh-TW" altLang="en-US" dirty="0"/>
              <a:t>輸入每一行代表整數 </a:t>
            </a:r>
            <a:r>
              <a:rPr lang="en-US" altLang="zh-TW" dirty="0"/>
              <a:t>n </a:t>
            </a:r>
            <a:r>
              <a:rPr lang="zh-TW" altLang="en-US" dirty="0"/>
              <a:t>，輸入讀到 </a:t>
            </a:r>
            <a:r>
              <a:rPr lang="en-US" altLang="zh-TW" dirty="0"/>
              <a:t>0 </a:t>
            </a:r>
            <a:r>
              <a:rPr lang="zh-TW" altLang="en-US" dirty="0"/>
              <a:t>停止</a:t>
            </a:r>
            <a:endParaRPr lang="en-US" altLang="zh-TW" dirty="0"/>
          </a:p>
          <a:p>
            <a:r>
              <a:rPr lang="en-US" altLang="zh-TW" dirty="0"/>
              <a:t>n </a:t>
            </a:r>
            <a:r>
              <a:rPr lang="zh-TW" altLang="en-US" dirty="0"/>
              <a:t>的範圍，</a:t>
            </a:r>
            <a:r>
              <a:rPr lang="en-US" altLang="zh-TW" dirty="0"/>
              <a:t>1 ≤ n ≤  </a:t>
            </a:r>
            <a:r>
              <a:rPr lang="en-US" altLang="zh-TW" dirty="0">
                <a:solidFill>
                  <a:srgbClr val="C00000"/>
                </a:solidFill>
              </a:rPr>
              <a:t>2147483647</a:t>
            </a:r>
          </a:p>
          <a:p>
            <a:r>
              <a:rPr lang="zh-TW" altLang="en-US" dirty="0"/>
              <a:t>輸出格式 「</a:t>
            </a:r>
            <a:r>
              <a:rPr lang="en-US" altLang="zh-TW" dirty="0"/>
              <a:t>The parity of </a:t>
            </a:r>
            <a:r>
              <a:rPr lang="en-US" altLang="zh-TW" b="1" i="1" dirty="0"/>
              <a:t>B</a:t>
            </a:r>
            <a:r>
              <a:rPr lang="en-US" altLang="zh-TW" dirty="0"/>
              <a:t> is </a:t>
            </a:r>
            <a:r>
              <a:rPr lang="en-US" altLang="zh-TW" b="1" i="1" dirty="0"/>
              <a:t>P</a:t>
            </a:r>
            <a:r>
              <a:rPr lang="en-US" altLang="zh-TW" dirty="0"/>
              <a:t> (mod 2).</a:t>
            </a:r>
            <a:r>
              <a:rPr lang="zh-TW" altLang="en-US" dirty="0"/>
              <a:t> 」</a:t>
            </a:r>
            <a:endParaRPr lang="en-US" altLang="zh-TW" dirty="0"/>
          </a:p>
          <a:p>
            <a:pPr lvl="1"/>
            <a:r>
              <a:rPr lang="en-US" altLang="zh-TW" dirty="0"/>
              <a:t>B </a:t>
            </a:r>
            <a:r>
              <a:rPr lang="zh-TW" altLang="en-US" dirty="0"/>
              <a:t>為 </a:t>
            </a:r>
            <a:r>
              <a:rPr lang="en-US" altLang="zh-TW" dirty="0"/>
              <a:t>n </a:t>
            </a:r>
            <a:r>
              <a:rPr lang="zh-TW" altLang="en-US" dirty="0"/>
              <a:t>的二進位值</a:t>
            </a:r>
            <a:endParaRPr lang="en-US" altLang="zh-TW" dirty="0"/>
          </a:p>
          <a:p>
            <a:pPr lvl="1"/>
            <a:r>
              <a:rPr lang="en-US" altLang="zh-TW" dirty="0"/>
              <a:t>P </a:t>
            </a:r>
            <a:r>
              <a:rPr lang="zh-TW" altLang="en-US" dirty="0"/>
              <a:t>為 </a:t>
            </a:r>
            <a:r>
              <a:rPr lang="en-US" altLang="zh-TW" dirty="0"/>
              <a:t>n </a:t>
            </a:r>
            <a:r>
              <a:rPr lang="zh-TW" altLang="en-US" dirty="0"/>
              <a:t>的 </a:t>
            </a:r>
            <a:r>
              <a:rPr lang="en-US" altLang="zh-TW" dirty="0"/>
              <a:t>parity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1624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93B4E-4F99-E44D-447B-C907153D7FD6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r>
              <a:rPr kumimoji="1" lang="zh-TW" altLang="en-US" dirty="0"/>
              <a:t>演算法</a:t>
            </a:r>
            <a:r>
              <a:rPr kumimoji="1" lang="en-US" altLang="zh-TW" dirty="0"/>
              <a:t> </a:t>
            </a:r>
            <a:r>
              <a:rPr kumimoji="1" lang="en-US" altLang="zh-TW" sz="4000" dirty="0"/>
              <a:t>(1. </a:t>
            </a:r>
            <a:r>
              <a:rPr kumimoji="1" lang="en-US" altLang="zh-TW" sz="4000" dirty="0">
                <a:solidFill>
                  <a:srgbClr val="0432FF"/>
                </a:solidFill>
              </a:rPr>
              <a:t>n </a:t>
            </a:r>
            <a:r>
              <a:rPr kumimoji="1" lang="zh-TW" altLang="en-US" sz="4000" dirty="0">
                <a:solidFill>
                  <a:srgbClr val="0432FF"/>
                </a:solidFill>
              </a:rPr>
              <a:t>轉換為二進位數</a:t>
            </a:r>
            <a:r>
              <a:rPr kumimoji="1" lang="zh-TW" altLang="en-US" sz="4000" dirty="0"/>
              <a:t>，</a:t>
            </a:r>
            <a:r>
              <a:rPr kumimoji="1" lang="en-US" altLang="zh-TW" sz="4000" dirty="0"/>
              <a:t>2. </a:t>
            </a:r>
            <a:r>
              <a:rPr kumimoji="1" lang="zh-TW" altLang="en-US" sz="4000" dirty="0">
                <a:solidFill>
                  <a:srgbClr val="FF0000"/>
                </a:solidFill>
              </a:rPr>
              <a:t>計算 </a:t>
            </a:r>
            <a:r>
              <a:rPr kumimoji="1" lang="en-US" altLang="zh-TW" sz="4000" dirty="0">
                <a:solidFill>
                  <a:srgbClr val="FF0000"/>
                </a:solidFill>
              </a:rPr>
              <a:t>parity</a:t>
            </a:r>
            <a:r>
              <a:rPr kumimoji="1" lang="en-US" altLang="zh-TW" sz="4000" dirty="0"/>
              <a:t>)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802636-3C5C-3DDF-EEFA-9DB52B9BC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153"/>
            <a:ext cx="6281928" cy="5343271"/>
          </a:xfrm>
          <a:ln>
            <a:solidFill>
              <a:schemeClr val="tx1"/>
            </a:solidFill>
            <a:prstDash val="dash"/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kumimoji="1" lang="en-US" altLang="zh-TW" sz="1800" dirty="0" err="1" smtClean="0"/>
              <a:t>int</a:t>
            </a:r>
            <a:r>
              <a:rPr kumimoji="1" lang="en-US" altLang="zh-TW" sz="1800" dirty="0" smtClean="0"/>
              <a:t> </a:t>
            </a:r>
            <a:r>
              <a:rPr kumimoji="1" lang="en-US" altLang="zh-TW" sz="1800" b="1" dirty="0" smtClean="0"/>
              <a:t>n, r, p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TW" sz="1800" dirty="0" smtClean="0"/>
              <a:t>char </a:t>
            </a:r>
            <a:r>
              <a:rPr kumimoji="1" lang="en-US" altLang="zh-TW" sz="1800" dirty="0" err="1" smtClean="0"/>
              <a:t>b</a:t>
            </a:r>
            <a:r>
              <a:rPr kumimoji="1" lang="en-US" altLang="zh-TW" sz="1800" b="1" dirty="0" err="1" smtClean="0"/>
              <a:t>str</a:t>
            </a:r>
            <a:r>
              <a:rPr kumimoji="1" lang="en-US" altLang="zh-TW" sz="1800" b="1" dirty="0" smtClean="0"/>
              <a:t>[50], </a:t>
            </a:r>
            <a:r>
              <a:rPr kumimoji="1" lang="en-US" altLang="zh-TW" sz="1800" b="1" dirty="0" err="1" smtClean="0"/>
              <a:t>rbit</a:t>
            </a:r>
            <a:r>
              <a:rPr kumimoji="1" lang="en-US" altLang="zh-TW" sz="1800" b="1" dirty="0" smtClean="0"/>
              <a:t>[50];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TW" sz="1800" u="sng" dirty="0" smtClean="0"/>
              <a:t>read </a:t>
            </a:r>
            <a:r>
              <a:rPr kumimoji="1" lang="en-US" altLang="zh-TW" sz="1800" b="1" u="sng" dirty="0" smtClean="0"/>
              <a:t>n</a:t>
            </a: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TW" sz="1800" b="1" dirty="0" smtClean="0">
                <a:solidFill>
                  <a:srgbClr val="0432FF"/>
                </a:solidFill>
              </a:rPr>
              <a:t>while (n &gt;0){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kumimoji="1" lang="en-US" altLang="zh-TW" sz="1800" dirty="0" err="1" smtClean="0"/>
              <a:t>int</a:t>
            </a:r>
            <a:r>
              <a:rPr kumimoji="1" lang="en-US" altLang="zh-TW" sz="1800" dirty="0" smtClean="0"/>
              <a:t> temp = n; p=0;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kumimoji="1" lang="en-US" altLang="zh-TW" sz="1800" b="1" dirty="0" err="1" smtClean="0"/>
              <a:t>memset</a:t>
            </a:r>
            <a:r>
              <a:rPr kumimoji="1" lang="en-US" altLang="zh-TW" sz="1800" b="1" dirty="0" smtClean="0"/>
              <a:t>(</a:t>
            </a:r>
            <a:r>
              <a:rPr kumimoji="1" lang="en-US" altLang="zh-TW" sz="1800" b="1" dirty="0" err="1" smtClean="0"/>
              <a:t>bstr</a:t>
            </a:r>
            <a:r>
              <a:rPr kumimoji="1" lang="en-US" altLang="zh-TW" sz="1800" b="1" dirty="0" smtClean="0"/>
              <a:t>, </a:t>
            </a:r>
            <a:r>
              <a:rPr kumimoji="1" lang="en-US" altLang="zh-TW" sz="1800" b="1" dirty="0"/>
              <a:t>‘\0’, 5</a:t>
            </a:r>
            <a:r>
              <a:rPr kumimoji="1" lang="en-US" altLang="zh-TW" sz="1800" b="1" dirty="0" smtClean="0"/>
              <a:t>0);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kumimoji="1" lang="en-US" altLang="zh-TW" sz="1800" b="1" dirty="0" smtClean="0">
                <a:solidFill>
                  <a:srgbClr val="0432FF"/>
                </a:solidFill>
              </a:rPr>
              <a:t>while (temp&gt;){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kumimoji="1" lang="en-US" altLang="zh-TW" sz="1800" b="1" dirty="0" err="1" smtClean="0"/>
              <a:t>memset</a:t>
            </a:r>
            <a:r>
              <a:rPr kumimoji="1" lang="en-US" altLang="zh-TW" sz="1800" b="1" dirty="0" smtClean="0"/>
              <a:t>(</a:t>
            </a:r>
            <a:r>
              <a:rPr kumimoji="1" lang="en-US" altLang="zh-TW" sz="1800" b="1" dirty="0" err="1" smtClean="0"/>
              <a:t>rbit</a:t>
            </a:r>
            <a:r>
              <a:rPr kumimoji="1" lang="en-US" altLang="zh-TW" sz="1800" b="1" dirty="0"/>
              <a:t>, ‘\0’, 5</a:t>
            </a:r>
            <a:r>
              <a:rPr kumimoji="1" lang="en-US" altLang="zh-TW" sz="1800" b="1" dirty="0" smtClean="0"/>
              <a:t>0);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kumimoji="1" lang="en-US" altLang="zh-TW" sz="1800" b="1" dirty="0" smtClean="0"/>
              <a:t>r</a:t>
            </a:r>
            <a:r>
              <a:rPr kumimoji="1" lang="en-US" altLang="zh-TW" sz="1800" dirty="0" smtClean="0"/>
              <a:t> = </a:t>
            </a:r>
            <a:r>
              <a:rPr kumimoji="1" lang="en-US" altLang="zh-TW" sz="1800" b="1" dirty="0" smtClean="0"/>
              <a:t>n</a:t>
            </a:r>
            <a:r>
              <a:rPr kumimoji="1" lang="en-US" altLang="zh-TW" sz="1800" dirty="0" smtClean="0"/>
              <a:t>%2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kumimoji="1" lang="en-US" altLang="zh-TW" sz="1800" b="1" dirty="0" err="1" smtClean="0">
                <a:solidFill>
                  <a:srgbClr val="FF0000"/>
                </a:solidFill>
              </a:rPr>
              <a:t>sprintf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(</a:t>
            </a:r>
            <a:r>
              <a:rPr kumimoji="1" lang="en-US" altLang="zh-TW" sz="1800" b="1" dirty="0" err="1" smtClean="0">
                <a:solidFill>
                  <a:srgbClr val="FF0000"/>
                </a:solidFill>
              </a:rPr>
              <a:t>rbit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, “%d”, r)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kumimoji="1" lang="en-US" altLang="zh-TW" sz="1800" b="1" dirty="0" err="1" smtClean="0">
                <a:solidFill>
                  <a:srgbClr val="FF0000"/>
                </a:solidFill>
              </a:rPr>
              <a:t>strcat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(</a:t>
            </a:r>
            <a:r>
              <a:rPr kumimoji="1" lang="en-US" altLang="zh-TW" sz="1800" b="1" dirty="0" err="1" smtClean="0">
                <a:solidFill>
                  <a:srgbClr val="FF0000"/>
                </a:solidFill>
              </a:rPr>
              <a:t>rbit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, </a:t>
            </a:r>
            <a:r>
              <a:rPr kumimoji="1" lang="en-US" altLang="zh-TW" sz="1800" b="1" dirty="0" err="1" smtClean="0">
                <a:solidFill>
                  <a:srgbClr val="FF0000"/>
                </a:solidFill>
              </a:rPr>
              <a:t>bstr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)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kumimoji="1" lang="en-US" altLang="zh-TW" sz="1800" b="1" dirty="0" err="1" smtClean="0">
                <a:solidFill>
                  <a:srgbClr val="FF0000"/>
                </a:solidFill>
              </a:rPr>
              <a:t>strcpy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(</a:t>
            </a:r>
            <a:r>
              <a:rPr kumimoji="1" lang="en-US" altLang="zh-TW" sz="1800" b="1" dirty="0" err="1" smtClean="0">
                <a:solidFill>
                  <a:srgbClr val="FF0000"/>
                </a:solidFill>
              </a:rPr>
              <a:t>bstr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, </a:t>
            </a:r>
            <a:r>
              <a:rPr kumimoji="1" lang="en-US" altLang="zh-TW" sz="1800" b="1" dirty="0" err="1" smtClean="0">
                <a:solidFill>
                  <a:srgbClr val="FF0000"/>
                </a:solidFill>
              </a:rPr>
              <a:t>rbit</a:t>
            </a:r>
            <a:r>
              <a:rPr kumimoji="1" lang="en-US" altLang="zh-TW" sz="1800" b="1" dirty="0" smtClean="0">
                <a:solidFill>
                  <a:srgbClr val="FF0000"/>
                </a:solidFill>
              </a:rPr>
              <a:t>)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kumimoji="1" lang="en-US" altLang="zh-TW" sz="1800" dirty="0" smtClean="0"/>
              <a:t>if (</a:t>
            </a:r>
            <a:r>
              <a:rPr kumimoji="1" lang="en-US" altLang="zh-TW" sz="1800" b="1" dirty="0" smtClean="0"/>
              <a:t>r </a:t>
            </a:r>
            <a:r>
              <a:rPr kumimoji="1" lang="en-US" altLang="zh-TW" sz="1800" dirty="0" smtClean="0"/>
              <a:t>= 1) p++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kumimoji="1" lang="en-US" altLang="zh-TW" sz="1800" b="1" dirty="0" smtClean="0"/>
              <a:t>n </a:t>
            </a:r>
            <a:r>
              <a:rPr kumimoji="1" lang="en-US" altLang="zh-TW" sz="1800" dirty="0" smtClean="0"/>
              <a:t>= </a:t>
            </a:r>
            <a:r>
              <a:rPr kumimoji="1" lang="en-US" altLang="zh-TW" sz="1800" b="1" dirty="0" smtClean="0"/>
              <a:t>n</a:t>
            </a:r>
            <a:r>
              <a:rPr kumimoji="1" lang="en-US" altLang="zh-TW" sz="1800" dirty="0" smtClean="0"/>
              <a:t>/2 (</a:t>
            </a:r>
            <a:r>
              <a:rPr kumimoji="1" lang="zh-TW" altLang="en-US" sz="1800" dirty="0" smtClean="0"/>
              <a:t>等同於 </a:t>
            </a:r>
            <a:r>
              <a:rPr kumimoji="1" lang="en-US" altLang="zh-TW" sz="1800" dirty="0" smtClean="0"/>
              <a:t>n&gt;&gt;1 )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kumimoji="1" lang="en-US" altLang="zh-TW" sz="1800" dirty="0" smtClean="0"/>
              <a:t>}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kumimoji="1" lang="en-US" altLang="zh-TW" sz="1800" dirty="0" smtClean="0"/>
              <a:t>output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kumimoji="1" lang="en-US" altLang="zh-TW" sz="1800" u="sng" dirty="0" smtClean="0"/>
              <a:t>read n </a:t>
            </a:r>
            <a:r>
              <a:rPr kumimoji="1" lang="en-US" altLang="zh-TW" sz="1800" dirty="0" smtClean="0"/>
              <a:t>(</a:t>
            </a:r>
            <a:r>
              <a:rPr kumimoji="1" lang="zh-TW" altLang="en-US" sz="1800" dirty="0" smtClean="0"/>
              <a:t>讀入下一個 </a:t>
            </a:r>
            <a:r>
              <a:rPr kumimoji="1" lang="en-US" altLang="zh-TW" sz="1800" dirty="0" smtClean="0"/>
              <a:t>n )</a:t>
            </a:r>
            <a:endParaRPr kumimoji="1" lang="en-US" altLang="zh-TW" sz="1800" u="sng" dirty="0" smtClean="0"/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TW" sz="1800" dirty="0" smtClean="0"/>
              <a:t>}</a:t>
            </a:r>
            <a:endParaRPr kumimoji="1" lang="zh-TW" altLang="en-US" sz="1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F25E7DD-BF76-35DC-5823-2134E3E0D5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7" r="2082" b="2923"/>
          <a:stretch/>
        </p:blipFill>
        <p:spPr>
          <a:xfrm>
            <a:off x="7580132" y="2182368"/>
            <a:ext cx="4051036" cy="31211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" name="文字方塊 3"/>
          <p:cNvSpPr txBox="1"/>
          <p:nvPr/>
        </p:nvSpPr>
        <p:spPr>
          <a:xfrm>
            <a:off x="4718304" y="2425023"/>
            <a:ext cx="168249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>
                <a:solidFill>
                  <a:srgbClr val="FF0000"/>
                </a:solidFill>
              </a:rPr>
              <a:t>b</a:t>
            </a:r>
            <a:r>
              <a:rPr lang="en-US" altLang="zh-TW" dirty="0" err="1" smtClean="0">
                <a:solidFill>
                  <a:srgbClr val="FF0000"/>
                </a:solidFill>
              </a:rPr>
              <a:t>str</a:t>
            </a:r>
            <a:r>
              <a:rPr lang="en-US" altLang="zh-TW" dirty="0" smtClean="0">
                <a:solidFill>
                  <a:srgbClr val="FF0000"/>
                </a:solidFill>
              </a:rPr>
              <a:t>, </a:t>
            </a:r>
            <a:r>
              <a:rPr lang="en-US" altLang="zh-TW" dirty="0" err="1" smtClean="0">
                <a:solidFill>
                  <a:srgbClr val="FF0000"/>
                </a:solidFill>
              </a:rPr>
              <a:t>rbit</a:t>
            </a:r>
            <a:r>
              <a:rPr lang="en-US" altLang="zh-TW" dirty="0" smtClean="0">
                <a:solidFill>
                  <a:srgbClr val="FF0000"/>
                </a:solidFill>
              </a:rPr>
              <a:t> </a:t>
            </a:r>
            <a:r>
              <a:rPr lang="zh-TW" altLang="en-US" dirty="0" smtClean="0">
                <a:solidFill>
                  <a:srgbClr val="FF0000"/>
                </a:solidFill>
              </a:rPr>
              <a:t>字串不要殘留資料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 flipH="1">
            <a:off x="4501515" y="3129885"/>
            <a:ext cx="195072" cy="636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H="1">
            <a:off x="4133088" y="3071354"/>
            <a:ext cx="585216" cy="1886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570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1EFC72A-8299-0267-AA63-4DA94CDF3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58750"/>
            <a:ext cx="9287894" cy="6699250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E2647F49-5C9E-B2C9-5CFE-4515F538C64D}"/>
              </a:ext>
            </a:extLst>
          </p:cNvPr>
          <p:cNvCxnSpPr/>
          <p:nvPr/>
        </p:nvCxnSpPr>
        <p:spPr>
          <a:xfrm>
            <a:off x="5473337" y="1005840"/>
            <a:ext cx="49638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CC036BF-A4DA-0526-37DF-311192F99E98}"/>
              </a:ext>
            </a:extLst>
          </p:cNvPr>
          <p:cNvCxnSpPr/>
          <p:nvPr/>
        </p:nvCxnSpPr>
        <p:spPr>
          <a:xfrm>
            <a:off x="2050869" y="1240971"/>
            <a:ext cx="47810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C68292C-36EE-06F3-67AA-E054EC16BAEF}"/>
              </a:ext>
            </a:extLst>
          </p:cNvPr>
          <p:cNvCxnSpPr>
            <a:cxnSpLocks/>
          </p:cNvCxnSpPr>
          <p:nvPr/>
        </p:nvCxnSpPr>
        <p:spPr>
          <a:xfrm>
            <a:off x="3644537" y="3644537"/>
            <a:ext cx="63093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4494075E-7905-7A27-1920-865DB61B660C}"/>
              </a:ext>
            </a:extLst>
          </p:cNvPr>
          <p:cNvCxnSpPr/>
          <p:nvPr/>
        </p:nvCxnSpPr>
        <p:spPr>
          <a:xfrm>
            <a:off x="6648994" y="4572000"/>
            <a:ext cx="17634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5710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F6612-0241-875D-AD90-2DC4F1E3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9BE45-29B8-90CB-3E81-7F8E84C0A109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en-US" altLang="zh-TW" dirty="0"/>
              <a:t>jolly jumper </a:t>
            </a:r>
            <a:r>
              <a:rPr lang="zh-TW" altLang="en-US" dirty="0"/>
              <a:t>「給定一個數列（長度 </a:t>
            </a:r>
            <a:r>
              <a:rPr lang="en-US" altLang="zh-TW" dirty="0"/>
              <a:t>n</a:t>
            </a:r>
            <a:r>
              <a:rPr lang="zh-TW" altLang="en-US" dirty="0"/>
              <a:t>），計算數列中兩倆數值差</a:t>
            </a:r>
            <a:r>
              <a:rPr lang="en-US" altLang="zh-TW" dirty="0"/>
              <a:t>(abs)</a:t>
            </a:r>
            <a:r>
              <a:rPr lang="zh-TW" altLang="en-US" dirty="0"/>
              <a:t>，這些數值差須符合 </a:t>
            </a:r>
            <a:r>
              <a:rPr lang="en-US" altLang="zh-TW" dirty="0"/>
              <a:t>1 .. n-1</a:t>
            </a:r>
            <a:r>
              <a:rPr lang="zh-TW" altLang="en-US" dirty="0"/>
              <a:t>」</a:t>
            </a:r>
            <a:endParaRPr lang="en-US" altLang="zh-TW" dirty="0"/>
          </a:p>
          <a:p>
            <a:pPr lvl="1"/>
            <a:r>
              <a:rPr lang="zh-TW" altLang="en-US" dirty="0"/>
              <a:t>數列 </a:t>
            </a:r>
            <a:r>
              <a:rPr lang="en-US" altLang="zh-TW" dirty="0">
                <a:solidFill>
                  <a:srgbClr val="0432FF"/>
                </a:solidFill>
              </a:rPr>
              <a:t>1 4 2 3</a:t>
            </a:r>
          </a:p>
          <a:p>
            <a:pPr lvl="1"/>
            <a:r>
              <a:rPr lang="zh-TW" altLang="en-US" dirty="0"/>
              <a:t>兩倆數值差</a:t>
            </a:r>
            <a:r>
              <a:rPr lang="en-US" altLang="zh-TW" dirty="0"/>
              <a:t>(abs) </a:t>
            </a:r>
            <a:r>
              <a:rPr lang="en-US" altLang="zh-TW" b="1" dirty="0">
                <a:solidFill>
                  <a:srgbClr val="FF0000"/>
                </a:solidFill>
              </a:rPr>
              <a:t>3 2 1   (A)</a:t>
            </a:r>
          </a:p>
          <a:p>
            <a:pPr lvl="1"/>
            <a:r>
              <a:rPr lang="en-US" altLang="zh-TW" dirty="0">
                <a:solidFill>
                  <a:srgbClr val="7030A0"/>
                </a:solidFill>
              </a:rPr>
              <a:t>1 .. n-1 </a:t>
            </a:r>
            <a:r>
              <a:rPr lang="en-US" altLang="zh-TW" dirty="0">
                <a:solidFill>
                  <a:srgbClr val="7030A0"/>
                </a:solidFill>
                <a:sym typeface="Wingdings" pitchFamily="2" charset="2"/>
              </a:rPr>
              <a:t></a:t>
            </a:r>
            <a:r>
              <a:rPr lang="en-US" altLang="zh-TW" dirty="0">
                <a:solidFill>
                  <a:srgbClr val="7030A0"/>
                </a:solidFill>
              </a:rPr>
              <a:t> </a:t>
            </a:r>
            <a:r>
              <a:rPr lang="en-US" altLang="zh-TW" b="1" dirty="0">
                <a:solidFill>
                  <a:srgbClr val="7030A0"/>
                </a:solidFill>
              </a:rPr>
              <a:t>1 2 3 (n=4)   (B)</a:t>
            </a:r>
          </a:p>
          <a:p>
            <a:pPr lvl="1"/>
            <a:r>
              <a:rPr lang="en-US" altLang="zh-TW" b="1" dirty="0">
                <a:solidFill>
                  <a:srgbClr val="00B050"/>
                </a:solidFill>
              </a:rPr>
              <a:t>(A) </a:t>
            </a:r>
            <a:r>
              <a:rPr lang="zh-TW" altLang="en-US" b="1" dirty="0">
                <a:solidFill>
                  <a:srgbClr val="00B050"/>
                </a:solidFill>
              </a:rPr>
              <a:t>與 </a:t>
            </a:r>
            <a:r>
              <a:rPr lang="en-US" altLang="zh-TW" b="1" dirty="0">
                <a:solidFill>
                  <a:srgbClr val="00B050"/>
                </a:solidFill>
              </a:rPr>
              <a:t>(B) </a:t>
            </a:r>
            <a:r>
              <a:rPr lang="zh-TW" altLang="en-US" b="1" dirty="0">
                <a:solidFill>
                  <a:srgbClr val="00B050"/>
                </a:solidFill>
              </a:rPr>
              <a:t>的數相同</a:t>
            </a:r>
            <a:endParaRPr lang="en-US" altLang="zh-TW" b="1" dirty="0">
              <a:solidFill>
                <a:srgbClr val="00B050"/>
              </a:solidFill>
            </a:endParaRPr>
          </a:p>
          <a:p>
            <a:r>
              <a:rPr lang="zh-TW" altLang="en-US" dirty="0"/>
              <a:t>輸入 </a:t>
            </a:r>
            <a:r>
              <a:rPr lang="en-US" altLang="zh-TW" dirty="0"/>
              <a:t>n </a:t>
            </a:r>
            <a:r>
              <a:rPr lang="zh-TW" altLang="en-US" dirty="0"/>
              <a:t>並接著 </a:t>
            </a:r>
            <a:r>
              <a:rPr lang="en-US" altLang="zh-TW" dirty="0"/>
              <a:t>n </a:t>
            </a:r>
            <a:r>
              <a:rPr lang="zh-TW" altLang="en-US" dirty="0"/>
              <a:t>個整數 （</a:t>
            </a:r>
            <a:r>
              <a:rPr lang="en-US" altLang="zh-TW" dirty="0"/>
              <a:t>n ≤ 3000</a:t>
            </a:r>
            <a:r>
              <a:rPr lang="zh-TW" altLang="en-US" dirty="0"/>
              <a:t>）</a:t>
            </a:r>
            <a:endParaRPr lang="en-US" altLang="zh-TW" dirty="0"/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5</a:t>
            </a:r>
            <a:r>
              <a:rPr lang="en-US" altLang="zh-TW" dirty="0"/>
              <a:t> 1 4 2 -1 6</a:t>
            </a:r>
          </a:p>
          <a:p>
            <a:r>
              <a:rPr lang="zh-TW" altLang="en-US" dirty="0"/>
              <a:t>輸出 </a:t>
            </a:r>
            <a:r>
              <a:rPr lang="en-US" altLang="zh-TW" dirty="0"/>
              <a:t>Jolly </a:t>
            </a:r>
            <a:r>
              <a:rPr lang="zh-TW" altLang="en-US" dirty="0"/>
              <a:t>或 </a:t>
            </a:r>
            <a:r>
              <a:rPr lang="en-US" altLang="zh-TW" dirty="0"/>
              <a:t>Not jolly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974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0DF69C-AAF0-21E7-5CF5-B5EB51E94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解題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92F545-189E-4EF9-4AF6-ABF76E300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TW" altLang="en-US" sz="2400" dirty="0"/>
              <a:t>讀取 </a:t>
            </a:r>
            <a:r>
              <a:rPr kumimoji="1" lang="en-US" altLang="zh-TW" sz="2400" dirty="0"/>
              <a:t>n </a:t>
            </a:r>
            <a:r>
              <a:rPr kumimoji="1" lang="zh-TW" altLang="en-US" sz="2400" dirty="0"/>
              <a:t>，直到 </a:t>
            </a:r>
            <a:r>
              <a:rPr kumimoji="1" lang="en-US" altLang="zh-TW" sz="2400" dirty="0"/>
              <a:t>EOF{</a:t>
            </a:r>
          </a:p>
          <a:p>
            <a:pPr marL="457200" lvl="1" indent="0">
              <a:buNone/>
            </a:pPr>
            <a:r>
              <a:rPr kumimoji="1" lang="zh-TW" altLang="en-US" dirty="0"/>
              <a:t>讀取 </a:t>
            </a:r>
            <a:r>
              <a:rPr kumimoji="1" lang="en-US" altLang="zh-TW" dirty="0"/>
              <a:t>n </a:t>
            </a:r>
            <a:r>
              <a:rPr kumimoji="1" lang="zh-TW" altLang="en-US" dirty="0"/>
              <a:t>個整數，存入 </a:t>
            </a:r>
            <a:r>
              <a:rPr kumimoji="1" lang="en-US" altLang="zh-TW" dirty="0"/>
              <a:t>a[n]</a:t>
            </a:r>
          </a:p>
          <a:p>
            <a:pPr marL="457200" lvl="1" indent="0">
              <a:buNone/>
            </a:pPr>
            <a:r>
              <a:rPr kumimoji="1" lang="zh-TW" altLang="en-US" dirty="0"/>
              <a:t>計算兩兩差絕對值，</a:t>
            </a:r>
            <a:r>
              <a:rPr kumimoji="1" lang="en-US" altLang="zh-TW" dirty="0"/>
              <a:t>temp</a:t>
            </a:r>
            <a:r>
              <a:rPr kumimoji="1" lang="zh-TW" altLang="en-US" dirty="0"/>
              <a:t>，存入 </a:t>
            </a:r>
            <a:r>
              <a:rPr kumimoji="1" lang="en-US" altLang="zh-TW" dirty="0"/>
              <a:t>b[n-1]</a:t>
            </a:r>
          </a:p>
          <a:p>
            <a:pPr marL="457200" lvl="1" indent="0">
              <a:buNone/>
            </a:pPr>
            <a:r>
              <a:rPr kumimoji="1" lang="zh-TW" altLang="en-US" dirty="0"/>
              <a:t>定義 </a:t>
            </a:r>
            <a:r>
              <a:rPr kumimoji="1" lang="en-US" altLang="zh-TW" b="1" dirty="0" err="1">
                <a:solidFill>
                  <a:srgbClr val="0432FF"/>
                </a:solidFill>
              </a:rPr>
              <a:t>chkjolly</a:t>
            </a:r>
            <a:r>
              <a:rPr kumimoji="1" lang="en-US" altLang="zh-TW" b="1" dirty="0">
                <a:solidFill>
                  <a:srgbClr val="0432FF"/>
                </a:solidFill>
              </a:rPr>
              <a:t> = 1 </a:t>
            </a:r>
            <a:r>
              <a:rPr kumimoji="1" lang="en-US" altLang="zh-TW" dirty="0"/>
              <a:t>(check flag)</a:t>
            </a:r>
          </a:p>
          <a:p>
            <a:pPr marL="457200" lvl="1" indent="0">
              <a:buNone/>
            </a:pPr>
            <a:r>
              <a:rPr kumimoji="1" lang="en-US" altLang="zh-TW" dirty="0"/>
              <a:t>if n=1, </a:t>
            </a:r>
            <a:r>
              <a:rPr kumimoji="1" lang="en-US" altLang="zh-TW" dirty="0" err="1"/>
              <a:t>chkjolly</a:t>
            </a:r>
            <a:r>
              <a:rPr kumimoji="1" lang="en-US" altLang="zh-TW" dirty="0"/>
              <a:t> must be 1</a:t>
            </a:r>
          </a:p>
          <a:p>
            <a:pPr marL="457200" lvl="1" indent="0">
              <a:buNone/>
            </a:pPr>
            <a:r>
              <a:rPr kumimoji="1" lang="en-US" altLang="zh-TW" dirty="0"/>
              <a:t>else</a:t>
            </a:r>
          </a:p>
          <a:p>
            <a:pPr marL="457200" lvl="1" indent="0">
              <a:buNone/>
            </a:pPr>
            <a:r>
              <a:rPr kumimoji="1" lang="en-US" altLang="zh-TW" dirty="0"/>
              <a:t>	sorting b[n-1] by </a:t>
            </a:r>
            <a:r>
              <a:rPr kumimoji="1" lang="en-US" altLang="zh-TW" b="1" dirty="0">
                <a:solidFill>
                  <a:srgbClr val="FF0000"/>
                </a:solidFill>
              </a:rPr>
              <a:t>bubble sort</a:t>
            </a:r>
          </a:p>
          <a:p>
            <a:pPr marL="457200" lvl="1" indent="0">
              <a:buNone/>
            </a:pPr>
            <a:r>
              <a:rPr kumimoji="1" lang="en-US" altLang="zh-TW" dirty="0"/>
              <a:t>	</a:t>
            </a:r>
            <a:r>
              <a:rPr kumimoji="1" lang="zh-TW" altLang="en-US" dirty="0"/>
              <a:t>檢查每一個 </a:t>
            </a:r>
            <a:r>
              <a:rPr kumimoji="1" lang="en-US" altLang="zh-TW" dirty="0"/>
              <a:t>b[</a:t>
            </a:r>
            <a:r>
              <a:rPr kumimoji="1" lang="en-US" altLang="zh-TW" dirty="0" err="1"/>
              <a:t>i</a:t>
            </a:r>
            <a:r>
              <a:rPr kumimoji="1" lang="en-US" altLang="zh-TW" dirty="0"/>
              <a:t>] = i+1, </a:t>
            </a:r>
            <a:r>
              <a:rPr kumimoji="1" lang="zh-TW" altLang="en-US" dirty="0"/>
              <a:t>否則 </a:t>
            </a:r>
            <a:r>
              <a:rPr kumimoji="1" lang="en-US" altLang="zh-TW" dirty="0" err="1"/>
              <a:t>chkjolly</a:t>
            </a:r>
            <a:r>
              <a:rPr kumimoji="1" lang="en-US" altLang="zh-TW" dirty="0"/>
              <a:t> = 0</a:t>
            </a:r>
          </a:p>
          <a:p>
            <a:pPr marL="457200" lvl="1" indent="0">
              <a:buNone/>
            </a:pPr>
            <a:r>
              <a:rPr kumimoji="1" lang="zh-TW" altLang="en-US" dirty="0"/>
              <a:t>根據 </a:t>
            </a:r>
            <a:r>
              <a:rPr kumimoji="1" lang="en-US" altLang="zh-TW" dirty="0" err="1"/>
              <a:t>chkJolly</a:t>
            </a:r>
            <a:r>
              <a:rPr kumimoji="1" lang="en-US" altLang="zh-TW" dirty="0"/>
              <a:t> </a:t>
            </a:r>
            <a:r>
              <a:rPr kumimoji="1" lang="zh-TW" altLang="en-US" dirty="0"/>
              <a:t>確定數列為「</a:t>
            </a:r>
            <a:r>
              <a:rPr kumimoji="1" lang="en-US" altLang="zh-TW" dirty="0"/>
              <a:t>Jolly</a:t>
            </a:r>
            <a:r>
              <a:rPr kumimoji="1" lang="zh-TW" altLang="en-US" dirty="0"/>
              <a:t>」、「</a:t>
            </a:r>
            <a:r>
              <a:rPr kumimoji="1" lang="en-US" altLang="zh-TW" dirty="0"/>
              <a:t>Not jolly</a:t>
            </a:r>
            <a:r>
              <a:rPr kumimoji="1" lang="zh-TW" altLang="en-US" dirty="0"/>
              <a:t>」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sz="2400" dirty="0">
                <a:sym typeface="Wingdings" pitchFamily="2" charset="2"/>
              </a:rPr>
              <a:t>}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52777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68B1AC-74AB-6B1B-D4D2-A12AED93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氣泡排序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0E0BCE-44F3-D41E-A863-8F5CCEDF9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altLang="zh-TW" dirty="0"/>
              <a:t>for (int </a:t>
            </a:r>
            <a:r>
              <a:rPr lang="en" altLang="zh-TW" dirty="0" err="1"/>
              <a:t>i</a:t>
            </a:r>
            <a:r>
              <a:rPr lang="en" altLang="zh-TW" dirty="0"/>
              <a:t>=0; </a:t>
            </a:r>
            <a:r>
              <a:rPr lang="en" altLang="zh-TW" dirty="0" err="1"/>
              <a:t>i</a:t>
            </a:r>
            <a:r>
              <a:rPr lang="en" altLang="zh-TW" dirty="0"/>
              <a:t>&lt;n; </a:t>
            </a:r>
            <a:r>
              <a:rPr lang="en" altLang="zh-TW" dirty="0" err="1"/>
              <a:t>j++</a:t>
            </a:r>
            <a:r>
              <a:rPr lang="en" altLang="zh-TW" dirty="0"/>
              <a:t>)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" altLang="zh-TW" sz="2800" dirty="0"/>
              <a:t>for (int j=0; j&lt;n-</a:t>
            </a:r>
            <a:r>
              <a:rPr lang="en" altLang="zh-TW" sz="2800" dirty="0" err="1"/>
              <a:t>i</a:t>
            </a:r>
            <a:r>
              <a:rPr lang="en" altLang="zh-TW" sz="2800" dirty="0"/>
              <a:t>; </a:t>
            </a:r>
            <a:r>
              <a:rPr lang="en" altLang="zh-TW" sz="2800" dirty="0" err="1"/>
              <a:t>j++</a:t>
            </a:r>
            <a:r>
              <a:rPr lang="en" altLang="zh-TW" sz="2800" dirty="0"/>
              <a:t>)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" altLang="zh-TW" sz="2800" dirty="0"/>
              <a:t>if (b[j]&gt;b[j+1]){ 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" altLang="zh-TW" sz="2800" dirty="0"/>
              <a:t>int temp = b[j]; 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" altLang="zh-TW" sz="2800" dirty="0"/>
              <a:t>b[j]=b[j+1]; </a:t>
            </a:r>
          </a:p>
          <a:p>
            <a:pPr marL="1371600" lvl="3" indent="0">
              <a:lnSpc>
                <a:spcPct val="150000"/>
              </a:lnSpc>
              <a:buNone/>
            </a:pPr>
            <a:r>
              <a:rPr lang="en" altLang="zh-TW" sz="2800" dirty="0"/>
              <a:t>b[j+1]=temp;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" altLang="zh-TW" sz="2800" dirty="0"/>
              <a:t>}</a:t>
            </a:r>
            <a:endParaRPr lang="zh-TW" altLang="en-US" sz="28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717CBCF-4067-301B-006D-068458076481}"/>
              </a:ext>
            </a:extLst>
          </p:cNvPr>
          <p:cNvSpPr txBox="1"/>
          <p:nvPr/>
        </p:nvSpPr>
        <p:spPr>
          <a:xfrm>
            <a:off x="6977743" y="1825625"/>
            <a:ext cx="374974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/>
              <a:t>b[7] = {3, 5, 7, 2, 1, 9, 8};</a:t>
            </a:r>
          </a:p>
          <a:p>
            <a:r>
              <a:rPr lang="en-US" altLang="zh-TW" sz="2800" dirty="0"/>
              <a:t>3, 5, 7, 2, 1, 9, 8</a:t>
            </a:r>
          </a:p>
          <a:p>
            <a:r>
              <a:rPr lang="en-US" altLang="zh-TW" sz="2800" dirty="0"/>
              <a:t>3, 5, </a:t>
            </a:r>
            <a:r>
              <a:rPr lang="en-US" altLang="zh-TW" sz="2800" dirty="0">
                <a:solidFill>
                  <a:srgbClr val="FF0000"/>
                </a:solidFill>
              </a:rPr>
              <a:t>2, 1</a:t>
            </a:r>
            <a:r>
              <a:rPr lang="en-US" altLang="zh-TW" sz="2800" dirty="0"/>
              <a:t>, 7, </a:t>
            </a:r>
            <a:r>
              <a:rPr lang="en-US" altLang="zh-TW" sz="2800" dirty="0">
                <a:solidFill>
                  <a:srgbClr val="FF0000"/>
                </a:solidFill>
              </a:rPr>
              <a:t>8</a:t>
            </a:r>
            <a:r>
              <a:rPr lang="en-US" altLang="zh-TW" sz="2800" dirty="0"/>
              <a:t>, 9</a:t>
            </a:r>
          </a:p>
          <a:p>
            <a:r>
              <a:rPr kumimoji="1" lang="en-US" altLang="zh-TW" sz="2800" dirty="0"/>
              <a:t>3, </a:t>
            </a:r>
            <a:r>
              <a:rPr kumimoji="1" lang="en-US" altLang="zh-TW" sz="2800" dirty="0">
                <a:solidFill>
                  <a:srgbClr val="FF0000"/>
                </a:solidFill>
              </a:rPr>
              <a:t>2, 1</a:t>
            </a:r>
            <a:r>
              <a:rPr kumimoji="1" lang="en-US" altLang="zh-TW" sz="2800" dirty="0"/>
              <a:t>, 5, 7, 8, 9</a:t>
            </a:r>
          </a:p>
          <a:p>
            <a:r>
              <a:rPr kumimoji="1" lang="en-US" altLang="zh-TW" sz="2800" dirty="0">
                <a:solidFill>
                  <a:srgbClr val="FF0000"/>
                </a:solidFill>
              </a:rPr>
              <a:t>2, 1</a:t>
            </a:r>
            <a:r>
              <a:rPr kumimoji="1" lang="en-US" altLang="zh-TW" sz="2800" dirty="0"/>
              <a:t>, 3, 5, 7, 8, 9</a:t>
            </a:r>
          </a:p>
          <a:p>
            <a:r>
              <a:rPr kumimoji="1" lang="en-US" altLang="zh-TW" sz="2800" dirty="0">
                <a:solidFill>
                  <a:srgbClr val="FF0000"/>
                </a:solidFill>
              </a:rPr>
              <a:t>1</a:t>
            </a:r>
            <a:r>
              <a:rPr kumimoji="1" lang="en-US" altLang="zh-TW" sz="2800" dirty="0"/>
              <a:t>, 2, 3, 5, 7, 8, 9</a:t>
            </a:r>
            <a:endParaRPr kumimoji="1"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5749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04" y="957602"/>
            <a:ext cx="3315163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23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文字統計分析，統計每一英文字母出現幾次？大小寫字母視為相同，其他字符不計。</a:t>
            </a:r>
            <a:endParaRPr lang="en-US" altLang="zh-TW" dirty="0"/>
          </a:p>
          <a:p>
            <a:r>
              <a:rPr lang="en-US" altLang="zh-TW" dirty="0"/>
              <a:t>Input </a:t>
            </a:r>
            <a:r>
              <a:rPr lang="zh-TW" altLang="en-US" dirty="0"/>
              <a:t>第一行為 </a:t>
            </a:r>
            <a:r>
              <a:rPr lang="en-US" altLang="zh-TW" dirty="0"/>
              <a:t>1 </a:t>
            </a:r>
            <a:r>
              <a:rPr lang="zh-TW" altLang="en-US" dirty="0"/>
              <a:t>整數 </a:t>
            </a:r>
            <a:r>
              <a:rPr lang="en-US" altLang="zh-TW" dirty="0"/>
              <a:t>n</a:t>
            </a:r>
            <a:r>
              <a:rPr lang="zh-TW" altLang="en-US" dirty="0"/>
              <a:t>，代表以下有 </a:t>
            </a:r>
            <a:r>
              <a:rPr lang="en-US" altLang="zh-TW" dirty="0"/>
              <a:t>n </a:t>
            </a:r>
            <a:r>
              <a:rPr lang="zh-TW" altLang="en-US" dirty="0"/>
              <a:t>行字串</a:t>
            </a:r>
            <a:endParaRPr lang="en-US" altLang="zh-TW" dirty="0"/>
          </a:p>
          <a:p>
            <a:r>
              <a:rPr lang="zh-TW" altLang="en-US" dirty="0"/>
              <a:t>每行字串包含 </a:t>
            </a:r>
            <a:r>
              <a:rPr lang="en-US" altLang="zh-TW" dirty="0"/>
              <a:t>0 </a:t>
            </a:r>
            <a:r>
              <a:rPr lang="zh-TW" altLang="en-US" dirty="0"/>
              <a:t>個以上字符 （可能只有空白）</a:t>
            </a:r>
            <a:endParaRPr lang="en-US" altLang="zh-TW" dirty="0"/>
          </a:p>
          <a:p>
            <a:r>
              <a:rPr lang="zh-TW" altLang="en-US" dirty="0"/>
              <a:t>輸出時每一行包含 </a:t>
            </a:r>
            <a:r>
              <a:rPr lang="en-US" altLang="zh-TW" dirty="0"/>
              <a:t>1 </a:t>
            </a:r>
            <a:r>
              <a:rPr lang="zh-TW" altLang="en-US" dirty="0"/>
              <a:t>個大寫字母，空格，字母出現的次數</a:t>
            </a:r>
            <a:endParaRPr lang="en-US" altLang="zh-TW" dirty="0"/>
          </a:p>
          <a:p>
            <a:r>
              <a:rPr lang="zh-TW" altLang="en-US" dirty="0"/>
              <a:t>輸出字母的順序依出現次數多至少（沒有出現的字母不幣列出）</a:t>
            </a:r>
            <a:endParaRPr lang="en-US" altLang="zh-TW" dirty="0"/>
          </a:p>
          <a:p>
            <a:r>
              <a:rPr lang="zh-TW" altLang="en-US" dirty="0"/>
              <a:t>相同次數的字母依字母順序（</a:t>
            </a:r>
            <a:r>
              <a:rPr lang="en-US" altLang="zh-TW" dirty="0"/>
              <a:t>A, B, C, …</a:t>
            </a:r>
            <a:r>
              <a:rPr lang="zh-TW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1392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設定一個</a:t>
            </a:r>
            <a:r>
              <a:rPr lang="en-US" altLang="zh-TW" dirty="0"/>
              <a:t>26</a:t>
            </a:r>
            <a:r>
              <a:rPr lang="zh-TW" altLang="en-US" dirty="0"/>
              <a:t>字母的出現次數陣列，</a:t>
            </a:r>
            <a:r>
              <a:rPr lang="en-US" altLang="zh-TW" dirty="0"/>
              <a:t>a[26] </a:t>
            </a:r>
            <a:r>
              <a:rPr lang="en-US" altLang="zh-TW" dirty="0">
                <a:sym typeface="Wingdings" panose="05000000000000000000" pitchFamily="2" charset="2"/>
              </a:rPr>
              <a:t> </a:t>
            </a:r>
            <a:r>
              <a:rPr lang="en-US" altLang="zh-TW" dirty="0"/>
              <a:t>{0}</a:t>
            </a:r>
          </a:p>
          <a:p>
            <a:r>
              <a:rPr lang="zh-TW" altLang="en-US" dirty="0"/>
              <a:t>根據行數 </a:t>
            </a:r>
            <a:r>
              <a:rPr lang="en-US" altLang="zh-TW" dirty="0"/>
              <a:t>n </a:t>
            </a:r>
            <a:r>
              <a:rPr lang="zh-TW" altLang="en-US" dirty="0"/>
              <a:t>讀入每一行字串 </a:t>
            </a:r>
            <a:r>
              <a:rPr lang="en-US" altLang="zh-TW" dirty="0" err="1"/>
              <a:t>str</a:t>
            </a:r>
            <a:endParaRPr lang="en-US" altLang="zh-TW" dirty="0"/>
          </a:p>
          <a:p>
            <a:r>
              <a:rPr lang="zh-TW" altLang="en-US" dirty="0"/>
              <a:t>讀取 </a:t>
            </a:r>
            <a:r>
              <a:rPr lang="en-US" altLang="zh-TW" dirty="0" err="1"/>
              <a:t>str</a:t>
            </a:r>
            <a:r>
              <a:rPr lang="en-US" altLang="zh-TW" dirty="0"/>
              <a:t> </a:t>
            </a:r>
            <a:r>
              <a:rPr lang="zh-TW" altLang="en-US" dirty="0"/>
              <a:t>每一個字元 </a:t>
            </a:r>
            <a:r>
              <a:rPr lang="en-US" altLang="zh-TW" dirty="0" err="1"/>
              <a:t>ch</a:t>
            </a:r>
            <a:endParaRPr lang="en-US" altLang="zh-TW" dirty="0"/>
          </a:p>
          <a:p>
            <a:pPr lvl="1"/>
            <a:r>
              <a:rPr lang="en-US" altLang="zh-TW" dirty="0"/>
              <a:t>If </a:t>
            </a:r>
            <a:r>
              <a:rPr lang="en-US" altLang="zh-TW" dirty="0" err="1"/>
              <a:t>ch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</a:t>
            </a:r>
            <a:r>
              <a:rPr lang="en-US" altLang="zh-TW" dirty="0"/>
              <a:t> </a:t>
            </a:r>
            <a:r>
              <a:rPr lang="zh-TW" altLang="en-US" dirty="0"/>
              <a:t>字母，在對應的陣列 </a:t>
            </a:r>
            <a:r>
              <a:rPr lang="en-US" altLang="zh-TW" dirty="0"/>
              <a:t>a </a:t>
            </a:r>
            <a:r>
              <a:rPr lang="zh-TW" altLang="en-US" dirty="0"/>
              <a:t>位置 </a:t>
            </a:r>
            <a:r>
              <a:rPr lang="en-US" altLang="zh-TW" dirty="0"/>
              <a:t>+ 1 (</a:t>
            </a:r>
            <a:r>
              <a:rPr lang="zh-TW" altLang="en-US" dirty="0"/>
              <a:t>注意：小寫字母要轉換為大寫）</a:t>
            </a:r>
            <a:endParaRPr lang="en-US" altLang="zh-TW" dirty="0"/>
          </a:p>
          <a:p>
            <a:pPr lvl="1"/>
            <a:r>
              <a:rPr lang="en-US" altLang="zh-TW" dirty="0"/>
              <a:t>If </a:t>
            </a:r>
            <a:r>
              <a:rPr lang="en-US" altLang="zh-TW" dirty="0" err="1"/>
              <a:t>ch</a:t>
            </a:r>
            <a:r>
              <a:rPr lang="en-US" altLang="zh-TW" dirty="0"/>
              <a:t> </a:t>
            </a:r>
            <a:r>
              <a:rPr lang="en-US" altLang="zh-TW" dirty="0">
                <a:sym typeface="Symbol" panose="05050102010706020507" pitchFamily="18" charset="2"/>
              </a:rPr>
              <a:t> </a:t>
            </a:r>
            <a:r>
              <a:rPr lang="zh-TW" altLang="en-US" dirty="0"/>
              <a:t>字母，捨去</a:t>
            </a:r>
            <a:endParaRPr lang="en-US" altLang="zh-TW" dirty="0"/>
          </a:p>
          <a:p>
            <a:r>
              <a:rPr lang="zh-TW" altLang="en-US" dirty="0"/>
              <a:t>產生 </a:t>
            </a:r>
            <a:r>
              <a:rPr lang="en-US" altLang="zh-TW" dirty="0"/>
              <a:t>a[26] </a:t>
            </a:r>
            <a:r>
              <a:rPr lang="zh-TW" altLang="en-US" dirty="0"/>
              <a:t>的內容，沒有出現的字母應該 </a:t>
            </a:r>
            <a:r>
              <a:rPr lang="en-US" altLang="zh-TW" dirty="0"/>
              <a:t>a[</a:t>
            </a:r>
            <a:r>
              <a:rPr lang="en-US" altLang="zh-TW" dirty="0" err="1"/>
              <a:t>i</a:t>
            </a:r>
            <a:r>
              <a:rPr lang="en-US" altLang="zh-TW" dirty="0"/>
              <a:t>] = 0</a:t>
            </a:r>
          </a:p>
          <a:p>
            <a:r>
              <a:rPr lang="zh-TW" altLang="en-US" dirty="0"/>
              <a:t>找出 </a:t>
            </a:r>
            <a:r>
              <a:rPr lang="en-US" altLang="zh-TW" dirty="0"/>
              <a:t>a </a:t>
            </a:r>
            <a:r>
              <a:rPr lang="zh-TW" altLang="en-US" dirty="0"/>
              <a:t>陣列中最大值 </a:t>
            </a:r>
            <a:r>
              <a:rPr lang="en-US" altLang="zh-TW" dirty="0"/>
              <a:t>max @ a[m]</a:t>
            </a:r>
          </a:p>
          <a:p>
            <a:pPr lvl="1"/>
            <a:r>
              <a:rPr lang="en-US" altLang="zh-TW" dirty="0" err="1"/>
              <a:t>printf</a:t>
            </a:r>
            <a:r>
              <a:rPr lang="en-US" altLang="zh-TW" dirty="0"/>
              <a:t>(“%c %d\n”, m+65, a[m])</a:t>
            </a:r>
          </a:p>
          <a:p>
            <a:pPr lvl="1"/>
            <a:r>
              <a:rPr lang="en-US" altLang="zh-TW" dirty="0"/>
              <a:t>a[m] </a:t>
            </a:r>
            <a:r>
              <a:rPr lang="en-US" altLang="zh-TW" dirty="0">
                <a:sym typeface="Wingdings" panose="05000000000000000000" pitchFamily="2" charset="2"/>
              </a:rPr>
              <a:t> 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916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大寫字母的</a:t>
            </a:r>
            <a:r>
              <a:rPr lang="en-US" altLang="zh-TW" sz="2400" dirty="0"/>
              <a:t>ASCII</a:t>
            </a:r>
            <a:r>
              <a:rPr lang="zh-TW" altLang="en-US" sz="2400" dirty="0"/>
              <a:t>的範圍 </a:t>
            </a:r>
            <a:r>
              <a:rPr lang="en-US" altLang="zh-TW" sz="2400" dirty="0"/>
              <a:t>[65 – 90]</a:t>
            </a:r>
          </a:p>
          <a:p>
            <a:r>
              <a:rPr lang="zh-TW" altLang="en-US" sz="2400" dirty="0"/>
              <a:t>小寫字母的</a:t>
            </a:r>
            <a:r>
              <a:rPr lang="en-US" altLang="zh-TW" sz="2400" dirty="0"/>
              <a:t>ASCII</a:t>
            </a:r>
            <a:r>
              <a:rPr lang="zh-TW" altLang="en-US" sz="2400" dirty="0"/>
              <a:t>的範圍 </a:t>
            </a:r>
            <a:r>
              <a:rPr lang="en-US" altLang="zh-TW" sz="2400" dirty="0"/>
              <a:t>[97 – 122]</a:t>
            </a:r>
          </a:p>
          <a:p>
            <a:r>
              <a:rPr lang="zh-TW" altLang="en-US" sz="2400" dirty="0"/>
              <a:t>小寫字母轉換為大寫字母 </a:t>
            </a:r>
            <a:r>
              <a:rPr lang="en-US" altLang="zh-TW" sz="2400" dirty="0"/>
              <a:t>=</a:t>
            </a:r>
            <a:r>
              <a:rPr lang="zh-TW" altLang="en-US" sz="2400" dirty="0"/>
              <a:t>小寫字母的</a:t>
            </a:r>
            <a:r>
              <a:rPr lang="en-US" altLang="zh-TW" sz="2400" dirty="0"/>
              <a:t>ASCII – 32</a:t>
            </a:r>
          </a:p>
          <a:p>
            <a:r>
              <a:rPr lang="zh-TW" altLang="en-US" sz="2400" dirty="0"/>
              <a:t>大寫字母與字母出現次數陣列索引的關係：大寫字母的</a:t>
            </a:r>
            <a:r>
              <a:rPr lang="en-US" altLang="zh-TW" sz="2400" dirty="0"/>
              <a:t>ASCII - 65</a:t>
            </a:r>
          </a:p>
          <a:p>
            <a:endParaRPr lang="zh-TW" altLang="en-US" sz="2400" dirty="0"/>
          </a:p>
        </p:txBody>
      </p:sp>
      <p:pic>
        <p:nvPicPr>
          <p:cNvPr id="6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94493"/>
            <a:ext cx="9448800" cy="1266825"/>
          </a:xfrm>
        </p:spPr>
      </p:pic>
    </p:spTree>
    <p:extLst>
      <p:ext uri="{BB962C8B-B14F-4D97-AF65-F5344CB8AC3E}">
        <p14:creationId xmlns:p14="http://schemas.microsoft.com/office/powerpoint/2010/main" val="226233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程式碼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945095"/>
            <a:ext cx="6326016" cy="4201061"/>
          </a:xfrm>
          <a:prstGeom prst="rect">
            <a:avLst/>
          </a:prstGeom>
        </p:spPr>
      </p:pic>
      <p:pic>
        <p:nvPicPr>
          <p:cNvPr id="8" name="內容版面配置區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253461" y="1945096"/>
            <a:ext cx="4424430" cy="261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3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90" y="439838"/>
            <a:ext cx="9437370" cy="417846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1928" y="3352289"/>
            <a:ext cx="1762371" cy="3000794"/>
          </a:xfrm>
          <a:prstGeom prst="rect">
            <a:avLst/>
          </a:prstGeom>
        </p:spPr>
      </p:pic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529C387B-D95E-61B9-B16E-2AFC155F5449}"/>
              </a:ext>
            </a:extLst>
          </p:cNvPr>
          <p:cNvCxnSpPr/>
          <p:nvPr/>
        </p:nvCxnSpPr>
        <p:spPr>
          <a:xfrm>
            <a:off x="4310743" y="2690949"/>
            <a:ext cx="35139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F5F34E5-C562-AA4F-8E5D-8E0447729DCF}"/>
              </a:ext>
            </a:extLst>
          </p:cNvPr>
          <p:cNvCxnSpPr/>
          <p:nvPr/>
        </p:nvCxnSpPr>
        <p:spPr>
          <a:xfrm>
            <a:off x="4232366" y="3200400"/>
            <a:ext cx="53818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E5E7A71-3A8F-A032-41E1-8812D6C39452}"/>
              </a:ext>
            </a:extLst>
          </p:cNvPr>
          <p:cNvCxnSpPr/>
          <p:nvPr/>
        </p:nvCxnSpPr>
        <p:spPr>
          <a:xfrm>
            <a:off x="666206" y="3429000"/>
            <a:ext cx="14369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59D94EF-15A9-C046-D2AB-F63555B6DAE2}"/>
              </a:ext>
            </a:extLst>
          </p:cNvPr>
          <p:cNvCxnSpPr/>
          <p:nvPr/>
        </p:nvCxnSpPr>
        <p:spPr>
          <a:xfrm>
            <a:off x="679269" y="4310743"/>
            <a:ext cx="41801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9A05A0E-BCD9-B29D-041B-1DBE086BD471}"/>
              </a:ext>
            </a:extLst>
          </p:cNvPr>
          <p:cNvCxnSpPr/>
          <p:nvPr/>
        </p:nvCxnSpPr>
        <p:spPr>
          <a:xfrm>
            <a:off x="8373291" y="4349931"/>
            <a:ext cx="12409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3A19EC63-E208-3431-02FF-E10C2D277B71}"/>
              </a:ext>
            </a:extLst>
          </p:cNvPr>
          <p:cNvCxnSpPr/>
          <p:nvPr/>
        </p:nvCxnSpPr>
        <p:spPr>
          <a:xfrm>
            <a:off x="679269" y="4618300"/>
            <a:ext cx="21031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31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給定 </a:t>
            </a:r>
            <a:r>
              <a:rPr lang="en-US" altLang="zh-TW" dirty="0"/>
              <a:t>2 </a:t>
            </a:r>
            <a:r>
              <a:rPr lang="zh-TW" altLang="en-US" dirty="0"/>
              <a:t>個小寫單字（均為小寫字母），</a:t>
            </a:r>
            <a:r>
              <a:rPr lang="en-US" altLang="zh-TW" dirty="0"/>
              <a:t>a, b</a:t>
            </a:r>
            <a:r>
              <a:rPr lang="zh-TW" altLang="en-US" dirty="0"/>
              <a:t>，找出一個字串 </a:t>
            </a:r>
            <a:r>
              <a:rPr lang="en-US" altLang="zh-TW" dirty="0"/>
              <a:t>x </a:t>
            </a:r>
            <a:r>
              <a:rPr lang="zh-TW" altLang="en-US" dirty="0"/>
              <a:t>，</a:t>
            </a:r>
            <a:r>
              <a:rPr lang="en-US" altLang="zh-TW" dirty="0"/>
              <a:t>x </a:t>
            </a:r>
            <a:r>
              <a:rPr lang="zh-TW" altLang="en-US" dirty="0"/>
              <a:t>中的字母須在 </a:t>
            </a:r>
            <a:r>
              <a:rPr lang="en-US" altLang="zh-TW" dirty="0"/>
              <a:t>a , b </a:t>
            </a:r>
            <a:r>
              <a:rPr lang="zh-TW" altLang="en-US" dirty="0"/>
              <a:t>中都出現</a:t>
            </a:r>
            <a:endParaRPr lang="en-US" altLang="zh-TW" dirty="0"/>
          </a:p>
          <a:p>
            <a:r>
              <a:rPr lang="zh-TW" altLang="en-US" dirty="0"/>
              <a:t>輸入出現許多行單字，每 </a:t>
            </a:r>
            <a:r>
              <a:rPr lang="en-US" altLang="zh-TW" dirty="0"/>
              <a:t>2 </a:t>
            </a:r>
            <a:r>
              <a:rPr lang="zh-TW" altLang="en-US" dirty="0"/>
              <a:t>行單字形成一組，第一行為 </a:t>
            </a:r>
            <a:r>
              <a:rPr lang="en-US" altLang="zh-TW" dirty="0"/>
              <a:t>a </a:t>
            </a:r>
            <a:r>
              <a:rPr lang="zh-TW" altLang="en-US" dirty="0"/>
              <a:t>，第二行為 </a:t>
            </a:r>
            <a:r>
              <a:rPr lang="en-US" altLang="zh-TW" dirty="0"/>
              <a:t>b </a:t>
            </a:r>
            <a:r>
              <a:rPr lang="zh-TW" altLang="en-US" dirty="0"/>
              <a:t>，每一行最多</a:t>
            </a:r>
            <a:r>
              <a:rPr lang="en-US" altLang="zh-TW" dirty="0"/>
              <a:t>1000</a:t>
            </a:r>
            <a:r>
              <a:rPr lang="zh-TW" altLang="en-US" dirty="0"/>
              <a:t>字元</a:t>
            </a:r>
            <a:endParaRPr lang="en-US" altLang="zh-TW" dirty="0"/>
          </a:p>
          <a:p>
            <a:r>
              <a:rPr lang="zh-TW" altLang="en-US" dirty="0"/>
              <a:t>輸出每一組（</a:t>
            </a:r>
            <a:r>
              <a:rPr lang="en-US" altLang="zh-TW" dirty="0"/>
              <a:t>2</a:t>
            </a:r>
            <a:r>
              <a:rPr lang="zh-TW" altLang="en-US" dirty="0"/>
              <a:t>行單字）一個字串，字串中字元依字母</a:t>
            </a:r>
            <a:r>
              <a:rPr lang="en-US" altLang="zh-TW" dirty="0"/>
              <a:t>(Alphabetical)</a:t>
            </a:r>
            <a:r>
              <a:rPr lang="zh-TW" altLang="en-US" dirty="0"/>
              <a:t>順序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0165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1176</Words>
  <Application>Microsoft Office PowerPoint</Application>
  <PresentationFormat>寬螢幕</PresentationFormat>
  <Paragraphs>213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5" baseType="lpstr">
      <vt:lpstr>Microsoft JhengHei</vt:lpstr>
      <vt:lpstr>新細明體</vt:lpstr>
      <vt:lpstr>Arial</vt:lpstr>
      <vt:lpstr>Calibri</vt:lpstr>
      <vt:lpstr>Courier New</vt:lpstr>
      <vt:lpstr>Symbol</vt:lpstr>
      <vt:lpstr>Wingdings</vt:lpstr>
      <vt:lpstr>Wingdings 3</vt:lpstr>
      <vt:lpstr>Office 佈景主題</vt:lpstr>
      <vt:lpstr>Week 6 1013 </vt:lpstr>
      <vt:lpstr>PowerPoint 簡報</vt:lpstr>
      <vt:lpstr>PowerPoint 簡報</vt:lpstr>
      <vt:lpstr>題意</vt:lpstr>
      <vt:lpstr>解題</vt:lpstr>
      <vt:lpstr>PowerPoint 簡報</vt:lpstr>
      <vt:lpstr>程式碼</vt:lpstr>
      <vt:lpstr>PowerPoint 簡報</vt:lpstr>
      <vt:lpstr>題意</vt:lpstr>
      <vt:lpstr>解題</vt:lpstr>
      <vt:lpstr>圖解</vt:lpstr>
      <vt:lpstr>使用 fget(str, size, stdin)</vt:lpstr>
      <vt:lpstr>程式碼</vt:lpstr>
      <vt:lpstr>PowerPoint 簡報</vt:lpstr>
      <vt:lpstr>題意</vt:lpstr>
      <vt:lpstr>PowerPoint 簡報</vt:lpstr>
      <vt:lpstr>解題</vt:lpstr>
      <vt:lpstr>char *strtok(char *str, const char *delim)</vt:lpstr>
      <vt:lpstr>程式碼</vt:lpstr>
      <vt:lpstr>PowerPoint 簡報</vt:lpstr>
      <vt:lpstr>題意</vt:lpstr>
      <vt:lpstr>演算法 (1. n 轉換為二進位數，2. 計算 parity)</vt:lpstr>
      <vt:lpstr>PowerPoint 簡報</vt:lpstr>
      <vt:lpstr>題意</vt:lpstr>
      <vt:lpstr>解題</vt:lpstr>
      <vt:lpstr>氣泡排序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等加速度運動公式</dc:title>
  <dc:creator>Jainshone Chung</dc:creator>
  <cp:lastModifiedBy>Jainshone Chung</cp:lastModifiedBy>
  <cp:revision>32</cp:revision>
  <dcterms:created xsi:type="dcterms:W3CDTF">2022-09-24T09:29:50Z</dcterms:created>
  <dcterms:modified xsi:type="dcterms:W3CDTF">2022-10-17T04:41:04Z</dcterms:modified>
</cp:coreProperties>
</file>