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90" r:id="rId10"/>
    <p:sldId id="279" r:id="rId11"/>
    <p:sldId id="291" r:id="rId12"/>
    <p:sldId id="280" r:id="rId13"/>
    <p:sldId id="281" r:id="rId14"/>
    <p:sldId id="283" r:id="rId15"/>
    <p:sldId id="284" r:id="rId16"/>
    <p:sldId id="285" r:id="rId17"/>
    <p:sldId id="286" r:id="rId18"/>
    <p:sldId id="288" r:id="rId19"/>
    <p:sldId id="289" r:id="rId20"/>
    <p:sldId id="292" r:id="rId21"/>
    <p:sldId id="287" r:id="rId22"/>
    <p:sldId id="293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432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6224" autoAdjust="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502E6-27F7-4878-8941-5EB49F9BFBC6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471A3-8AC5-4F1C-96D6-1272C6EBE1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63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getchar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(void)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從標準輸入一個字符（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char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類型）。這是相當於到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函數標準輸入作為它的參數。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函數返回讀取的字符為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char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轉換為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文件結束或錯誤。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471A3-8AC5-4F1C-96D6-1272C6EBE19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9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16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673877c9eac35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673877c9eac35_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95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db187a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8db187a7c_1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57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73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9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05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97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2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9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1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61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9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31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1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36E6-D64F-45A6-93C4-4107265E888B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36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alibri" panose="020F0502020204030204" pitchFamily="34" charset="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3E4908B-24AB-648A-A8DB-39DEC32D9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sz="4000" dirty="0"/>
              <a:t>Week </a:t>
            </a:r>
            <a:r>
              <a:rPr lang="en-US" altLang="zh-TW" sz="4000" dirty="0" smtClean="0"/>
              <a:t>7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3600" dirty="0" smtClean="0"/>
              <a:t>1020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BEB0105-9F38-0D88-9A89-1B159E6B9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232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uva272 </a:t>
            </a:r>
            <a:r>
              <a:rPr lang="en-US" altLang="zh-TW" dirty="0"/>
              <a:t>(%)</a:t>
            </a:r>
          </a:p>
          <a:p>
            <a:r>
              <a:rPr lang="en-US" altLang="zh-TW" dirty="0" smtClean="0"/>
              <a:t>uva10056 (14.7%)</a:t>
            </a:r>
            <a:endParaRPr lang="en-US" altLang="zh-TW" dirty="0"/>
          </a:p>
          <a:p>
            <a:r>
              <a:rPr lang="en-US" altLang="zh-TW" dirty="0" smtClean="0"/>
              <a:t>uva10170 (%)</a:t>
            </a:r>
            <a:endParaRPr lang="en-US" altLang="zh-TW" dirty="0"/>
          </a:p>
          <a:p>
            <a:r>
              <a:rPr lang="en-US" altLang="zh-TW" dirty="0" smtClean="0"/>
              <a:t>uva11349 (30%)</a:t>
            </a:r>
            <a:endParaRPr lang="en-US" altLang="zh-TW" dirty="0"/>
          </a:p>
          <a:p>
            <a:r>
              <a:rPr lang="en-US" altLang="zh-TW" dirty="0" smtClean="0"/>
              <a:t>uva12019 (74.6%)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741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292726"/>
            <a:ext cx="8805196" cy="64030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306" y="2494657"/>
            <a:ext cx="2794410" cy="4201111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 flipV="1">
            <a:off x="1959429" y="1472540"/>
            <a:ext cx="6988628" cy="178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754083" y="1721922"/>
            <a:ext cx="3325091" cy="11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4257304" y="1739735"/>
            <a:ext cx="4263241" cy="5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2992582" y="4880758"/>
            <a:ext cx="2345376" cy="178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399319" y="3265714"/>
            <a:ext cx="641268" cy="231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37906" y="6163294"/>
            <a:ext cx="1128156" cy="2196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5284519" y="6382987"/>
            <a:ext cx="28203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7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讀取資料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讀取案例數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讀取陣列維度 （</a:t>
            </a:r>
            <a:r>
              <a:rPr lang="en-US" altLang="zh-TW" dirty="0" smtClean="0"/>
              <a:t>N = 3)</a:t>
            </a:r>
          </a:p>
          <a:p>
            <a:pPr lvl="1"/>
            <a:r>
              <a:rPr lang="zh-TW" altLang="en-US" dirty="0" smtClean="0"/>
              <a:t>讀取矩陣</a:t>
            </a:r>
            <a:endParaRPr lang="en-US" altLang="zh-TW" dirty="0" smtClean="0"/>
          </a:p>
          <a:p>
            <a:r>
              <a:rPr lang="zh-TW" altLang="en-US" dirty="0" smtClean="0"/>
              <a:t>檢查陣列內容是否有負值？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err="1" smtClean="0">
                <a:sym typeface="Wingdings" panose="05000000000000000000" pitchFamily="2" charset="2"/>
              </a:rPr>
              <a:t>isSym</a:t>
            </a:r>
            <a:r>
              <a:rPr lang="en-US" altLang="zh-TW" dirty="0" smtClean="0">
                <a:sym typeface="Wingdings" panose="05000000000000000000" pitchFamily="2" charset="2"/>
              </a:rPr>
              <a:t> = 0</a:t>
            </a:r>
          </a:p>
          <a:p>
            <a:pPr lvl="1"/>
            <a:r>
              <a:rPr lang="zh-TW" altLang="en-US" dirty="0" smtClean="0"/>
              <a:t>無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/>
              <a:t>檢查陣列元素對稱性</a:t>
            </a:r>
            <a:endParaRPr lang="en-US" altLang="zh-TW" dirty="0" smtClean="0"/>
          </a:p>
          <a:p>
            <a:r>
              <a:rPr lang="zh-TW" altLang="en-US" dirty="0" smtClean="0"/>
              <a:t>列印結果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isSym</a:t>
            </a:r>
            <a:r>
              <a:rPr lang="en-US" altLang="zh-TW" dirty="0" smtClean="0"/>
              <a:t> = 1 (Symmetric)</a:t>
            </a:r>
          </a:p>
          <a:p>
            <a:pPr lvl="1"/>
            <a:r>
              <a:rPr lang="en-US" altLang="zh-TW" dirty="0" err="1" smtClean="0"/>
              <a:t>isSym</a:t>
            </a:r>
            <a:r>
              <a:rPr lang="en-US" altLang="zh-TW" dirty="0" smtClean="0"/>
              <a:t> = 0 (Non-symmetric)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088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8296"/>
          <a:stretch/>
        </p:blipFill>
        <p:spPr>
          <a:xfrm>
            <a:off x="2526891" y="949529"/>
            <a:ext cx="3851572" cy="11208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53032" y="4306529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6142" y="4306529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7697" y="4306529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19252" y="4306529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0807" y="4306529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2362" y="4306529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43917" y="4306529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85470" y="4306529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3032" y="3692013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0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36142" y="3692013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7697" y="3692013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3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19252" y="3692013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4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60807" y="3692013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5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02362" y="3692013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6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43917" y="3692013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7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85470" y="3692013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8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94585" y="3692013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94585" y="4306529"/>
            <a:ext cx="491613" cy="540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等腰三角形 22"/>
          <p:cNvSpPr/>
          <p:nvPr/>
        </p:nvSpPr>
        <p:spPr>
          <a:xfrm flipV="1">
            <a:off x="5402825" y="3367548"/>
            <a:ext cx="324466" cy="32446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肘形接點 24"/>
          <p:cNvCxnSpPr>
            <a:stCxn id="3" idx="2"/>
            <a:endCxn id="11" idx="2"/>
          </p:cNvCxnSpPr>
          <p:nvPr/>
        </p:nvCxnSpPr>
        <p:spPr>
          <a:xfrm rot="16200000" flipH="1">
            <a:off x="5565058" y="2281084"/>
            <a:ext cx="12700" cy="5132438"/>
          </a:xfrm>
          <a:prstGeom prst="bentConnector3">
            <a:avLst>
              <a:gd name="adj1" fmla="val 5593551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22" idx="2"/>
            <a:endCxn id="10" idx="2"/>
          </p:cNvCxnSpPr>
          <p:nvPr/>
        </p:nvCxnSpPr>
        <p:spPr>
          <a:xfrm rot="16200000" flipH="1">
            <a:off x="5565058" y="2922637"/>
            <a:ext cx="12700" cy="3849332"/>
          </a:xfrm>
          <a:prstGeom prst="bentConnector3">
            <a:avLst>
              <a:gd name="adj1" fmla="val 4354835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5" idx="2"/>
            <a:endCxn id="9" idx="2"/>
          </p:cNvCxnSpPr>
          <p:nvPr/>
        </p:nvCxnSpPr>
        <p:spPr>
          <a:xfrm rot="16200000" flipH="1">
            <a:off x="5565059" y="3564193"/>
            <a:ext cx="12700" cy="2566220"/>
          </a:xfrm>
          <a:prstGeom prst="bentConnector3">
            <a:avLst>
              <a:gd name="adj1" fmla="val 3270969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6" idx="2"/>
            <a:endCxn id="8" idx="2"/>
          </p:cNvCxnSpPr>
          <p:nvPr/>
        </p:nvCxnSpPr>
        <p:spPr>
          <a:xfrm rot="16200000" flipH="1">
            <a:off x="5565059" y="4205748"/>
            <a:ext cx="12700" cy="1283110"/>
          </a:xfrm>
          <a:prstGeom prst="bentConnector3">
            <a:avLst>
              <a:gd name="adj1" fmla="val 226452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圖說文字 35"/>
          <p:cNvSpPr/>
          <p:nvPr/>
        </p:nvSpPr>
        <p:spPr>
          <a:xfrm>
            <a:off x="7093974" y="2143431"/>
            <a:ext cx="2040194" cy="1224117"/>
          </a:xfrm>
          <a:prstGeom prst="wedgeRoundRectCallout">
            <a:avLst>
              <a:gd name="adj1" fmla="val -115945"/>
              <a:gd name="adj2" fmla="val 59226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</a:t>
            </a:r>
            <a:r>
              <a:rPr lang="en-US" altLang="zh-TW" dirty="0" smtClean="0">
                <a:solidFill>
                  <a:schemeClr val="tx1"/>
                </a:solidFill>
              </a:rPr>
              <a:t>*n = 9 (odd)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9/2 = 4.5 ~ 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26891" y="3692013"/>
            <a:ext cx="2723535" cy="1312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2884803" y="5626910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i</a:t>
            </a:r>
            <a:endParaRPr lang="zh-TW" altLang="en-US" b="1" i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489723" y="562691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C00000"/>
                </a:solidFill>
              </a:rPr>
              <a:t>8</a:t>
            </a:r>
            <a:r>
              <a:rPr lang="en-US" altLang="zh-TW" b="1" i="1" dirty="0" smtClean="0"/>
              <a:t>-i = (</a:t>
            </a:r>
            <a:r>
              <a:rPr lang="en-US" altLang="zh-TW" b="1" i="1" dirty="0" smtClean="0">
                <a:solidFill>
                  <a:srgbClr val="C00000"/>
                </a:solidFill>
              </a:rPr>
              <a:t>n</a:t>
            </a:r>
            <a:r>
              <a:rPr lang="en-US" altLang="zh-TW" b="1" i="1" dirty="0" smtClean="0"/>
              <a:t>*</a:t>
            </a:r>
            <a:r>
              <a:rPr lang="en-US" altLang="zh-TW" b="1" i="1" dirty="0" smtClean="0">
                <a:solidFill>
                  <a:srgbClr val="C00000"/>
                </a:solidFill>
              </a:rPr>
              <a:t>n</a:t>
            </a:r>
            <a:r>
              <a:rPr lang="en-US" altLang="zh-TW" b="1" i="1" dirty="0" smtClean="0"/>
              <a:t>-</a:t>
            </a:r>
            <a:r>
              <a:rPr lang="en-US" altLang="zh-TW" b="1" i="1" dirty="0" smtClean="0">
                <a:solidFill>
                  <a:srgbClr val="C00000"/>
                </a:solidFill>
              </a:rPr>
              <a:t>1</a:t>
            </a:r>
            <a:r>
              <a:rPr lang="en-US" altLang="zh-TW" b="1" i="1" dirty="0" smtClean="0"/>
              <a:t>)-</a:t>
            </a:r>
            <a:r>
              <a:rPr lang="en-US" altLang="zh-TW" b="1" i="1" dirty="0" err="1" smtClean="0"/>
              <a:t>i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22539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485536" y="1519085"/>
                <a:ext cx="365010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 smtClean="0"/>
                  <a:t>M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 not symmetric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536" y="1519085"/>
                <a:ext cx="3650102" cy="615810"/>
              </a:xfrm>
              <a:prstGeom prst="rect">
                <a:avLst/>
              </a:prstGeom>
              <a:blipFill>
                <a:blip r:embed="rId2"/>
                <a:stretch>
                  <a:fillRect l="-5175" r="-4174" b="-108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785420" y="3834582"/>
            <a:ext cx="550606" cy="53094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40865" y="3834582"/>
            <a:ext cx="550606" cy="53094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6310" y="3834582"/>
            <a:ext cx="550606" cy="53094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1755" y="3834582"/>
            <a:ext cx="550606" cy="53094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85420" y="3298722"/>
            <a:ext cx="550606" cy="5309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70C0"/>
                </a:solidFill>
              </a:rPr>
              <a:t>0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40865" y="3298722"/>
            <a:ext cx="550606" cy="5309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96310" y="3298722"/>
            <a:ext cx="550606" cy="5309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70C0"/>
                </a:solidFill>
              </a:rPr>
              <a:t>2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51755" y="3298722"/>
            <a:ext cx="550606" cy="5309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70C0"/>
                </a:solidFill>
              </a:rPr>
              <a:t>3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031657" y="2971798"/>
            <a:ext cx="324466" cy="32446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圖說文字 11"/>
          <p:cNvSpPr/>
          <p:nvPr/>
        </p:nvSpPr>
        <p:spPr>
          <a:xfrm>
            <a:off x="7998541" y="1522836"/>
            <a:ext cx="2040194" cy="1224117"/>
          </a:xfrm>
          <a:prstGeom prst="wedgeRoundRectCallout">
            <a:avLst>
              <a:gd name="adj1" fmla="val -172330"/>
              <a:gd name="adj2" fmla="val 75290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</a:t>
            </a:r>
            <a:r>
              <a:rPr lang="en-US" altLang="zh-TW" dirty="0" smtClean="0">
                <a:solidFill>
                  <a:schemeClr val="tx1"/>
                </a:solidFill>
              </a:rPr>
              <a:t>*n = 4 (even)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/2 = 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肘形接點 13"/>
          <p:cNvCxnSpPr>
            <a:stCxn id="3" idx="2"/>
            <a:endCxn id="6" idx="2"/>
          </p:cNvCxnSpPr>
          <p:nvPr/>
        </p:nvCxnSpPr>
        <p:spPr>
          <a:xfrm rot="16200000" flipH="1">
            <a:off x="5193890" y="3232356"/>
            <a:ext cx="12700" cy="2266335"/>
          </a:xfrm>
          <a:prstGeom prst="bentConnector3">
            <a:avLst>
              <a:gd name="adj1" fmla="val 5438709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2"/>
            <a:endCxn id="5" idx="2"/>
          </p:cNvCxnSpPr>
          <p:nvPr/>
        </p:nvCxnSpPr>
        <p:spPr>
          <a:xfrm rot="16200000" flipH="1">
            <a:off x="5193890" y="3987801"/>
            <a:ext cx="12700" cy="755445"/>
          </a:xfrm>
          <a:prstGeom prst="bentConnector3">
            <a:avLst>
              <a:gd name="adj1" fmla="val 3735488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882427" y="5165415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 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                                3 – </a:t>
            </a:r>
            <a:r>
              <a:rPr lang="en-US" altLang="zh-TW" i="1" dirty="0" err="1" smtClean="0"/>
              <a:t>i</a:t>
            </a:r>
            <a:r>
              <a:rPr lang="en-US" altLang="zh-TW" i="1" dirty="0" smtClean="0"/>
              <a:t> = (n*n)-1-i </a:t>
            </a:r>
            <a:endParaRPr lang="zh-TW" altLang="en-US" i="1" dirty="0"/>
          </a:p>
        </p:txBody>
      </p:sp>
      <p:sp>
        <p:nvSpPr>
          <p:cNvPr id="20" name="矩形 19"/>
          <p:cNvSpPr/>
          <p:nvPr/>
        </p:nvSpPr>
        <p:spPr>
          <a:xfrm>
            <a:off x="3485536" y="3384751"/>
            <a:ext cx="1708354" cy="12560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48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程式碼展示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208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39913" y="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uva</a:t>
            </a:r>
            <a:r>
              <a:rPr lang="en-US" altLang="zh-TW" dirty="0" smtClean="0"/>
              <a:t> 10056 What </a:t>
            </a:r>
            <a:r>
              <a:rPr lang="en-US" altLang="zh-TW" dirty="0"/>
              <a:t>is the Probability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13" y="1325563"/>
            <a:ext cx="7855617" cy="5373817"/>
          </a:xfrm>
          <a:prstGeom prst="rect">
            <a:avLst/>
          </a:prstGeom>
          <a:ln>
            <a:noFill/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378" y="3586513"/>
            <a:ext cx="1467055" cy="1924319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>
            <a:off x="4231178" y="1554480"/>
            <a:ext cx="22278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55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2346648" y="4520682"/>
                <a:ext cx="6598153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TW" sz="2400" b="0" dirty="0" smtClean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48" y="4520682"/>
                <a:ext cx="6598153" cy="394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475862" y="550506"/>
            <a:ext cx="2321469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第</a:t>
            </a:r>
            <a:r>
              <a:rPr lang="en-US" altLang="zh-TW" sz="1600" dirty="0"/>
              <a:t>1</a:t>
            </a:r>
            <a:r>
              <a:rPr lang="zh-TW" altLang="en-US" sz="1600" dirty="0"/>
              <a:t>回合： </a:t>
            </a:r>
          </a:p>
          <a:p>
            <a:endParaRPr lang="zh-TW" altLang="en-US" sz="1600" dirty="0"/>
          </a:p>
          <a:p>
            <a:r>
              <a:rPr lang="zh-TW" altLang="en-US" sz="1600" dirty="0"/>
              <a:t>第</a:t>
            </a:r>
            <a:r>
              <a:rPr lang="en-US" altLang="zh-TW" sz="1600" dirty="0"/>
              <a:t>1</a:t>
            </a:r>
            <a:r>
              <a:rPr lang="zh-TW" altLang="en-US" sz="1600" dirty="0"/>
              <a:t>人獲勝機率：</a:t>
            </a:r>
            <a:r>
              <a:rPr lang="en-US" altLang="zh-TW" sz="1600" dirty="0"/>
              <a:t>P </a:t>
            </a:r>
          </a:p>
          <a:p>
            <a:endParaRPr lang="en-US" altLang="zh-TW" sz="1600" dirty="0"/>
          </a:p>
          <a:p>
            <a:r>
              <a:rPr lang="zh-TW" altLang="en-US" sz="1600" dirty="0"/>
              <a:t>第</a:t>
            </a:r>
            <a:r>
              <a:rPr lang="en-US" altLang="zh-TW" sz="1600" dirty="0"/>
              <a:t>2</a:t>
            </a:r>
            <a:r>
              <a:rPr lang="zh-TW" altLang="en-US" sz="1600" dirty="0"/>
              <a:t>人獲勝機率：</a:t>
            </a:r>
            <a:r>
              <a:rPr lang="en-US" altLang="zh-TW" sz="1600" dirty="0"/>
              <a:t>q*P </a:t>
            </a:r>
          </a:p>
          <a:p>
            <a:endParaRPr lang="en-US" altLang="zh-TW" sz="1600" dirty="0"/>
          </a:p>
          <a:p>
            <a:r>
              <a:rPr lang="zh-TW" altLang="en-US" sz="1600" dirty="0"/>
              <a:t>第</a:t>
            </a:r>
            <a:r>
              <a:rPr lang="en-US" altLang="zh-TW" sz="1600" dirty="0"/>
              <a:t>3</a:t>
            </a:r>
            <a:r>
              <a:rPr lang="zh-TW" altLang="en-US" sz="1600" dirty="0"/>
              <a:t>人獲勝機率：</a:t>
            </a:r>
            <a:r>
              <a:rPr lang="en-US" altLang="zh-TW" sz="1600" dirty="0"/>
              <a:t>q^2*P </a:t>
            </a:r>
          </a:p>
          <a:p>
            <a:endParaRPr lang="en-US" altLang="zh-TW" sz="1600" dirty="0"/>
          </a:p>
          <a:p>
            <a:r>
              <a:rPr lang="en-US" altLang="zh-TW" sz="1600" dirty="0"/>
              <a:t> … </a:t>
            </a:r>
          </a:p>
          <a:p>
            <a:endParaRPr lang="en-US" altLang="zh-TW" sz="1600" dirty="0"/>
          </a:p>
          <a:p>
            <a:r>
              <a:rPr lang="zh-TW" altLang="en-US" sz="1600" dirty="0" smtClean="0"/>
              <a:t>第</a:t>
            </a:r>
            <a:r>
              <a:rPr lang="en-US" altLang="zh-TW" sz="1600" dirty="0" err="1" smtClean="0"/>
              <a:t>i</a:t>
            </a:r>
            <a:r>
              <a:rPr lang="zh-TW" altLang="en-US" sz="1600" dirty="0" smtClean="0"/>
              <a:t>人</a:t>
            </a:r>
            <a:r>
              <a:rPr lang="zh-TW" altLang="en-US" sz="1600" dirty="0"/>
              <a:t>獲勝機率：</a:t>
            </a:r>
            <a:r>
              <a:rPr lang="en-US" altLang="zh-TW" sz="1600" dirty="0" smtClean="0"/>
              <a:t>q</a:t>
            </a:r>
            <a:r>
              <a:rPr lang="en-US" altLang="zh-TW" sz="1600" baseline="30000" dirty="0" smtClean="0"/>
              <a:t>(i-1</a:t>
            </a:r>
            <a:r>
              <a:rPr lang="en-US" altLang="zh-TW" sz="1600" baseline="30000" dirty="0"/>
              <a:t>)</a:t>
            </a:r>
            <a:r>
              <a:rPr lang="en-US" altLang="zh-TW" sz="1600" dirty="0"/>
              <a:t>*P</a:t>
            </a:r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685592" y="550506"/>
            <a:ext cx="2637260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第</a:t>
            </a:r>
            <a:r>
              <a:rPr lang="en-US" altLang="zh-TW" sz="1600" dirty="0"/>
              <a:t>2</a:t>
            </a:r>
            <a:r>
              <a:rPr lang="zh-TW" altLang="en-US" sz="1600" dirty="0"/>
              <a:t>回合： </a:t>
            </a:r>
          </a:p>
          <a:p>
            <a:endParaRPr lang="zh-TW" altLang="en-US" sz="1600" dirty="0"/>
          </a:p>
          <a:p>
            <a:r>
              <a:rPr lang="zh-TW" altLang="en-US" sz="1600" dirty="0"/>
              <a:t>第</a:t>
            </a:r>
            <a:r>
              <a:rPr lang="en-US" altLang="zh-TW" sz="1600" dirty="0"/>
              <a:t>1</a:t>
            </a:r>
            <a:r>
              <a:rPr lang="zh-TW" altLang="en-US" sz="1600" dirty="0"/>
              <a:t>人獲勝機率：</a:t>
            </a:r>
            <a:r>
              <a:rPr lang="en-US" altLang="zh-TW" sz="1600" dirty="0" err="1"/>
              <a:t>q^N</a:t>
            </a:r>
            <a:r>
              <a:rPr lang="zh-TW" altLang="en-US" sz="1600" dirty="0"/>
              <a:t>＊</a:t>
            </a:r>
            <a:r>
              <a:rPr lang="en-US" altLang="zh-TW" sz="1600" dirty="0"/>
              <a:t>P </a:t>
            </a:r>
          </a:p>
          <a:p>
            <a:endParaRPr lang="en-US" altLang="zh-TW" sz="1600" dirty="0"/>
          </a:p>
          <a:p>
            <a:r>
              <a:rPr lang="zh-TW" altLang="en-US" sz="1600" dirty="0"/>
              <a:t>第</a:t>
            </a:r>
            <a:r>
              <a:rPr lang="en-US" altLang="zh-TW" sz="1600" dirty="0"/>
              <a:t>2</a:t>
            </a:r>
            <a:r>
              <a:rPr lang="zh-TW" altLang="en-US" sz="1600" dirty="0"/>
              <a:t>人獲勝機率：</a:t>
            </a:r>
            <a:r>
              <a:rPr lang="en-US" altLang="zh-TW" sz="1600" dirty="0" err="1"/>
              <a:t>q^N</a:t>
            </a:r>
            <a:r>
              <a:rPr lang="en-US" altLang="zh-TW" sz="1600" dirty="0"/>
              <a:t>*q*P </a:t>
            </a:r>
          </a:p>
          <a:p>
            <a:endParaRPr lang="en-US" altLang="zh-TW" sz="1600" dirty="0"/>
          </a:p>
          <a:p>
            <a:r>
              <a:rPr lang="zh-TW" altLang="en-US" sz="1600" dirty="0"/>
              <a:t>第</a:t>
            </a:r>
            <a:r>
              <a:rPr lang="en-US" altLang="zh-TW" sz="1600" dirty="0"/>
              <a:t>3</a:t>
            </a:r>
            <a:r>
              <a:rPr lang="zh-TW" altLang="en-US" sz="1600" dirty="0"/>
              <a:t>人獲勝機率：</a:t>
            </a:r>
            <a:r>
              <a:rPr lang="en-US" altLang="zh-TW" sz="1600" dirty="0" err="1"/>
              <a:t>q^N</a:t>
            </a:r>
            <a:r>
              <a:rPr lang="en-US" altLang="zh-TW" sz="1600" dirty="0"/>
              <a:t>*q2*P </a:t>
            </a:r>
          </a:p>
          <a:p>
            <a:endParaRPr lang="en-US" altLang="zh-TW" sz="1600" dirty="0"/>
          </a:p>
          <a:p>
            <a:r>
              <a:rPr lang="en-US" altLang="zh-TW" sz="1600" dirty="0"/>
              <a:t> … </a:t>
            </a:r>
          </a:p>
          <a:p>
            <a:endParaRPr lang="en-US" altLang="zh-TW" sz="1600" dirty="0"/>
          </a:p>
          <a:p>
            <a:r>
              <a:rPr lang="zh-TW" altLang="en-US" sz="1600" dirty="0" smtClean="0"/>
              <a:t>第</a:t>
            </a:r>
            <a:r>
              <a:rPr lang="en-US" altLang="zh-TW" sz="1600" dirty="0"/>
              <a:t>i</a:t>
            </a:r>
            <a:r>
              <a:rPr lang="zh-TW" altLang="en-US" sz="1600" dirty="0" smtClean="0"/>
              <a:t>人</a:t>
            </a:r>
            <a:r>
              <a:rPr lang="zh-TW" altLang="en-US" sz="1600" dirty="0"/>
              <a:t>獲勝機率：</a:t>
            </a:r>
            <a:r>
              <a:rPr lang="en-US" altLang="zh-TW" sz="1600" dirty="0" err="1" smtClean="0"/>
              <a:t>q</a:t>
            </a:r>
            <a:r>
              <a:rPr lang="en-US" altLang="zh-TW" sz="1600" baseline="30000" dirty="0" err="1" smtClean="0"/>
              <a:t>N</a:t>
            </a:r>
            <a:r>
              <a:rPr lang="en-US" altLang="zh-TW" sz="1600" dirty="0" smtClean="0"/>
              <a:t>*q</a:t>
            </a:r>
            <a:r>
              <a:rPr lang="en-US" altLang="zh-TW" sz="1600" baseline="30000" dirty="0" smtClean="0"/>
              <a:t>(i-1</a:t>
            </a:r>
            <a:r>
              <a:rPr lang="en-US" altLang="zh-TW" sz="1600" baseline="30000" dirty="0"/>
              <a:t>)</a:t>
            </a:r>
            <a:r>
              <a:rPr lang="en-US" altLang="zh-TW" sz="1600" dirty="0"/>
              <a:t>*P</a:t>
            </a:r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01608" y="550505"/>
            <a:ext cx="316625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第</a:t>
            </a:r>
            <a:r>
              <a:rPr lang="en-US" altLang="zh-TW" sz="1600" dirty="0"/>
              <a:t>R</a:t>
            </a:r>
            <a:r>
              <a:rPr lang="zh-TW" altLang="en-US" sz="1600" dirty="0"/>
              <a:t>回合： </a:t>
            </a:r>
          </a:p>
          <a:p>
            <a:endParaRPr lang="zh-TW" altLang="en-US" sz="1600" dirty="0"/>
          </a:p>
          <a:p>
            <a:r>
              <a:rPr lang="zh-TW" altLang="en-US" sz="1600" dirty="0"/>
              <a:t>第</a:t>
            </a:r>
            <a:r>
              <a:rPr lang="en-US" altLang="zh-TW" sz="1600" dirty="0"/>
              <a:t>1</a:t>
            </a:r>
            <a:r>
              <a:rPr lang="zh-TW" altLang="en-US" sz="1600" dirty="0"/>
              <a:t>人獲勝機率：</a:t>
            </a:r>
            <a:r>
              <a:rPr lang="en-US" altLang="zh-TW" sz="1600" dirty="0"/>
              <a:t>q^(N(R-1))P </a:t>
            </a:r>
          </a:p>
          <a:p>
            <a:endParaRPr lang="en-US" altLang="zh-TW" sz="1600" dirty="0"/>
          </a:p>
          <a:p>
            <a:r>
              <a:rPr lang="zh-TW" altLang="en-US" sz="1600" dirty="0"/>
              <a:t>第</a:t>
            </a:r>
            <a:r>
              <a:rPr lang="en-US" altLang="zh-TW" sz="1600" dirty="0"/>
              <a:t>2</a:t>
            </a:r>
            <a:r>
              <a:rPr lang="zh-TW" altLang="en-US" sz="1600" dirty="0"/>
              <a:t>人獲勝機率：</a:t>
            </a:r>
            <a:r>
              <a:rPr lang="en-US" altLang="zh-TW" sz="1600" dirty="0"/>
              <a:t>q^(N(R-1))*q*P </a:t>
            </a:r>
          </a:p>
          <a:p>
            <a:endParaRPr lang="en-US" altLang="zh-TW" sz="1600" dirty="0"/>
          </a:p>
          <a:p>
            <a:r>
              <a:rPr lang="zh-TW" altLang="en-US" sz="1600" dirty="0"/>
              <a:t>第</a:t>
            </a:r>
            <a:r>
              <a:rPr lang="en-US" altLang="zh-TW" sz="1600" dirty="0"/>
              <a:t>3</a:t>
            </a:r>
            <a:r>
              <a:rPr lang="zh-TW" altLang="en-US" sz="1600" dirty="0"/>
              <a:t>人獲勝機率：</a:t>
            </a:r>
            <a:r>
              <a:rPr lang="en-US" altLang="zh-TW" sz="1600" dirty="0"/>
              <a:t>q^(N(R-1))*q2*P </a:t>
            </a:r>
          </a:p>
          <a:p>
            <a:endParaRPr lang="en-US" altLang="zh-TW" sz="1600" dirty="0"/>
          </a:p>
          <a:p>
            <a:r>
              <a:rPr lang="en-US" altLang="zh-TW" sz="1600" dirty="0"/>
              <a:t>… </a:t>
            </a:r>
          </a:p>
          <a:p>
            <a:endParaRPr lang="en-US" altLang="zh-TW" sz="1600" dirty="0"/>
          </a:p>
          <a:p>
            <a:r>
              <a:rPr lang="zh-TW" altLang="en-US" sz="1600" dirty="0" smtClean="0"/>
              <a:t>第</a:t>
            </a:r>
            <a:r>
              <a:rPr lang="en-US" altLang="zh-TW" sz="1600" dirty="0"/>
              <a:t>i</a:t>
            </a:r>
            <a:r>
              <a:rPr lang="zh-TW" altLang="en-US" sz="1600" dirty="0" smtClean="0"/>
              <a:t>人</a:t>
            </a:r>
            <a:r>
              <a:rPr lang="zh-TW" altLang="en-US" sz="1600" dirty="0"/>
              <a:t>獲勝機率：</a:t>
            </a:r>
            <a:r>
              <a:rPr lang="en-US" altLang="zh-TW" sz="1600" dirty="0" smtClean="0"/>
              <a:t>q</a:t>
            </a:r>
            <a:r>
              <a:rPr lang="en-US" altLang="zh-TW" sz="1600" baseline="30000" dirty="0" smtClean="0"/>
              <a:t>(N(R-1</a:t>
            </a:r>
            <a:r>
              <a:rPr lang="en-US" altLang="zh-TW" sz="1600" baseline="30000" dirty="0"/>
              <a:t>))</a:t>
            </a:r>
            <a:r>
              <a:rPr lang="en-US" altLang="zh-TW" sz="1600" dirty="0"/>
              <a:t>*</a:t>
            </a:r>
            <a:r>
              <a:rPr lang="en-US" altLang="zh-TW" sz="1600" dirty="0" smtClean="0"/>
              <a:t>q</a:t>
            </a:r>
            <a:r>
              <a:rPr lang="en-US" altLang="zh-TW" sz="1600" baseline="30000" dirty="0" smtClean="0"/>
              <a:t>(i-1</a:t>
            </a:r>
            <a:r>
              <a:rPr lang="en-US" altLang="zh-TW" sz="1600" baseline="30000" dirty="0"/>
              <a:t>)</a:t>
            </a:r>
            <a:r>
              <a:rPr lang="en-US" altLang="zh-TW" sz="1600" dirty="0"/>
              <a:t>*P</a:t>
            </a:r>
            <a:endParaRPr lang="zh-TW" altLang="en-US" sz="1600" dirty="0"/>
          </a:p>
        </p:txBody>
      </p:sp>
      <p:sp>
        <p:nvSpPr>
          <p:cNvPr id="7" name="向右箭號 6"/>
          <p:cNvSpPr/>
          <p:nvPr/>
        </p:nvSpPr>
        <p:spPr>
          <a:xfrm>
            <a:off x="3139750" y="1744824"/>
            <a:ext cx="471197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7205668" y="1744823"/>
            <a:ext cx="471197" cy="401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071396" y="3351272"/>
            <a:ext cx="709126" cy="1169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4077478" y="3351272"/>
            <a:ext cx="634481" cy="1169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8266922" y="3351272"/>
            <a:ext cx="865813" cy="1169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275045" y="5131837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可將上述式子視為一個</a:t>
            </a:r>
            <a:r>
              <a:rPr lang="zh-TW" altLang="en-US" b="1" dirty="0" smtClean="0">
                <a:solidFill>
                  <a:srgbClr val="FF0000"/>
                </a:solidFill>
              </a:rPr>
              <a:t>無窮等比級數</a:t>
            </a:r>
            <a:r>
              <a:rPr lang="zh-TW" altLang="en-US" dirty="0" smtClean="0"/>
              <a:t>來計算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03420" y="5945930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340707" y="5764106"/>
                <a:ext cx="998607" cy="47256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707" y="5764106"/>
                <a:ext cx="998607" cy="472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775908" y="589976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: </a:t>
            </a:r>
            <a:r>
              <a:rPr lang="zh-TW" altLang="en-US" dirty="0" smtClean="0"/>
              <a:t>首項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648263" y="5917835"/>
                <a:ext cx="65267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263" y="5917835"/>
                <a:ext cx="652678" cy="281937"/>
              </a:xfrm>
              <a:prstGeom prst="rect">
                <a:avLst/>
              </a:prstGeom>
              <a:blipFill>
                <a:blip r:embed="rId4"/>
                <a:stretch>
                  <a:fillRect l="-8411" t="-4348" r="-9346" b="-26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7520618" y="58936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r: </a:t>
            </a:r>
            <a:r>
              <a:rPr lang="zh-TW" altLang="en-US" dirty="0" smtClean="0"/>
              <a:t>公比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362515" y="5920303"/>
                <a:ext cx="325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515" y="5920303"/>
                <a:ext cx="325025" cy="276999"/>
              </a:xfrm>
              <a:prstGeom prst="rect">
                <a:avLst/>
              </a:prstGeom>
              <a:blipFill>
                <a:blip r:embed="rId5"/>
                <a:stretch>
                  <a:fillRect l="-18868" t="-4348" r="-3774" b="-239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53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61" y="541935"/>
            <a:ext cx="4896533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6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40" y="307334"/>
            <a:ext cx="11199575" cy="62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1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51" y="501644"/>
            <a:ext cx="10164777" cy="573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272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TEX </a:t>
            </a:r>
            <a:r>
              <a:rPr lang="en-US" altLang="zh-TW" dirty="0">
                <a:solidFill>
                  <a:srgbClr val="0000FF"/>
                </a:solidFill>
              </a:rPr>
              <a:t>Quotes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2955"/>
            <a:ext cx="7033054" cy="491918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971906" y="1582620"/>
            <a:ext cx="3895898" cy="34163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baseline="-25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一個由美國電腦教授高德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(Donald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Ervin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Knuth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編寫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排版軟體。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在學術界特別是數學、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物理學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和電腦科學界十分流行。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被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普遍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認為是一個優秀的排版工具，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尤其是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對於複雜數學公式的處理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dist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dist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電腦程式設計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藝術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The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Art of Computer 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Programming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, TAOCP)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Donald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Ervin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Knuth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編著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的關於電腦程式設計之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七本著作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。作者並因此獲得美國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電腦協會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1974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年圖靈獎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005840" y="3200400"/>
            <a:ext cx="6691745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1005840" y="3364884"/>
            <a:ext cx="1280160" cy="33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2635135" y="2618509"/>
            <a:ext cx="4197927" cy="166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3100649" y="2801389"/>
            <a:ext cx="1704107" cy="166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4485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1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3674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2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32863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3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2052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4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1241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5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0430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6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89619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7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28808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8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67997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9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7186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10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6375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11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85564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12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24753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13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63942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14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03131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15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42320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16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81509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17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020698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18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59887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19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99076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20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338261" y="2247208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rgbClr val="7030A0"/>
                </a:solidFill>
              </a:rPr>
              <a:t>21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54485" y="2748742"/>
            <a:ext cx="357448" cy="382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3674" y="2748742"/>
            <a:ext cx="357448" cy="382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32863" y="2748742"/>
            <a:ext cx="357448" cy="3823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72052" y="2748742"/>
            <a:ext cx="357448" cy="3823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11241" y="2748742"/>
            <a:ext cx="357448" cy="3823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50430" y="2748742"/>
            <a:ext cx="357448" cy="3823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89619" y="2748742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28808" y="2748742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67997" y="2748742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07186" y="2748742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46375" y="2748742"/>
            <a:ext cx="357448" cy="382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85564" y="2748742"/>
            <a:ext cx="357448" cy="382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24753" y="2748742"/>
            <a:ext cx="357448" cy="382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63942" y="2748742"/>
            <a:ext cx="357448" cy="382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03131" y="2748742"/>
            <a:ext cx="357448" cy="382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142320" y="2748742"/>
            <a:ext cx="357448" cy="382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81509" y="2748742"/>
            <a:ext cx="357448" cy="382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020698" y="2748742"/>
            <a:ext cx="357448" cy="382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459887" y="2748742"/>
            <a:ext cx="357448" cy="382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899076" y="2748742"/>
            <a:ext cx="357448" cy="382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338261" y="2748742"/>
            <a:ext cx="357448" cy="382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54485" y="3250276"/>
            <a:ext cx="357448" cy="382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993674" y="3250276"/>
            <a:ext cx="357448" cy="382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32863" y="3250276"/>
            <a:ext cx="357448" cy="382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72052" y="3250276"/>
            <a:ext cx="357448" cy="3823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11241" y="3250276"/>
            <a:ext cx="357448" cy="3823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50430" y="3250276"/>
            <a:ext cx="357448" cy="3823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89619" y="3250276"/>
            <a:ext cx="357448" cy="3823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28808" y="3250276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67997" y="3250276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507186" y="3250276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946375" y="3250276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85564" y="3250276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24753" y="3250276"/>
            <a:ext cx="357448" cy="382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263942" y="3250276"/>
            <a:ext cx="357448" cy="382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703131" y="3250276"/>
            <a:ext cx="357448" cy="382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142320" y="3250276"/>
            <a:ext cx="357448" cy="382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581509" y="3250276"/>
            <a:ext cx="357448" cy="382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020698" y="3250276"/>
            <a:ext cx="357448" cy="382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459887" y="3250276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899076" y="3250276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338261" y="3250276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54485" y="3729642"/>
            <a:ext cx="357448" cy="382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93674" y="3729642"/>
            <a:ext cx="357448" cy="382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432863" y="3729642"/>
            <a:ext cx="357448" cy="382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72052" y="3729642"/>
            <a:ext cx="357448" cy="382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11241" y="3729642"/>
            <a:ext cx="357448" cy="382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750430" y="3729642"/>
            <a:ext cx="357448" cy="3823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89619" y="3729642"/>
            <a:ext cx="357448" cy="3823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28808" y="3729642"/>
            <a:ext cx="357448" cy="3823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067997" y="3729642"/>
            <a:ext cx="357448" cy="3823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07186" y="3729642"/>
            <a:ext cx="357448" cy="3823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946375" y="3729642"/>
            <a:ext cx="357448" cy="3823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385564" y="3729642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824753" y="3729642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63942" y="3729642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703131" y="3729642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142320" y="3729642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581509" y="3729642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020698" y="3729642"/>
            <a:ext cx="357448" cy="38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459887" y="3729642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899076" y="3729642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338261" y="3729642"/>
            <a:ext cx="357448" cy="382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432FF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77442" y="2748742"/>
            <a:ext cx="357448" cy="382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432FF"/>
                </a:solidFill>
              </a:rPr>
              <a:t>1</a:t>
            </a:r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77442" y="3250276"/>
            <a:ext cx="357448" cy="382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432FF"/>
                </a:solidFill>
              </a:rPr>
              <a:t>3</a:t>
            </a:r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77442" y="3729642"/>
            <a:ext cx="357448" cy="382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432FF"/>
                </a:solidFill>
              </a:rPr>
              <a:t>5</a:t>
            </a:r>
            <a:endParaRPr lang="zh-TW" altLang="en-US" dirty="0">
              <a:solidFill>
                <a:srgbClr val="0432FF"/>
              </a:solidFill>
            </a:endParaRPr>
          </a:p>
        </p:txBody>
      </p:sp>
      <p:sp>
        <p:nvSpPr>
          <p:cNvPr id="89" name="等腰三角形 88"/>
          <p:cNvSpPr/>
          <p:nvPr/>
        </p:nvSpPr>
        <p:spPr>
          <a:xfrm flipV="1">
            <a:off x="3739346" y="1795549"/>
            <a:ext cx="379615" cy="33251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等腰三角形 89"/>
          <p:cNvSpPr/>
          <p:nvPr/>
        </p:nvSpPr>
        <p:spPr>
          <a:xfrm flipV="1">
            <a:off x="5485019" y="1795549"/>
            <a:ext cx="379615" cy="33251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等腰三角形 90"/>
          <p:cNvSpPr/>
          <p:nvPr/>
        </p:nvSpPr>
        <p:spPr>
          <a:xfrm flipV="1">
            <a:off x="7230692" y="1795549"/>
            <a:ext cx="379615" cy="33251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3806192" y="130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5520004" y="130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291823" y="130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7</a:t>
            </a:r>
            <a:endParaRPr lang="zh-TW" altLang="en-US" b="1" dirty="0"/>
          </a:p>
        </p:txBody>
      </p:sp>
      <p:sp>
        <p:nvSpPr>
          <p:cNvPr id="95" name="橢圓 94"/>
          <p:cNvSpPr/>
          <p:nvPr/>
        </p:nvSpPr>
        <p:spPr>
          <a:xfrm>
            <a:off x="977442" y="2438400"/>
            <a:ext cx="357448" cy="2017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3229500" y="1155470"/>
            <a:ext cx="4912820" cy="5458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1006426" y="202057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2611587" y="12437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876386" y="4455622"/>
            <a:ext cx="46233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</a:t>
            </a:r>
            <a:r>
              <a:rPr lang="en-US" altLang="zh-TW" sz="2800" dirty="0" smtClean="0"/>
              <a:t> + (s+1) + (s+2) + … + (</a:t>
            </a:r>
            <a:r>
              <a:rPr lang="en-US" altLang="zh-TW" sz="2800" dirty="0" err="1" smtClean="0"/>
              <a:t>s+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k</a:t>
            </a:r>
            <a:r>
              <a:rPr lang="en-US" altLang="zh-TW" sz="2800" dirty="0" smtClean="0"/>
              <a:t>) ≥ d</a:t>
            </a:r>
          </a:p>
          <a:p>
            <a:endParaRPr lang="en-US" altLang="zh-TW" sz="2800" dirty="0"/>
          </a:p>
          <a:p>
            <a:pPr marL="514350" indent="-514350">
              <a:buAutoNum type="arabicParenBoth"/>
            </a:pPr>
            <a:r>
              <a:rPr lang="zh-TW" altLang="en-US" sz="2800" dirty="0" smtClean="0"/>
              <a:t>累加計算</a:t>
            </a:r>
            <a:endParaRPr lang="en-US" altLang="zh-TW" sz="2800" dirty="0" smtClean="0"/>
          </a:p>
          <a:p>
            <a:pPr marL="514350" indent="-514350">
              <a:buFontTx/>
              <a:buAutoNum type="arabicParenBoth"/>
            </a:pPr>
            <a:r>
              <a:rPr lang="zh-TW" altLang="en-US" sz="2800" dirty="0" smtClean="0"/>
              <a:t>解一元二次方程式</a:t>
            </a:r>
            <a:endParaRPr lang="en-US" altLang="zh-TW" sz="2800" dirty="0" smtClean="0"/>
          </a:p>
          <a:p>
            <a:r>
              <a:rPr lang="en-US" altLang="zh-TW" sz="2800" dirty="0"/>
              <a:t> </a:t>
            </a:r>
            <a:r>
              <a:rPr lang="en-US" altLang="zh-TW" sz="2800" dirty="0" smtClean="0"/>
              <a:t>     k</a:t>
            </a:r>
            <a:r>
              <a:rPr lang="en-US" altLang="zh-TW" sz="2800" baseline="30000" dirty="0" smtClean="0"/>
              <a:t>2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+ (2s+1)k + 2(s-d) &gt;= </a:t>
            </a:r>
            <a:r>
              <a:rPr lang="en-US" altLang="zh-TW" sz="2800" dirty="0" smtClean="0"/>
              <a:t>0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3579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程式碼展示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71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期中考範圍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uva10055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uva10783 (82.87%)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uva100 (50%)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uva11417 (42.6%)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uva10929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uva10035(5%)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uva10221(6.27%)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uva10812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uva11388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uva10101(18.71%)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uva11332 (66.78%)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uva1225 (57.35%)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altLang="zh-TW" dirty="0" smtClean="0"/>
              <a:t>uva11461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 smtClean="0"/>
              <a:t>uva10071 (74.29%)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 smtClean="0"/>
              <a:t>uva10008 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 smtClean="0"/>
              <a:t>uva10252 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 smtClean="0"/>
              <a:t>uva10268 (17.9%)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 smtClean="0"/>
              <a:t>uva10931 (48.9%)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 smtClean="0"/>
              <a:t>uva10038 (29.8%)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 smtClean="0"/>
              <a:t>uva272 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 smtClean="0"/>
              <a:t>uva10056 (14.7%)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 smtClean="0"/>
              <a:t>uva10170 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 smtClean="0"/>
              <a:t>uva11349 (30%)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TW" dirty="0" smtClean="0"/>
              <a:t>uva12019 (74.6%)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131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99751" y="402195"/>
            <a:ext cx="8636000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51" y="4840554"/>
            <a:ext cx="5696465" cy="15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400" dirty="0" smtClean="0"/>
              <a:t>一個一個字元讀入，直到檔案結尾（</a:t>
            </a:r>
            <a:r>
              <a:rPr lang="en-US" altLang="zh-TW" sz="2400" dirty="0" smtClean="0"/>
              <a:t>EOF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利用 </a:t>
            </a:r>
            <a:r>
              <a:rPr lang="en-US" altLang="zh-TW" dirty="0" err="1" smtClean="0"/>
              <a:t>getchar</a:t>
            </a:r>
            <a:r>
              <a:rPr lang="en-US" altLang="zh-TW" dirty="0" smtClean="0"/>
              <a:t>( )</a:t>
            </a:r>
            <a:r>
              <a:rPr lang="zh-TW" altLang="en-US" dirty="0" smtClean="0"/>
              <a:t>（</a:t>
            </a:r>
            <a:r>
              <a:rPr lang="en-US" altLang="zh-TW" dirty="0" smtClean="0"/>
              <a:t>why not </a:t>
            </a:r>
            <a:r>
              <a:rPr lang="en-US" altLang="zh-TW" dirty="0" err="1" smtClean="0"/>
              <a:t>fgets</a:t>
            </a:r>
            <a:r>
              <a:rPr lang="en-US" altLang="zh-TW" dirty="0" smtClean="0"/>
              <a:t>( ))</a:t>
            </a:r>
          </a:p>
          <a:p>
            <a:pPr>
              <a:lnSpc>
                <a:spcPct val="100000"/>
              </a:lnSpc>
            </a:pPr>
            <a:r>
              <a:rPr lang="zh-TW" altLang="en-US" sz="2400" dirty="0" smtClean="0"/>
              <a:t>設定變數</a:t>
            </a:r>
            <a:r>
              <a:rPr lang="en-US" altLang="zh-TW" sz="2400" dirty="0" smtClean="0"/>
              <a:t>flag=0</a:t>
            </a:r>
            <a:r>
              <a:rPr lang="zh-TW" altLang="en-US" sz="2400" dirty="0" smtClean="0"/>
              <a:t>，用來檢查讀到第一個「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」或第二個！</a:t>
            </a:r>
            <a:endParaRPr lang="en-US" altLang="zh-TW" sz="2400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若讀到「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」且</a:t>
            </a:r>
            <a:r>
              <a:rPr lang="en-US" altLang="zh-TW" dirty="0" smtClean="0"/>
              <a:t>flag=0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2">
              <a:lnSpc>
                <a:spcPct val="100000"/>
              </a:lnSpc>
            </a:pPr>
            <a:r>
              <a:rPr lang="zh-TW" altLang="en-US" sz="2400" dirty="0" smtClean="0"/>
              <a:t>代換為 「</a:t>
            </a:r>
            <a:r>
              <a:rPr lang="en-US" altLang="zh-TW" sz="2400" dirty="0" smtClean="0"/>
              <a:t>``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  <a:p>
            <a:pPr lvl="2">
              <a:lnSpc>
                <a:spcPct val="100000"/>
              </a:lnSpc>
            </a:pPr>
            <a:r>
              <a:rPr lang="en-US" altLang="zh-TW" sz="2400" dirty="0" smtClean="0"/>
              <a:t>!flag (flag </a:t>
            </a:r>
            <a:r>
              <a:rPr lang="zh-TW" altLang="en-US" sz="2400" dirty="0" smtClean="0"/>
              <a:t>反向</a:t>
            </a:r>
            <a:r>
              <a:rPr lang="en-US" altLang="zh-TW" sz="24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若讀到「</a:t>
            </a:r>
            <a:r>
              <a:rPr lang="en-US" altLang="zh-TW" dirty="0" smtClean="0"/>
              <a:t>”</a:t>
            </a:r>
            <a:r>
              <a:rPr lang="zh-TW" altLang="en-US" dirty="0"/>
              <a:t>」且</a:t>
            </a:r>
            <a:r>
              <a:rPr lang="en-US" altLang="zh-TW" dirty="0" smtClean="0"/>
              <a:t>flag=1 </a:t>
            </a:r>
            <a:r>
              <a:rPr lang="zh-TW" altLang="en-US" dirty="0" smtClean="0"/>
              <a:t>，代換為「</a:t>
            </a:r>
            <a:r>
              <a:rPr lang="en-US" altLang="zh-TW" dirty="0" smtClean="0"/>
              <a:t>’’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>
              <a:lnSpc>
                <a:spcPct val="100000"/>
              </a:lnSpc>
            </a:pPr>
            <a:r>
              <a:rPr lang="zh-TW" altLang="en-US" sz="2400" dirty="0"/>
              <a:t>代換為 「</a:t>
            </a:r>
            <a:r>
              <a:rPr lang="en-US" altLang="zh-TW" sz="2400" dirty="0"/>
              <a:t>``</a:t>
            </a:r>
            <a:r>
              <a:rPr lang="zh-TW" altLang="en-US" sz="2400" dirty="0"/>
              <a:t>」</a:t>
            </a:r>
            <a:endParaRPr lang="en-US" altLang="zh-TW" sz="2400" dirty="0"/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!flag (flag </a:t>
            </a:r>
            <a:r>
              <a:rPr lang="zh-TW" altLang="en-US" sz="2400" dirty="0"/>
              <a:t>反向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9916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42" y="450143"/>
            <a:ext cx="6609296" cy="61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9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67" y="47997"/>
            <a:ext cx="9319882" cy="676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6060" y="1396313"/>
            <a:ext cx="1758839" cy="52857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2" name="Google Shape;92;p14"/>
          <p:cNvCxnSpPr/>
          <p:nvPr/>
        </p:nvCxnSpPr>
        <p:spPr>
          <a:xfrm>
            <a:off x="3206338" y="1161143"/>
            <a:ext cx="2038500" cy="6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直線接點 2"/>
          <p:cNvCxnSpPr/>
          <p:nvPr/>
        </p:nvCxnSpPr>
        <p:spPr>
          <a:xfrm flipV="1">
            <a:off x="3877294" y="1846614"/>
            <a:ext cx="5516088" cy="296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433449" y="2107870"/>
            <a:ext cx="8936182" cy="17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403761" y="2381003"/>
            <a:ext cx="1033153" cy="59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02629" y="2351314"/>
            <a:ext cx="4126675" cy="290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29392" y="3960421"/>
            <a:ext cx="2410691" cy="267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184571" y="4862945"/>
            <a:ext cx="2208811" cy="2671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49486" y="5100452"/>
            <a:ext cx="1775361" cy="261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6002977" y="5332021"/>
            <a:ext cx="3366654" cy="1781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403761" y="5587340"/>
            <a:ext cx="3473533" cy="593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141023" y="6252358"/>
            <a:ext cx="2505694" cy="243445"/>
          </a:xfrm>
          <a:prstGeom prst="rect">
            <a:avLst/>
          </a:prstGeom>
          <a:solidFill>
            <a:srgbClr val="CCFFFF">
              <a:alpha val="18824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14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題意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66668" y="1783188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世界末日演算法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每年4/4，6/6，8/8，10/10，12/12</a:t>
            </a:r>
            <a:r>
              <a:rPr lang="en-US" dirty="0" smtClean="0"/>
              <a:t>都會是相同</a:t>
            </a:r>
            <a:r>
              <a:rPr lang="en-US" altLang="zh-TW" dirty="0" smtClean="0"/>
              <a:t>week </a:t>
            </a:r>
            <a:r>
              <a:rPr lang="en-US" altLang="zh-TW" dirty="0" err="1" smtClean="0"/>
              <a:t>day</a:t>
            </a:r>
            <a:r>
              <a:rPr lang="en-US" dirty="0" err="1" smtClean="0"/>
              <a:t>（</a:t>
            </a:r>
            <a:r>
              <a:rPr lang="en-US" dirty="0" err="1"/>
              <a:t>週一～週日</a:t>
            </a:r>
            <a:r>
              <a:rPr lang="en-US" dirty="0"/>
              <a:t>），例如2011年以上日期都是</a:t>
            </a:r>
            <a:r>
              <a:rPr lang="en-US" dirty="0" smtClean="0"/>
              <a:t>「</a:t>
            </a:r>
            <a:r>
              <a:rPr lang="en-US" b="1" dirty="0" smtClean="0">
                <a:solidFill>
                  <a:srgbClr val="C00000"/>
                </a:solidFill>
              </a:rPr>
              <a:t>monday</a:t>
            </a:r>
            <a:r>
              <a:rPr lang="en-US" dirty="0" smtClean="0"/>
              <a:t>」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輸入資料第1列數字 n </a:t>
            </a:r>
            <a:r>
              <a:rPr lang="en-US" dirty="0" err="1"/>
              <a:t>代表後續有</a:t>
            </a:r>
            <a:r>
              <a:rPr lang="en-US" dirty="0"/>
              <a:t> n </a:t>
            </a:r>
            <a:r>
              <a:rPr lang="en-US" dirty="0" err="1"/>
              <a:t>個輸入案例，每個案例包括</a:t>
            </a:r>
            <a:r>
              <a:rPr lang="en-US" dirty="0" err="1" smtClean="0"/>
              <a:t>M</a:t>
            </a:r>
            <a:r>
              <a:rPr lang="zh-TW" altLang="en-US" dirty="0" smtClean="0"/>
              <a:t>、</a:t>
            </a:r>
            <a:r>
              <a:rPr lang="en-US" dirty="0" smtClean="0"/>
              <a:t>D </a:t>
            </a:r>
            <a:r>
              <a:rPr lang="en-US" dirty="0" err="1"/>
              <a:t>二數字，M</a:t>
            </a:r>
            <a:r>
              <a:rPr lang="en-US" dirty="0" err="1" smtClean="0"/>
              <a:t>代表月</a:t>
            </a:r>
            <a:r>
              <a:rPr lang="zh-TW" altLang="en-US" dirty="0" smtClean="0"/>
              <a:t>，</a:t>
            </a:r>
            <a:r>
              <a:rPr lang="en-US" dirty="0" err="1" smtClean="0"/>
              <a:t>D</a:t>
            </a:r>
            <a:r>
              <a:rPr lang="en-US" dirty="0" err="1"/>
              <a:t>代表日</a:t>
            </a:r>
            <a:endParaRPr dirty="0"/>
          </a:p>
          <a:p>
            <a:pPr marL="457200" lvl="0" indent="-342900">
              <a:spcBef>
                <a:spcPts val="0"/>
              </a:spcBef>
              <a:buSzPts val="1800"/>
            </a:pPr>
            <a:r>
              <a:rPr lang="en-US" dirty="0" smtClean="0"/>
              <a:t>根據2011</a:t>
            </a:r>
            <a:r>
              <a:rPr lang="zh-TW" altLang="en-US" dirty="0" smtClean="0"/>
              <a:t>年 </a:t>
            </a:r>
            <a:r>
              <a:rPr lang="en-US" dirty="0" smtClean="0"/>
              <a:t>4/4，6/6，8/8，10/10，12/12都會是相同</a:t>
            </a:r>
            <a:r>
              <a:rPr lang="en-US" altLang="zh-TW" dirty="0"/>
              <a:t> week day </a:t>
            </a:r>
            <a:r>
              <a:rPr lang="zh-TW" altLang="en-US" dirty="0" smtClean="0"/>
              <a:t>（</a:t>
            </a:r>
            <a:r>
              <a:rPr lang="en-US" altLang="zh-TW" dirty="0" err="1" smtClean="0"/>
              <a:t>monday</a:t>
            </a:r>
            <a:r>
              <a:rPr lang="zh-TW" altLang="en-US" dirty="0" smtClean="0"/>
              <a:t>）</a:t>
            </a:r>
            <a:r>
              <a:rPr lang="en-US" dirty="0" smtClean="0"/>
              <a:t>，</a:t>
            </a:r>
            <a:r>
              <a:rPr lang="en-US" dirty="0"/>
              <a:t>算出M/</a:t>
            </a:r>
            <a:r>
              <a:rPr lang="en-US" dirty="0" err="1"/>
              <a:t>D是星期幾</a:t>
            </a:r>
            <a:r>
              <a:rPr lang="en-US" dirty="0"/>
              <a:t>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99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解題概念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mdays</a:t>
            </a:r>
            <a:r>
              <a:rPr lang="en-US" sz="2400" dirty="0" smtClean="0"/>
              <a:t>[]={</a:t>
            </a:r>
            <a:r>
              <a:rPr lang="en-US" sz="2400" dirty="0"/>
              <a:t>31,28,31,30,31,30,31,31,30,31,30,31};</a:t>
            </a:r>
          </a:p>
          <a:p>
            <a:pPr lvl="0"/>
            <a:r>
              <a:rPr lang="en-US" sz="2400" dirty="0"/>
              <a:t>char </a:t>
            </a:r>
            <a:r>
              <a:rPr lang="en-US" sz="2400" dirty="0" err="1" smtClean="0"/>
              <a:t>wdnames</a:t>
            </a:r>
            <a:r>
              <a:rPr lang="en-US" sz="2400" dirty="0"/>
              <a:t>[][20</a:t>
            </a:r>
            <a:r>
              <a:rPr lang="en-US" sz="2400" dirty="0" smtClean="0"/>
              <a:t>] = {"</a:t>
            </a:r>
            <a:r>
              <a:rPr lang="en-US" sz="2400" dirty="0" err="1"/>
              <a:t>Sunday","Monday","Tuesday</a:t>
            </a:r>
            <a:r>
              <a:rPr lang="en-US" sz="2400" dirty="0" smtClean="0"/>
              <a:t>", "</a:t>
            </a:r>
            <a:r>
              <a:rPr lang="en-US" sz="2400" dirty="0" err="1"/>
              <a:t>Wednesday</a:t>
            </a:r>
            <a:r>
              <a:rPr lang="en-US" sz="2400" dirty="0" err="1" smtClean="0"/>
              <a:t>","Thursday</a:t>
            </a:r>
            <a:r>
              <a:rPr lang="en-US" sz="2400" dirty="0" smtClean="0"/>
              <a:t>“ ,"</a:t>
            </a:r>
            <a:r>
              <a:rPr lang="en-US" sz="2400" dirty="0"/>
              <a:t>Friday","</a:t>
            </a:r>
            <a:r>
              <a:rPr lang="en-US" sz="2400" dirty="0" err="1"/>
              <a:t>Satursday</a:t>
            </a:r>
            <a:r>
              <a:rPr lang="en-US" sz="2400" dirty="0" smtClean="0"/>
              <a:t>"};</a:t>
            </a:r>
            <a:endParaRPr lang="en-US" sz="2400" dirty="0"/>
          </a:p>
          <a:p>
            <a:pPr lvl="0"/>
            <a:r>
              <a:rPr lang="en-US" sz="2400" dirty="0" smtClean="0"/>
              <a:t>4/4 </a:t>
            </a: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err="1" smtClean="0">
                <a:sym typeface="Wingdings" panose="05000000000000000000" pitchFamily="2" charset="2"/>
              </a:rPr>
              <a:t>wdnames</a:t>
            </a:r>
            <a:r>
              <a:rPr lang="en-US" sz="2400" dirty="0" smtClean="0">
                <a:sym typeface="Wingdings" panose="05000000000000000000" pitchFamily="2" charset="2"/>
              </a:rPr>
              <a:t>[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sz="2400" dirty="0" smtClean="0">
                <a:sym typeface="Wingdings" panose="05000000000000000000" pitchFamily="2" charset="2"/>
              </a:rPr>
              <a:t>] (2011</a:t>
            </a:r>
            <a:r>
              <a:rPr lang="zh-TW" altLang="en-US" sz="2400" dirty="0" smtClean="0">
                <a:sym typeface="Wingdings" panose="05000000000000000000" pitchFamily="2" charset="2"/>
              </a:rPr>
              <a:t>年 </a:t>
            </a:r>
            <a:r>
              <a:rPr lang="en-US" altLang="zh-TW" sz="2400" dirty="0" smtClean="0">
                <a:sym typeface="Wingdings" panose="05000000000000000000" pitchFamily="2" charset="2"/>
              </a:rPr>
              <a:t>4/4 </a:t>
            </a:r>
            <a:r>
              <a:rPr lang="zh-TW" altLang="en-US" sz="2400" dirty="0" smtClean="0">
                <a:sym typeface="Wingdings" panose="05000000000000000000" pitchFamily="2" charset="2"/>
              </a:rPr>
              <a:t>為</a:t>
            </a:r>
            <a:r>
              <a:rPr lang="zh-TW" altLang="en-US" sz="2400" dirty="0" smtClean="0">
                <a:sym typeface="Wingdings" panose="05000000000000000000" pitchFamily="2" charset="2"/>
              </a:rPr>
              <a:t>星期</a:t>
            </a:r>
            <a:r>
              <a:rPr lang="zh-TW" altLang="en-US" sz="2400" dirty="0" smtClean="0">
                <a:sym typeface="Wingdings" panose="05000000000000000000" pitchFamily="2" charset="2"/>
              </a:rPr>
              <a:t>一</a:t>
            </a:r>
            <a:r>
              <a:rPr lang="en-US" altLang="zh-TW" sz="2400" dirty="0" smtClean="0">
                <a:sym typeface="Wingdings" panose="05000000000000000000" pitchFamily="2" charset="2"/>
              </a:rPr>
              <a:t>)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0"/>
            <a:r>
              <a:rPr lang="zh-TW" altLang="en-US" sz="2400" dirty="0" smtClean="0"/>
              <a:t>計算出</a:t>
            </a:r>
            <a:r>
              <a:rPr lang="en-US" altLang="zh-TW" sz="2400" dirty="0" smtClean="0"/>
              <a:t>2010/12/31</a:t>
            </a:r>
            <a:r>
              <a:rPr lang="zh-TW" altLang="en-US" sz="2400" dirty="0" smtClean="0"/>
              <a:t>是星期幾？</a:t>
            </a:r>
            <a:endParaRPr lang="en-US" altLang="zh-TW" sz="2400" dirty="0" smtClean="0"/>
          </a:p>
          <a:p>
            <a:pPr lvl="1"/>
            <a:r>
              <a:rPr lang="en-US" dirty="0" smtClean="0"/>
              <a:t>4/4 = 31(Jan) +</a:t>
            </a:r>
            <a:r>
              <a:rPr lang="zh-TW" altLang="en-US" dirty="0"/>
              <a:t> </a:t>
            </a:r>
            <a:r>
              <a:rPr lang="en-US" altLang="zh-TW" dirty="0" smtClean="0"/>
              <a:t>28(Feb) + 31(Mar) + 4(Apr) = 94</a:t>
            </a:r>
            <a:endParaRPr lang="en-US" dirty="0" smtClean="0"/>
          </a:p>
          <a:p>
            <a:pPr lvl="1"/>
            <a:r>
              <a:rPr lang="en-US" dirty="0" smtClean="0"/>
              <a:t>94%7 = 3</a:t>
            </a:r>
          </a:p>
          <a:p>
            <a:pPr lvl="1"/>
            <a:r>
              <a:rPr lang="en-US" altLang="zh-TW" dirty="0" smtClean="0"/>
              <a:t>2010/12/31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err="1" smtClean="0">
                <a:sym typeface="Wingdings" panose="05000000000000000000" pitchFamily="2" charset="2"/>
              </a:rPr>
              <a:t>wdnames</a:t>
            </a:r>
            <a:r>
              <a:rPr lang="en-US" altLang="zh-TW" dirty="0" smtClean="0">
                <a:sym typeface="Wingdings" panose="05000000000000000000" pitchFamily="2" charset="2"/>
              </a:rPr>
              <a:t>[7+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-3] </a:t>
            </a:r>
            <a:r>
              <a:rPr lang="en-US" altLang="zh-TW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en-US" altLang="zh-TW" dirty="0" smtClean="0">
                <a:sym typeface="Wingdings" panose="05000000000000000000" pitchFamily="2" charset="2"/>
              </a:rPr>
              <a:t> (</a:t>
            </a:r>
            <a:r>
              <a:rPr lang="en-US" altLang="zh-TW" dirty="0" err="1" smtClean="0">
                <a:solidFill>
                  <a:srgbClr val="0432FF"/>
                </a:solidFill>
                <a:sym typeface="Wingdings" panose="05000000000000000000" pitchFamily="2" charset="2"/>
              </a:rPr>
              <a:t>Endwday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sz="2400" dirty="0" smtClean="0"/>
              <a:t>以</a:t>
            </a:r>
            <a:r>
              <a:rPr lang="en-US" altLang="zh-TW" sz="2400" dirty="0" smtClean="0"/>
              <a:t>2010/12/31</a:t>
            </a:r>
            <a:r>
              <a:rPr lang="zh-TW" altLang="en-US" sz="2400" dirty="0" smtClean="0"/>
              <a:t>為基礎計算出</a:t>
            </a:r>
            <a:r>
              <a:rPr lang="en-US" altLang="zh-TW" sz="2400" dirty="0" smtClean="0"/>
              <a:t>2011</a:t>
            </a:r>
            <a:r>
              <a:rPr lang="zh-TW" altLang="en-US" sz="2400" dirty="0" smtClean="0"/>
              <a:t>年任何一天（</a:t>
            </a:r>
            <a:r>
              <a:rPr lang="en-US" altLang="zh-TW" sz="2400" dirty="0" smtClean="0"/>
              <a:t>M,D</a:t>
            </a:r>
            <a:r>
              <a:rPr lang="zh-TW" altLang="en-US" sz="2400" dirty="0" smtClean="0"/>
              <a:t>）是星期幾？</a:t>
            </a:r>
            <a:endParaRPr lang="en-US" altLang="zh-TW" sz="2400" dirty="0" smtClean="0"/>
          </a:p>
          <a:p>
            <a:pPr lvl="1"/>
            <a:r>
              <a:rPr lang="zh-TW" altLang="en-US" dirty="0" smtClean="0"/>
              <a:t>計算從</a:t>
            </a:r>
            <a:r>
              <a:rPr lang="en-US" altLang="zh-TW" dirty="0" smtClean="0"/>
              <a:t>2011/1/1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M,D </a:t>
            </a:r>
            <a:r>
              <a:rPr lang="zh-TW" altLang="en-US" dirty="0" smtClean="0"/>
              <a:t>經過幾天 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0432FF"/>
                </a:solidFill>
              </a:rPr>
              <a:t>dsum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(d</a:t>
            </a:r>
            <a:r>
              <a:rPr lang="en-US" b="1" dirty="0" smtClean="0">
                <a:solidFill>
                  <a:srgbClr val="FF0000"/>
                </a:solidFill>
              </a:rPr>
              <a:t>sum%7 + </a:t>
            </a:r>
            <a:r>
              <a:rPr lang="en-US" b="1" dirty="0" err="1" smtClean="0">
                <a:solidFill>
                  <a:srgbClr val="FF0000"/>
                </a:solidFill>
              </a:rPr>
              <a:t>Endwday</a:t>
            </a:r>
            <a:r>
              <a:rPr lang="en-US" altLang="zh-TW" b="1" dirty="0" smtClean="0">
                <a:solidFill>
                  <a:srgbClr val="FF0000"/>
                </a:solidFill>
              </a:rPr>
              <a:t>)%7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2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8" y="662152"/>
            <a:ext cx="11716316" cy="55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寬螢幕</PresentationFormat>
  <Paragraphs>187</Paragraphs>
  <Slides>22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Microsoft JhengHei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Week 7 1020 </vt:lpstr>
      <vt:lpstr>272 TEX Quotes</vt:lpstr>
      <vt:lpstr>PowerPoint 簡報</vt:lpstr>
      <vt:lpstr>解題概念</vt:lpstr>
      <vt:lpstr>PowerPoint 簡報</vt:lpstr>
      <vt:lpstr>PowerPoint 簡報</vt:lpstr>
      <vt:lpstr>題意</vt:lpstr>
      <vt:lpstr>解題概念</vt:lpstr>
      <vt:lpstr>PowerPoint 簡報</vt:lpstr>
      <vt:lpstr>PowerPoint 簡報</vt:lpstr>
      <vt:lpstr>演算流程</vt:lpstr>
      <vt:lpstr>PowerPoint 簡報</vt:lpstr>
      <vt:lpstr>PowerPoint 簡報</vt:lpstr>
      <vt:lpstr>程式碼展示</vt:lpstr>
      <vt:lpstr>uva 10056 What is the Probability?</vt:lpstr>
      <vt:lpstr>PowerPoint 簡報</vt:lpstr>
      <vt:lpstr>PowerPoint 簡報</vt:lpstr>
      <vt:lpstr>PowerPoint 簡報</vt:lpstr>
      <vt:lpstr>PowerPoint 簡報</vt:lpstr>
      <vt:lpstr>PowerPoint 簡報</vt:lpstr>
      <vt:lpstr>程式碼展示</vt:lpstr>
      <vt:lpstr>期中考範圍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等加速度運動公式</dc:title>
  <dc:creator>Jainshone Chung</dc:creator>
  <cp:lastModifiedBy>Jainshone Chung</cp:lastModifiedBy>
  <cp:revision>52</cp:revision>
  <dcterms:created xsi:type="dcterms:W3CDTF">2022-09-24T09:29:50Z</dcterms:created>
  <dcterms:modified xsi:type="dcterms:W3CDTF">2022-10-18T10:23:32Z</dcterms:modified>
</cp:coreProperties>
</file>