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5" r:id="rId3"/>
    <p:sldId id="273" r:id="rId4"/>
    <p:sldId id="286" r:id="rId5"/>
    <p:sldId id="274" r:id="rId6"/>
    <p:sldId id="275" r:id="rId7"/>
    <p:sldId id="289" r:id="rId8"/>
    <p:sldId id="287" r:id="rId9"/>
    <p:sldId id="276" r:id="rId10"/>
    <p:sldId id="277" r:id="rId11"/>
    <p:sldId id="290" r:id="rId12"/>
    <p:sldId id="288" r:id="rId13"/>
    <p:sldId id="278" r:id="rId14"/>
    <p:sldId id="279" r:id="rId15"/>
    <p:sldId id="291" r:id="rId16"/>
    <p:sldId id="282" r:id="rId17"/>
    <p:sldId id="280" r:id="rId18"/>
    <p:sldId id="264" r:id="rId19"/>
    <p:sldId id="267" r:id="rId20"/>
    <p:sldId id="265" r:id="rId21"/>
    <p:sldId id="260" r:id="rId22"/>
    <p:sldId id="261" r:id="rId23"/>
    <p:sldId id="262" r:id="rId24"/>
    <p:sldId id="281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4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3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6FE72-7F6C-42D5-8388-F4261BFE0D0C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E4BE8-258D-40DF-8952-8AAEC266DD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35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F569D-4314-4B82-A7BE-7E63F7217B24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114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E6493-3A82-45A2-A4F1-C320202806D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23265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79C7B8-F569-4042-A892-75F48E1DE40B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2885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37F-0476-42A4-848F-01B42D0FC25D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CC4-58BB-4DB7-80EC-5CFEE7FDB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49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37F-0476-42A4-848F-01B42D0FC25D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CC4-58BB-4DB7-80EC-5CFEE7FDB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2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37F-0476-42A4-848F-01B42D0FC25D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CC4-58BB-4DB7-80EC-5CFEE7FDB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34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37F-0476-42A4-848F-01B42D0FC25D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CC4-58BB-4DB7-80EC-5CFEE7FDB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95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37F-0476-42A4-848F-01B42D0FC25D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CC4-58BB-4DB7-80EC-5CFEE7FDB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8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37F-0476-42A4-848F-01B42D0FC25D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CC4-58BB-4DB7-80EC-5CFEE7FDB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20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37F-0476-42A4-848F-01B42D0FC25D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CC4-58BB-4DB7-80EC-5CFEE7FDB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2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37F-0476-42A4-848F-01B42D0FC25D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CC4-58BB-4DB7-80EC-5CFEE7FDB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24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37F-0476-42A4-848F-01B42D0FC25D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CC4-58BB-4DB7-80EC-5CFEE7FDB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1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37F-0476-42A4-848F-01B42D0FC25D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CC4-58BB-4DB7-80EC-5CFEE7FDB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49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37F-0476-42A4-848F-01B42D0FC25D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9CC4-58BB-4DB7-80EC-5CFEE7FDB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08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437F-0476-42A4-848F-01B42D0FC25D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9CC4-58BB-4DB7-80EC-5CFEE7FDB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4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10 </a:t>
            </a:r>
            <a:r>
              <a:rPr lang="zh-TW" altLang="en-US" dirty="0"/>
              <a:t>（</a:t>
            </a:r>
            <a:r>
              <a:rPr lang="en-US" altLang="zh-TW" dirty="0"/>
              <a:t>sort</a:t>
            </a:r>
            <a:r>
              <a:rPr lang="zh-TW" altLang="en-US" dirty="0"/>
              <a:t>）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zh-TW" dirty="0"/>
              <a:t>11/10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11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插入排序演算法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21027"/>
            <a:ext cx="10515600" cy="47559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en-US" sz="2800" dirty="0"/>
              <a:t>陣列 </a:t>
            </a:r>
            <a:r>
              <a:rPr lang="en-US" altLang="zh-TW" sz="2800" dirty="0"/>
              <a:t>a </a:t>
            </a:r>
            <a:r>
              <a:rPr lang="zh-TW" altLang="en-US" sz="2800" dirty="0"/>
              <a:t>有 </a:t>
            </a:r>
            <a:r>
              <a:rPr lang="en-US" altLang="zh-TW" sz="2800" dirty="0"/>
              <a:t>n </a:t>
            </a:r>
            <a:r>
              <a:rPr lang="zh-TW" altLang="en-US" sz="2800" dirty="0"/>
              <a:t>筆資料</a:t>
            </a:r>
            <a:endParaRPr lang="en-US" altLang="zh-TW" sz="2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800" dirty="0"/>
              <a:t>for (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= 1;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&lt; n;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++)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800" dirty="0"/>
              <a:t>	key = </a:t>
            </a:r>
            <a:r>
              <a:rPr lang="en-US" altLang="zh-TW" sz="2800" dirty="0" err="1"/>
              <a:t>arr</a:t>
            </a:r>
            <a:r>
              <a:rPr lang="en-US" altLang="zh-TW" sz="2800" dirty="0"/>
              <a:t>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800" dirty="0"/>
              <a:t>	j =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- 1;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800" dirty="0"/>
              <a:t>            //</a:t>
            </a:r>
            <a:r>
              <a:rPr lang="zh-TW" altLang="en-US" sz="2800" dirty="0"/>
              <a:t>由小到大排列</a:t>
            </a:r>
            <a:endParaRPr lang="en-US" altLang="zh-TW" sz="2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800" dirty="0"/>
              <a:t>	while (</a:t>
            </a:r>
            <a:r>
              <a:rPr lang="en-US" altLang="zh-TW" sz="2800" dirty="0">
                <a:solidFill>
                  <a:srgbClr val="FF0000"/>
                </a:solidFill>
              </a:rPr>
              <a:t>j &gt;= 0 </a:t>
            </a:r>
            <a:r>
              <a:rPr lang="en-US" altLang="zh-TW" sz="2800" dirty="0"/>
              <a:t>&amp;&amp; </a:t>
            </a:r>
            <a:r>
              <a:rPr lang="en-US" altLang="zh-TW" sz="2800" dirty="0" err="1">
                <a:solidFill>
                  <a:srgbClr val="FF0000"/>
                </a:solidFill>
              </a:rPr>
              <a:t>arr</a:t>
            </a:r>
            <a:r>
              <a:rPr lang="en-US" altLang="zh-TW" sz="2800" dirty="0">
                <a:solidFill>
                  <a:srgbClr val="FF0000"/>
                </a:solidFill>
              </a:rPr>
              <a:t>[j] &gt; key</a:t>
            </a:r>
            <a:r>
              <a:rPr lang="en-US" altLang="zh-TW" sz="2800" dirty="0"/>
              <a:t>)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800" dirty="0"/>
              <a:t>		</a:t>
            </a:r>
            <a:r>
              <a:rPr lang="en-US" altLang="zh-TW" sz="2800" dirty="0" err="1"/>
              <a:t>arr</a:t>
            </a:r>
            <a:r>
              <a:rPr lang="en-US" altLang="zh-TW" sz="2800" dirty="0"/>
              <a:t>[j + 1] = </a:t>
            </a:r>
            <a:r>
              <a:rPr lang="en-US" altLang="zh-TW" sz="2800" dirty="0" err="1"/>
              <a:t>arr</a:t>
            </a:r>
            <a:r>
              <a:rPr lang="en-US" altLang="zh-TW" sz="2800" dirty="0"/>
              <a:t>[j];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800" dirty="0"/>
              <a:t>		j = j - 1;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800" dirty="0"/>
              <a:t>	}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800" dirty="0"/>
              <a:t>	</a:t>
            </a:r>
            <a:r>
              <a:rPr lang="en-US" altLang="zh-TW" sz="2800" dirty="0" err="1"/>
              <a:t>arr</a:t>
            </a:r>
            <a:r>
              <a:rPr lang="en-US" altLang="zh-TW" sz="2800" dirty="0"/>
              <a:t>[j + 1] = key;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800" dirty="0"/>
              <a:t>}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835" y="2584388"/>
            <a:ext cx="5487166" cy="24292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sp>
        <p:nvSpPr>
          <p:cNvPr id="5" name="文字方塊 4"/>
          <p:cNvSpPr txBox="1"/>
          <p:nvPr/>
        </p:nvSpPr>
        <p:spPr>
          <a:xfrm>
            <a:off x="6487297" y="2215056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0   1    2   3    4   5    6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15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519" b="617"/>
          <a:stretch/>
        </p:blipFill>
        <p:spPr>
          <a:xfrm>
            <a:off x="2174789" y="92676"/>
            <a:ext cx="4806779" cy="65755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982467" y="2644344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19186" y="2644345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55905" y="2644345"/>
            <a:ext cx="333633" cy="3707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89538" y="2644345"/>
            <a:ext cx="333633" cy="370703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23171" y="2644345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56804" y="2644345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90437" y="2644346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82467" y="2273640"/>
            <a:ext cx="333633" cy="37070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19186" y="2273641"/>
            <a:ext cx="333633" cy="37070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55905" y="2273641"/>
            <a:ext cx="333633" cy="37070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89538" y="2273641"/>
            <a:ext cx="333633" cy="37070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323171" y="2273641"/>
            <a:ext cx="333633" cy="37070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656804" y="2273641"/>
            <a:ext cx="333633" cy="37070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990437" y="2273642"/>
            <a:ext cx="333633" cy="37070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33874" y="199732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 err="1"/>
              <a:t>i</a:t>
            </a:r>
            <a:endParaRPr lang="zh-TW" altLang="en-US" sz="1400" b="1" i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04530" y="199981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/>
              <a:t>J=2</a:t>
            </a:r>
            <a:endParaRPr lang="zh-TW" altLang="en-US" sz="1400" b="1" i="1" dirty="0"/>
          </a:p>
        </p:txBody>
      </p:sp>
      <p:sp>
        <p:nvSpPr>
          <p:cNvPr id="19" name="矩形 18"/>
          <p:cNvSpPr/>
          <p:nvPr/>
        </p:nvSpPr>
        <p:spPr>
          <a:xfrm>
            <a:off x="7982467" y="3015046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19186" y="3015047"/>
            <a:ext cx="333633" cy="3707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55905" y="3015047"/>
            <a:ext cx="333633" cy="370703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89538" y="3015047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23171" y="3015047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56804" y="3015047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90437" y="3015048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82467" y="3385745"/>
            <a:ext cx="333633" cy="3707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19186" y="3385746"/>
            <a:ext cx="333633" cy="370703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55905" y="3385746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89538" y="3385746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323171" y="3385746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656804" y="3385746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990437" y="3385747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270897" y="199955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/>
              <a:t>J=1</a:t>
            </a:r>
            <a:endParaRPr lang="zh-TW" altLang="en-US" sz="1400" b="1" i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934178" y="199732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/>
              <a:t>J=0</a:t>
            </a:r>
            <a:endParaRPr lang="zh-TW" altLang="en-US" sz="1400" b="1" i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2466" y="1780511"/>
            <a:ext cx="43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>
                <a:solidFill>
                  <a:srgbClr val="FF0000"/>
                </a:solidFill>
              </a:rPr>
              <a:t>key</a:t>
            </a:r>
            <a:endParaRPr lang="zh-TW" altLang="en-US" sz="1400" b="1" i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44795" y="2693773"/>
            <a:ext cx="3756454" cy="246517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631989" y="2391032"/>
            <a:ext cx="4454611" cy="3404287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982467" y="3756446"/>
            <a:ext cx="333633" cy="370703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19186" y="3756447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655905" y="3756447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89538" y="3756447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323171" y="3756447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656804" y="3756447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990437" y="3756448"/>
            <a:ext cx="333633" cy="370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7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選擇排序演算法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已知陣列中有</a:t>
            </a:r>
            <a:r>
              <a:rPr lang="en-US" altLang="zh-TW" dirty="0"/>
              <a:t>n </a:t>
            </a:r>
            <a:r>
              <a:rPr lang="zh-TW" altLang="en-US" dirty="0"/>
              <a:t>筆資料，將資料排序</a:t>
            </a:r>
            <a:endParaRPr lang="en-US" altLang="zh-TW" dirty="0"/>
          </a:p>
          <a:p>
            <a:r>
              <a:rPr lang="zh-TW" altLang="en-US" dirty="0"/>
              <a:t>根據陣列位置排序</a:t>
            </a:r>
            <a:endParaRPr lang="en-US" altLang="zh-TW" dirty="0"/>
          </a:p>
          <a:p>
            <a:r>
              <a:rPr lang="zh-TW" altLang="en-US" dirty="0"/>
              <a:t>位置</a:t>
            </a:r>
            <a:r>
              <a:rPr lang="en-US" altLang="zh-TW" dirty="0"/>
              <a:t> </a:t>
            </a:r>
            <a:r>
              <a:rPr lang="en-US" altLang="zh-TW" i="1" dirty="0" err="1">
                <a:latin typeface="Monotype Corsiva" panose="03010101010201010101" pitchFamily="66" charset="0"/>
              </a:rPr>
              <a:t>i</a:t>
            </a:r>
            <a:r>
              <a:rPr lang="en-US" altLang="zh-TW" dirty="0">
                <a:latin typeface="Monotype Corsiva" panose="03010101010201010101" pitchFamily="66" charset="0"/>
              </a:rPr>
              <a:t>   </a:t>
            </a:r>
            <a:r>
              <a:rPr lang="zh-TW" altLang="en-US" dirty="0"/>
              <a:t>時，找出陣列中第 </a:t>
            </a:r>
            <a:r>
              <a:rPr lang="en-US" altLang="zh-TW" i="1" dirty="0" err="1">
                <a:latin typeface="Monotype Corsiva" panose="03010101010201010101" pitchFamily="66" charset="0"/>
              </a:rPr>
              <a:t>i</a:t>
            </a:r>
            <a:r>
              <a:rPr lang="en-US" altLang="zh-TW" dirty="0">
                <a:latin typeface="Monotype Corsiva" panose="03010101010201010101" pitchFamily="66" charset="0"/>
              </a:rPr>
              <a:t>  </a:t>
            </a:r>
            <a:r>
              <a:rPr lang="zh-TW" altLang="en-US" dirty="0"/>
              <a:t>小（大）的資料</a:t>
            </a:r>
            <a:endParaRPr lang="en-US" altLang="zh-TW" dirty="0"/>
          </a:p>
          <a:p>
            <a:pPr lvl="1"/>
            <a:r>
              <a:rPr lang="zh-TW" altLang="en-US" sz="2400" dirty="0">
                <a:solidFill>
                  <a:srgbClr val="FF00FF"/>
                </a:solidFill>
              </a:rPr>
              <a:t>搜尋 </a:t>
            </a:r>
            <a:r>
              <a:rPr lang="en-US" altLang="zh-TW" sz="2400" i="1" dirty="0" err="1">
                <a:solidFill>
                  <a:srgbClr val="FF00FF"/>
                </a:solidFill>
                <a:latin typeface="Monotype Corsiva" panose="03010101010201010101" pitchFamily="66" charset="0"/>
              </a:rPr>
              <a:t>i</a:t>
            </a:r>
            <a:r>
              <a:rPr lang="en-US" altLang="zh-TW" sz="2400" dirty="0">
                <a:solidFill>
                  <a:srgbClr val="FF00FF"/>
                </a:solidFill>
                <a:latin typeface="Monotype Corsiva" panose="03010101010201010101" pitchFamily="66" charset="0"/>
              </a:rPr>
              <a:t>  </a:t>
            </a:r>
            <a:r>
              <a:rPr lang="zh-TW" altLang="en-US" sz="2400" dirty="0">
                <a:solidFill>
                  <a:srgbClr val="FF00FF"/>
                </a:solidFill>
              </a:rPr>
              <a:t>位置後的所有資料</a:t>
            </a:r>
            <a:r>
              <a:rPr lang="zh-TW" altLang="en-US" sz="2400" dirty="0"/>
              <a:t>，找出最小（大）資料</a:t>
            </a:r>
            <a:endParaRPr lang="en-US" altLang="zh-TW" sz="2400" dirty="0"/>
          </a:p>
          <a:p>
            <a:pPr lvl="1"/>
            <a:r>
              <a:rPr lang="zh-TW" altLang="en-US" sz="2400" dirty="0"/>
              <a:t>將該筆資料與第 </a:t>
            </a:r>
            <a:r>
              <a:rPr lang="en-US" altLang="zh-TW" sz="2400" i="1" dirty="0" err="1">
                <a:latin typeface="Monotype Corsiva" panose="03010101010201010101" pitchFamily="66" charset="0"/>
              </a:rPr>
              <a:t>i</a:t>
            </a:r>
            <a:r>
              <a:rPr lang="en-US" altLang="zh-TW" sz="2400" dirty="0"/>
              <a:t>  </a:t>
            </a:r>
            <a:r>
              <a:rPr lang="zh-TW" altLang="en-US" sz="2400" dirty="0"/>
              <a:t>位置資料交換</a:t>
            </a:r>
            <a:endParaRPr lang="en-US" altLang="zh-TW" sz="2400" dirty="0"/>
          </a:p>
          <a:p>
            <a:r>
              <a:rPr lang="zh-TW" altLang="en-US" dirty="0"/>
              <a:t>利用</a:t>
            </a:r>
            <a:r>
              <a:rPr lang="en-US" altLang="zh-TW" dirty="0"/>
              <a:t>n</a:t>
            </a:r>
            <a:r>
              <a:rPr lang="zh-TW" altLang="en-US" dirty="0"/>
              <a:t>次迴圈完成排序</a:t>
            </a:r>
            <a:r>
              <a:rPr lang="en-US" altLang="zh-TW" dirty="0"/>
              <a:t>(sorting)</a:t>
            </a:r>
          </a:p>
          <a:p>
            <a:endParaRPr lang="en-US" altLang="zh-TW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3280" y="4570768"/>
            <a:ext cx="4226829" cy="160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5807676" y="4893276"/>
            <a:ext cx="494270" cy="12356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117492" y="5283929"/>
            <a:ext cx="376881" cy="845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弧形接點 5"/>
          <p:cNvCxnSpPr>
            <a:stCxn id="3" idx="2"/>
            <a:endCxn id="2" idx="2"/>
          </p:cNvCxnSpPr>
          <p:nvPr/>
        </p:nvCxnSpPr>
        <p:spPr>
          <a:xfrm rot="5400000">
            <a:off x="6680372" y="5503390"/>
            <a:ext cx="12700" cy="1251122"/>
          </a:xfrm>
          <a:prstGeom prst="curvedConnector3">
            <a:avLst>
              <a:gd name="adj1" fmla="val 3697299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543710" y="4251165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70C0"/>
                </a:solidFill>
                <a:latin typeface="Monotype Corsiva" panose="03010101010201010101" pitchFamily="66" charset="0"/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 = 0      1      2     3    4      5      6     7      8        9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9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選擇排序 </a:t>
            </a:r>
            <a:r>
              <a:rPr lang="en-US" altLang="zh-TW" dirty="0"/>
              <a:t>{7, 3, 4, 1, 2, 5, 6}</a:t>
            </a:r>
            <a:r>
              <a:rPr lang="zh-TW" altLang="en-US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2468479" y="1738815"/>
            <a:ext cx="445168" cy="505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7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3647" y="1738815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70847" y="1738815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28047" y="1738815"/>
            <a:ext cx="445168" cy="50532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5247" y="1738815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42447" y="1738815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93631" y="1738815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6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68479" y="2407691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13647" y="2407691"/>
            <a:ext cx="445168" cy="505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70847" y="2407691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28047" y="2407691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7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85247" y="2407691"/>
            <a:ext cx="445168" cy="50532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42447" y="2407691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93631" y="2407691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6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62463" y="3107814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07631" y="3107814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64831" y="3107814"/>
            <a:ext cx="445168" cy="505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22031" y="3107814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7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79231" y="3107814"/>
            <a:ext cx="445168" cy="50532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36431" y="3107814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87615" y="3107814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6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74495" y="3795905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19663" y="3795905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76863" y="3795905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34063" y="3795905"/>
            <a:ext cx="445168" cy="505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7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91263" y="3795905"/>
            <a:ext cx="445168" cy="50532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48463" y="3795905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99647" y="3795905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6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94547" y="4482787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39715" y="4482787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84883" y="4482787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15012" y="4482787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56169" y="4482787"/>
            <a:ext cx="445168" cy="505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7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92315" y="4482787"/>
            <a:ext cx="445168" cy="50532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32471" y="4482787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6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90536" y="5200874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35704" y="5200874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80872" y="5200874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11001" y="5200874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252158" y="5200874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688304" y="5200874"/>
            <a:ext cx="445168" cy="505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7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28460" y="5200874"/>
            <a:ext cx="445168" cy="50532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6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85524" y="5897512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30692" y="5897512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375860" y="5897512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05989" y="5897512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47146" y="5897512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83292" y="5897512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23448" y="5897512"/>
            <a:ext cx="445168" cy="50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756109" y="1791423"/>
            <a:ext cx="2921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i</a:t>
            </a:r>
            <a:r>
              <a:rPr lang="en-US" altLang="zh-TW" sz="2000" b="1" dirty="0"/>
              <a:t> = 0, min=1(3), swap(0, 3)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5713997" y="2460299"/>
            <a:ext cx="2921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i</a:t>
            </a:r>
            <a:r>
              <a:rPr lang="en-US" altLang="zh-TW" sz="2000" b="1" dirty="0"/>
              <a:t> = 1, min=2(4), swap(1, 4)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5713997" y="3160422"/>
            <a:ext cx="2921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i</a:t>
            </a:r>
            <a:r>
              <a:rPr lang="en-US" altLang="zh-TW" sz="2000" b="1" dirty="0"/>
              <a:t> = 2, min=3(4), swap(2, 4)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5709847" y="3860545"/>
            <a:ext cx="286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i</a:t>
            </a:r>
            <a:r>
              <a:rPr lang="en-US" altLang="zh-TW" sz="2000" b="1" dirty="0"/>
              <a:t> = 3, min=4(4), swap(3,4)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5644815" y="4550784"/>
            <a:ext cx="286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i</a:t>
            </a:r>
            <a:r>
              <a:rPr lang="en-US" altLang="zh-TW" sz="2000" b="1" dirty="0"/>
              <a:t> = 4, min=5(5), swap(4,5)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5644814" y="5241023"/>
            <a:ext cx="286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i</a:t>
            </a:r>
            <a:r>
              <a:rPr lang="en-US" altLang="zh-TW" sz="2000" b="1" dirty="0"/>
              <a:t> = 5, min=6(6), swap(5,6)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408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6" grpId="0"/>
      <p:bldP spid="57" grpId="0"/>
      <p:bldP spid="58" grpId="0"/>
      <p:bldP spid="59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選擇排序演算法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已知陣列 </a:t>
            </a:r>
            <a:r>
              <a:rPr lang="en-US" altLang="zh-TW" dirty="0"/>
              <a:t>a </a:t>
            </a:r>
            <a:r>
              <a:rPr lang="zh-TW" altLang="en-US" dirty="0"/>
              <a:t>有 </a:t>
            </a:r>
            <a:r>
              <a:rPr lang="en-US" altLang="zh-TW" dirty="0"/>
              <a:t>n </a:t>
            </a:r>
            <a:r>
              <a:rPr lang="zh-TW" altLang="en-US" dirty="0"/>
              <a:t>筆資料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for 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n-1; </a:t>
            </a:r>
            <a:r>
              <a:rPr lang="en-US" altLang="zh-TW" dirty="0" err="1"/>
              <a:t>i</a:t>
            </a:r>
            <a:r>
              <a:rPr lang="en-US" altLang="zh-TW" dirty="0"/>
              <a:t>++) { </a:t>
            </a:r>
          </a:p>
          <a:p>
            <a:pPr marL="457200" lvl="1" indent="0">
              <a:buNone/>
            </a:pPr>
            <a:r>
              <a:rPr lang="en-US" altLang="zh-TW" sz="2400" dirty="0" err="1"/>
              <a:t>min_idx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 </a:t>
            </a:r>
          </a:p>
          <a:p>
            <a:pPr marL="457200" lvl="1" indent="0">
              <a:buNone/>
            </a:pPr>
            <a:r>
              <a:rPr lang="en-US" altLang="zh-TW" sz="2400" dirty="0"/>
              <a:t>for (j = i+1; j &lt; n; </a:t>
            </a:r>
            <a:r>
              <a:rPr lang="en-US" altLang="zh-TW" sz="2400" dirty="0" err="1"/>
              <a:t>j++</a:t>
            </a:r>
            <a:r>
              <a:rPr lang="en-US" altLang="zh-TW" sz="2400" dirty="0"/>
              <a:t>) </a:t>
            </a:r>
          </a:p>
          <a:p>
            <a:pPr marL="914400" lvl="2" indent="0">
              <a:buNone/>
            </a:pPr>
            <a:r>
              <a:rPr lang="en-US" altLang="zh-TW" sz="2400" dirty="0"/>
              <a:t>if (a[j] &lt; a[</a:t>
            </a:r>
            <a:r>
              <a:rPr lang="en-US" altLang="zh-TW" sz="2400" dirty="0" err="1"/>
              <a:t>min_idx</a:t>
            </a:r>
            <a:r>
              <a:rPr lang="en-US" altLang="zh-TW" sz="2400" dirty="0"/>
              <a:t>]) {</a:t>
            </a:r>
          </a:p>
          <a:p>
            <a:pPr marL="1371600" lvl="3" indent="0">
              <a:buNone/>
            </a:pPr>
            <a:r>
              <a:rPr lang="en-US" altLang="zh-TW" sz="2400" dirty="0" err="1"/>
              <a:t>min_idx</a:t>
            </a:r>
            <a:r>
              <a:rPr lang="en-US" altLang="zh-TW" sz="2400" dirty="0"/>
              <a:t> = j; </a:t>
            </a:r>
          </a:p>
          <a:p>
            <a:pPr marL="914400" lvl="2" indent="0">
              <a:buNone/>
            </a:pPr>
            <a:r>
              <a:rPr lang="en-US" altLang="zh-TW" sz="2400" dirty="0"/>
              <a:t>}</a:t>
            </a:r>
          </a:p>
          <a:p>
            <a:pPr marL="457200" lvl="1" indent="0">
              <a:buNone/>
            </a:pPr>
            <a:r>
              <a:rPr lang="en-US" altLang="zh-TW" sz="2400" dirty="0"/>
              <a:t>swap(a[</a:t>
            </a:r>
            <a:r>
              <a:rPr lang="en-US" altLang="zh-TW" sz="2400" dirty="0" err="1"/>
              <a:t>min_idx</a:t>
            </a:r>
            <a:r>
              <a:rPr lang="en-US" altLang="zh-TW" sz="2400" dirty="0"/>
              <a:t>], 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]); </a:t>
            </a:r>
          </a:p>
          <a:p>
            <a:pPr marL="0" indent="0">
              <a:buNone/>
            </a:pPr>
            <a:r>
              <a:rPr lang="en-US" altLang="zh-TW" dirty="0"/>
              <a:t>}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043352" y="1027906"/>
            <a:ext cx="4104009" cy="47089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7 3 4 1 2 5 6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=0,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min_idx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=0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j=1,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a[1](3) &lt; a[0](7),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min_idx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=1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j=2, a[2](4) &lt; a[1](3),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min_idx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=1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j=3,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a[3](1) &lt; a[1](3),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min_idx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=3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j=4, a[4](2) &lt; a[3](1),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min_idx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=3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j=5, a[5](5) &lt; a[3](1),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min_idx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=3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j=6, a[6](6) &lt; a[3](1),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min_idx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=3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swap(a[3], a[0]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0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000" b="1" dirty="0">
              <a:solidFill>
                <a:srgbClr val="FF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8032" y="3080715"/>
            <a:ext cx="4337222" cy="20426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43352" y="2038865"/>
            <a:ext cx="4104009" cy="2730843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5585254" y="2160845"/>
            <a:ext cx="1359244" cy="14734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585254" y="4522573"/>
            <a:ext cx="1458098" cy="2471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068065" y="5245443"/>
            <a:ext cx="253314" cy="34598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720913" y="5245443"/>
            <a:ext cx="253314" cy="34598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94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091" r="-1"/>
          <a:stretch/>
        </p:blipFill>
        <p:spPr>
          <a:xfrm>
            <a:off x="1902941" y="267347"/>
            <a:ext cx="4905356" cy="640530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24216" y="2619632"/>
            <a:ext cx="4491681" cy="317568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755557" y="3206578"/>
            <a:ext cx="3768811" cy="834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55557" y="4083907"/>
            <a:ext cx="3768811" cy="83408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圖說文字 3"/>
          <p:cNvSpPr/>
          <p:nvPr/>
        </p:nvSpPr>
        <p:spPr>
          <a:xfrm>
            <a:off x="7889788" y="2903838"/>
            <a:ext cx="1828800" cy="834081"/>
          </a:xfrm>
          <a:prstGeom prst="wedgeRoundRectCallout">
            <a:avLst>
              <a:gd name="adj1" fmla="val -120331"/>
              <a:gd name="adj2" fmla="val 38056"/>
              <a:gd name="adj3" fmla="val 16667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找出最小者，更新</a:t>
            </a:r>
            <a:r>
              <a:rPr lang="en-US" altLang="zh-TW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minidx</a:t>
            </a:r>
            <a:endParaRPr lang="zh-TW" altLang="en-US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7889788" y="3938715"/>
            <a:ext cx="1828800" cy="834081"/>
          </a:xfrm>
          <a:prstGeom prst="wedgeRoundRectCallout">
            <a:avLst>
              <a:gd name="adj1" fmla="val -120331"/>
              <a:gd name="adj2" fmla="val 38056"/>
              <a:gd name="adj3" fmla="val 16667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交換資料位置</a:t>
            </a:r>
          </a:p>
        </p:txBody>
      </p:sp>
      <p:sp>
        <p:nvSpPr>
          <p:cNvPr id="8" name="圓角矩形圖說文字 7"/>
          <p:cNvSpPr/>
          <p:nvPr/>
        </p:nvSpPr>
        <p:spPr>
          <a:xfrm>
            <a:off x="7066004" y="1208903"/>
            <a:ext cx="1828800" cy="834081"/>
          </a:xfrm>
          <a:prstGeom prst="wedgeRoundRectCallout">
            <a:avLst>
              <a:gd name="adj1" fmla="val -111547"/>
              <a:gd name="adj2" fmla="val 116574"/>
              <a:gd name="adj3" fmla="val 16667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針對每一位置</a:t>
            </a:r>
          </a:p>
        </p:txBody>
      </p:sp>
    </p:spTree>
    <p:extLst>
      <p:ext uri="{BB962C8B-B14F-4D97-AF65-F5344CB8AC3E}">
        <p14:creationId xmlns:p14="http://schemas.microsoft.com/office/powerpoint/2010/main" val="135938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4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排序演算法應用</a:t>
            </a:r>
            <a:r>
              <a:rPr lang="en-US" altLang="zh-TW" dirty="0"/>
              <a:t>--</a:t>
            </a:r>
            <a:r>
              <a:rPr lang="zh-TW" altLang="en-US" dirty="0"/>
              <a:t>找中位數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6615"/>
          </a:xfrm>
        </p:spPr>
        <p:txBody>
          <a:bodyPr>
            <a:normAutofit/>
          </a:bodyPr>
          <a:lstStyle/>
          <a:p>
            <a:r>
              <a:rPr lang="en-US" altLang="zh-TW" dirty="0">
                <a:cs typeface="Arial" panose="020B0604020202020204" pitchFamily="34" charset="0"/>
              </a:rPr>
              <a:t>A</a:t>
            </a:r>
            <a:r>
              <a:rPr lang="zh-TW" altLang="en-US" dirty="0">
                <a:cs typeface="Arial" panose="020B0604020202020204" pitchFamily="34" charset="0"/>
              </a:rPr>
              <a:t> 為數列的「</a:t>
            </a:r>
            <a:r>
              <a:rPr lang="zh-TW" altLang="en-US" dirty="0">
                <a:solidFill>
                  <a:srgbClr val="00B0F0"/>
                </a:solidFill>
                <a:cs typeface="Arial" panose="020B0604020202020204" pitchFamily="34" charset="0"/>
              </a:rPr>
              <a:t>中位數</a:t>
            </a:r>
            <a:r>
              <a:rPr lang="zh-TW" altLang="en-US" dirty="0">
                <a:cs typeface="Arial" panose="020B0604020202020204" pitchFamily="34" charset="0"/>
              </a:rPr>
              <a:t>」</a:t>
            </a:r>
            <a:r>
              <a:rPr lang="en-US" altLang="zh-TW" dirty="0">
                <a:cs typeface="Arial" panose="020B0604020202020204" pitchFamily="34" charset="0"/>
              </a:rPr>
              <a:t>(median)</a:t>
            </a:r>
          </a:p>
          <a:p>
            <a:pPr lvl="1"/>
            <a:r>
              <a:rPr lang="en-US" altLang="zh-TW" dirty="0">
                <a:cs typeface="Arial" panose="020B0604020202020204" pitchFamily="34" charset="0"/>
              </a:rPr>
              <a:t>Mean(</a:t>
            </a:r>
            <a:r>
              <a:rPr lang="zh-TW" altLang="en-US" dirty="0">
                <a:cs typeface="Arial" panose="020B0604020202020204" pitchFamily="34" charset="0"/>
              </a:rPr>
              <a:t>平均數</a:t>
            </a:r>
            <a:r>
              <a:rPr lang="en-US" altLang="zh-TW" dirty="0">
                <a:cs typeface="Arial" panose="020B0604020202020204" pitchFamily="34" charset="0"/>
              </a:rPr>
              <a:t>): </a:t>
            </a:r>
            <a:r>
              <a:rPr lang="zh-TW" altLang="en-US" dirty="0">
                <a:cs typeface="Arial" panose="020B0604020202020204" pitchFamily="34" charset="0"/>
              </a:rPr>
              <a:t>數列元素總和</a:t>
            </a:r>
            <a:r>
              <a:rPr lang="en-US" altLang="zh-TW" dirty="0">
                <a:cs typeface="Arial" panose="020B0604020202020204" pitchFamily="34" charset="0"/>
              </a:rPr>
              <a:t>/</a:t>
            </a:r>
            <a:r>
              <a:rPr lang="zh-TW" altLang="en-US" dirty="0">
                <a:cs typeface="Arial" panose="020B0604020202020204" pitchFamily="34" charset="0"/>
              </a:rPr>
              <a:t>數列元素數目</a:t>
            </a:r>
            <a:endParaRPr lang="en-US" altLang="zh-TW" dirty="0">
              <a:cs typeface="Arial" panose="020B0604020202020204" pitchFamily="34" charset="0"/>
            </a:endParaRPr>
          </a:p>
          <a:p>
            <a:pPr lvl="1"/>
            <a:r>
              <a:rPr lang="en-US" altLang="zh-TW" dirty="0">
                <a:cs typeface="Arial" panose="020B0604020202020204" pitchFamily="34" charset="0"/>
              </a:rPr>
              <a:t>Median(</a:t>
            </a:r>
            <a:r>
              <a:rPr lang="zh-TW" altLang="en-US" dirty="0">
                <a:cs typeface="Arial" panose="020B0604020202020204" pitchFamily="34" charset="0"/>
              </a:rPr>
              <a:t>中位數</a:t>
            </a:r>
            <a:r>
              <a:rPr lang="en-US" altLang="zh-TW" dirty="0">
                <a:cs typeface="Arial" panose="020B0604020202020204" pitchFamily="34" charset="0"/>
              </a:rPr>
              <a:t>): </a:t>
            </a:r>
            <a:r>
              <a:rPr lang="zh-TW" altLang="en-US" dirty="0">
                <a:cs typeface="Arial" panose="020B0604020202020204" pitchFamily="34" charset="0"/>
              </a:rPr>
              <a:t>數列元素</a:t>
            </a:r>
            <a:r>
              <a:rPr lang="zh-TW" altLang="en-US" u="sng" dirty="0">
                <a:solidFill>
                  <a:srgbClr val="FF0000"/>
                </a:solidFill>
                <a:cs typeface="Arial" panose="020B0604020202020204" pitchFamily="34" charset="0"/>
              </a:rPr>
              <a:t>由小到大排序後</a:t>
            </a:r>
            <a:r>
              <a:rPr lang="zh-TW" altLang="en-US" dirty="0">
                <a:cs typeface="Arial" panose="020B0604020202020204" pitchFamily="34" charset="0"/>
              </a:rPr>
              <a:t>，取中間的元素</a:t>
            </a:r>
            <a:r>
              <a:rPr lang="en-US" altLang="zh-TW" dirty="0">
                <a:cs typeface="Arial" panose="020B0604020202020204" pitchFamily="34" charset="0"/>
              </a:rPr>
              <a:t>(50%)</a:t>
            </a:r>
          </a:p>
          <a:p>
            <a:pPr marL="914400" lvl="2" indent="0">
              <a:buNone/>
            </a:pPr>
            <a:r>
              <a:rPr lang="zh-TW" altLang="en-US" dirty="0">
                <a:solidFill>
                  <a:srgbClr val="FF0000"/>
                </a:solidFill>
                <a:cs typeface="Arial" panose="020B0604020202020204" pitchFamily="34" charset="0"/>
              </a:rPr>
              <a:t>數字個數為偶數</a:t>
            </a:r>
            <a:endParaRPr lang="en-US" altLang="zh-TW" dirty="0">
              <a:cs typeface="Arial" panose="020B0604020202020204" pitchFamily="34" charset="0"/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  <a:cs typeface="Arial" panose="020B0604020202020204" pitchFamily="34" charset="0"/>
              </a:rPr>
              <a:t>Example: 1, 3, 3, 5, 7, 10</a:t>
            </a:r>
          </a:p>
          <a:p>
            <a:pPr marL="914400" lvl="2" indent="0">
              <a:buNone/>
            </a:pPr>
            <a:r>
              <a:rPr lang="en-US" altLang="zh-TW" dirty="0">
                <a:cs typeface="Arial" panose="020B0604020202020204" pitchFamily="34" charset="0"/>
              </a:rPr>
              <a:t>    Mean: (1+3+3+5+7+10)/6=29/6=4.833..</a:t>
            </a:r>
          </a:p>
          <a:p>
            <a:pPr marL="914400" lvl="2" indent="0">
              <a:buNone/>
            </a:pPr>
            <a:r>
              <a:rPr lang="en-US" altLang="zh-TW" dirty="0">
                <a:cs typeface="Arial" panose="020B0604020202020204" pitchFamily="34" charset="0"/>
              </a:rPr>
              <a:t>    Median: (a[6/</a:t>
            </a:r>
            <a:r>
              <a:rPr lang="en-US" altLang="zh-TW" dirty="0">
                <a:solidFill>
                  <a:srgbClr val="FF00FF"/>
                </a:solidFill>
                <a:cs typeface="Arial" panose="020B0604020202020204" pitchFamily="34" charset="0"/>
              </a:rPr>
              <a:t>2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-1</a:t>
            </a:r>
            <a:r>
              <a:rPr lang="en-US" altLang="zh-TW" dirty="0">
                <a:cs typeface="Arial" panose="020B0604020202020204" pitchFamily="34" charset="0"/>
              </a:rPr>
              <a:t>]+a[6/</a:t>
            </a:r>
            <a:r>
              <a:rPr lang="en-US" altLang="zh-TW" dirty="0">
                <a:solidFill>
                  <a:srgbClr val="FF00FF"/>
                </a:solidFill>
                <a:cs typeface="Arial" panose="020B0604020202020204" pitchFamily="34" charset="0"/>
              </a:rPr>
              <a:t>2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-1</a:t>
            </a:r>
            <a:r>
              <a:rPr lang="en-US" altLang="zh-TW" dirty="0">
                <a:cs typeface="Arial" panose="020B0604020202020204" pitchFamily="34" charset="0"/>
              </a:rPr>
              <a:t>+1])/2 = (3+5)/2=4 </a:t>
            </a:r>
            <a:r>
              <a:rPr lang="en-US" altLang="zh-TW" dirty="0">
                <a:solidFill>
                  <a:srgbClr val="0432FF"/>
                </a:solidFill>
                <a:cs typeface="Arial" panose="020B0604020202020204" pitchFamily="34" charset="0"/>
              </a:rPr>
              <a:t>[n/2-1 , n/2]</a:t>
            </a:r>
          </a:p>
          <a:p>
            <a:pPr marL="914400" lvl="2" indent="0">
              <a:buNone/>
            </a:pPr>
            <a:r>
              <a:rPr lang="en-US" altLang="zh-TW" dirty="0">
                <a:cs typeface="Arial" panose="020B0604020202020204" pitchFamily="34" charset="0"/>
              </a:rPr>
              <a:t>    Mode: 3 (</a:t>
            </a:r>
            <a:r>
              <a:rPr lang="zh-TW" altLang="en-US" dirty="0">
                <a:cs typeface="Arial" panose="020B0604020202020204" pitchFamily="34" charset="0"/>
              </a:rPr>
              <a:t>出現次數最多</a:t>
            </a:r>
            <a:r>
              <a:rPr lang="en-US" altLang="zh-TW" dirty="0">
                <a:cs typeface="Arial" panose="020B0604020202020204" pitchFamily="34" charset="0"/>
              </a:rPr>
              <a:t>)</a:t>
            </a:r>
          </a:p>
          <a:p>
            <a:pPr marL="914400" lvl="2" indent="0">
              <a:buNone/>
            </a:pPr>
            <a:r>
              <a:rPr lang="zh-TW" altLang="en-US" dirty="0">
                <a:solidFill>
                  <a:srgbClr val="FF0000"/>
                </a:solidFill>
                <a:cs typeface="Arial" panose="020B0604020202020204" pitchFamily="34" charset="0"/>
              </a:rPr>
              <a:t>數字個數為奇數</a:t>
            </a:r>
            <a:endParaRPr lang="en-US" altLang="zh-TW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  <a:cs typeface="Arial" panose="020B0604020202020204" pitchFamily="34" charset="0"/>
              </a:rPr>
              <a:t>Example: 7, 1, 2, 3, 5, 7, 4 </a:t>
            </a:r>
            <a:r>
              <a:rPr lang="en-US" altLang="zh-TW" dirty="0">
                <a:solidFill>
                  <a:srgbClr val="0070C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1, 2, 3, 4, 5, 7, 7 (sorted)</a:t>
            </a:r>
            <a:endParaRPr lang="en-US" altLang="zh-TW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TW" dirty="0">
                <a:cs typeface="Arial" panose="020B0604020202020204" pitchFamily="34" charset="0"/>
              </a:rPr>
              <a:t>    Mean: (7+1+2+3+5+7+4)/6=29/6=4.833..</a:t>
            </a:r>
          </a:p>
          <a:p>
            <a:pPr marL="914400" lvl="2" indent="0">
              <a:buNone/>
            </a:pPr>
            <a:r>
              <a:rPr lang="en-US" altLang="zh-TW" dirty="0">
                <a:cs typeface="Arial" panose="020B0604020202020204" pitchFamily="34" charset="0"/>
              </a:rPr>
              <a:t>    Median: a[(</a:t>
            </a:r>
            <a:r>
              <a:rPr lang="en-US" altLang="zh-TW" dirty="0">
                <a:solidFill>
                  <a:srgbClr val="FF00FF"/>
                </a:solidFill>
                <a:cs typeface="Arial" panose="020B0604020202020204" pitchFamily="34" charset="0"/>
              </a:rPr>
              <a:t>7+1</a:t>
            </a:r>
            <a:r>
              <a:rPr lang="en-US" altLang="zh-TW" dirty="0">
                <a:cs typeface="Arial" panose="020B0604020202020204" pitchFamily="34" charset="0"/>
              </a:rPr>
              <a:t>)/2-1]=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4 </a:t>
            </a:r>
            <a:r>
              <a:rPr lang="en-US" altLang="zh-TW" dirty="0">
                <a:solidFill>
                  <a:srgbClr val="0432FF"/>
                </a:solidFill>
                <a:cs typeface="Arial" panose="020B0604020202020204" pitchFamily="34" charset="0"/>
              </a:rPr>
              <a:t>[(n-1)/2]</a:t>
            </a:r>
          </a:p>
          <a:p>
            <a:pPr marL="914400" lvl="2" indent="0">
              <a:buNone/>
            </a:pPr>
            <a:r>
              <a:rPr lang="en-US" altLang="zh-TW" dirty="0">
                <a:cs typeface="Arial" panose="020B0604020202020204" pitchFamily="34" charset="0"/>
              </a:rPr>
              <a:t>    Mode: 7</a:t>
            </a:r>
          </a:p>
          <a:p>
            <a:pPr lvl="1"/>
            <a:r>
              <a:rPr lang="en-US" altLang="zh-TW" dirty="0">
                <a:cs typeface="Arial" panose="020B0604020202020204" pitchFamily="34" charset="0"/>
              </a:rPr>
              <a:t>Mode(</a:t>
            </a:r>
            <a:r>
              <a:rPr lang="zh-TW" altLang="en-US" dirty="0">
                <a:cs typeface="Arial" panose="020B0604020202020204" pitchFamily="34" charset="0"/>
              </a:rPr>
              <a:t>眾數</a:t>
            </a:r>
            <a:r>
              <a:rPr lang="en-US" altLang="zh-TW" dirty="0">
                <a:cs typeface="Arial" panose="020B0604020202020204" pitchFamily="34" charset="0"/>
              </a:rPr>
              <a:t>): </a:t>
            </a:r>
            <a:r>
              <a:rPr lang="zh-TW" altLang="en-US" dirty="0">
                <a:cs typeface="Arial" panose="020B0604020202020204" pitchFamily="34" charset="0"/>
              </a:rPr>
              <a:t>最常出現的元素</a:t>
            </a:r>
            <a:endParaRPr lang="en-US" altLang="zh-TW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579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字串排序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15128" cy="4351338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#define max 50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000" dirty="0">
                <a:cs typeface="Calibri" panose="020F0502020204030204" pitchFamily="34" charset="0"/>
              </a:rPr>
              <a:t>include &lt;</a:t>
            </a:r>
            <a:r>
              <a:rPr lang="en-US" altLang="zh-TW" sz="2000" dirty="0" err="1">
                <a:cs typeface="Calibri" panose="020F0502020204030204" pitchFamily="34" charset="0"/>
              </a:rPr>
              <a:t>string.h</a:t>
            </a:r>
            <a:r>
              <a:rPr lang="en-US" altLang="zh-TW" sz="2000" dirty="0">
                <a:cs typeface="Calibri" panose="020F0502020204030204" pitchFamily="34" charset="0"/>
              </a:rPr>
              <a:t>&gt;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sv-SE" altLang="zh-TW" sz="2000" dirty="0">
                <a:cs typeface="Calibri" panose="020F0502020204030204" pitchFamily="34" charset="0"/>
              </a:rPr>
              <a:t>void sortStrings(</a:t>
            </a:r>
            <a:r>
              <a:rPr lang="sv-SE" altLang="zh-TW" sz="2000" dirty="0">
                <a:solidFill>
                  <a:srgbClr val="FF0000"/>
                </a:solidFill>
                <a:cs typeface="Calibri" panose="020F0502020204030204" pitchFamily="34" charset="0"/>
              </a:rPr>
              <a:t>char arr[][max]</a:t>
            </a:r>
            <a:r>
              <a:rPr lang="sv-SE" altLang="zh-TW" sz="2000" dirty="0">
                <a:cs typeface="Calibri" panose="020F0502020204030204" pitchFamily="34" charset="0"/>
              </a:rPr>
              <a:t>, int n){</a:t>
            </a:r>
            <a:endParaRPr lang="en-US" altLang="zh-TW" sz="2000" dirty="0">
              <a:cs typeface="Calibri" panose="020F0502020204030204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000" dirty="0">
                <a:cs typeface="Calibri" panose="020F0502020204030204" pitchFamily="34" charset="0"/>
              </a:rPr>
              <a:t>     char temp[max];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000" dirty="0">
                <a:cs typeface="Calibri" panose="020F0502020204030204" pitchFamily="34" charset="0"/>
              </a:rPr>
              <a:t>     for (int </a:t>
            </a:r>
            <a:r>
              <a:rPr lang="en-US" altLang="zh-TW" sz="2000" dirty="0" err="1">
                <a:cs typeface="Calibri" panose="020F0502020204030204" pitchFamily="34" charset="0"/>
              </a:rPr>
              <a:t>i</a:t>
            </a:r>
            <a:r>
              <a:rPr lang="en-US" altLang="zh-TW" sz="2000" dirty="0">
                <a:cs typeface="Calibri" panose="020F0502020204030204" pitchFamily="34" charset="0"/>
              </a:rPr>
              <a:t>=0; </a:t>
            </a:r>
            <a:r>
              <a:rPr lang="en-US" altLang="zh-TW" sz="2000" dirty="0" err="1">
                <a:cs typeface="Calibri" panose="020F0502020204030204" pitchFamily="34" charset="0"/>
              </a:rPr>
              <a:t>i</a:t>
            </a:r>
            <a:r>
              <a:rPr lang="en-US" altLang="zh-TW" sz="2000" dirty="0">
                <a:cs typeface="Calibri" panose="020F0502020204030204" pitchFamily="34" charset="0"/>
              </a:rPr>
              <a:t>&lt;n-1; </a:t>
            </a:r>
            <a:r>
              <a:rPr lang="en-US" altLang="zh-TW" sz="2000" dirty="0" err="1">
                <a:cs typeface="Calibri" panose="020F0502020204030204" pitchFamily="34" charset="0"/>
              </a:rPr>
              <a:t>i</a:t>
            </a:r>
            <a:r>
              <a:rPr lang="en-US" altLang="zh-TW" sz="2000" dirty="0">
                <a:cs typeface="Calibri" panose="020F0502020204030204" pitchFamily="34" charset="0"/>
              </a:rPr>
              <a:t>++){   </a:t>
            </a:r>
            <a:r>
              <a:rPr lang="en-US" altLang="zh-TW" sz="2000" dirty="0">
                <a:solidFill>
                  <a:srgbClr val="00B050"/>
                </a:solidFill>
                <a:cs typeface="Calibri" panose="020F0502020204030204" pitchFamily="34" charset="0"/>
              </a:rPr>
              <a:t>//</a:t>
            </a:r>
            <a:r>
              <a:rPr lang="zh-TW" altLang="en-US" sz="2000" dirty="0">
                <a:solidFill>
                  <a:srgbClr val="00B050"/>
                </a:solidFill>
                <a:cs typeface="Calibri" panose="020F0502020204030204" pitchFamily="34" charset="0"/>
              </a:rPr>
              <a:t>氣泡排序</a:t>
            </a:r>
            <a:endParaRPr lang="en-US" altLang="zh-TW" sz="2000" dirty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000" dirty="0">
                <a:cs typeface="Calibri" panose="020F0502020204030204" pitchFamily="34" charset="0"/>
              </a:rPr>
              <a:t>          for (</a:t>
            </a:r>
            <a:r>
              <a:rPr lang="en-US" altLang="zh-TW" sz="2000" dirty="0" err="1">
                <a:cs typeface="Calibri" panose="020F0502020204030204" pitchFamily="34" charset="0"/>
              </a:rPr>
              <a:t>int</a:t>
            </a:r>
            <a:r>
              <a:rPr lang="en-US" altLang="zh-TW" sz="2000" dirty="0">
                <a:cs typeface="Calibri" panose="020F0502020204030204" pitchFamily="34" charset="0"/>
              </a:rPr>
              <a:t> j=i+1; j&lt;n; </a:t>
            </a:r>
            <a:r>
              <a:rPr lang="en-US" altLang="zh-TW" sz="2000" dirty="0" err="1">
                <a:cs typeface="Calibri" panose="020F0502020204030204" pitchFamily="34" charset="0"/>
              </a:rPr>
              <a:t>j++</a:t>
            </a:r>
            <a:r>
              <a:rPr lang="en-US" altLang="zh-TW" sz="2000" dirty="0">
                <a:cs typeface="Calibri" panose="020F0502020204030204" pitchFamily="34" charset="0"/>
              </a:rPr>
              <a:t>){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000" dirty="0">
                <a:cs typeface="Calibri" panose="020F0502020204030204" pitchFamily="34" charset="0"/>
              </a:rPr>
              <a:t>               if (</a:t>
            </a:r>
            <a:r>
              <a:rPr lang="en-US" altLang="zh-TW" sz="2000" dirty="0" err="1">
                <a:solidFill>
                  <a:srgbClr val="FF0000"/>
                </a:solidFill>
                <a:cs typeface="Calibri" panose="020F0502020204030204" pitchFamily="34" charset="0"/>
              </a:rPr>
              <a:t>strcmp</a:t>
            </a:r>
            <a:r>
              <a:rPr lang="en-US" altLang="zh-TW" sz="2000" dirty="0">
                <a:solidFill>
                  <a:srgbClr val="FF0000"/>
                </a:solidFill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  <a:cs typeface="Calibri" panose="020F0502020204030204" pitchFamily="34" charset="0"/>
              </a:rPr>
              <a:t>arr</a:t>
            </a:r>
            <a:r>
              <a:rPr lang="en-US" altLang="zh-TW" sz="2000" dirty="0">
                <a:solidFill>
                  <a:srgbClr val="FF0000"/>
                </a:solidFill>
                <a:cs typeface="Calibri" panose="020F0502020204030204" pitchFamily="34" charset="0"/>
              </a:rPr>
              <a:t>[</a:t>
            </a:r>
            <a:r>
              <a:rPr lang="en-US" altLang="zh-TW" sz="2000" dirty="0" err="1">
                <a:solidFill>
                  <a:srgbClr val="FF0000"/>
                </a:solidFill>
                <a:cs typeface="Calibri" panose="020F0502020204030204" pitchFamily="34" charset="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cs typeface="Calibri" panose="020F0502020204030204" pitchFamily="34" charset="0"/>
              </a:rPr>
              <a:t>], </a:t>
            </a:r>
            <a:r>
              <a:rPr lang="en-US" altLang="zh-TW" sz="2000" dirty="0" err="1">
                <a:solidFill>
                  <a:srgbClr val="FF0000"/>
                </a:solidFill>
                <a:cs typeface="Calibri" panose="020F0502020204030204" pitchFamily="34" charset="0"/>
              </a:rPr>
              <a:t>arr</a:t>
            </a:r>
            <a:r>
              <a:rPr lang="en-US" altLang="zh-TW" sz="2000" dirty="0">
                <a:solidFill>
                  <a:srgbClr val="FF0000"/>
                </a:solidFill>
                <a:cs typeface="Calibri" panose="020F0502020204030204" pitchFamily="34" charset="0"/>
              </a:rPr>
              <a:t>[j])&gt;0</a:t>
            </a:r>
            <a:r>
              <a:rPr lang="en-US" altLang="zh-TW" sz="2000" dirty="0">
                <a:cs typeface="Calibri" panose="020F0502020204030204" pitchFamily="34" charset="0"/>
              </a:rPr>
              <a:t>){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000" dirty="0">
                <a:solidFill>
                  <a:srgbClr val="00B0F0"/>
                </a:solidFill>
                <a:cs typeface="Calibri" panose="020F0502020204030204" pitchFamily="34" charset="0"/>
              </a:rPr>
              <a:t>                    </a:t>
            </a:r>
            <a:r>
              <a:rPr lang="en-US" altLang="zh-TW" sz="2000" dirty="0" err="1">
                <a:solidFill>
                  <a:srgbClr val="0070C0"/>
                </a:solidFill>
                <a:cs typeface="Calibri" panose="020F0502020204030204" pitchFamily="34" charset="0"/>
              </a:rPr>
              <a:t>strcpy</a:t>
            </a:r>
            <a:r>
              <a:rPr lang="en-US" altLang="zh-TW" sz="2000" dirty="0">
                <a:solidFill>
                  <a:srgbClr val="0070C0"/>
                </a:solidFill>
                <a:cs typeface="Calibri" panose="020F0502020204030204" pitchFamily="34" charset="0"/>
              </a:rPr>
              <a:t>(temp, </a:t>
            </a:r>
            <a:r>
              <a:rPr lang="en-US" altLang="zh-TW" sz="2000" dirty="0" err="1">
                <a:solidFill>
                  <a:srgbClr val="0070C0"/>
                </a:solidFill>
                <a:cs typeface="Calibri" panose="020F0502020204030204" pitchFamily="34" charset="0"/>
              </a:rPr>
              <a:t>arr</a:t>
            </a:r>
            <a:r>
              <a:rPr lang="en-US" altLang="zh-TW" sz="2000" dirty="0">
                <a:solidFill>
                  <a:srgbClr val="0070C0"/>
                </a:solidFill>
                <a:cs typeface="Calibri" panose="020F0502020204030204" pitchFamily="34" charset="0"/>
              </a:rPr>
              <a:t>[</a:t>
            </a:r>
            <a:r>
              <a:rPr lang="en-US" altLang="zh-TW" sz="2000" dirty="0" err="1">
                <a:solidFill>
                  <a:srgbClr val="0070C0"/>
                </a:solidFill>
                <a:cs typeface="Calibri" panose="020F0502020204030204" pitchFamily="34" charset="0"/>
              </a:rPr>
              <a:t>i</a:t>
            </a:r>
            <a:r>
              <a:rPr lang="en-US" altLang="zh-TW" sz="2000" dirty="0">
                <a:solidFill>
                  <a:srgbClr val="0070C0"/>
                </a:solidFill>
                <a:cs typeface="Calibri" panose="020F0502020204030204" pitchFamily="34" charset="0"/>
              </a:rPr>
              <a:t>]);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</a:t>
            </a:r>
            <a:r>
              <a:rPr lang="en-US" altLang="zh-TW" sz="2000" dirty="0" err="1">
                <a:solidFill>
                  <a:srgbClr val="0070C0"/>
                </a:solidFill>
                <a:cs typeface="Calibri" panose="020F0502020204030204" pitchFamily="34" charset="0"/>
              </a:rPr>
              <a:t>strcpy</a:t>
            </a:r>
            <a:r>
              <a:rPr lang="en-US" altLang="zh-TW" sz="2000" dirty="0">
                <a:solidFill>
                  <a:srgbClr val="0070C0"/>
                </a:solidFill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  <a:cs typeface="Calibri" panose="020F0502020204030204" pitchFamily="34" charset="0"/>
              </a:rPr>
              <a:t>arr</a:t>
            </a:r>
            <a:r>
              <a:rPr lang="en-US" altLang="zh-TW" sz="2000" dirty="0">
                <a:solidFill>
                  <a:srgbClr val="0070C0"/>
                </a:solidFill>
                <a:cs typeface="Calibri" panose="020F0502020204030204" pitchFamily="34" charset="0"/>
              </a:rPr>
              <a:t>[</a:t>
            </a:r>
            <a:r>
              <a:rPr lang="en-US" altLang="zh-TW" sz="2000" dirty="0" err="1">
                <a:solidFill>
                  <a:srgbClr val="0070C0"/>
                </a:solidFill>
                <a:cs typeface="Calibri" panose="020F0502020204030204" pitchFamily="34" charset="0"/>
              </a:rPr>
              <a:t>i</a:t>
            </a:r>
            <a:r>
              <a:rPr lang="en-US" altLang="zh-TW" sz="2000" dirty="0">
                <a:solidFill>
                  <a:srgbClr val="0070C0"/>
                </a:solidFill>
                <a:cs typeface="Calibri" panose="020F0502020204030204" pitchFamily="34" charset="0"/>
              </a:rPr>
              <a:t>], </a:t>
            </a:r>
            <a:r>
              <a:rPr lang="en-US" altLang="zh-TW" sz="2000" dirty="0" err="1">
                <a:solidFill>
                  <a:srgbClr val="0070C0"/>
                </a:solidFill>
                <a:cs typeface="Calibri" panose="020F0502020204030204" pitchFamily="34" charset="0"/>
              </a:rPr>
              <a:t>arr</a:t>
            </a:r>
            <a:r>
              <a:rPr lang="en-US" altLang="zh-TW" sz="2000" dirty="0">
                <a:solidFill>
                  <a:srgbClr val="0070C0"/>
                </a:solidFill>
                <a:cs typeface="Calibri" panose="020F0502020204030204" pitchFamily="34" charset="0"/>
              </a:rPr>
              <a:t>[j]);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</a:t>
            </a:r>
            <a:r>
              <a:rPr lang="en-US" altLang="zh-TW" sz="2000" dirty="0" err="1">
                <a:solidFill>
                  <a:srgbClr val="0070C0"/>
                </a:solidFill>
                <a:cs typeface="Calibri" panose="020F0502020204030204" pitchFamily="34" charset="0"/>
              </a:rPr>
              <a:t>strcpy</a:t>
            </a:r>
            <a:r>
              <a:rPr lang="en-US" altLang="zh-TW" sz="2000" dirty="0">
                <a:solidFill>
                  <a:srgbClr val="0070C0"/>
                </a:solidFill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  <a:cs typeface="Calibri" panose="020F0502020204030204" pitchFamily="34" charset="0"/>
              </a:rPr>
              <a:t>arr</a:t>
            </a:r>
            <a:r>
              <a:rPr lang="en-US" altLang="zh-TW" sz="2000" dirty="0">
                <a:solidFill>
                  <a:srgbClr val="0070C0"/>
                </a:solidFill>
                <a:cs typeface="Calibri" panose="020F0502020204030204" pitchFamily="34" charset="0"/>
              </a:rPr>
              <a:t>[j], temp);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000" dirty="0">
                <a:cs typeface="Calibri" panose="020F0502020204030204" pitchFamily="34" charset="0"/>
              </a:rPr>
              <a:t>                }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TW" sz="2000" dirty="0">
                <a:cs typeface="Calibri" panose="020F0502020204030204" pitchFamily="34" charset="0"/>
              </a:rPr>
              <a:t>}			</a:t>
            </a:r>
            <a:endParaRPr lang="zh-TW" altLang="en-US" sz="2000" dirty="0">
              <a:cs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62728A-E228-E1D0-5170-EFE4ABE2E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394980" cy="40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8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</a:t>
            </a:r>
            <a:r>
              <a:rPr lang="zh-TW" altLang="en-US" dirty="0"/>
              <a:t>指標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變數、陣列、字串</a:t>
            </a:r>
            <a:r>
              <a:rPr lang="en-US" altLang="zh-TW" dirty="0"/>
              <a:t>…</a:t>
            </a:r>
            <a:r>
              <a:rPr lang="zh-TW" altLang="en-US" dirty="0"/>
              <a:t>都佔一塊記憶體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「</a:t>
            </a:r>
            <a:r>
              <a:rPr lang="en-US" altLang="zh-TW" dirty="0">
                <a:solidFill>
                  <a:srgbClr val="0000FF"/>
                </a:solidFill>
              </a:rPr>
              <a:t>&amp;</a:t>
            </a:r>
            <a:r>
              <a:rPr lang="zh-TW" altLang="en-US" dirty="0"/>
              <a:t>」代表變數的記憶體位置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sz="2800" dirty="0"/>
              <a:t>「陣列名稱」代表陣列的起始位置，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a[10] </a:t>
            </a:r>
            <a:r>
              <a:rPr lang="en-US" altLang="zh-TW" sz="2800" dirty="0">
                <a:sym typeface="Wingdings" panose="05000000000000000000" pitchFamily="2" charset="2"/>
              </a:rPr>
              <a:t> a = &amp;a[0]</a:t>
            </a:r>
          </a:p>
          <a:p>
            <a:pPr>
              <a:lnSpc>
                <a:spcPct val="100000"/>
              </a:lnSpc>
            </a:pPr>
            <a:r>
              <a:rPr lang="zh-TW" altLang="en-US" dirty="0"/>
              <a:t>指標</a:t>
            </a:r>
            <a:r>
              <a:rPr lang="en-US" altLang="zh-TW" dirty="0"/>
              <a:t>(pointer)</a:t>
            </a:r>
          </a:p>
          <a:p>
            <a:pPr lvl="1">
              <a:lnSpc>
                <a:spcPct val="100000"/>
              </a:lnSpc>
            </a:pPr>
            <a:r>
              <a:rPr lang="zh-TW" altLang="en-US" sz="2800" dirty="0"/>
              <a:t>表示變數記憶體位置的變數 </a:t>
            </a:r>
            <a:endParaRPr lang="en-US" altLang="zh-TW" sz="2800" dirty="0"/>
          </a:p>
          <a:p>
            <a:pPr lvl="1">
              <a:lnSpc>
                <a:spcPct val="100000"/>
              </a:lnSpc>
            </a:pPr>
            <a:r>
              <a:rPr lang="en-US" altLang="zh-TW" sz="2800" dirty="0" err="1"/>
              <a:t>int</a:t>
            </a:r>
            <a:r>
              <a:rPr lang="en-US" altLang="zh-TW" sz="2800" dirty="0"/>
              <a:t> *</a:t>
            </a:r>
            <a:r>
              <a:rPr lang="en-US" altLang="zh-TW" sz="2800" dirty="0" err="1"/>
              <a:t>pvar</a:t>
            </a:r>
            <a:r>
              <a:rPr lang="en-US" altLang="zh-TW" sz="2800" dirty="0"/>
              <a:t> (</a:t>
            </a:r>
            <a:r>
              <a:rPr lang="en-US" altLang="zh-TW" sz="2800" b="1" dirty="0" err="1">
                <a:solidFill>
                  <a:srgbClr val="FF0000"/>
                </a:solidFill>
              </a:rPr>
              <a:t>pvar</a:t>
            </a:r>
            <a:r>
              <a:rPr lang="zh-TW" altLang="en-US" sz="2800" b="1" dirty="0">
                <a:solidFill>
                  <a:srgbClr val="FF0000"/>
                </a:solidFill>
              </a:rPr>
              <a:t>代表位置</a:t>
            </a:r>
            <a:r>
              <a:rPr lang="en-US" altLang="zh-TW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 err="1"/>
              <a:t>int</a:t>
            </a:r>
            <a:r>
              <a:rPr lang="en-US" altLang="zh-TW" sz="2800" dirty="0"/>
              <a:t> a = 10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 err="1"/>
              <a:t>pvar</a:t>
            </a:r>
            <a:r>
              <a:rPr lang="en-US" altLang="zh-TW" sz="2800" dirty="0"/>
              <a:t> = &amp;a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591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a, b </a:t>
            </a:r>
            <a:r>
              <a:rPr lang="zh-TW" altLang="en-US" dirty="0"/>
              <a:t>變數內容互換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void swap(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*a,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*b){</a:t>
            </a:r>
          </a:p>
          <a:p>
            <a:pPr marL="457200" lvl="1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temp = *a;</a:t>
            </a:r>
          </a:p>
          <a:p>
            <a:pPr marL="457200" lvl="1" indent="0">
              <a:buNone/>
            </a:pPr>
            <a:r>
              <a:rPr lang="en-US" altLang="zh-TW" dirty="0"/>
              <a:t>*a = *b;</a:t>
            </a:r>
          </a:p>
          <a:p>
            <a:pPr marL="457200" lvl="1" indent="0">
              <a:buNone/>
            </a:pPr>
            <a:r>
              <a:rPr lang="en-US" altLang="zh-TW" dirty="0"/>
              <a:t>*b = temp;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45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Sorting …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2313" y="1700213"/>
            <a:ext cx="47625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5275" y="4221164"/>
            <a:ext cx="47625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9" name="AutoShape 5"/>
          <p:cNvSpPr>
            <a:spLocks noChangeArrowheads="1"/>
          </p:cNvSpPr>
          <p:nvPr/>
        </p:nvSpPr>
        <p:spPr bwMode="auto">
          <a:xfrm rot="3133358">
            <a:off x="5591969" y="3860007"/>
            <a:ext cx="1296988" cy="720725"/>
          </a:xfrm>
          <a:prstGeom prst="notchedRightArrow">
            <a:avLst>
              <a:gd name="adj1" fmla="val 50000"/>
              <a:gd name="adj2" fmla="val 4498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21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指標與陣列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int</a:t>
            </a:r>
            <a:r>
              <a:rPr lang="en-US" altLang="zh-TW" sz="2400" dirty="0"/>
              <a:t> a[5]</a:t>
            </a:r>
          </a:p>
          <a:p>
            <a:r>
              <a:rPr lang="en-US" altLang="zh-TW" sz="2400" dirty="0" err="1"/>
              <a:t>int</a:t>
            </a:r>
            <a:r>
              <a:rPr lang="en-US" altLang="zh-TW" sz="2400" dirty="0"/>
              <a:t> *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ptr</a:t>
            </a:r>
            <a:r>
              <a:rPr lang="zh-TW" altLang="en-US" sz="2400" dirty="0"/>
              <a:t>是一個指標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ptr</a:t>
            </a:r>
            <a:r>
              <a:rPr lang="en-US" altLang="zh-TW" sz="2400" dirty="0"/>
              <a:t> = a (</a:t>
            </a:r>
            <a:r>
              <a:rPr lang="zh-TW" altLang="en-US" sz="2400" dirty="0"/>
              <a:t>將</a:t>
            </a:r>
            <a:r>
              <a:rPr lang="en-US" altLang="zh-TW" sz="2400" dirty="0"/>
              <a:t>a</a:t>
            </a:r>
            <a:r>
              <a:rPr lang="zh-TW" altLang="en-US" sz="2400" dirty="0"/>
              <a:t>的起始位置指定給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ptr</a:t>
            </a:r>
            <a:r>
              <a:rPr lang="en-US" altLang="zh-TW" sz="2400" dirty="0"/>
              <a:t>++ (ptr+1</a:t>
            </a:r>
            <a:r>
              <a:rPr lang="zh-TW" altLang="en-US" sz="2400" dirty="0"/>
              <a:t>跳到下一個資料位置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439360" y="2246966"/>
            <a:ext cx="580913" cy="6024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34617" y="2246966"/>
            <a:ext cx="580913" cy="6024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29874" y="2246966"/>
            <a:ext cx="580913" cy="6024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08097" y="2246966"/>
            <a:ext cx="580913" cy="6024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03354" y="2246966"/>
            <a:ext cx="580913" cy="6024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00634" y="2326174"/>
            <a:ext cx="69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 =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084038" y="3291840"/>
            <a:ext cx="710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 </a:t>
            </a:r>
            <a:r>
              <a:rPr lang="en-US" altLang="zh-TW" sz="2800" b="1" dirty="0" err="1"/>
              <a:t>ptr</a:t>
            </a:r>
            <a:endParaRPr lang="zh-TW" altLang="en-US" sz="2800" b="1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478348" y="2928603"/>
            <a:ext cx="0" cy="460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664951" y="3291840"/>
            <a:ext cx="1074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 </a:t>
            </a:r>
            <a:r>
              <a:rPr lang="en-US" altLang="zh-TW" sz="2800" b="1" dirty="0" err="1"/>
              <a:t>ptr</a:t>
            </a:r>
            <a:r>
              <a:rPr lang="en-US" altLang="zh-TW" sz="2800" b="1" dirty="0"/>
              <a:t>++</a:t>
            </a:r>
            <a:endParaRPr lang="zh-TW" altLang="en-US" sz="2800" b="1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8059261" y="2928603"/>
            <a:ext cx="0" cy="460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32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快速排序是由東尼</a:t>
            </a:r>
            <a:r>
              <a:rPr lang="en-US" altLang="zh-TW" b="1" dirty="0"/>
              <a:t>·</a:t>
            </a:r>
            <a:r>
              <a:rPr lang="zh-TW" altLang="en-US" b="1" dirty="0"/>
              <a:t>霍爾所發展的一種排序演算法。平均狀況下，排序</a:t>
            </a:r>
            <a:r>
              <a:rPr lang="en-US" altLang="zh-TW" b="1" dirty="0"/>
              <a:t>n</a:t>
            </a:r>
            <a:r>
              <a:rPr lang="zh-TW" altLang="en-US" b="1" dirty="0"/>
              <a:t>個元素要</a:t>
            </a:r>
            <a:r>
              <a:rPr lang="en-US" altLang="zh-TW" b="1" dirty="0"/>
              <a:t>o(</a:t>
            </a:r>
            <a:r>
              <a:rPr lang="en-US" altLang="zh-TW" b="1" dirty="0" err="1"/>
              <a:t>nlogn</a:t>
            </a:r>
            <a:r>
              <a:rPr lang="en-US" altLang="zh-TW" b="1" dirty="0"/>
              <a:t>)</a:t>
            </a:r>
            <a:r>
              <a:rPr lang="zh-TW" altLang="en-US" b="1" dirty="0"/>
              <a:t>次比較。</a:t>
            </a:r>
            <a:endParaRPr lang="en-US" altLang="zh-TW" sz="2400" b="1" dirty="0"/>
          </a:p>
          <a:p>
            <a:r>
              <a:rPr lang="en-US" altLang="zh-TW" sz="2400" b="1" dirty="0"/>
              <a:t>void </a:t>
            </a:r>
            <a:r>
              <a:rPr lang="en-US" altLang="zh-TW" sz="2400" b="1" dirty="0" err="1"/>
              <a:t>qsort</a:t>
            </a:r>
            <a:r>
              <a:rPr lang="en-US" altLang="zh-TW" sz="2400" b="1" dirty="0"/>
              <a:t>(array, #_</a:t>
            </a:r>
            <a:r>
              <a:rPr lang="en-US" altLang="zh-TW" sz="2400" b="1" dirty="0" err="1"/>
              <a:t>of_elements</a:t>
            </a:r>
            <a:r>
              <a:rPr lang="en-US" altLang="zh-TW" sz="2400" b="1" dirty="0"/>
              <a:t>, </a:t>
            </a:r>
            <a:r>
              <a:rPr lang="en-US" altLang="zh-TW" sz="2400" b="1" dirty="0" err="1"/>
              <a:t>sizeof</a:t>
            </a:r>
            <a:r>
              <a:rPr lang="en-US" altLang="zh-TW" sz="2400" b="1" dirty="0"/>
              <a:t>(element), compare)</a:t>
            </a:r>
          </a:p>
          <a:p>
            <a:pPr lvl="1"/>
            <a:r>
              <a:rPr lang="en-US" altLang="zh-TW" sz="2000" dirty="0"/>
              <a:t>array: </a:t>
            </a:r>
            <a:r>
              <a:rPr lang="zh-TW" altLang="en-US" sz="2000" dirty="0"/>
              <a:t>要排序的陣列</a:t>
            </a:r>
            <a:endParaRPr lang="en-US" altLang="zh-TW" sz="2000" dirty="0"/>
          </a:p>
          <a:p>
            <a:pPr lvl="1"/>
            <a:r>
              <a:rPr lang="en-US" altLang="zh-TW" sz="2000" dirty="0"/>
              <a:t>#_</a:t>
            </a:r>
            <a:r>
              <a:rPr lang="en-US" altLang="zh-TW" sz="2000" dirty="0" err="1"/>
              <a:t>of_elements</a:t>
            </a:r>
            <a:r>
              <a:rPr lang="en-US" altLang="zh-TW" sz="2000" dirty="0"/>
              <a:t>: </a:t>
            </a:r>
            <a:r>
              <a:rPr lang="zh-TW" altLang="en-US" sz="2000" dirty="0"/>
              <a:t>陣列中的元素個數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sizeof</a:t>
            </a:r>
            <a:r>
              <a:rPr lang="en-US" altLang="zh-TW" sz="2000" dirty="0"/>
              <a:t>(element): </a:t>
            </a:r>
            <a:r>
              <a:rPr lang="zh-TW" altLang="en-US" sz="2000" dirty="0"/>
              <a:t>每個元素的大小</a:t>
            </a:r>
            <a:endParaRPr lang="en-US" altLang="zh-TW" sz="2000" dirty="0"/>
          </a:p>
          <a:p>
            <a:pPr lvl="1"/>
            <a:r>
              <a:rPr lang="en-US" altLang="zh-TW" sz="2000" dirty="0"/>
              <a:t>comparison </a:t>
            </a:r>
            <a:r>
              <a:rPr lang="en-US" altLang="zh-TW" sz="2000" dirty="0" err="1"/>
              <a:t>func</a:t>
            </a:r>
            <a:r>
              <a:rPr lang="en-US" altLang="zh-TW" sz="2000" dirty="0"/>
              <a:t>: </a:t>
            </a:r>
            <a:r>
              <a:rPr lang="zh-TW" altLang="en-US" sz="2000" dirty="0"/>
              <a:t>比較函式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87603" y="4360712"/>
            <a:ext cx="5836854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compare(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*a,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*b)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d1 = *(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*)a, d2 = *(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*)b;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(d1 &gt; d2) return -1;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if (d1 == d2) return 0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return 1;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636002" y="4730044"/>
            <a:ext cx="2442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/>
              <a:t>const</a:t>
            </a:r>
            <a:r>
              <a:rPr lang="en-US" altLang="zh-TW" b="1" dirty="0"/>
              <a:t> </a:t>
            </a:r>
            <a:r>
              <a:rPr lang="zh-TW" altLang="en-US" b="1" dirty="0"/>
              <a:t>只讀不可修改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void </a:t>
            </a:r>
            <a:r>
              <a:rPr lang="zh-TW" altLang="en-US" b="1" dirty="0"/>
              <a:t>任意型別</a:t>
            </a:r>
          </a:p>
        </p:txBody>
      </p:sp>
    </p:spTree>
    <p:extLst>
      <p:ext uri="{BB962C8B-B14F-4D97-AF65-F5344CB8AC3E}">
        <p14:creationId xmlns:p14="http://schemas.microsoft.com/office/powerpoint/2010/main" val="195070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對</a:t>
            </a:r>
            <a:r>
              <a:rPr lang="zh-TW" altLang="en-US" dirty="0"/>
              <a:t>數值</a:t>
            </a:r>
            <a:r>
              <a:rPr lang="zh-TW" altLang="en-US" b="1" dirty="0"/>
              <a:t>型別排序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9259" y="204714"/>
            <a:ext cx="5196840" cy="64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91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對字串排序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5"/>
          <a:stretch/>
        </p:blipFill>
        <p:spPr>
          <a:xfrm>
            <a:off x="838200" y="1421747"/>
            <a:ext cx="8121345" cy="52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9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撲克洗牌 （</a:t>
            </a:r>
            <a:r>
              <a:rPr lang="en-US" altLang="zh-TW" dirty="0"/>
              <a:t>shuffle</a:t>
            </a:r>
            <a:r>
              <a:rPr lang="zh-TW" altLang="en-US" dirty="0"/>
              <a:t>）產生不重複亂數陣列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/>
            <a:r>
              <a:rPr lang="en-US" altLang="zh-TW" dirty="0"/>
              <a:t>include </a:t>
            </a:r>
            <a:r>
              <a:rPr lang="zh-TW" altLang="en-US" dirty="0"/>
              <a:t>標頭檔 </a:t>
            </a:r>
            <a:r>
              <a:rPr lang="en-US" altLang="zh-TW" i="1" dirty="0" err="1"/>
              <a:t>stdlib.h</a:t>
            </a:r>
            <a:endParaRPr lang="en-US" altLang="zh-TW" i="1" dirty="0"/>
          </a:p>
          <a:p>
            <a:pPr marL="285750" indent="-285750"/>
            <a:r>
              <a:rPr lang="en-US" altLang="zh-TW" dirty="0"/>
              <a:t>C</a:t>
            </a:r>
            <a:r>
              <a:rPr lang="zh-TW" altLang="en-US" dirty="0"/>
              <a:t> 函數 </a:t>
            </a:r>
            <a:r>
              <a:rPr lang="en-US" altLang="zh-TW" dirty="0" err="1"/>
              <a:t>int</a:t>
            </a:r>
            <a:r>
              <a:rPr lang="en-US" altLang="zh-TW" dirty="0"/>
              <a:t> rand(void) </a:t>
            </a:r>
            <a:r>
              <a:rPr lang="zh-TW" altLang="en-US" dirty="0"/>
              <a:t>傳回一個偽隨機數範圍在 </a:t>
            </a:r>
            <a:r>
              <a:rPr lang="en-US" altLang="zh-TW" dirty="0"/>
              <a:t>0 </a:t>
            </a:r>
            <a:r>
              <a:rPr lang="zh-TW" altLang="en-US" dirty="0"/>
              <a:t>至 </a:t>
            </a:r>
            <a:r>
              <a:rPr lang="en-US" altLang="zh-TW" dirty="0">
                <a:latin typeface="+mn-lt"/>
              </a:rPr>
              <a:t>RAND_MAX</a:t>
            </a:r>
            <a:r>
              <a:rPr lang="en-US" altLang="zh-TW" dirty="0"/>
              <a:t> (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</a:rPr>
              <a:t>2147483647</a:t>
            </a:r>
            <a:r>
              <a:rPr lang="en-US" altLang="zh-TW" dirty="0">
                <a:solidFill>
                  <a:srgbClr val="000000"/>
                </a:solidFill>
                <a:latin typeface="Arial Unicode MS"/>
              </a:rPr>
              <a:t>)</a:t>
            </a:r>
            <a:endParaRPr lang="en-US" altLang="zh-TW" dirty="0"/>
          </a:p>
          <a:p>
            <a:pPr marL="285750" indent="-285750"/>
            <a:r>
              <a:rPr lang="en-US" altLang="zh-TW" dirty="0" err="1"/>
              <a:t>srand</a:t>
            </a:r>
            <a:r>
              <a:rPr lang="en-US" altLang="zh-TW" dirty="0"/>
              <a:t>()</a:t>
            </a:r>
            <a:r>
              <a:rPr lang="zh-TW" altLang="en-US" dirty="0"/>
              <a:t> 函數改變一開始的亂數值， </a:t>
            </a:r>
            <a:r>
              <a:rPr lang="en-US" altLang="zh-TW" dirty="0" err="1"/>
              <a:t>srand</a:t>
            </a:r>
            <a:r>
              <a:rPr lang="en-US" altLang="zh-TW" dirty="0"/>
              <a:t>() </a:t>
            </a:r>
            <a:r>
              <a:rPr lang="zh-TW" altLang="en-US" dirty="0"/>
              <a:t>需要一個參數 </a:t>
            </a:r>
            <a:r>
              <a:rPr lang="en-US" altLang="zh-TW" dirty="0">
                <a:solidFill>
                  <a:srgbClr val="FF00FF"/>
                </a:solidFill>
              </a:rPr>
              <a:t>time(NULL)</a:t>
            </a:r>
            <a:r>
              <a:rPr lang="zh-TW" altLang="en-US" dirty="0"/>
              <a:t>做為種子 </a:t>
            </a:r>
            <a:r>
              <a:rPr lang="en-US" altLang="zh-TW" dirty="0"/>
              <a:t>(</a:t>
            </a:r>
            <a:r>
              <a:rPr lang="en-US" altLang="zh-TW" i="1" dirty="0" err="1">
                <a:solidFill>
                  <a:srgbClr val="FF00FF"/>
                </a:solidFill>
              </a:rPr>
              <a:t>time.h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289560" y="500119"/>
            <a:ext cx="86542" cy="187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746"/>
          <a:stretch/>
        </p:blipFill>
        <p:spPr>
          <a:xfrm>
            <a:off x="832103" y="1825624"/>
            <a:ext cx="5433991" cy="4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6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sorting </a:t>
            </a:r>
            <a:r>
              <a:rPr lang="zh-TW" altLang="en-US" dirty="0"/>
              <a:t>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氣泡排序法</a:t>
            </a:r>
            <a:endParaRPr lang="en-US" altLang="zh-TW" dirty="0"/>
          </a:p>
          <a:p>
            <a:r>
              <a:rPr lang="zh-TW" altLang="en-US" dirty="0"/>
              <a:t>插入排序法</a:t>
            </a:r>
            <a:endParaRPr lang="en-US" altLang="zh-TW" dirty="0"/>
          </a:p>
          <a:p>
            <a:r>
              <a:rPr lang="zh-TW" altLang="en-US" dirty="0"/>
              <a:t>選擇排序法</a:t>
            </a:r>
          </a:p>
        </p:txBody>
      </p:sp>
    </p:spTree>
    <p:extLst>
      <p:ext uri="{BB962C8B-B14F-4D97-AF65-F5344CB8AC3E}">
        <p14:creationId xmlns:p14="http://schemas.microsoft.com/office/powerpoint/2010/main" val="70556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氣泡排序法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陣列相鄰兩值比較</a:t>
            </a:r>
            <a:endParaRPr lang="en-US" altLang="zh-TW" dirty="0"/>
          </a:p>
          <a:p>
            <a:pPr lvl="1"/>
            <a:r>
              <a:rPr lang="zh-TW" altLang="en-US" sz="2400" dirty="0"/>
              <a:t>由小到大排列</a:t>
            </a:r>
            <a:endParaRPr lang="en-US" altLang="zh-TW" sz="2400" dirty="0"/>
          </a:p>
          <a:p>
            <a:pPr lvl="2"/>
            <a:r>
              <a:rPr lang="en-US" altLang="zh-TW" sz="2400" dirty="0"/>
              <a:t>If 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&gt; a[i+1]  </a:t>
            </a:r>
            <a:r>
              <a:rPr lang="en-US" altLang="zh-TW" sz="2400" dirty="0">
                <a:sym typeface="Wingdings" panose="05000000000000000000" pitchFamily="2" charset="2"/>
              </a:rPr>
              <a:t> a[</a:t>
            </a:r>
            <a:r>
              <a:rPr lang="en-US" altLang="zh-TW" sz="2400" dirty="0" err="1">
                <a:sym typeface="Wingdings" panose="05000000000000000000" pitchFamily="2" charset="2"/>
              </a:rPr>
              <a:t>i</a:t>
            </a:r>
            <a:r>
              <a:rPr lang="en-US" altLang="zh-TW" sz="2400" dirty="0">
                <a:sym typeface="Wingdings" panose="05000000000000000000" pitchFamily="2" charset="2"/>
              </a:rPr>
              <a:t>]</a:t>
            </a:r>
            <a:r>
              <a:rPr lang="zh-TW" altLang="en-US" sz="2400" dirty="0">
                <a:sym typeface="Wingdings" panose="05000000000000000000" pitchFamily="2" charset="2"/>
              </a:rPr>
              <a:t>與</a:t>
            </a:r>
            <a:r>
              <a:rPr lang="en-US" altLang="zh-TW" sz="2400" dirty="0">
                <a:sym typeface="Wingdings" panose="05000000000000000000" pitchFamily="2" charset="2"/>
              </a:rPr>
              <a:t>a[i+1]</a:t>
            </a:r>
            <a:r>
              <a:rPr lang="zh-TW" altLang="en-US" sz="2400" dirty="0">
                <a:sym typeface="Wingdings" panose="05000000000000000000" pitchFamily="2" charset="2"/>
              </a:rPr>
              <a:t>值交換</a:t>
            </a:r>
            <a:endParaRPr lang="en-US" altLang="zh-TW" sz="2400" dirty="0"/>
          </a:p>
          <a:p>
            <a:pPr lvl="1"/>
            <a:r>
              <a:rPr lang="zh-TW" altLang="en-US" sz="2400" dirty="0"/>
              <a:t>由大到小排列</a:t>
            </a:r>
            <a:endParaRPr lang="en-US" altLang="zh-TW" sz="2400" dirty="0"/>
          </a:p>
          <a:p>
            <a:pPr lvl="2"/>
            <a:r>
              <a:rPr lang="en-US" altLang="zh-TW" sz="2400" dirty="0"/>
              <a:t>If 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&lt; a[i+1] </a:t>
            </a:r>
            <a:r>
              <a:rPr lang="en-US" altLang="zh-TW" sz="2400" dirty="0">
                <a:sym typeface="Wingdings" panose="05000000000000000000" pitchFamily="2" charset="2"/>
              </a:rPr>
              <a:t> a[</a:t>
            </a:r>
            <a:r>
              <a:rPr lang="en-US" altLang="zh-TW" sz="2400" dirty="0" err="1">
                <a:sym typeface="Wingdings" panose="05000000000000000000" pitchFamily="2" charset="2"/>
              </a:rPr>
              <a:t>i</a:t>
            </a:r>
            <a:r>
              <a:rPr lang="en-US" altLang="zh-TW" sz="2400" dirty="0">
                <a:sym typeface="Wingdings" panose="05000000000000000000" pitchFamily="2" charset="2"/>
              </a:rPr>
              <a:t>]</a:t>
            </a:r>
            <a:r>
              <a:rPr lang="zh-TW" altLang="en-US" sz="2400" dirty="0">
                <a:sym typeface="Wingdings" panose="05000000000000000000" pitchFamily="2" charset="2"/>
              </a:rPr>
              <a:t>與</a:t>
            </a:r>
            <a:r>
              <a:rPr lang="en-US" altLang="zh-TW" sz="2400" dirty="0">
                <a:sym typeface="Wingdings" panose="05000000000000000000" pitchFamily="2" charset="2"/>
              </a:rPr>
              <a:t>a[i+1]</a:t>
            </a:r>
            <a:r>
              <a:rPr lang="zh-TW" altLang="en-US" sz="2400" dirty="0">
                <a:sym typeface="Wingdings" panose="05000000000000000000" pitchFamily="2" charset="2"/>
              </a:rPr>
              <a:t>值交換</a:t>
            </a:r>
            <a:endParaRPr lang="en-US" altLang="zh-TW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2004" y="4179462"/>
            <a:ext cx="47625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4637988" y="59922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>
                <a:solidFill>
                  <a:srgbClr val="0070C0"/>
                </a:solidFill>
              </a:rPr>
              <a:t>i</a:t>
            </a:r>
            <a:r>
              <a:rPr lang="en-US" altLang="zh-TW" b="1" i="1" dirty="0">
                <a:solidFill>
                  <a:srgbClr val="0070C0"/>
                </a:solidFill>
              </a:rPr>
              <a:t>      i+1</a:t>
            </a:r>
            <a:endParaRPr lang="zh-TW" altLang="en-US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1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氣泡排序 </a:t>
            </a:r>
            <a:r>
              <a:rPr lang="en-US" altLang="zh-TW" dirty="0"/>
              <a:t>{7, 3, 4, 1, 2, 5, 6}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4339" y="1564368"/>
            <a:ext cx="3186404" cy="4705804"/>
          </a:xfrm>
        </p:spPr>
        <p:txBody>
          <a:bodyPr>
            <a:noAutofit/>
          </a:bodyPr>
          <a:lstStyle/>
          <a:p>
            <a:r>
              <a:rPr lang="en-US" altLang="zh-TW" sz="2000" dirty="0">
                <a:solidFill>
                  <a:srgbClr val="00B0F0"/>
                </a:solidFill>
              </a:rPr>
              <a:t>Round 1</a:t>
            </a:r>
          </a:p>
          <a:p>
            <a:pPr marL="457200" lvl="1" indent="0">
              <a:buNone/>
            </a:pPr>
            <a:r>
              <a:rPr lang="en-US" altLang="zh-TW" sz="1800" dirty="0"/>
              <a:t>      </a:t>
            </a:r>
            <a:r>
              <a:rPr lang="en-US" altLang="zh-TW" sz="1800" u="sng" dirty="0"/>
              <a:t>7, 3, 4, 1, 2, 5, 6</a:t>
            </a:r>
            <a:endParaRPr lang="en-US" altLang="zh-TW" sz="1800" u="sng" dirty="0">
              <a:solidFill>
                <a:srgbClr val="FF00FF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>
                <a:solidFill>
                  <a:srgbClr val="FF00FF"/>
                </a:solidFill>
              </a:rPr>
              <a:t>3, 7</a:t>
            </a:r>
            <a:r>
              <a:rPr lang="en-US" altLang="zh-TW" sz="1800" dirty="0"/>
              <a:t>, 4, 1, 2, 5, 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3, </a:t>
            </a:r>
            <a:r>
              <a:rPr lang="en-US" altLang="zh-TW" sz="1800" dirty="0">
                <a:solidFill>
                  <a:srgbClr val="FF00FF"/>
                </a:solidFill>
              </a:rPr>
              <a:t>4, 7</a:t>
            </a:r>
            <a:r>
              <a:rPr lang="en-US" altLang="zh-TW" sz="1800" dirty="0"/>
              <a:t>, 1, 2, 5, 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3, 4, </a:t>
            </a:r>
            <a:r>
              <a:rPr lang="en-US" altLang="zh-TW" sz="1800" dirty="0">
                <a:solidFill>
                  <a:srgbClr val="FF00FF"/>
                </a:solidFill>
              </a:rPr>
              <a:t>1, 7</a:t>
            </a:r>
            <a:r>
              <a:rPr lang="en-US" altLang="zh-TW" sz="1800" dirty="0"/>
              <a:t>, 2, 5, 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3, 4, 1, </a:t>
            </a:r>
            <a:r>
              <a:rPr lang="en-US" altLang="zh-TW" sz="1800" dirty="0">
                <a:solidFill>
                  <a:srgbClr val="FF00FF"/>
                </a:solidFill>
              </a:rPr>
              <a:t>2, 7</a:t>
            </a:r>
            <a:r>
              <a:rPr lang="en-US" altLang="zh-TW" sz="1800" dirty="0"/>
              <a:t>, 5, 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3, 4, 1, 2, </a:t>
            </a:r>
            <a:r>
              <a:rPr lang="en-US" altLang="zh-TW" sz="1800" dirty="0">
                <a:solidFill>
                  <a:srgbClr val="FF00FF"/>
                </a:solidFill>
              </a:rPr>
              <a:t>5, 7</a:t>
            </a:r>
            <a:r>
              <a:rPr lang="en-US" altLang="zh-TW" sz="1800" dirty="0"/>
              <a:t>, 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3, 4, 1, 2, 5, </a:t>
            </a:r>
            <a:r>
              <a:rPr lang="en-US" altLang="zh-TW" sz="1800" dirty="0">
                <a:solidFill>
                  <a:srgbClr val="FF00FF"/>
                </a:solidFill>
              </a:rPr>
              <a:t>6, 7</a:t>
            </a:r>
          </a:p>
          <a:p>
            <a:r>
              <a:rPr lang="en-US" altLang="zh-TW" sz="2000" dirty="0">
                <a:solidFill>
                  <a:srgbClr val="00B0F0"/>
                </a:solidFill>
              </a:rPr>
              <a:t>Round 2</a:t>
            </a:r>
          </a:p>
          <a:p>
            <a:pPr marL="457200" lvl="1" indent="0">
              <a:buNone/>
            </a:pPr>
            <a:r>
              <a:rPr lang="en-US" altLang="zh-TW" sz="1800" dirty="0"/>
              <a:t>      </a:t>
            </a:r>
            <a:r>
              <a:rPr lang="en-US" altLang="zh-TW" sz="1800" u="sng" dirty="0"/>
              <a:t>3, 4, 1, 2, 5, 6, </a:t>
            </a:r>
            <a:r>
              <a:rPr lang="en-US" altLang="zh-TW" sz="1800" u="sng" dirty="0">
                <a:solidFill>
                  <a:srgbClr val="00B050"/>
                </a:solidFill>
              </a:rPr>
              <a:t>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3, 4, 1, 2, 5, 6, </a:t>
            </a:r>
            <a:r>
              <a:rPr lang="en-US" altLang="zh-TW" sz="1800" dirty="0">
                <a:solidFill>
                  <a:srgbClr val="00B050"/>
                </a:solidFill>
              </a:rPr>
              <a:t>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3, </a:t>
            </a:r>
            <a:r>
              <a:rPr lang="en-US" altLang="zh-TW" sz="1800" dirty="0">
                <a:solidFill>
                  <a:srgbClr val="FF00FF"/>
                </a:solidFill>
              </a:rPr>
              <a:t>1, 4</a:t>
            </a:r>
            <a:r>
              <a:rPr lang="en-US" altLang="zh-TW" sz="1800" dirty="0"/>
              <a:t>, 2, 5, 6, </a:t>
            </a:r>
            <a:r>
              <a:rPr lang="en-US" altLang="zh-TW" sz="1800" dirty="0">
                <a:solidFill>
                  <a:srgbClr val="00B050"/>
                </a:solidFill>
              </a:rPr>
              <a:t>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3, 1, </a:t>
            </a:r>
            <a:r>
              <a:rPr lang="en-US" altLang="zh-TW" sz="1800" dirty="0">
                <a:solidFill>
                  <a:srgbClr val="FF00FF"/>
                </a:solidFill>
              </a:rPr>
              <a:t>2, 4</a:t>
            </a:r>
            <a:r>
              <a:rPr lang="en-US" altLang="zh-TW" sz="1800" dirty="0"/>
              <a:t>, 5, 6, </a:t>
            </a:r>
            <a:r>
              <a:rPr lang="en-US" altLang="zh-TW" sz="1800" dirty="0">
                <a:solidFill>
                  <a:srgbClr val="00B050"/>
                </a:solidFill>
              </a:rPr>
              <a:t>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3, 1, 2, 4, 5, 6, </a:t>
            </a:r>
            <a:r>
              <a:rPr lang="en-US" altLang="zh-TW" sz="1800" dirty="0">
                <a:solidFill>
                  <a:srgbClr val="00B050"/>
                </a:solidFill>
              </a:rPr>
              <a:t>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3, 1, 2, 4, 5, </a:t>
            </a:r>
            <a:r>
              <a:rPr lang="en-US" altLang="zh-TW" sz="1800" dirty="0">
                <a:solidFill>
                  <a:srgbClr val="00B050"/>
                </a:solidFill>
              </a:rPr>
              <a:t>6</a:t>
            </a:r>
            <a:r>
              <a:rPr lang="en-US" altLang="zh-TW" sz="1800" dirty="0"/>
              <a:t>, </a:t>
            </a:r>
            <a:r>
              <a:rPr lang="en-US" altLang="zh-TW" sz="1800" dirty="0">
                <a:solidFill>
                  <a:srgbClr val="00B050"/>
                </a:solidFill>
              </a:rPr>
              <a:t>7</a:t>
            </a:r>
          </a:p>
          <a:p>
            <a:pPr marL="457200" lvl="1" indent="0">
              <a:buNone/>
            </a:pPr>
            <a:endParaRPr lang="en-US" altLang="zh-TW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725769" y="1564368"/>
            <a:ext cx="295305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Round 3</a:t>
            </a:r>
          </a:p>
          <a:p>
            <a:pPr marL="457200" lvl="2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3, 1, 2, 4, 5, </a:t>
            </a:r>
            <a:r>
              <a:rPr lang="en-US" altLang="zh-TW" sz="20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6, 7</a:t>
            </a:r>
          </a:p>
          <a:p>
            <a:pPr marL="809625" lvl="2" indent="-365125">
              <a:buFont typeface="+mj-lt"/>
              <a:buAutoNum type="arabicPeriod"/>
            </a:pPr>
            <a:r>
              <a:rPr lang="en-US" altLang="zh-TW" sz="20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1, 3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2, 4, 5, </a:t>
            </a:r>
            <a:r>
              <a:rPr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6, 7</a:t>
            </a:r>
          </a:p>
          <a:p>
            <a:pPr marL="809625" lvl="2" indent="-365125">
              <a:buFont typeface="+mj-lt"/>
              <a:buAutoNum type="arabicPeriod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</a:t>
            </a:r>
            <a:r>
              <a:rPr lang="en-US" altLang="zh-TW" sz="20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2, 3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4, 5, </a:t>
            </a:r>
            <a:r>
              <a:rPr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6,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pPr marL="809625" lvl="2" indent="-365125">
              <a:buFont typeface="+mj-lt"/>
              <a:buAutoNum type="arabicPeriod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1, 2, 3, 4, 5, </a:t>
            </a:r>
            <a:r>
              <a:rPr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6,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pPr marL="809625" lvl="2" indent="-365125">
              <a:buFont typeface="+mj-lt"/>
              <a:buAutoNum type="arabicPeriod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1, 2, 3, 4, </a:t>
            </a:r>
            <a:r>
              <a:rPr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5,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6, 7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Round 4</a:t>
            </a:r>
          </a:p>
          <a:p>
            <a:pPr lvl="1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1, 2, 3, 4, </a:t>
            </a:r>
            <a:r>
              <a:rPr lang="en-US" altLang="zh-TW" sz="20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5, 6, 7</a:t>
            </a:r>
          </a:p>
          <a:p>
            <a:pPr marL="715963" lvl="1" indent="-271463">
              <a:buFont typeface="+mj-lt"/>
              <a:buAutoNum type="arabicPeriod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1, 2, 3, 4, </a:t>
            </a:r>
            <a:r>
              <a:rPr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5, 6, 7</a:t>
            </a:r>
          </a:p>
          <a:p>
            <a:pPr marL="715963" lvl="1" indent="-271463">
              <a:buFont typeface="+mj-lt"/>
              <a:buAutoNum type="arabicPeriod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1, 2, 3, 4, </a:t>
            </a:r>
            <a:r>
              <a:rPr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5, 6, 7</a:t>
            </a:r>
          </a:p>
          <a:p>
            <a:pPr marL="715963" lvl="1" indent="-271463">
              <a:buFont typeface="+mj-lt"/>
              <a:buAutoNum type="arabicPeriod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1, 2, 3, </a:t>
            </a:r>
            <a:r>
              <a:rPr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4,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5, 6, 7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654465" y="1690688"/>
            <a:ext cx="27529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Round 5</a:t>
            </a:r>
          </a:p>
          <a:p>
            <a:pPr lvl="1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1, 2, 3, </a:t>
            </a:r>
            <a:r>
              <a:rPr lang="en-US" altLang="zh-TW" sz="20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4, 5, 6, 7</a:t>
            </a:r>
          </a:p>
          <a:p>
            <a:pPr marL="715963" lvl="1" indent="-271463">
              <a:buFont typeface="+mj-lt"/>
              <a:buAutoNum type="arabicPeriod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1, 2, 3, </a:t>
            </a:r>
            <a:r>
              <a:rPr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4, 5, 6, 7</a:t>
            </a:r>
          </a:p>
          <a:p>
            <a:pPr marL="715963" lvl="1" indent="-271463">
              <a:buFont typeface="+mj-lt"/>
              <a:buAutoNum type="arabicPeriod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1, 2, </a:t>
            </a:r>
            <a:r>
              <a:rPr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3, 4, 5, 6, 7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Round 6</a:t>
            </a:r>
          </a:p>
          <a:p>
            <a:pPr lvl="1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1, 2, </a:t>
            </a:r>
            <a:r>
              <a:rPr lang="en-US" altLang="zh-TW" sz="20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3, 4, 5, 6, 7</a:t>
            </a:r>
          </a:p>
          <a:p>
            <a:pPr marL="715963" lvl="1" indent="-271463">
              <a:buFont typeface="+mj-lt"/>
              <a:buAutoNum type="arabicPeriod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</a:t>
            </a:r>
            <a:r>
              <a:rPr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2, 3, 4, 5, 6, 7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65044" y="2933973"/>
            <a:ext cx="101021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65044" y="5224092"/>
            <a:ext cx="101502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010746" y="2749307"/>
            <a:ext cx="101502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010746" y="4333930"/>
            <a:ext cx="101502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024761" y="2505403"/>
            <a:ext cx="101502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024761" y="3568125"/>
            <a:ext cx="101502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88645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氣泡排序演算法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Given </a:t>
            </a:r>
            <a:r>
              <a:rPr lang="zh-TW" altLang="en-US" sz="2800" dirty="0"/>
              <a:t>陣列 </a:t>
            </a:r>
            <a:r>
              <a:rPr lang="en-US" altLang="zh-TW" sz="2800" dirty="0"/>
              <a:t>a </a:t>
            </a:r>
            <a:r>
              <a:rPr lang="zh-TW" altLang="en-US" sz="2800" dirty="0"/>
              <a:t>有 </a:t>
            </a:r>
            <a:r>
              <a:rPr lang="en-US" altLang="zh-TW" sz="2800" dirty="0"/>
              <a:t>n </a:t>
            </a:r>
            <a:r>
              <a:rPr lang="zh-TW" altLang="en-US" sz="2800" dirty="0"/>
              <a:t>筆資料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for (</a:t>
            </a:r>
            <a:r>
              <a:rPr lang="en-US" altLang="zh-TW" sz="2800" dirty="0" err="1"/>
              <a:t>i</a:t>
            </a:r>
            <a:r>
              <a:rPr lang="en-US" altLang="zh-TW" sz="2800" dirty="0"/>
              <a:t>=0;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&lt;n;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++)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//</a:t>
            </a:r>
            <a:r>
              <a:rPr lang="zh-TW" altLang="en-US" sz="2800" dirty="0">
                <a:solidFill>
                  <a:srgbClr val="00B050"/>
                </a:solidFill>
              </a:rPr>
              <a:t>執行 </a:t>
            </a:r>
            <a:r>
              <a:rPr lang="en-US" altLang="zh-TW" sz="2800" dirty="0">
                <a:solidFill>
                  <a:srgbClr val="00B050"/>
                </a:solidFill>
              </a:rPr>
              <a:t>n </a:t>
            </a:r>
            <a:r>
              <a:rPr lang="zh-TW" altLang="en-US" sz="2800" dirty="0">
                <a:solidFill>
                  <a:srgbClr val="00B050"/>
                </a:solidFill>
              </a:rPr>
              <a:t>回合</a:t>
            </a:r>
            <a:endParaRPr lang="en-US" altLang="zh-TW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800" dirty="0"/>
              <a:t>	for (j=0; j&lt;n-i-1; </a:t>
            </a:r>
            <a:r>
              <a:rPr lang="en-US" altLang="zh-TW" sz="2800" dirty="0" err="1"/>
              <a:t>j++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//</a:t>
            </a:r>
            <a:r>
              <a:rPr lang="zh-TW" altLang="en-US" sz="2800" dirty="0">
                <a:solidFill>
                  <a:srgbClr val="00B050"/>
                </a:solidFill>
              </a:rPr>
              <a:t>倆倆比較</a:t>
            </a:r>
            <a:endParaRPr lang="en-US" altLang="zh-TW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800" dirty="0"/>
              <a:t>		if (a[j]&gt;a[j+1])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//</a:t>
            </a:r>
            <a:r>
              <a:rPr lang="zh-TW" altLang="en-US" sz="2800" dirty="0">
                <a:solidFill>
                  <a:srgbClr val="00B050"/>
                </a:solidFill>
              </a:rPr>
              <a:t>前數大於後數則交換</a:t>
            </a:r>
            <a:endParaRPr lang="en-US" altLang="zh-TW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800" dirty="0"/>
              <a:t>			swap(a[j], a[j+1]) </a:t>
            </a:r>
            <a:r>
              <a:rPr lang="en-US" altLang="zh-TW" sz="2800" dirty="0">
                <a:solidFill>
                  <a:srgbClr val="00B050"/>
                </a:solidFill>
              </a:rPr>
              <a:t>//</a:t>
            </a:r>
            <a:r>
              <a:rPr lang="zh-TW" altLang="en-US" sz="2800" dirty="0">
                <a:solidFill>
                  <a:srgbClr val="00B050"/>
                </a:solidFill>
              </a:rPr>
              <a:t>相鄰兩數交換</a:t>
            </a:r>
          </a:p>
        </p:txBody>
      </p:sp>
    </p:spTree>
    <p:extLst>
      <p:ext uri="{BB962C8B-B14F-4D97-AF65-F5344CB8AC3E}">
        <p14:creationId xmlns:p14="http://schemas.microsoft.com/office/powerpoint/2010/main" val="334578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746"/>
          <a:stretch/>
        </p:blipFill>
        <p:spPr>
          <a:xfrm>
            <a:off x="1139649" y="124721"/>
            <a:ext cx="5600961" cy="66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2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插入排序演算法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依據資料在陣列的位置</a:t>
            </a:r>
            <a:r>
              <a:rPr lang="zh-TW" altLang="en-US" dirty="0">
                <a:solidFill>
                  <a:srgbClr val="FF0000"/>
                </a:solidFill>
              </a:rPr>
              <a:t>向前比較、排序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sz="2400" dirty="0"/>
              <a:t>將第一、二個資料比較大小排序</a:t>
            </a:r>
            <a:endParaRPr lang="en-US" altLang="zh-CN" sz="2400" dirty="0"/>
          </a:p>
          <a:p>
            <a:pPr lvl="1"/>
            <a:r>
              <a:rPr lang="zh-TW" altLang="en-US" sz="2400" dirty="0"/>
              <a:t>第三個插入前二個適當位置</a:t>
            </a:r>
            <a:endParaRPr lang="en-US" altLang="zh-CN" sz="2400" dirty="0"/>
          </a:p>
          <a:p>
            <a:pPr lvl="1"/>
            <a:r>
              <a:rPr lang="zh-TW" altLang="en-US" sz="2400" dirty="0"/>
              <a:t>第四個插入前三個適當位置</a:t>
            </a:r>
          </a:p>
          <a:p>
            <a:pPr lvl="1"/>
            <a:r>
              <a:rPr lang="zh-TW" altLang="en-US" sz="2400" dirty="0"/>
              <a:t>以此類推</a:t>
            </a:r>
            <a:r>
              <a:rPr lang="en-US" altLang="zh-TW" sz="2400" dirty="0"/>
              <a:t>…..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4735" y="4182547"/>
            <a:ext cx="47625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文字方塊 1"/>
          <p:cNvSpPr txBox="1"/>
          <p:nvPr/>
        </p:nvSpPr>
        <p:spPr>
          <a:xfrm>
            <a:off x="3762633" y="5992297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0      1      2       3     4       5       6      7      8         9</a:t>
            </a:r>
            <a:endParaRPr lang="zh-TW" altLang="en-US" dirty="0"/>
          </a:p>
        </p:txBody>
      </p:sp>
      <p:sp>
        <p:nvSpPr>
          <p:cNvPr id="5" name="手繪多邊形 4"/>
          <p:cNvSpPr/>
          <p:nvPr/>
        </p:nvSpPr>
        <p:spPr>
          <a:xfrm>
            <a:off x="4756261" y="6299782"/>
            <a:ext cx="469556" cy="123694"/>
          </a:xfrm>
          <a:custGeom>
            <a:avLst/>
            <a:gdLst>
              <a:gd name="connsiteX0" fmla="*/ 469556 w 469556"/>
              <a:gd name="connsiteY0" fmla="*/ 18535 h 123694"/>
              <a:gd name="connsiteX1" fmla="*/ 240956 w 469556"/>
              <a:gd name="connsiteY1" fmla="*/ 123568 h 123694"/>
              <a:gd name="connsiteX2" fmla="*/ 0 w 469556"/>
              <a:gd name="connsiteY2" fmla="*/ 0 h 12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556" h="123694">
                <a:moveTo>
                  <a:pt x="469556" y="18535"/>
                </a:moveTo>
                <a:cubicBezTo>
                  <a:pt x="394385" y="72596"/>
                  <a:pt x="319215" y="126657"/>
                  <a:pt x="240956" y="123568"/>
                </a:cubicBezTo>
                <a:cubicBezTo>
                  <a:pt x="162697" y="120479"/>
                  <a:pt x="81348" y="60239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4286705" y="6308124"/>
            <a:ext cx="469556" cy="123694"/>
          </a:xfrm>
          <a:custGeom>
            <a:avLst/>
            <a:gdLst>
              <a:gd name="connsiteX0" fmla="*/ 469556 w 469556"/>
              <a:gd name="connsiteY0" fmla="*/ 18535 h 123694"/>
              <a:gd name="connsiteX1" fmla="*/ 240956 w 469556"/>
              <a:gd name="connsiteY1" fmla="*/ 123568 h 123694"/>
              <a:gd name="connsiteX2" fmla="*/ 0 w 469556"/>
              <a:gd name="connsiteY2" fmla="*/ 0 h 12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556" h="123694">
                <a:moveTo>
                  <a:pt x="469556" y="18535"/>
                </a:moveTo>
                <a:cubicBezTo>
                  <a:pt x="394385" y="72596"/>
                  <a:pt x="319215" y="126657"/>
                  <a:pt x="240956" y="123568"/>
                </a:cubicBezTo>
                <a:cubicBezTo>
                  <a:pt x="162697" y="120479"/>
                  <a:pt x="81348" y="60239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3876872" y="6315844"/>
            <a:ext cx="469556" cy="123694"/>
          </a:xfrm>
          <a:custGeom>
            <a:avLst/>
            <a:gdLst>
              <a:gd name="connsiteX0" fmla="*/ 469556 w 469556"/>
              <a:gd name="connsiteY0" fmla="*/ 18535 h 123694"/>
              <a:gd name="connsiteX1" fmla="*/ 240956 w 469556"/>
              <a:gd name="connsiteY1" fmla="*/ 123568 h 123694"/>
              <a:gd name="connsiteX2" fmla="*/ 0 w 469556"/>
              <a:gd name="connsiteY2" fmla="*/ 0 h 12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556" h="123694">
                <a:moveTo>
                  <a:pt x="469556" y="18535"/>
                </a:moveTo>
                <a:cubicBezTo>
                  <a:pt x="394385" y="72596"/>
                  <a:pt x="319215" y="126657"/>
                  <a:pt x="240956" y="123568"/>
                </a:cubicBezTo>
                <a:cubicBezTo>
                  <a:pt x="162697" y="120479"/>
                  <a:pt x="81348" y="60239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69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插入排序 </a:t>
            </a:r>
            <a:r>
              <a:rPr lang="en-US" altLang="zh-TW" dirty="0"/>
              <a:t>{7, 3, 4, 1, 2, 5, 6}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7, </a:t>
            </a:r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r>
              <a:rPr lang="en-US" altLang="zh-TW" sz="2800" dirty="0"/>
              <a:t>, 4, 1, 2, 5, 6 (</a:t>
            </a:r>
            <a:r>
              <a:rPr lang="zh-TW" altLang="en-US" sz="2800" dirty="0"/>
              <a:t>向前比較</a:t>
            </a:r>
            <a:r>
              <a:rPr lang="en-US" altLang="zh-TW" sz="2800" dirty="0"/>
              <a:t>1</a:t>
            </a:r>
            <a:r>
              <a:rPr lang="zh-TW" altLang="en-US" sz="2800" dirty="0"/>
              <a:t>次，</a:t>
            </a:r>
            <a:r>
              <a:rPr lang="en-US" altLang="zh-TW" sz="2800" dirty="0"/>
              <a:t>swap 1</a:t>
            </a:r>
            <a:r>
              <a:rPr lang="zh-TW" altLang="en-US" sz="2800" dirty="0"/>
              <a:t>次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3, 7, </a:t>
            </a:r>
            <a:r>
              <a:rPr lang="en-US" altLang="zh-TW" sz="2800" dirty="0">
                <a:solidFill>
                  <a:srgbClr val="FF0000"/>
                </a:solidFill>
              </a:rPr>
              <a:t>4</a:t>
            </a:r>
            <a:r>
              <a:rPr lang="en-US" altLang="zh-TW" sz="2800" dirty="0"/>
              <a:t>, 1, 2, 5, 6 (</a:t>
            </a:r>
            <a:r>
              <a:rPr lang="zh-TW" altLang="en-US" sz="2800" dirty="0"/>
              <a:t>向前比較</a:t>
            </a:r>
            <a:r>
              <a:rPr lang="en-US" altLang="zh-TW" sz="2800" dirty="0"/>
              <a:t>2</a:t>
            </a:r>
            <a:r>
              <a:rPr lang="zh-TW" altLang="en-US" sz="2800" dirty="0"/>
              <a:t>次，</a:t>
            </a:r>
            <a:r>
              <a:rPr lang="en-US" altLang="zh-TW" sz="2800" dirty="0"/>
              <a:t>swap 1</a:t>
            </a:r>
            <a:r>
              <a:rPr lang="zh-TW" altLang="en-US" sz="2800" dirty="0"/>
              <a:t>次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3, 4, 7, </a:t>
            </a: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en-US" altLang="zh-TW" sz="2800" dirty="0"/>
              <a:t>, 2, 5, 6 (</a:t>
            </a:r>
            <a:r>
              <a:rPr lang="zh-TW" altLang="en-US" sz="2800" dirty="0"/>
              <a:t>向前比較</a:t>
            </a:r>
            <a:r>
              <a:rPr lang="en-US" altLang="zh-TW" sz="2800" dirty="0"/>
              <a:t>3</a:t>
            </a:r>
            <a:r>
              <a:rPr lang="zh-TW" altLang="en-US" sz="2800" dirty="0"/>
              <a:t>次，</a:t>
            </a:r>
            <a:r>
              <a:rPr lang="en-US" altLang="zh-TW" sz="2800" dirty="0"/>
              <a:t>swap 3</a:t>
            </a:r>
            <a:r>
              <a:rPr lang="zh-TW" altLang="en-US" sz="2800" dirty="0"/>
              <a:t>次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1, 3, 4, 7, </a:t>
            </a:r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r>
              <a:rPr lang="en-US" altLang="zh-TW" sz="2800" dirty="0"/>
              <a:t>, 5, 6 (</a:t>
            </a:r>
            <a:r>
              <a:rPr lang="zh-TW" altLang="en-US" sz="2800" dirty="0"/>
              <a:t>向前比較</a:t>
            </a:r>
            <a:r>
              <a:rPr lang="en-US" altLang="zh-TW" sz="2800" dirty="0"/>
              <a:t>4</a:t>
            </a:r>
            <a:r>
              <a:rPr lang="zh-TW" altLang="en-US" sz="2800" dirty="0"/>
              <a:t>次，</a:t>
            </a:r>
            <a:r>
              <a:rPr lang="en-US" altLang="zh-TW" sz="2800" dirty="0"/>
              <a:t>swap 3</a:t>
            </a:r>
            <a:r>
              <a:rPr lang="zh-TW" altLang="en-US" sz="2800" dirty="0"/>
              <a:t>次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1, 2, 3, 4, 7, </a:t>
            </a:r>
            <a:r>
              <a:rPr lang="en-US" altLang="zh-TW" sz="2800" dirty="0">
                <a:solidFill>
                  <a:srgbClr val="FF0000"/>
                </a:solidFill>
              </a:rPr>
              <a:t>5</a:t>
            </a:r>
            <a:r>
              <a:rPr lang="en-US" altLang="zh-TW" sz="2800" dirty="0"/>
              <a:t>, 6 (</a:t>
            </a:r>
            <a:r>
              <a:rPr lang="zh-TW" altLang="en-US" sz="2800" dirty="0"/>
              <a:t>向前比較</a:t>
            </a:r>
            <a:r>
              <a:rPr lang="en-US" altLang="zh-TW" sz="2800" dirty="0"/>
              <a:t>2</a:t>
            </a:r>
            <a:r>
              <a:rPr lang="zh-TW" altLang="en-US" sz="2800" dirty="0"/>
              <a:t>次，</a:t>
            </a:r>
            <a:r>
              <a:rPr lang="en-US" altLang="zh-TW" sz="2800" dirty="0"/>
              <a:t>swap 1</a:t>
            </a:r>
            <a:r>
              <a:rPr lang="zh-TW" altLang="en-US" sz="2800" dirty="0"/>
              <a:t>次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1, 2, 3, 4, 5, 7, </a:t>
            </a:r>
            <a:r>
              <a:rPr lang="en-US" altLang="zh-TW" sz="2800" dirty="0">
                <a:solidFill>
                  <a:srgbClr val="FF0000"/>
                </a:solidFill>
              </a:rPr>
              <a:t>6</a:t>
            </a:r>
            <a:r>
              <a:rPr lang="en-US" altLang="zh-TW" sz="2800" dirty="0"/>
              <a:t> (</a:t>
            </a:r>
            <a:r>
              <a:rPr lang="zh-TW" altLang="en-US" sz="2800" dirty="0"/>
              <a:t>向前比較</a:t>
            </a:r>
            <a:r>
              <a:rPr lang="en-US" altLang="zh-TW" sz="2800" dirty="0"/>
              <a:t>2</a:t>
            </a:r>
            <a:r>
              <a:rPr lang="zh-TW" altLang="en-US" sz="2800" dirty="0"/>
              <a:t>次，</a:t>
            </a:r>
            <a:r>
              <a:rPr lang="en-US" altLang="zh-TW" sz="2800" dirty="0"/>
              <a:t>swap 1</a:t>
            </a:r>
            <a:r>
              <a:rPr lang="zh-TW" altLang="en-US" sz="2800" dirty="0"/>
              <a:t>次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1, 2, 3, 4, 5, 6, 7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452021" y="2197932"/>
            <a:ext cx="226128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向前比較條件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&gt;= 0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後數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前數</a:t>
            </a:r>
          </a:p>
        </p:txBody>
      </p:sp>
    </p:spTree>
    <p:extLst>
      <p:ext uri="{BB962C8B-B14F-4D97-AF65-F5344CB8AC3E}">
        <p14:creationId xmlns:p14="http://schemas.microsoft.com/office/powerpoint/2010/main" val="252129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2128</Words>
  <Application>Microsoft Macintosh PowerPoint</Application>
  <PresentationFormat>寬螢幕</PresentationFormat>
  <Paragraphs>301</Paragraphs>
  <Slides>24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Arial Unicode MS</vt:lpstr>
      <vt:lpstr>Arial</vt:lpstr>
      <vt:lpstr>Calibri</vt:lpstr>
      <vt:lpstr>Courier New</vt:lpstr>
      <vt:lpstr>Monotype Corsiva</vt:lpstr>
      <vt:lpstr>Office 佈景主題</vt:lpstr>
      <vt:lpstr>Week 10 （sort）</vt:lpstr>
      <vt:lpstr>Sorting …</vt:lpstr>
      <vt:lpstr>Simple sorting 演算法</vt:lpstr>
      <vt:lpstr>氣泡排序法</vt:lpstr>
      <vt:lpstr>氣泡排序 {7, 3, 4, 1, 2, 5, 6}</vt:lpstr>
      <vt:lpstr>氣泡排序演算法</vt:lpstr>
      <vt:lpstr>PowerPoint 簡報</vt:lpstr>
      <vt:lpstr>插入排序演算法</vt:lpstr>
      <vt:lpstr>插入排序 {7, 3, 4, 1, 2, 5, 6}</vt:lpstr>
      <vt:lpstr>插入排序演算法</vt:lpstr>
      <vt:lpstr>PowerPoint 簡報</vt:lpstr>
      <vt:lpstr>選擇排序演算法</vt:lpstr>
      <vt:lpstr>選擇排序 {7, 3, 4, 1, 2, 5, 6} </vt:lpstr>
      <vt:lpstr>選擇排序演算法</vt:lpstr>
      <vt:lpstr>PowerPoint 簡報</vt:lpstr>
      <vt:lpstr>排序演算法應用--找中位數</vt:lpstr>
      <vt:lpstr>字串排序</vt:lpstr>
      <vt:lpstr>C 指標</vt:lpstr>
      <vt:lpstr>a, b 變數內容互換</vt:lpstr>
      <vt:lpstr>指標與陣列</vt:lpstr>
      <vt:lpstr>qsort</vt:lpstr>
      <vt:lpstr>對數值型別排序</vt:lpstr>
      <vt:lpstr>對字串排序</vt:lpstr>
      <vt:lpstr>撲克洗牌 （shuffle）產生不重複亂數陣列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14</dc:title>
  <dc:creator>Jainshone Chung</dc:creator>
  <cp:lastModifiedBy>Jainshone Chung</cp:lastModifiedBy>
  <cp:revision>76</cp:revision>
  <dcterms:created xsi:type="dcterms:W3CDTF">2020-12-12T02:35:11Z</dcterms:created>
  <dcterms:modified xsi:type="dcterms:W3CDTF">2022-11-10T00:05:53Z</dcterms:modified>
</cp:coreProperties>
</file>