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75" r:id="rId8"/>
    <p:sldId id="276" r:id="rId9"/>
    <p:sldId id="277" r:id="rId10"/>
    <p:sldId id="278" r:id="rId11"/>
    <p:sldId id="279" r:id="rId12"/>
    <p:sldId id="280" r:id="rId13"/>
    <p:sldId id="263" r:id="rId14"/>
    <p:sldId id="264" r:id="rId15"/>
    <p:sldId id="265" r:id="rId16"/>
    <p:sldId id="266" r:id="rId17"/>
    <p:sldId id="268" r:id="rId18"/>
    <p:sldId id="269" r:id="rId19"/>
    <p:sldId id="270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2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3ADA-7F7D-4AB5-B796-5A8FF5AAC47D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B9C36-DE8A-4427-ACEB-F38D187620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17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E153-5329-440B-B38C-AF623BAEA97C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50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8FAF-894B-499F-84D6-2996760B100C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14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9E3A-AC7F-4AA3-93B3-6693CDAF40E0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9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E1BE-03A9-45E2-BA6D-BB27112D877E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38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A76F-E459-40D2-8C3B-4A36367C8015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74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7169-1B1A-4569-BA87-023F14A1532E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67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2FE-0C0A-4651-996F-375334A23601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88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2AB5-C6C5-4DFB-9F55-66F46D493927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69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8D43-68C4-4BA5-AD75-B69FB020AC6F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65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91C1-B4AB-4461-8227-6F0DF9C7D52C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B913-2E6D-4B22-A586-805EC5BD52EF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53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A50CA-E27E-49D8-9CE4-13586C3FF220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64F1F-5C84-4EA5-B2CD-B739D25C08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7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11(11/17)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25292" y="3638278"/>
            <a:ext cx="1911531" cy="2589756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err="1"/>
              <a:t>uva</a:t>
            </a:r>
            <a:r>
              <a:rPr lang="en-US" altLang="zh-TW" dirty="0"/>
              <a:t> 10057</a:t>
            </a:r>
          </a:p>
          <a:p>
            <a:pPr algn="l"/>
            <a:r>
              <a:rPr lang="en-US" altLang="zh-TW" dirty="0"/>
              <a:t>uva10226</a:t>
            </a:r>
          </a:p>
          <a:p>
            <a:pPr algn="l"/>
            <a:r>
              <a:rPr lang="en-US" altLang="zh-TW" dirty="0"/>
              <a:t>uva10062</a:t>
            </a:r>
          </a:p>
          <a:p>
            <a:pPr algn="l"/>
            <a:r>
              <a:rPr lang="en-US" altLang="zh-TW" dirty="0"/>
              <a:t>uva299</a:t>
            </a:r>
          </a:p>
          <a:p>
            <a:pPr algn="l"/>
            <a:r>
              <a:rPr lang="en-US" altLang="zh-TW" dirty="0"/>
              <a:t>uva10041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43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A1EF26D-654C-FC6F-BB04-46D8A450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in</a:t>
            </a:r>
            <a:endParaRPr lang="zh-TW" altLang="en-US" dirty="0"/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C87EBDF4-4266-52B4-715A-FCCC4717E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27381" cy="4351338"/>
          </a:xfrm>
        </p:spPr>
        <p:txBody>
          <a:bodyPr/>
          <a:lstStyle/>
          <a:p>
            <a:r>
              <a:rPr lang="en-US" altLang="zh-TW" dirty="0" err="1"/>
              <a:t>fgets</a:t>
            </a:r>
            <a:r>
              <a:rPr lang="en-US" altLang="zh-TW" dirty="0"/>
              <a:t> </a:t>
            </a:r>
            <a:r>
              <a:rPr lang="zh-TW" altLang="en-US" dirty="0"/>
              <a:t>二次，</a:t>
            </a:r>
            <a:r>
              <a:rPr lang="en-US" altLang="zh-TW" dirty="0"/>
              <a:t>why?</a:t>
            </a:r>
          </a:p>
          <a:p>
            <a:r>
              <a:rPr lang="en-US" altLang="zh-TW" dirty="0"/>
              <a:t>trees </a:t>
            </a:r>
            <a:r>
              <a:rPr lang="zh-TW" altLang="en-US" dirty="0"/>
              <a:t>陣列初始化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 </a:t>
            </a:r>
            <a:r>
              <a:rPr lang="en-US" altLang="zh-TW" dirty="0" err="1"/>
              <a:t>fgets</a:t>
            </a:r>
            <a:r>
              <a:rPr lang="en-US" altLang="zh-TW" dirty="0"/>
              <a:t> </a:t>
            </a:r>
            <a:r>
              <a:rPr lang="zh-TW" altLang="en-US" dirty="0"/>
              <a:t>讀入一行</a:t>
            </a:r>
            <a:r>
              <a:rPr lang="en-US" altLang="zh-TW" dirty="0"/>
              <a:t>(</a:t>
            </a:r>
            <a:r>
              <a:rPr lang="zh-TW" altLang="en-US" dirty="0"/>
              <a:t>空格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讀到 </a:t>
            </a:r>
            <a:r>
              <a:rPr lang="en-US" altLang="zh-TW" dirty="0"/>
              <a:t>“\n” </a:t>
            </a:r>
            <a:r>
              <a:rPr lang="zh-TW" altLang="en-US" dirty="0"/>
              <a:t>停止</a:t>
            </a:r>
            <a:endParaRPr lang="en-US" altLang="zh-TW" dirty="0"/>
          </a:p>
          <a:p>
            <a:r>
              <a:rPr lang="zh-TW" altLang="en-US" dirty="0"/>
              <a:t>將獨進來「樹名」存入 </a:t>
            </a:r>
            <a:r>
              <a:rPr lang="en-US" altLang="zh-TW" dirty="0"/>
              <a:t>trees </a:t>
            </a:r>
            <a:r>
              <a:rPr lang="zh-TW" altLang="en-US" dirty="0"/>
              <a:t>陣列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41E186-C76B-F8BC-5290-441C8B0D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20" name="內容版面配置區 19">
            <a:extLst>
              <a:ext uri="{FF2B5EF4-FFF2-40B4-BE49-F238E27FC236}">
                <a16:creationId xmlns:a16="http://schemas.microsoft.com/office/drawing/2014/main" id="{9B03B5FA-C661-7A6F-738D-34F875EA3F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94" y="457200"/>
            <a:ext cx="4727381" cy="608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BADD31AC-B0C6-37B1-A981-538E4FC4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sorting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7012EA2-16F7-0D6E-FF13-9134948418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9" y="1825625"/>
            <a:ext cx="5741581" cy="1972748"/>
          </a:xfrm>
        </p:spPr>
      </p:pic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EE77CCEE-9671-3B02-0465-56F3F5F4C8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先將讀入的</a:t>
            </a:r>
            <a:r>
              <a:rPr lang="en-US" altLang="zh-TW" dirty="0"/>
              <a:t>trees</a:t>
            </a:r>
            <a:r>
              <a:rPr lang="zh-TW" altLang="en-US" dirty="0"/>
              <a:t>陣列轉入一個排序陣列</a:t>
            </a:r>
            <a:r>
              <a:rPr lang="en-US" altLang="zh-TW" dirty="0"/>
              <a:t>(</a:t>
            </a:r>
            <a:r>
              <a:rPr lang="zh-TW" altLang="en-US" dirty="0"/>
              <a:t>較小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運用 </a:t>
            </a:r>
            <a:r>
              <a:rPr lang="en-US" altLang="zh-TW" dirty="0" err="1"/>
              <a:t>stdlib.h</a:t>
            </a:r>
            <a:r>
              <a:rPr lang="en-US" altLang="zh-TW" dirty="0"/>
              <a:t> </a:t>
            </a:r>
            <a:r>
              <a:rPr lang="zh-TW" altLang="en-US" dirty="0"/>
              <a:t>中 </a:t>
            </a:r>
            <a:r>
              <a:rPr lang="en-US" altLang="zh-TW" dirty="0" err="1"/>
              <a:t>qsort</a:t>
            </a:r>
            <a:r>
              <a:rPr lang="en-US" altLang="zh-TW" dirty="0"/>
              <a:t> </a:t>
            </a:r>
            <a:r>
              <a:rPr lang="zh-TW" altLang="en-US" dirty="0"/>
              <a:t>方法排序</a:t>
            </a:r>
            <a:endParaRPr lang="en-US" altLang="zh-TW" dirty="0"/>
          </a:p>
          <a:p>
            <a:r>
              <a:rPr lang="zh-TW" altLang="en-US" dirty="0"/>
              <a:t>注意 </a:t>
            </a:r>
            <a:r>
              <a:rPr lang="en-US" altLang="zh-TW" dirty="0" err="1"/>
              <a:t>cmp</a:t>
            </a:r>
            <a:r>
              <a:rPr lang="en-US" altLang="zh-TW" dirty="0"/>
              <a:t> </a:t>
            </a:r>
            <a:r>
              <a:rPr lang="zh-TW" altLang="en-US" dirty="0"/>
              <a:t>函式中排序字串的方式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47EF64-D6B1-BA5E-B969-1AB12F59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2074121-29D6-2218-3B40-5D5A7D870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85" y="4156738"/>
            <a:ext cx="5670816" cy="14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41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64A6A-568F-BA1C-73C7-1D9D9E5B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output</a:t>
            </a:r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D65D348-EA81-217F-6E0F-7377F21B4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433859" cy="323197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4A4981-8AFF-2DB8-659D-E7E3AE70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71490E-68A9-AE9B-8E9F-A921FF41F0E7}"/>
              </a:ext>
            </a:extLst>
          </p:cNvPr>
          <p:cNvSpPr txBox="1"/>
          <p:nvPr/>
        </p:nvSpPr>
        <p:spPr>
          <a:xfrm>
            <a:off x="1175657" y="5224005"/>
            <a:ext cx="5830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sz="2400" dirty="0"/>
              <a:t>每個樹名字串後含</a:t>
            </a:r>
            <a:r>
              <a:rPr kumimoji="1" lang="en-US" altLang="zh-TW" sz="2400" dirty="0"/>
              <a:t>newline</a:t>
            </a:r>
            <a:r>
              <a:rPr kumimoji="1" lang="zh-TW" altLang="en-US" sz="2400" dirty="0"/>
              <a:t>，如何處理？</a:t>
            </a:r>
            <a:endParaRPr kumimoji="1" lang="en-US" altLang="zh-TW" sz="2400" dirty="0"/>
          </a:p>
          <a:p>
            <a:pPr marL="342900" indent="-342900">
              <a:buAutoNum type="arabicPeriod"/>
            </a:pPr>
            <a:r>
              <a:rPr kumimoji="1" lang="en-US" altLang="zh-TW" sz="2400" dirty="0"/>
              <a:t>count/j </a:t>
            </a:r>
            <a:r>
              <a:rPr kumimoji="1" lang="zh-TW" altLang="en-US" sz="2400" dirty="0"/>
              <a:t>需要強制資料型別轉換</a:t>
            </a:r>
          </a:p>
        </p:txBody>
      </p:sp>
    </p:spTree>
    <p:extLst>
      <p:ext uri="{BB962C8B-B14F-4D97-AF65-F5344CB8AC3E}">
        <p14:creationId xmlns:p14="http://schemas.microsoft.com/office/powerpoint/2010/main" val="107586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47" y="358830"/>
            <a:ext cx="9166528" cy="42547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7" y="4597090"/>
            <a:ext cx="1540238" cy="10087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374" y="4597090"/>
            <a:ext cx="2218252" cy="22609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41869" y="3773978"/>
            <a:ext cx="2934393" cy="21613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70947" y="4023361"/>
            <a:ext cx="3161220" cy="21613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940620" y="4023361"/>
            <a:ext cx="5635642" cy="21613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70947" y="4278429"/>
            <a:ext cx="4699075" cy="21613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73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742" t="705"/>
          <a:stretch/>
        </p:blipFill>
        <p:spPr>
          <a:xfrm>
            <a:off x="1654233" y="490451"/>
            <a:ext cx="5677592" cy="622313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69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8600" y="113030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39925" y="113030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6175" y="113030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500" y="113030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33750" y="113030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000" y="113030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73550" y="113030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49800" y="113030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07000" y="113030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64450" y="113030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28000" y="113030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91550" y="113030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55100" y="113030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18650" y="113030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69500" y="113030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26700" y="113030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533525" y="760968"/>
            <a:ext cx="98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0      1       2      3       4       5      6       7       8                                           89     90     91    92    93    94     95    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52781" y="1205468"/>
            <a:ext cx="84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count</a:t>
            </a:r>
            <a:endParaRPr lang="zh-TW" altLang="en-US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498600" y="354052"/>
            <a:ext cx="935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32   33     34    35     36     37    38    39    40                                           121 122  123  124  125  126  127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52781" y="35405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ASCII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98600" y="164996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39925" y="164996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16175" y="164996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57500" y="164996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33750" y="164996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10000" y="164996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73550" y="164996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49800" y="164996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07000" y="164996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64450" y="164996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128000" y="164996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591550" y="164996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055100" y="164996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18650" y="164996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69500" y="164996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426700" y="164996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98600" y="216963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39925" y="216963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16175" y="216963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57500" y="216963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333750" y="216963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10000" y="216963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73550" y="216963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749800" y="216963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07000" y="216963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664450" y="216963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128000" y="216963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591550" y="216963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55100" y="216963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518650" y="216963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969500" y="216963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426700" y="216963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498600" y="2689304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939925" y="2689304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416175" y="2689304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857500" y="2689304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333750" y="2689304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810000" y="2689304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273550" y="2689304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749800" y="2689304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07000" y="2689304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664450" y="2689304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128000" y="2689304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591550" y="2689304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055100" y="2689304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518650" y="2689304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969500" y="2689304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0426700" y="2689304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498600" y="320897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939925" y="320897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6175" y="320897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857500" y="320897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333750" y="320897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10000" y="320897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273550" y="320897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49800" y="320897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207000" y="320897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664450" y="320897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128000" y="320897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591550" y="320897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055100" y="320897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518650" y="320897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969500" y="320897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426700" y="320897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498600" y="37286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939925" y="37286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416175" y="37286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857500" y="37286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333750" y="37286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810000" y="37286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273550" y="37286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749800" y="37286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207000" y="37286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664450" y="37286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128000" y="37286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591550" y="37286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055100" y="37286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518650" y="37286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969500" y="37286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0426700" y="37286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98600" y="424830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939925" y="424830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416175" y="424830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857500" y="424830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333750" y="424830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810000" y="424830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273550" y="424830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749800" y="424830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207000" y="424830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664450" y="424830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128000" y="424830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591550" y="424830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055100" y="424830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9518650" y="424830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969500" y="424830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0426700" y="4248308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498600" y="478615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939925" y="478615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416175" y="478615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857500" y="478615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333750" y="478615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3810000" y="478615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273550" y="478615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749800" y="478615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207000" y="478615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664450" y="478615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8128000" y="478615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8591550" y="478615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9055100" y="478615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9518650" y="478615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9969500" y="478615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0426700" y="4786152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498600" y="532399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939925" y="532399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416175" y="532399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2857500" y="532399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333750" y="532399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810000" y="532399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273550" y="532399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749800" y="532399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207000" y="532399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7664450" y="532399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8128000" y="532399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8591550" y="532399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9055100" y="532399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9518650" y="532399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9969500" y="532399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10426700" y="5323996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1498600" y="58618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939925" y="58618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2416175" y="58618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2857500" y="58618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3333750" y="58618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810000" y="58618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273550" y="58618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749800" y="58618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207000" y="58618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7664450" y="58618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8128000" y="58618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8591550" y="58618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9055100" y="58618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9518650" y="58618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9969500" y="58618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10426700" y="5861840"/>
            <a:ext cx="3556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15</a:t>
            </a:fld>
            <a:endParaRPr lang="zh-TW" altLang="en-US"/>
          </a:p>
        </p:txBody>
      </p:sp>
      <p:cxnSp>
        <p:nvCxnSpPr>
          <p:cNvPr id="168" name="直線接點 167"/>
          <p:cNvCxnSpPr/>
          <p:nvPr/>
        </p:nvCxnSpPr>
        <p:spPr>
          <a:xfrm>
            <a:off x="5829300" y="1384300"/>
            <a:ext cx="15748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5829300" y="3429000"/>
            <a:ext cx="15748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5829300" y="3962400"/>
            <a:ext cx="15748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>
            <a:off x="5829300" y="4483100"/>
            <a:ext cx="15748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>
            <a:off x="5829300" y="5041900"/>
            <a:ext cx="15748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5829300" y="5549900"/>
            <a:ext cx="15748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5829300" y="6096000"/>
            <a:ext cx="15748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5829300" y="2921000"/>
            <a:ext cx="15748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5829300" y="2413000"/>
            <a:ext cx="15748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5829300" y="1930400"/>
            <a:ext cx="15748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304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讀入字串 </a:t>
            </a:r>
            <a:r>
              <a:rPr lang="en-US" altLang="zh-TW" dirty="0"/>
              <a:t>(</a:t>
            </a:r>
            <a:r>
              <a:rPr lang="zh-TW" altLang="en-US" dirty="0"/>
              <a:t>利用 </a:t>
            </a:r>
            <a:r>
              <a:rPr lang="en-US" altLang="zh-TW" dirty="0" err="1"/>
              <a:t>fgets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將 </a:t>
            </a:r>
            <a:r>
              <a:rPr lang="en-US" altLang="zh-TW" dirty="0"/>
              <a:t>count </a:t>
            </a:r>
            <a:r>
              <a:rPr lang="zh-TW" altLang="en-US" dirty="0"/>
              <a:t>陣列初始化 </a:t>
            </a:r>
            <a:r>
              <a:rPr lang="en-US" altLang="zh-TW" dirty="0"/>
              <a:t>= 0</a:t>
            </a:r>
          </a:p>
          <a:p>
            <a:r>
              <a:rPr lang="zh-TW" altLang="en-US" dirty="0"/>
              <a:t>將字串中的字元讀入，並在</a:t>
            </a:r>
            <a:r>
              <a:rPr lang="en-US" altLang="zh-TW" dirty="0"/>
              <a:t> count </a:t>
            </a:r>
            <a:r>
              <a:rPr lang="zh-TW" altLang="en-US" dirty="0"/>
              <a:t>陣列中相對位置</a:t>
            </a:r>
            <a:r>
              <a:rPr lang="en-US" altLang="zh-TW" dirty="0"/>
              <a:t>(index)</a:t>
            </a:r>
            <a:r>
              <a:rPr lang="zh-TW" altLang="en-US" dirty="0"/>
              <a:t>累加</a:t>
            </a:r>
            <a:endParaRPr lang="en-US" altLang="zh-TW" dirty="0"/>
          </a:p>
          <a:p>
            <a:r>
              <a:rPr lang="zh-TW" altLang="en-US" dirty="0"/>
              <a:t>進入 </a:t>
            </a:r>
            <a:r>
              <a:rPr lang="en-US" altLang="zh-TW" dirty="0"/>
              <a:t>count </a:t>
            </a:r>
            <a:r>
              <a:rPr lang="zh-TW" altLang="en-US" dirty="0"/>
              <a:t>陣列</a:t>
            </a:r>
            <a:endParaRPr lang="en-US" altLang="zh-TW" dirty="0"/>
          </a:p>
          <a:p>
            <a:pPr lvl="1"/>
            <a:r>
              <a:rPr lang="zh-TW" altLang="en-US" dirty="0"/>
              <a:t>由後向前找出最小值及所在位置</a:t>
            </a:r>
            <a:r>
              <a:rPr lang="en-US" altLang="zh-TW" dirty="0"/>
              <a:t>(index)</a:t>
            </a:r>
          </a:p>
          <a:p>
            <a:pPr lvl="1"/>
            <a:r>
              <a:rPr lang="zh-TW" altLang="en-US" dirty="0"/>
              <a:t>列印 </a:t>
            </a:r>
            <a:r>
              <a:rPr lang="en-US" altLang="zh-TW" dirty="0"/>
              <a:t>ASCII</a:t>
            </a:r>
            <a:r>
              <a:rPr lang="zh-TW" altLang="en-US" dirty="0"/>
              <a:t>碼 頻率 </a:t>
            </a:r>
            <a:r>
              <a:rPr lang="en-US" altLang="zh-TW" dirty="0"/>
              <a:t>(index+32, count[index]) if count[index] &gt; 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212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94" y="51482"/>
            <a:ext cx="7964011" cy="64874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3167764"/>
            <a:ext cx="3467584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63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"</a:t>
            </a:r>
            <a:r>
              <a:rPr lang="zh-TW" altLang="en-US" dirty="0"/>
              <a:t>車箱置換員</a:t>
            </a:r>
            <a:r>
              <a:rPr lang="en-US" altLang="zh-TW" dirty="0"/>
              <a:t>"</a:t>
            </a:r>
            <a:r>
              <a:rPr lang="zh-TW" altLang="en-US" dirty="0"/>
              <a:t>是鐵路部門的員工，主要工作就是重新排列火車車廂。一旦以最佳順序排列了車廂，所有火車司機要做的就是將車廂逐一卸下即可。</a:t>
            </a:r>
            <a:endParaRPr lang="en-US" altLang="zh-TW" dirty="0"/>
          </a:p>
          <a:p>
            <a:pPr>
              <a:lnSpc>
                <a:spcPct val="110000"/>
              </a:lnSpc>
            </a:pPr>
            <a:r>
              <a:rPr lang="zh-TW" altLang="en-US" dirty="0"/>
              <a:t>寫一個程式，計算最少需要交換幾次兩個相鄰車廂，才能將所有車廂依序排好。</a:t>
            </a:r>
            <a:endParaRPr lang="en-US" altLang="zh-TW" dirty="0"/>
          </a:p>
          <a:p>
            <a:pPr>
              <a:lnSpc>
                <a:spcPct val="110000"/>
              </a:lnSpc>
            </a:pPr>
            <a:r>
              <a:rPr lang="zh-TW" altLang="en-US" dirty="0"/>
              <a:t>輸入的第一行包含一個整數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en-US" altLang="zh-TW" b="1" dirty="0">
                <a:solidFill>
                  <a:srgbClr val="FF0000"/>
                </a:solidFill>
              </a:rPr>
              <a:t>N</a:t>
            </a:r>
            <a:r>
              <a:rPr lang="zh-TW" altLang="en-US" b="1" dirty="0">
                <a:solidFill>
                  <a:srgbClr val="FF0000"/>
                </a:solidFill>
              </a:rPr>
              <a:t>代表測試案例數量</a:t>
            </a:r>
            <a:r>
              <a:rPr lang="zh-TW" altLang="en-US" dirty="0"/>
              <a:t>。每組測資的第一行包含一個整數</a:t>
            </a:r>
            <a:r>
              <a:rPr lang="en-US" altLang="zh-TW" dirty="0"/>
              <a:t>L (0 ≤ L ≤ 50)</a:t>
            </a:r>
            <a:r>
              <a:rPr lang="zh-TW" altLang="en-US" dirty="0"/>
              <a:t>，</a:t>
            </a:r>
            <a:r>
              <a:rPr lang="en-US" altLang="zh-TW" b="1" dirty="0">
                <a:solidFill>
                  <a:srgbClr val="FF0000"/>
                </a:solidFill>
              </a:rPr>
              <a:t>L</a:t>
            </a:r>
            <a:r>
              <a:rPr lang="zh-TW" altLang="en-US" b="1" dirty="0">
                <a:solidFill>
                  <a:srgbClr val="FF0000"/>
                </a:solidFill>
              </a:rPr>
              <a:t>代表火車的長度</a:t>
            </a:r>
            <a:r>
              <a:rPr lang="zh-TW" altLang="en-US" dirty="0"/>
              <a:t>。第二行包含</a:t>
            </a:r>
            <a:r>
              <a:rPr lang="zh-TW" altLang="en-US" b="1" dirty="0">
                <a:solidFill>
                  <a:srgbClr val="FF0000"/>
                </a:solidFill>
              </a:rPr>
              <a:t>數字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zh-TW" altLang="en-US" b="1" dirty="0">
                <a:solidFill>
                  <a:srgbClr val="FF0000"/>
                </a:solidFill>
              </a:rPr>
              <a:t>到</a:t>
            </a:r>
            <a:r>
              <a:rPr lang="en-US" altLang="zh-TW" b="1" dirty="0">
                <a:solidFill>
                  <a:srgbClr val="FF0000"/>
                </a:solidFill>
              </a:rPr>
              <a:t>L</a:t>
            </a:r>
            <a:r>
              <a:rPr lang="zh-TW" altLang="en-US" b="1" dirty="0">
                <a:solidFill>
                  <a:srgbClr val="FF0000"/>
                </a:solidFill>
              </a:rPr>
              <a:t>的排列，表示火車車廂的當前順序</a:t>
            </a:r>
            <a:r>
              <a:rPr lang="zh-TW" altLang="en-US" dirty="0"/>
              <a:t>。</a:t>
            </a:r>
            <a:r>
              <a:rPr lang="zh-TW" altLang="en-US" b="1" u="sng" dirty="0">
                <a:solidFill>
                  <a:srgbClr val="0000FF"/>
                </a:solidFill>
              </a:rPr>
              <a:t>需要將火車車廂依照編號</a:t>
            </a:r>
            <a:r>
              <a:rPr lang="en-US" altLang="zh-TW" b="1" u="sng" dirty="0">
                <a:solidFill>
                  <a:srgbClr val="0000FF"/>
                </a:solidFill>
              </a:rPr>
              <a:t>1</a:t>
            </a:r>
            <a:r>
              <a:rPr lang="zh-TW" altLang="en-US" b="1" u="sng" dirty="0">
                <a:solidFill>
                  <a:srgbClr val="0000FF"/>
                </a:solidFill>
              </a:rPr>
              <a:t>到</a:t>
            </a:r>
            <a:r>
              <a:rPr lang="en-US" altLang="zh-TW" b="1" u="sng" dirty="0">
                <a:solidFill>
                  <a:srgbClr val="0000FF"/>
                </a:solidFill>
              </a:rPr>
              <a:t>L</a:t>
            </a:r>
            <a:r>
              <a:rPr lang="zh-TW" altLang="en-US" b="1" u="sng" dirty="0">
                <a:solidFill>
                  <a:srgbClr val="0000FF"/>
                </a:solidFill>
              </a:rPr>
              <a:t>的順序排好。</a:t>
            </a:r>
            <a:endParaRPr lang="en-US" altLang="zh-TW" b="1" u="sng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zh-TW" altLang="en-US" dirty="0"/>
              <a:t>對於每組測資，請輸出：</a:t>
            </a:r>
            <a:endParaRPr lang="en-US" altLang="zh-TW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dirty="0"/>
              <a:t>   "Optimal train swapping takes S swaps."</a:t>
            </a:r>
            <a:r>
              <a:rPr lang="zh-TW" altLang="en-US" dirty="0"/>
              <a:t>，</a:t>
            </a:r>
            <a:r>
              <a:rPr lang="en-US" altLang="zh-TW" dirty="0"/>
              <a:t>S</a:t>
            </a:r>
            <a:r>
              <a:rPr lang="zh-TW" altLang="en-US" dirty="0"/>
              <a:t>代表最少交換次數。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00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 err="1"/>
              <a:t>int</a:t>
            </a:r>
            <a:r>
              <a:rPr lang="en-US" altLang="zh-TW" sz="2400" dirty="0"/>
              <a:t> n, S; (n:</a:t>
            </a:r>
            <a:r>
              <a:rPr lang="zh-TW" altLang="en-US" sz="2400" dirty="0"/>
              <a:t>測試案例數</a:t>
            </a:r>
            <a:r>
              <a:rPr lang="en-US" altLang="zh-TW" sz="2400" dirty="0"/>
              <a:t>, S:</a:t>
            </a:r>
            <a:r>
              <a:rPr lang="zh-TW" altLang="en-US" sz="2400" dirty="0"/>
              <a:t>相鄰兩車廂交換次數</a:t>
            </a:r>
            <a:r>
              <a:rPr lang="en-US" altLang="zh-TW" sz="2400" dirty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2400" dirty="0"/>
              <a:t>讀取 </a:t>
            </a:r>
            <a:r>
              <a:rPr lang="en-US" altLang="zh-TW" sz="2400" dirty="0"/>
              <a:t>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u="sng" dirty="0">
                <a:solidFill>
                  <a:srgbClr val="7030A0"/>
                </a:solidFill>
              </a:rPr>
              <a:t>Loop 0..n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TW" dirty="0"/>
              <a:t>S = 0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zh-TW" altLang="en-US" dirty="0"/>
              <a:t>讀取 </a:t>
            </a:r>
            <a:r>
              <a:rPr lang="en-US" altLang="zh-TW" dirty="0"/>
              <a:t>L (</a:t>
            </a:r>
            <a:r>
              <a:rPr lang="zh-TW" altLang="en-US" dirty="0"/>
              <a:t>車廂長度</a:t>
            </a:r>
            <a:r>
              <a:rPr lang="en-US" altLang="zh-TW" dirty="0"/>
              <a:t>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TW" dirty="0"/>
              <a:t>If L &lt; 2, then S=0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zh-TW" altLang="en-US" dirty="0"/>
              <a:t>讀取車廂陣列 </a:t>
            </a:r>
            <a:r>
              <a:rPr lang="en-US" altLang="zh-TW" dirty="0"/>
              <a:t>a[L]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TW" dirty="0"/>
              <a:t>If L == 2, </a:t>
            </a:r>
            <a:r>
              <a:rPr lang="zh-TW" altLang="en-US" dirty="0"/>
              <a:t>比較車廂號碼 </a:t>
            </a:r>
            <a:r>
              <a:rPr lang="en-US" altLang="zh-TW" dirty="0"/>
              <a:t>S=0 or 1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TW" dirty="0"/>
              <a:t>Else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zh-TW" altLang="en-US" sz="2400" dirty="0"/>
              <a:t>對</a:t>
            </a:r>
            <a:r>
              <a:rPr lang="en-US" altLang="zh-TW" sz="2400" dirty="0"/>
              <a:t>a[L]</a:t>
            </a:r>
            <a:r>
              <a:rPr lang="zh-TW" altLang="en-US" sz="2400" dirty="0"/>
              <a:t>執行氣泡排序</a:t>
            </a:r>
            <a:endParaRPr lang="en-US" altLang="zh-TW" sz="2400" dirty="0"/>
          </a:p>
          <a:p>
            <a:pPr marL="1371600" lvl="3" indent="0">
              <a:lnSpc>
                <a:spcPct val="80000"/>
              </a:lnSpc>
              <a:buNone/>
            </a:pPr>
            <a:r>
              <a:rPr lang="zh-TW" altLang="en-US" sz="2400" dirty="0"/>
              <a:t>累加</a:t>
            </a:r>
            <a:r>
              <a:rPr lang="en-US" altLang="zh-TW" sz="2400" dirty="0"/>
              <a:t>S (</a:t>
            </a:r>
            <a:r>
              <a:rPr lang="zh-TW" altLang="en-US" sz="2400" dirty="0"/>
              <a:t>當兩兩比較有交換發生時</a:t>
            </a:r>
            <a:r>
              <a:rPr lang="en-US" altLang="zh-TW" sz="2400" dirty="0"/>
              <a:t>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zh-TW" altLang="en-US" dirty="0"/>
              <a:t>列印結果 </a:t>
            </a:r>
            <a:r>
              <a:rPr lang="en-US" altLang="zh-TW" dirty="0"/>
              <a:t>"Optimal train swapping takes 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 swaps. “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u="sng" dirty="0">
                <a:solidFill>
                  <a:srgbClr val="7030A0"/>
                </a:solidFill>
              </a:rPr>
              <a:t>End loop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89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98" y="822855"/>
            <a:ext cx="10260185" cy="50874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13659" y="4547063"/>
            <a:ext cx="10016836" cy="1537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104909" y="4289367"/>
            <a:ext cx="2510444" cy="257696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62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147179"/>
            <a:ext cx="8526065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37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/>
              <a:t>Vito </a:t>
            </a:r>
            <a:r>
              <a:rPr lang="zh-TW" altLang="en-US" sz="2400" dirty="0"/>
              <a:t>搬到紐約，時常要拜訪所有的親戚，想要找一間離他們最近的房子，也就是說他希望從他的家到所有的親戚的家的</a:t>
            </a:r>
            <a:r>
              <a:rPr lang="zh-TW" altLang="en-US" sz="2400" dirty="0">
                <a:solidFill>
                  <a:srgbClr val="C00000"/>
                </a:solidFill>
              </a:rPr>
              <a:t>距離的和</a:t>
            </a:r>
            <a:r>
              <a:rPr lang="zh-TW" altLang="en-US" sz="2400" dirty="0"/>
              <a:t>為最小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輸入的第一列有一個整數 </a:t>
            </a:r>
            <a:r>
              <a:rPr lang="en-US" altLang="zh-TW" sz="2400" dirty="0"/>
              <a:t>n </a:t>
            </a:r>
            <a:r>
              <a:rPr lang="zh-TW" altLang="en-US" sz="2400" dirty="0"/>
              <a:t>代表以下有多少組測試資料。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每組測試資料一列，第一個整數 </a:t>
            </a:r>
            <a:r>
              <a:rPr lang="en-US" altLang="zh-TW" sz="2400" dirty="0"/>
              <a:t>r</a:t>
            </a:r>
            <a:r>
              <a:rPr lang="zh-TW" altLang="en-US" sz="2400" dirty="0"/>
              <a:t>（</a:t>
            </a:r>
            <a:r>
              <a:rPr lang="en-US" altLang="zh-TW" sz="2400" dirty="0"/>
              <a:t>0 &lt; r &lt; 500</a:t>
            </a:r>
            <a:r>
              <a:rPr lang="zh-TW" altLang="en-US" sz="2400" dirty="0"/>
              <a:t>），代表他親戚的數目。接下來的</a:t>
            </a:r>
            <a:r>
              <a:rPr lang="en-US" altLang="zh-TW" sz="2400" dirty="0"/>
              <a:t>r</a:t>
            </a:r>
            <a:r>
              <a:rPr lang="zh-TW" altLang="en-US" sz="2400" dirty="0"/>
              <a:t>個整數</a:t>
            </a:r>
            <a:r>
              <a:rPr lang="en-US" altLang="zh-TW" sz="2400" dirty="0"/>
              <a:t>s1,s2,......</a:t>
            </a:r>
            <a:r>
              <a:rPr lang="en-US" altLang="zh-TW" sz="2400" dirty="0" err="1"/>
              <a:t>sr</a:t>
            </a:r>
            <a:r>
              <a:rPr lang="zh-TW" altLang="en-US" sz="2400" dirty="0"/>
              <a:t>為這些親戚房子的門牌號碼（</a:t>
            </a:r>
            <a:r>
              <a:rPr lang="en-US" altLang="zh-TW" sz="2400" dirty="0"/>
              <a:t>0 &lt; </a:t>
            </a:r>
            <a:r>
              <a:rPr lang="en-US" altLang="zh-TW" sz="2400" dirty="0" err="1"/>
              <a:t>si</a:t>
            </a:r>
            <a:r>
              <a:rPr lang="en-US" altLang="zh-TW" sz="2400" dirty="0"/>
              <a:t> &lt;30000</a:t>
            </a:r>
            <a:r>
              <a:rPr lang="zh-TW" altLang="en-US" sz="2400" dirty="0"/>
              <a:t>）。注意：有些親戚的門牌號碼會相同。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對每一組測試資料，輸出從他的新家到所有的親戚的家的距離的和為最小為多少（</a:t>
            </a:r>
            <a:r>
              <a:rPr lang="en-US" altLang="zh-TW" sz="2400" dirty="0"/>
              <a:t>2</a:t>
            </a:r>
            <a:r>
              <a:rPr lang="zh-TW" altLang="en-US" sz="2400" dirty="0"/>
              <a:t>個門牌號碼</a:t>
            </a:r>
            <a:r>
              <a:rPr lang="en-US" altLang="zh-TW" sz="2400" dirty="0" err="1"/>
              <a:t>si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sj</a:t>
            </a:r>
            <a:r>
              <a:rPr lang="zh-TW" altLang="en-US" sz="2400" dirty="0"/>
              <a:t>的距離為</a:t>
            </a:r>
            <a:r>
              <a:rPr lang="en-US" altLang="zh-TW" sz="2400" dirty="0" err="1"/>
              <a:t>si-sj</a:t>
            </a:r>
            <a:r>
              <a:rPr lang="zh-TW" altLang="en-US" sz="2400" dirty="0"/>
              <a:t>的絕對值。）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878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n, L (</a:t>
            </a:r>
            <a:r>
              <a:rPr lang="zh-TW" altLang="en-US" sz="2400" dirty="0"/>
              <a:t>測試案例數</a:t>
            </a:r>
            <a:r>
              <a:rPr lang="en-US" altLang="zh-TW" sz="2400" dirty="0"/>
              <a:t>, </a:t>
            </a:r>
            <a:r>
              <a:rPr lang="zh-TW" altLang="en-US" sz="2400" dirty="0"/>
              <a:t>親戚數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u="sng" dirty="0"/>
              <a:t>Loop 0..n</a:t>
            </a:r>
          </a:p>
          <a:p>
            <a:pPr marL="457200" lvl="1" indent="0">
              <a:buNone/>
            </a:pPr>
            <a:r>
              <a:rPr lang="zh-TW" altLang="en-US" dirty="0"/>
              <a:t>讀取親戚數 </a:t>
            </a:r>
            <a:r>
              <a:rPr lang="en-US" altLang="zh-TW" dirty="0"/>
              <a:t>L</a:t>
            </a:r>
          </a:p>
          <a:p>
            <a:pPr marL="457200" lvl="1" indent="0">
              <a:buNone/>
            </a:pPr>
            <a:r>
              <a:rPr lang="zh-TW" altLang="en-US" dirty="0"/>
              <a:t>讀取親戚街道數 </a:t>
            </a:r>
            <a:r>
              <a:rPr lang="en-US" altLang="zh-TW" dirty="0"/>
              <a:t>a[L]</a:t>
            </a:r>
          </a:p>
          <a:p>
            <a:pPr marL="457200" lvl="1" indent="0">
              <a:buNone/>
            </a:pPr>
            <a:r>
              <a:rPr lang="zh-TW" altLang="en-US" dirty="0"/>
              <a:t>排序 </a:t>
            </a:r>
            <a:r>
              <a:rPr lang="en-US" altLang="zh-TW" dirty="0"/>
              <a:t>a[L] (</a:t>
            </a:r>
            <a:r>
              <a:rPr lang="en-US" altLang="zh-TW" dirty="0" err="1"/>
              <a:t>qsort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r>
              <a:rPr lang="zh-TW" altLang="en-US" dirty="0"/>
              <a:t>找出 </a:t>
            </a:r>
            <a:r>
              <a:rPr lang="en-US" altLang="zh-TW" dirty="0"/>
              <a:t>median</a:t>
            </a:r>
          </a:p>
          <a:p>
            <a:pPr marL="914400" lvl="2" indent="0">
              <a:buNone/>
            </a:pPr>
            <a:r>
              <a:rPr lang="en-US" altLang="zh-TW" sz="2400" dirty="0"/>
              <a:t>L </a:t>
            </a:r>
            <a:r>
              <a:rPr lang="zh-TW" altLang="en-US" sz="2400" dirty="0"/>
              <a:t>偶數 </a:t>
            </a:r>
            <a:r>
              <a:rPr lang="en-US" altLang="zh-TW" sz="2400" dirty="0">
                <a:sym typeface="Wingdings" panose="05000000000000000000" pitchFamily="2" charset="2"/>
              </a:rPr>
              <a:t> median = a[L/2-1]</a:t>
            </a:r>
          </a:p>
          <a:p>
            <a:pPr marL="914400" lvl="2" indent="0">
              <a:buNone/>
            </a:pPr>
            <a:r>
              <a:rPr lang="en-US" altLang="zh-TW" sz="2400" dirty="0">
                <a:sym typeface="Wingdings" panose="05000000000000000000" pitchFamily="2" charset="2"/>
              </a:rPr>
              <a:t>L </a:t>
            </a:r>
            <a:r>
              <a:rPr lang="zh-TW" altLang="en-US" sz="2400" dirty="0">
                <a:sym typeface="Wingdings" panose="05000000000000000000" pitchFamily="2" charset="2"/>
              </a:rPr>
              <a:t>奇數 </a:t>
            </a:r>
            <a:r>
              <a:rPr lang="en-US" altLang="zh-TW" sz="2400" dirty="0">
                <a:sym typeface="Wingdings" panose="05000000000000000000" pitchFamily="2" charset="2"/>
              </a:rPr>
              <a:t> median = a[L/2]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zh-TW" altLang="en-US" dirty="0"/>
              <a:t>計算距離和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u="sng" dirty="0"/>
              <a:t>End Loop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89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72" y="442048"/>
            <a:ext cx="9068720" cy="568443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90" y="3671218"/>
            <a:ext cx="2098102" cy="122497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36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已知 </a:t>
                </a:r>
                <a:r>
                  <a:rPr lang="en-US" altLang="zh-TW" dirty="0"/>
                  <a:t>(x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x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, x</a:t>
                </a:r>
                <a:r>
                  <a:rPr lang="en-US" altLang="zh-TW" baseline="-25000" dirty="0"/>
                  <a:t>3</a:t>
                </a:r>
                <a:r>
                  <a:rPr lang="en-US" altLang="zh-TW" dirty="0"/>
                  <a:t>, …, </a:t>
                </a:r>
                <a:r>
                  <a:rPr lang="en-US" altLang="zh-TW" dirty="0" err="1"/>
                  <a:t>x</a:t>
                </a:r>
                <a:r>
                  <a:rPr lang="en-US" altLang="zh-TW" baseline="-25000" dirty="0" err="1"/>
                  <a:t>n</a:t>
                </a:r>
                <a:r>
                  <a:rPr lang="en-US" altLang="zh-TW" dirty="0"/>
                  <a:t>)</a:t>
                </a:r>
              </a:p>
              <a:p>
                <a:r>
                  <a:rPr lang="zh-TW" altLang="en-US" dirty="0"/>
                  <a:t>找一個整數 </a:t>
                </a:r>
                <a:r>
                  <a:rPr lang="en-US" altLang="zh-TW" dirty="0"/>
                  <a:t>A </a:t>
                </a:r>
                <a:r>
                  <a:rPr lang="zh-TW" altLang="en-US" dirty="0"/>
                  <a:t>，使得 </a:t>
                </a:r>
                <a:r>
                  <a:rPr lang="en-US" altLang="zh-TW" dirty="0"/>
                  <a:t>(|x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-A|+|x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-A|+…+|</a:t>
                </a:r>
                <a:r>
                  <a:rPr lang="en-US" altLang="zh-TW" dirty="0" err="1"/>
                  <a:t>x</a:t>
                </a:r>
                <a:r>
                  <a:rPr lang="en-US" altLang="zh-TW" baseline="-25000" dirty="0" err="1"/>
                  <a:t>n</a:t>
                </a:r>
                <a:r>
                  <a:rPr lang="en-US" altLang="zh-TW" dirty="0"/>
                  <a:t>-A|) </a:t>
                </a:r>
                <a:r>
                  <a:rPr lang="zh-TW" altLang="en-US" dirty="0"/>
                  <a:t>最小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 </m:t>
                    </m:r>
                    <m:sPre>
                      <m:sPre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sPre>
                  </m:oMath>
                </a14:m>
                <a:endParaRPr lang="en-US" altLang="zh-TW" dirty="0"/>
              </a:p>
              <a:p>
                <a:r>
                  <a:rPr lang="zh-TW" altLang="en-US" dirty="0"/>
                  <a:t>輸出參數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A </a:t>
                </a:r>
                <a:r>
                  <a:rPr lang="zh-TW" altLang="en-US" dirty="0"/>
                  <a:t>最小值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使 </a:t>
                </a:r>
                <a:r>
                  <a:rPr lang="en-US" altLang="zh-TW" dirty="0"/>
                  <a:t>f(a) </a:t>
                </a:r>
                <a:r>
                  <a:rPr lang="zh-TW" altLang="en-US" dirty="0"/>
                  <a:t>最小的 </a:t>
                </a:r>
                <a:r>
                  <a:rPr lang="en-US" altLang="zh-TW" dirty="0"/>
                  <a:t>A </a:t>
                </a:r>
                <a:r>
                  <a:rPr lang="zh-TW" altLang="en-US" dirty="0"/>
                  <a:t>有幾個？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有幾個不同的 </a:t>
                </a:r>
                <a:r>
                  <a:rPr lang="en-US" altLang="zh-TW" dirty="0"/>
                  <a:t>A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77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找 </a:t>
                </a:r>
                <a:r>
                  <a:rPr lang="en-US" altLang="zh-TW" dirty="0"/>
                  <a:t>A </a:t>
                </a:r>
                <a:r>
                  <a:rPr lang="zh-TW" altLang="en-US" dirty="0"/>
                  <a:t>使 </a:t>
                </a:r>
                <a:r>
                  <a:rPr lang="en-US" altLang="zh-TW" dirty="0"/>
                  <a:t>f(A)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zh-TW" altLang="en-US" dirty="0"/>
                  <a:t>值最小</a:t>
                </a:r>
                <a:endParaRPr lang="en-US" altLang="zh-TW" dirty="0"/>
              </a:p>
              <a:p>
                <a:r>
                  <a:rPr lang="en-US" altLang="zh-TW" dirty="0"/>
                  <a:t>A </a:t>
                </a:r>
                <a:r>
                  <a:rPr lang="zh-TW" altLang="en-US" dirty="0"/>
                  <a:t>為 </a:t>
                </a:r>
                <a:r>
                  <a:rPr lang="en-US" altLang="zh-TW" dirty="0"/>
                  <a:t>[X</a:t>
                </a:r>
                <a:r>
                  <a:rPr lang="en-US" altLang="zh-TW" baseline="-25000" dirty="0"/>
                  <a:t>i</a:t>
                </a:r>
                <a:r>
                  <a:rPr lang="en-US" altLang="zh-TW" dirty="0"/>
                  <a:t>] </a:t>
                </a:r>
                <a:r>
                  <a:rPr lang="zh-TW" altLang="en-US" dirty="0"/>
                  <a:t>的中位數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30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讀取資料陣列 </a:t>
            </a:r>
            <a:r>
              <a:rPr lang="en-US" altLang="zh-TW" dirty="0"/>
              <a:t>a[n]</a:t>
            </a:r>
          </a:p>
          <a:p>
            <a:r>
              <a:rPr lang="zh-TW" altLang="en-US" dirty="0"/>
              <a:t>陣列 </a:t>
            </a:r>
            <a:r>
              <a:rPr lang="en-US" altLang="zh-TW" dirty="0"/>
              <a:t>a </a:t>
            </a:r>
            <a:r>
              <a:rPr lang="zh-TW" altLang="en-US" dirty="0"/>
              <a:t>排序 </a:t>
            </a:r>
            <a:r>
              <a:rPr lang="en-US" altLang="zh-TW" dirty="0"/>
              <a:t>(</a:t>
            </a:r>
            <a:r>
              <a:rPr lang="zh-TW" altLang="en-US" dirty="0"/>
              <a:t>使用 </a:t>
            </a:r>
            <a:r>
              <a:rPr lang="en-US" altLang="zh-TW" dirty="0" err="1"/>
              <a:t>qsort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找中位數</a:t>
            </a:r>
            <a:endParaRPr lang="en-US" altLang="zh-TW" dirty="0"/>
          </a:p>
          <a:p>
            <a:pPr lvl="1"/>
            <a:r>
              <a:rPr lang="en-US" altLang="zh-TW" dirty="0"/>
              <a:t>n </a:t>
            </a:r>
            <a:r>
              <a:rPr lang="zh-TW" altLang="en-US" dirty="0"/>
              <a:t>偶數 </a:t>
            </a:r>
            <a:r>
              <a:rPr lang="en-US" altLang="zh-TW" dirty="0"/>
              <a:t>median = a[n/2-1], a[n/2]</a:t>
            </a:r>
          </a:p>
          <a:p>
            <a:pPr lvl="1"/>
            <a:r>
              <a:rPr lang="en-US" altLang="zh-TW" dirty="0"/>
              <a:t>n </a:t>
            </a:r>
            <a:r>
              <a:rPr lang="zh-TW" altLang="en-US" dirty="0"/>
              <a:t>奇數 </a:t>
            </a:r>
            <a:r>
              <a:rPr lang="en-US" altLang="zh-TW" dirty="0"/>
              <a:t>median = a[n/2]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/>
              <a:t>A </a:t>
            </a:r>
            <a:r>
              <a:rPr lang="zh-TW" altLang="en-US" dirty="0"/>
              <a:t>最小值</a:t>
            </a:r>
            <a:r>
              <a:rPr lang="en-US" altLang="zh-TW" dirty="0"/>
              <a:t> = a[n/2-1]</a:t>
            </a:r>
          </a:p>
          <a:p>
            <a:pPr marL="228600" lvl="1">
              <a:spcBef>
                <a:spcPts val="1000"/>
              </a:spcBef>
            </a:pPr>
            <a:r>
              <a:rPr lang="zh-TW" altLang="en-US" dirty="0"/>
              <a:t>使 </a:t>
            </a:r>
            <a:r>
              <a:rPr lang="en-US" altLang="zh-TW" dirty="0"/>
              <a:t>f(a) </a:t>
            </a:r>
            <a:r>
              <a:rPr lang="zh-TW" altLang="en-US" dirty="0"/>
              <a:t>最小的 </a:t>
            </a:r>
            <a:r>
              <a:rPr lang="en-US" altLang="zh-TW" dirty="0"/>
              <a:t>A </a:t>
            </a:r>
            <a:r>
              <a:rPr lang="zh-TW" altLang="en-US" dirty="0"/>
              <a:t>有幾個？</a:t>
            </a:r>
            <a:endParaRPr lang="en-US" altLang="zh-TW" dirty="0"/>
          </a:p>
          <a:p>
            <a:pPr marL="685800" lvl="2">
              <a:spcBef>
                <a:spcPts val="1000"/>
              </a:spcBef>
            </a:pPr>
            <a:r>
              <a:rPr lang="zh-TW" altLang="en-US" dirty="0"/>
              <a:t>在陣列</a:t>
            </a:r>
            <a:r>
              <a:rPr lang="en-US" altLang="zh-TW" dirty="0"/>
              <a:t>a</a:t>
            </a:r>
            <a:r>
              <a:rPr lang="zh-TW" altLang="en-US" dirty="0"/>
              <a:t>中找與</a:t>
            </a:r>
            <a:r>
              <a:rPr lang="en-US" altLang="zh-TW" dirty="0"/>
              <a:t>median</a:t>
            </a:r>
            <a:r>
              <a:rPr lang="zh-TW" altLang="en-US" dirty="0"/>
              <a:t>相同的數有幾個</a:t>
            </a:r>
            <a:endParaRPr lang="en-US" altLang="zh-TW" dirty="0"/>
          </a:p>
          <a:p>
            <a:pPr marL="228600" lvl="1">
              <a:spcBef>
                <a:spcPts val="1000"/>
              </a:spcBef>
            </a:pPr>
            <a:r>
              <a:rPr lang="zh-TW" altLang="en-US" dirty="0"/>
              <a:t>有幾個不同的 </a:t>
            </a:r>
            <a:r>
              <a:rPr lang="en-US" altLang="zh-TW" dirty="0"/>
              <a:t>A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dirty="0"/>
              <a:t>n </a:t>
            </a:r>
            <a:r>
              <a:rPr lang="zh-TW" altLang="en-US" dirty="0"/>
              <a:t>偶數，</a:t>
            </a:r>
            <a:r>
              <a:rPr lang="en-US" altLang="zh-TW" dirty="0"/>
              <a:t>a[n/2-1] … a[n/2]</a:t>
            </a:r>
            <a:r>
              <a:rPr lang="zh-TW" altLang="en-US" dirty="0"/>
              <a:t>中有幾個整數</a:t>
            </a:r>
            <a:endParaRPr lang="en-US" altLang="zh-TW" dirty="0"/>
          </a:p>
          <a:p>
            <a:pPr marL="685800" lvl="2">
              <a:spcBef>
                <a:spcPts val="1000"/>
              </a:spcBef>
            </a:pPr>
            <a:r>
              <a:rPr lang="en-US" altLang="zh-TW" dirty="0"/>
              <a:t>n </a:t>
            </a:r>
            <a:r>
              <a:rPr lang="zh-TW" altLang="en-US" dirty="0"/>
              <a:t>奇數，</a:t>
            </a:r>
            <a:r>
              <a:rPr lang="en-US" altLang="zh-TW" dirty="0"/>
              <a:t>1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64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673938-972F-CA45-72D4-46DD5D36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C99F14D-885F-D871-1BF5-9ED0EF89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8" y="342900"/>
            <a:ext cx="7378700" cy="61722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FCA0735-802D-FFD5-9584-23A125C7D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115" y="342900"/>
            <a:ext cx="1257300" cy="32258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1588526-449A-BFA6-DEBD-DB7C9BC6B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65" y="3429000"/>
            <a:ext cx="1219200" cy="34417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E63472C-7539-B1A2-A050-A4444B7F6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472" y="342900"/>
            <a:ext cx="18415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7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FD8A946-DEF7-46F2-015B-95F44DF6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B0A4A9-4C91-7193-BE4A-69326DB2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給定一串樹木名稱，計算每種樹出現頻率</a:t>
            </a:r>
            <a:endParaRPr lang="en-US" altLang="zh-TW" dirty="0"/>
          </a:p>
          <a:p>
            <a:r>
              <a:rPr lang="zh-TW" altLang="en-US" dirty="0"/>
              <a:t>輸入資料第一行測試案例數目，接著一個空行，以下為出現的樹木，每種樹名稱不超過３０字元，不超過１００００種樹，不超過１００００００顆樹</a:t>
            </a:r>
            <a:endParaRPr lang="en-US" altLang="zh-TW" dirty="0"/>
          </a:p>
          <a:p>
            <a:r>
              <a:rPr lang="zh-TW" altLang="en-US" dirty="0"/>
              <a:t>輸出「樹名 頻率」，頻率為佔總數量的百分比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3FD3523-D8D3-3258-F15B-7BAB8F52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36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84484-4DE0-AD27-F0BD-3FFD6F60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解題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C83677-95D8-5CE2-A634-B0AA5410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讀入輸入資料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第一行為測試案例數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第二行空白行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第三行開始讀入樹名，直到空白行</a:t>
            </a:r>
            <a:endParaRPr kumimoji="1" lang="en-US" altLang="zh-TW" dirty="0"/>
          </a:p>
          <a:p>
            <a:r>
              <a:rPr kumimoji="1" lang="zh-TW" altLang="en-US" dirty="0"/>
              <a:t>將讀入的樹名排序 （使用</a:t>
            </a:r>
            <a:r>
              <a:rPr kumimoji="1" lang="en-US" altLang="zh-TW" dirty="0" err="1"/>
              <a:t>qsort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zh-TW" altLang="en-US" dirty="0"/>
              <a:t>計算並列印每種樹佔總數百分比</a:t>
            </a:r>
            <a:endParaRPr kumimoji="1" lang="en-US" altLang="zh-TW" dirty="0"/>
          </a:p>
          <a:p>
            <a:r>
              <a:rPr kumimoji="1" lang="zh-TW" altLang="en-US" dirty="0"/>
              <a:t>讀取下一案例</a:t>
            </a:r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C01684-31FE-7F6C-32E7-96918904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4F1F-5C84-4EA5-B2CD-B739D25C08A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12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1090</Words>
  <Application>Microsoft Macintosh PowerPoint</Application>
  <PresentationFormat>寬螢幕</PresentationFormat>
  <Paragraphs>203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佈景主題</vt:lpstr>
      <vt:lpstr>Week 11(11/17)</vt:lpstr>
      <vt:lpstr>PowerPoint 簡報</vt:lpstr>
      <vt:lpstr>PowerPoint 簡報</vt:lpstr>
      <vt:lpstr>題意</vt:lpstr>
      <vt:lpstr>解題</vt:lpstr>
      <vt:lpstr>解題步驟</vt:lpstr>
      <vt:lpstr>PowerPoint 簡報</vt:lpstr>
      <vt:lpstr>題意</vt:lpstr>
      <vt:lpstr>解題</vt:lpstr>
      <vt:lpstr>Read in</vt:lpstr>
      <vt:lpstr>sorting</vt:lpstr>
      <vt:lpstr>output</vt:lpstr>
      <vt:lpstr>PowerPoint 簡報</vt:lpstr>
      <vt:lpstr>PowerPoint 簡報</vt:lpstr>
      <vt:lpstr>PowerPoint 簡報</vt:lpstr>
      <vt:lpstr>解題步驟</vt:lpstr>
      <vt:lpstr>PowerPoint 簡報</vt:lpstr>
      <vt:lpstr>題意</vt:lpstr>
      <vt:lpstr>解題步驟</vt:lpstr>
      <vt:lpstr>PowerPoint 簡報</vt:lpstr>
      <vt:lpstr>題意</vt:lpstr>
      <vt:lpstr>解題步驟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Jainshone Chung</dc:creator>
  <cp:lastModifiedBy>Jainshone Chung</cp:lastModifiedBy>
  <cp:revision>19</cp:revision>
  <dcterms:created xsi:type="dcterms:W3CDTF">2022-11-14T05:35:18Z</dcterms:created>
  <dcterms:modified xsi:type="dcterms:W3CDTF">2022-11-17T02:45:08Z</dcterms:modified>
</cp:coreProperties>
</file>