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71" r:id="rId4"/>
    <p:sldId id="272" r:id="rId5"/>
    <p:sldId id="273" r:id="rId6"/>
    <p:sldId id="257" r:id="rId7"/>
    <p:sldId id="258" r:id="rId8"/>
    <p:sldId id="274" r:id="rId9"/>
    <p:sldId id="259" r:id="rId10"/>
    <p:sldId id="260" r:id="rId11"/>
    <p:sldId id="261" r:id="rId12"/>
    <p:sldId id="262" r:id="rId13"/>
    <p:sldId id="267" r:id="rId14"/>
    <p:sldId id="268" r:id="rId15"/>
    <p:sldId id="269" r:id="rId16"/>
    <p:sldId id="275" r:id="rId17"/>
    <p:sldId id="277" r:id="rId18"/>
    <p:sldId id="278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B66B8-1C0C-4581-B632-BA11D987F44D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72828-49C4-4B74-857C-DB3D60CEC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73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請問</a:t>
            </a:r>
            <a:r>
              <a:rPr lang="en-US" altLang="zh-TW" dirty="0" smtClean="0"/>
              <a:t>N</a:t>
            </a:r>
            <a:r>
              <a:rPr lang="zh-TW" altLang="en-US" dirty="0" smtClean="0"/>
              <a:t>最多有幾位數字？</a:t>
            </a:r>
            <a:endParaRPr lang="en-US" altLang="zh-TW" dirty="0" smtClean="0"/>
          </a:p>
          <a:p>
            <a:r>
              <a:rPr lang="zh-TW" altLang="en-US" dirty="0" smtClean="0"/>
              <a:t>何謂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9-degree</a:t>
            </a:r>
            <a:r>
              <a:rPr lang="zh-TW" altLang="en-US" dirty="0" smtClean="0"/>
              <a:t>的深度？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2DB4-DAC8-4350-8F7E-59B5F7BF343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1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425C-CD57-4E0F-B78F-4A623E268888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2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425C-CD57-4E0F-B78F-4A623E268888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34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425C-CD57-4E0F-B78F-4A623E268888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47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425C-CD57-4E0F-B78F-4A623E268888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81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425C-CD57-4E0F-B78F-4A623E268888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82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425C-CD57-4E0F-B78F-4A623E268888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44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425C-CD57-4E0F-B78F-4A623E268888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39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425C-CD57-4E0F-B78F-4A623E268888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67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425C-CD57-4E0F-B78F-4A623E268888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69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425C-CD57-4E0F-B78F-4A623E268888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51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425C-CD57-4E0F-B78F-4A623E268888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55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A425C-CD57-4E0F-B78F-4A623E268888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5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Week 12 (11/24)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10420</a:t>
            </a:r>
          </a:p>
          <a:p>
            <a:r>
              <a:rPr lang="en-US" altLang="zh-TW" dirty="0" smtClean="0"/>
              <a:t>11321</a:t>
            </a:r>
          </a:p>
          <a:p>
            <a:r>
              <a:rPr lang="en-US" altLang="zh-TW" dirty="0" smtClean="0"/>
              <a:t>11063</a:t>
            </a:r>
          </a:p>
          <a:p>
            <a:r>
              <a:rPr lang="en-US" altLang="zh-TW" dirty="0" smtClean="0"/>
              <a:t>10019</a:t>
            </a:r>
          </a:p>
          <a:p>
            <a:r>
              <a:rPr lang="en-US" altLang="zh-TW" dirty="0" smtClean="0"/>
              <a:t>10922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984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 smtClean="0"/>
                  <a:t>Given b[n]</a:t>
                </a:r>
                <a:r>
                  <a:rPr lang="zh-TW" altLang="en-US" sz="2400" dirty="0"/>
                  <a:t>，檢查 </a:t>
                </a:r>
                <a:r>
                  <a:rPr lang="en-US" altLang="zh-TW" sz="2400" dirty="0"/>
                  <a:t>b</a:t>
                </a:r>
                <a:r>
                  <a:rPr lang="en-US" altLang="zh-TW" sz="2400" baseline="-25000" dirty="0"/>
                  <a:t>i</a:t>
                </a:r>
                <a:r>
                  <a:rPr lang="en-US" altLang="zh-TW" sz="2400" dirty="0"/>
                  <a:t> &lt; b</a:t>
                </a:r>
                <a:r>
                  <a:rPr lang="en-US" altLang="zh-TW" sz="2400" baseline="-25000" dirty="0"/>
                  <a:t>i+1</a:t>
                </a:r>
                <a:r>
                  <a:rPr lang="en-US" altLang="zh-TW" sz="2400" dirty="0"/>
                  <a:t> , 0 </a:t>
                </a:r>
                <a:r>
                  <a:rPr lang="en-US" altLang="zh-TW" sz="2400" dirty="0">
                    <a:sym typeface="Symbol" panose="05050102010706020507" pitchFamily="18" charset="2"/>
                  </a:rPr>
                  <a:t></a:t>
                </a:r>
                <a:r>
                  <a:rPr lang="en-US" altLang="zh-TW" sz="2400" dirty="0"/>
                  <a:t> </a:t>
                </a:r>
                <a:r>
                  <a:rPr lang="en-US" altLang="zh-TW" sz="2400" dirty="0" err="1" smtClean="0"/>
                  <a:t>i</a:t>
                </a:r>
                <a:r>
                  <a:rPr lang="en-US" altLang="zh-TW" sz="2400" dirty="0" smtClean="0"/>
                  <a:t> </a:t>
                </a:r>
                <a:r>
                  <a:rPr lang="en-US" altLang="zh-TW" sz="2400" dirty="0"/>
                  <a:t>&lt; n</a:t>
                </a:r>
              </a:p>
              <a:p>
                <a:r>
                  <a:rPr lang="zh-TW" altLang="en-US" sz="2400" dirty="0"/>
                  <a:t>計算 </a:t>
                </a:r>
                <a:r>
                  <a:rPr lang="en-US" altLang="zh-TW" sz="2400" dirty="0"/>
                  <a:t>sum[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1)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400" dirty="0"/>
                  <a:t>], sum[k] = </a:t>
                </a:r>
                <a:r>
                  <a:rPr lang="en-US" altLang="zh-TW" sz="2400" dirty="0" err="1"/>
                  <a:t>b</a:t>
                </a:r>
                <a:r>
                  <a:rPr lang="en-US" altLang="zh-TW" sz="2400" baseline="-25000" dirty="0" err="1"/>
                  <a:t>i</a:t>
                </a:r>
                <a:r>
                  <a:rPr lang="en-US" altLang="zh-TW" sz="2400" dirty="0" err="1"/>
                  <a:t>+b</a:t>
                </a:r>
                <a:r>
                  <a:rPr lang="en-US" altLang="zh-TW" sz="2400" baseline="-25000" dirty="0" err="1"/>
                  <a:t>j</a:t>
                </a:r>
                <a:r>
                  <a:rPr lang="en-US" altLang="zh-TW" sz="2400" dirty="0"/>
                  <a:t>, 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 </a:t>
                </a:r>
                <a:r>
                  <a:rPr lang="en-US" altLang="zh-TW" sz="2400" dirty="0" smtClean="0">
                    <a:sym typeface="Symbol" panose="05050102010706020507" pitchFamily="18" charset="2"/>
                  </a:rPr>
                  <a:t>&lt;= j</a:t>
                </a:r>
                <a:endParaRPr lang="en-US" altLang="zh-TW" sz="2400" dirty="0">
                  <a:sym typeface="Symbol" panose="05050102010706020507" pitchFamily="18" charset="2"/>
                </a:endParaRPr>
              </a:p>
              <a:p>
                <a:pPr marL="457200" lvl="1" indent="0">
                  <a:buNone/>
                </a:pPr>
                <a:r>
                  <a:rPr lang="en-US" altLang="zh-TW" sz="2000" dirty="0">
                    <a:sym typeface="Symbol" panose="05050102010706020507" pitchFamily="18" charset="2"/>
                  </a:rPr>
                  <a:t>k=0</a:t>
                </a:r>
              </a:p>
              <a:p>
                <a:pPr marL="457200" lvl="1" indent="0">
                  <a:buNone/>
                </a:pPr>
                <a:r>
                  <a:rPr lang="en-US" altLang="zh-TW" sz="2000" dirty="0">
                    <a:sym typeface="Symbol" panose="05050102010706020507" pitchFamily="18" charset="2"/>
                  </a:rPr>
                  <a:t>for (</a:t>
                </a:r>
                <a:r>
                  <a:rPr lang="en-US" altLang="zh-TW" sz="2000" dirty="0" err="1">
                    <a:sym typeface="Symbol" panose="05050102010706020507" pitchFamily="18" charset="2"/>
                  </a:rPr>
                  <a:t>int</a:t>
                </a:r>
                <a:r>
                  <a:rPr lang="en-US" altLang="zh-TW" sz="2000" dirty="0">
                    <a:sym typeface="Symbol" panose="05050102010706020507" pitchFamily="18" charset="2"/>
                  </a:rPr>
                  <a:t> </a:t>
                </a:r>
                <a:r>
                  <a:rPr lang="en-US" altLang="zh-TW" sz="2000" dirty="0" err="1">
                    <a:sym typeface="Symbol" panose="05050102010706020507" pitchFamily="18" charset="2"/>
                  </a:rPr>
                  <a:t>i</a:t>
                </a:r>
                <a:r>
                  <a:rPr lang="en-US" altLang="zh-TW" sz="2000" dirty="0">
                    <a:sym typeface="Symbol" panose="05050102010706020507" pitchFamily="18" charset="2"/>
                  </a:rPr>
                  <a:t>=0; </a:t>
                </a:r>
                <a:r>
                  <a:rPr lang="en-US" altLang="zh-TW" sz="2000" dirty="0" err="1">
                    <a:sym typeface="Symbol" panose="05050102010706020507" pitchFamily="18" charset="2"/>
                  </a:rPr>
                  <a:t>i</a:t>
                </a:r>
                <a:r>
                  <a:rPr lang="en-US" altLang="zh-TW" sz="2000" dirty="0">
                    <a:sym typeface="Symbol" panose="05050102010706020507" pitchFamily="18" charset="2"/>
                  </a:rPr>
                  <a:t>&lt;n; </a:t>
                </a:r>
                <a:r>
                  <a:rPr lang="en-US" altLang="zh-TW" sz="2000" dirty="0" err="1">
                    <a:sym typeface="Symbol" panose="05050102010706020507" pitchFamily="18" charset="2"/>
                  </a:rPr>
                  <a:t>i</a:t>
                </a:r>
                <a:r>
                  <a:rPr lang="en-US" altLang="zh-TW" sz="2000" dirty="0">
                    <a:sym typeface="Symbol" panose="05050102010706020507" pitchFamily="18" charset="2"/>
                  </a:rPr>
                  <a:t>++)</a:t>
                </a:r>
              </a:p>
              <a:p>
                <a:pPr marL="457200" lvl="1" indent="0">
                  <a:buNone/>
                </a:pPr>
                <a:r>
                  <a:rPr lang="en-US" altLang="zh-TW" sz="2000" dirty="0">
                    <a:sym typeface="Symbol" panose="05050102010706020507" pitchFamily="18" charset="2"/>
                  </a:rPr>
                  <a:t>	for (</a:t>
                </a:r>
                <a:r>
                  <a:rPr lang="en-US" altLang="zh-TW" sz="2000" dirty="0" err="1">
                    <a:sym typeface="Symbol" panose="05050102010706020507" pitchFamily="18" charset="2"/>
                  </a:rPr>
                  <a:t>int</a:t>
                </a:r>
                <a:r>
                  <a:rPr lang="en-US" altLang="zh-TW" sz="2000" dirty="0">
                    <a:sym typeface="Symbol" panose="05050102010706020507" pitchFamily="18" charset="2"/>
                  </a:rPr>
                  <a:t> </a:t>
                </a:r>
                <a:r>
                  <a:rPr lang="en-US" altLang="zh-TW" sz="2000" dirty="0" smtClean="0">
                    <a:sym typeface="Symbol" panose="05050102010706020507" pitchFamily="18" charset="2"/>
                  </a:rPr>
                  <a:t>j=</a:t>
                </a:r>
                <a:r>
                  <a:rPr lang="en-US" altLang="zh-TW" sz="2000" dirty="0" err="1" smtClean="0">
                    <a:sym typeface="Symbol" panose="05050102010706020507" pitchFamily="18" charset="2"/>
                  </a:rPr>
                  <a:t>i</a:t>
                </a:r>
                <a:r>
                  <a:rPr lang="en-US" altLang="zh-TW" sz="2000" dirty="0" smtClean="0">
                    <a:sym typeface="Symbol" panose="05050102010706020507" pitchFamily="18" charset="2"/>
                  </a:rPr>
                  <a:t>; </a:t>
                </a:r>
                <a:r>
                  <a:rPr lang="en-US" altLang="zh-TW" sz="2000" dirty="0">
                    <a:sym typeface="Symbol" panose="05050102010706020507" pitchFamily="18" charset="2"/>
                  </a:rPr>
                  <a:t>j&lt;n; </a:t>
                </a:r>
                <a:r>
                  <a:rPr lang="en-US" altLang="zh-TW" sz="2000" dirty="0" err="1">
                    <a:sym typeface="Symbol" panose="05050102010706020507" pitchFamily="18" charset="2"/>
                  </a:rPr>
                  <a:t>j++</a:t>
                </a:r>
                <a:r>
                  <a:rPr lang="en-US" altLang="zh-TW" sz="2000" dirty="0">
                    <a:sym typeface="Symbol" panose="05050102010706020507" pitchFamily="18" charset="2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altLang="zh-TW" sz="2000" dirty="0">
                    <a:sym typeface="Symbol" panose="05050102010706020507" pitchFamily="18" charset="2"/>
                  </a:rPr>
                  <a:t>		sum[k++] = b[</a:t>
                </a:r>
                <a:r>
                  <a:rPr lang="en-US" altLang="zh-TW" sz="2000" dirty="0" err="1">
                    <a:sym typeface="Symbol" panose="05050102010706020507" pitchFamily="18" charset="2"/>
                  </a:rPr>
                  <a:t>i</a:t>
                </a:r>
                <a:r>
                  <a:rPr lang="en-US" altLang="zh-TW" sz="2000" dirty="0">
                    <a:sym typeface="Symbol" panose="05050102010706020507" pitchFamily="18" charset="2"/>
                  </a:rPr>
                  <a:t>]+b[j];</a:t>
                </a:r>
                <a:endParaRPr lang="en-US" altLang="zh-TW" sz="2000" dirty="0"/>
              </a:p>
              <a:p>
                <a:r>
                  <a:rPr lang="zh-TW" altLang="en-US" sz="2400" dirty="0"/>
                  <a:t>檢查所有 </a:t>
                </a:r>
                <a:r>
                  <a:rPr lang="en-US" altLang="zh-TW" sz="2400" dirty="0"/>
                  <a:t>sum[k] </a:t>
                </a:r>
                <a:r>
                  <a:rPr lang="zh-TW" altLang="en-US" sz="2400" dirty="0"/>
                  <a:t>不相等</a:t>
                </a:r>
                <a:endParaRPr lang="en-US" altLang="zh-TW" sz="2400" dirty="0"/>
              </a:p>
              <a:p>
                <a:pPr lvl="1"/>
                <a:r>
                  <a:rPr lang="en-US" altLang="zh-TW" sz="2000" dirty="0"/>
                  <a:t>Print out “Case #1: It is a B2-Sequence. “ or</a:t>
                </a:r>
              </a:p>
              <a:p>
                <a:pPr lvl="1"/>
                <a:r>
                  <a:rPr lang="en-US" altLang="zh-TW" sz="2000" dirty="0"/>
                  <a:t>Print out “Case #1: It is not a B2-Sequence. “</a:t>
                </a:r>
                <a:endParaRPr lang="zh-TW" altLang="en-US" sz="20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631314"/>
              </p:ext>
            </p:extLst>
          </p:nvPr>
        </p:nvGraphicFramePr>
        <p:xfrm>
          <a:off x="8021782" y="2182706"/>
          <a:ext cx="302768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536">
                  <a:extLst>
                    <a:ext uri="{9D8B030D-6E8A-4147-A177-3AD203B41FA5}">
                      <a16:colId xmlns:a16="http://schemas.microsoft.com/office/drawing/2014/main" val="3398083807"/>
                    </a:ext>
                  </a:extLst>
                </a:gridCol>
                <a:gridCol w="605536">
                  <a:extLst>
                    <a:ext uri="{9D8B030D-6E8A-4147-A177-3AD203B41FA5}">
                      <a16:colId xmlns:a16="http://schemas.microsoft.com/office/drawing/2014/main" val="4189554479"/>
                    </a:ext>
                  </a:extLst>
                </a:gridCol>
                <a:gridCol w="605536">
                  <a:extLst>
                    <a:ext uri="{9D8B030D-6E8A-4147-A177-3AD203B41FA5}">
                      <a16:colId xmlns:a16="http://schemas.microsoft.com/office/drawing/2014/main" val="898646720"/>
                    </a:ext>
                  </a:extLst>
                </a:gridCol>
                <a:gridCol w="605536">
                  <a:extLst>
                    <a:ext uri="{9D8B030D-6E8A-4147-A177-3AD203B41FA5}">
                      <a16:colId xmlns:a16="http://schemas.microsoft.com/office/drawing/2014/main" val="2144170460"/>
                    </a:ext>
                  </a:extLst>
                </a:gridCol>
                <a:gridCol w="605536">
                  <a:extLst>
                    <a:ext uri="{9D8B030D-6E8A-4147-A177-3AD203B41FA5}">
                      <a16:colId xmlns:a16="http://schemas.microsoft.com/office/drawing/2014/main" val="3093713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97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104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2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83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8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4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88" y="240977"/>
            <a:ext cx="9293719" cy="64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10" y="463730"/>
            <a:ext cx="10257132" cy="593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讀取一個整數 </a:t>
            </a:r>
            <a:r>
              <a:rPr lang="en-US" altLang="zh-TW" dirty="0" smtClean="0"/>
              <a:t>m </a:t>
            </a:r>
            <a:r>
              <a:rPr lang="zh-TW" altLang="en-US" dirty="0" smtClean="0"/>
              <a:t>，將 </a:t>
            </a:r>
            <a:r>
              <a:rPr lang="en-US" altLang="zh-TW" dirty="0"/>
              <a:t>m</a:t>
            </a:r>
            <a:r>
              <a:rPr lang="en-US" altLang="zh-TW" dirty="0" smtClean="0"/>
              <a:t> </a:t>
            </a:r>
            <a:r>
              <a:rPr lang="zh-TW" altLang="en-US" dirty="0" smtClean="0"/>
              <a:t>視為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進位整數，如 </a:t>
            </a:r>
            <a:r>
              <a:rPr lang="en-US" altLang="zh-TW" dirty="0"/>
              <a:t>m</a:t>
            </a:r>
            <a:r>
              <a:rPr lang="en-US" altLang="zh-TW" dirty="0" smtClean="0"/>
              <a:t> = 265</a:t>
            </a:r>
          </a:p>
          <a:p>
            <a:r>
              <a:rPr lang="zh-TW" altLang="en-US" dirty="0" smtClean="0"/>
              <a:t>將 </a:t>
            </a:r>
            <a:r>
              <a:rPr lang="en-US" altLang="zh-TW" dirty="0" smtClean="0"/>
              <a:t>m=265 </a:t>
            </a:r>
            <a:r>
              <a:rPr lang="zh-TW" altLang="en-US" dirty="0" smtClean="0"/>
              <a:t>轉換為二進位數，</a:t>
            </a:r>
            <a:r>
              <a:rPr lang="en-US" altLang="zh-TW" dirty="0"/>
              <a:t>m</a:t>
            </a:r>
            <a:r>
              <a:rPr lang="en-US" altLang="zh-TW" dirty="0" smtClean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0000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00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zh-TW" altLang="en-US" dirty="0" smtClean="0"/>
              <a:t>計算二進位數中有幾個</a:t>
            </a:r>
            <a:r>
              <a:rPr lang="en-US" altLang="zh-TW" dirty="0"/>
              <a:t> </a:t>
            </a:r>
            <a:r>
              <a:rPr lang="en-US" altLang="zh-TW" dirty="0" smtClean="0"/>
              <a:t>1 </a:t>
            </a:r>
            <a:r>
              <a:rPr lang="zh-TW" altLang="en-US" dirty="0" smtClean="0"/>
              <a:t>？</a:t>
            </a:r>
            <a:r>
              <a:rPr lang="en-US" altLang="zh-TW" dirty="0"/>
              <a:t>b</a:t>
            </a:r>
            <a:r>
              <a:rPr lang="en-US" altLang="zh-TW" dirty="0" smtClean="0"/>
              <a:t>1 = 3</a:t>
            </a:r>
          </a:p>
          <a:p>
            <a:r>
              <a:rPr lang="zh-TW" altLang="en-US" dirty="0"/>
              <a:t>將 </a:t>
            </a:r>
            <a:r>
              <a:rPr lang="en-US" altLang="zh-TW" dirty="0" smtClean="0"/>
              <a:t>m </a:t>
            </a:r>
            <a:r>
              <a:rPr lang="zh-TW" altLang="en-US" dirty="0"/>
              <a:t>視為</a:t>
            </a:r>
            <a:r>
              <a:rPr lang="en-US" altLang="zh-TW" dirty="0" smtClean="0"/>
              <a:t>16</a:t>
            </a:r>
            <a:r>
              <a:rPr lang="zh-TW" altLang="en-US" dirty="0" smtClean="0"/>
              <a:t>進位整數</a:t>
            </a:r>
            <a:endParaRPr lang="en-US" altLang="zh-TW" dirty="0" smtClean="0"/>
          </a:p>
          <a:p>
            <a:r>
              <a:rPr lang="zh-TW" altLang="en-US" dirty="0"/>
              <a:t>將 </a:t>
            </a:r>
            <a:r>
              <a:rPr lang="en-US" altLang="zh-TW" dirty="0" smtClean="0"/>
              <a:t>265 (16</a:t>
            </a:r>
            <a:r>
              <a:rPr lang="zh-TW" altLang="en-US" dirty="0" smtClean="0"/>
              <a:t>進位數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轉換</a:t>
            </a:r>
            <a:r>
              <a:rPr lang="zh-TW" altLang="en-US" dirty="0"/>
              <a:t>為二進位數，</a:t>
            </a:r>
            <a:r>
              <a:rPr lang="en-US" altLang="zh-TW" dirty="0"/>
              <a:t>n = </a:t>
            </a:r>
            <a:r>
              <a:rPr lang="en-US" altLang="zh-TW" dirty="0" smtClean="0">
                <a:solidFill>
                  <a:srgbClr val="C00000"/>
                </a:solidFill>
              </a:rPr>
              <a:t>0010</a:t>
            </a:r>
            <a:r>
              <a:rPr lang="en-US" altLang="zh-TW" dirty="0" smtClean="0">
                <a:solidFill>
                  <a:srgbClr val="00B050"/>
                </a:solidFill>
              </a:rPr>
              <a:t>0110</a:t>
            </a:r>
            <a:r>
              <a:rPr lang="en-US" altLang="zh-TW" dirty="0" smtClean="0">
                <a:solidFill>
                  <a:srgbClr val="7030A0"/>
                </a:solidFill>
              </a:rPr>
              <a:t>0101</a:t>
            </a:r>
          </a:p>
          <a:p>
            <a:r>
              <a:rPr lang="zh-TW" altLang="en-US" dirty="0"/>
              <a:t>計算二進位數中有幾個</a:t>
            </a:r>
            <a:r>
              <a:rPr lang="en-US" altLang="zh-TW" dirty="0"/>
              <a:t> 1 </a:t>
            </a:r>
            <a:r>
              <a:rPr lang="zh-TW" altLang="en-US" dirty="0"/>
              <a:t>？</a:t>
            </a:r>
            <a:r>
              <a:rPr lang="en-US" altLang="zh-TW" dirty="0" smtClean="0"/>
              <a:t>b2 </a:t>
            </a:r>
            <a:r>
              <a:rPr lang="en-US" altLang="zh-TW" dirty="0"/>
              <a:t>= </a:t>
            </a:r>
            <a:r>
              <a:rPr lang="en-US" altLang="zh-TW" dirty="0" smtClean="0"/>
              <a:t>5</a:t>
            </a:r>
          </a:p>
          <a:p>
            <a:r>
              <a:rPr lang="zh-TW" altLang="en-US" dirty="0" smtClean="0"/>
              <a:t>加密演算 </a:t>
            </a:r>
            <a:r>
              <a:rPr lang="en-US" altLang="zh-TW" dirty="0" smtClean="0"/>
              <a:t>m </a:t>
            </a:r>
            <a:r>
              <a:rPr lang="en-US" altLang="zh-TW" dirty="0" err="1" smtClean="0"/>
              <a:t>xor</a:t>
            </a:r>
            <a:r>
              <a:rPr lang="en-US" altLang="zh-TW" dirty="0" smtClean="0"/>
              <a:t> (b1*b2)</a:t>
            </a:r>
          </a:p>
          <a:p>
            <a:r>
              <a:rPr lang="en-US" altLang="zh-TW" dirty="0"/>
              <a:t>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15" y="5345088"/>
            <a:ext cx="10013453" cy="52231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636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710959"/>
              </p:ext>
            </p:extLst>
          </p:nvPr>
        </p:nvGraphicFramePr>
        <p:xfrm>
          <a:off x="1651000" y="365125"/>
          <a:ext cx="841248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3606734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821445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963636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82565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十進位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十六進位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二進位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1’s </a:t>
                      </a:r>
                      <a:r>
                        <a:rPr lang="zh-TW" altLang="en-US" sz="1800" dirty="0" smtClean="0"/>
                        <a:t>數量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4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0000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47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0001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6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0010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99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0011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26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0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0101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56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0110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3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0111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80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8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8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4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1001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4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1010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82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B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1011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1100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3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1101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13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1110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54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1111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226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22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839787" y="538163"/>
            <a:ext cx="5157787" cy="823912"/>
          </a:xfrm>
        </p:spPr>
        <p:txBody>
          <a:bodyPr/>
          <a:lstStyle/>
          <a:p>
            <a:r>
              <a:rPr lang="zh-TW" altLang="en-US" dirty="0" smtClean="0"/>
              <a:t>計算 </a:t>
            </a:r>
            <a:r>
              <a:rPr lang="en-US" altLang="zh-TW" dirty="0" smtClean="0"/>
              <a:t>b1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839788" y="1473200"/>
            <a:ext cx="5157787" cy="4716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已知 </a:t>
            </a:r>
            <a:r>
              <a:rPr lang="en-US" altLang="zh-TW" sz="2400" dirty="0" smtClean="0"/>
              <a:t>m = 265</a:t>
            </a:r>
          </a:p>
          <a:p>
            <a:pPr marL="0" indent="0">
              <a:buNone/>
            </a:pPr>
            <a:r>
              <a:rPr lang="zh-TW" altLang="en-US" sz="2400" dirty="0" smtClean="0"/>
              <a:t>設定 </a:t>
            </a:r>
            <a:r>
              <a:rPr lang="en-US" altLang="zh-TW" sz="2400" dirty="0" smtClean="0"/>
              <a:t>sum1 = 0</a:t>
            </a:r>
          </a:p>
          <a:p>
            <a:pPr marL="0" indent="0">
              <a:buNone/>
            </a:pPr>
            <a:r>
              <a:rPr lang="en-US" altLang="zh-TW" sz="2400" dirty="0" smtClean="0"/>
              <a:t>while (m &gt; 0){</a:t>
            </a:r>
          </a:p>
          <a:p>
            <a:pPr marL="457200" lvl="1" indent="0">
              <a:buNone/>
            </a:pPr>
            <a:r>
              <a:rPr lang="en-US" altLang="zh-TW" dirty="0" smtClean="0"/>
              <a:t>if (m&amp;1==1</a:t>
            </a:r>
            <a:r>
              <a:rPr lang="en-US" altLang="zh-TW" dirty="0" smtClean="0"/>
              <a:t>) </a:t>
            </a:r>
            <a:r>
              <a:rPr lang="en-US" altLang="zh-TW" dirty="0" smtClean="0">
                <a:solidFill>
                  <a:srgbClr val="00B0F0"/>
                </a:solidFill>
              </a:rPr>
              <a:t>//</a:t>
            </a:r>
            <a:r>
              <a:rPr lang="zh-TW" altLang="en-US" dirty="0" smtClean="0">
                <a:solidFill>
                  <a:srgbClr val="00B0F0"/>
                </a:solidFill>
              </a:rPr>
              <a:t>位元「</a:t>
            </a:r>
            <a:r>
              <a:rPr lang="en-US" altLang="zh-TW" dirty="0" smtClean="0">
                <a:solidFill>
                  <a:srgbClr val="00B0F0"/>
                </a:solidFill>
              </a:rPr>
              <a:t>and</a:t>
            </a:r>
            <a:r>
              <a:rPr lang="zh-TW" altLang="en-US" dirty="0" smtClean="0">
                <a:solidFill>
                  <a:srgbClr val="00B0F0"/>
                </a:solidFill>
              </a:rPr>
              <a:t>」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pPr marL="914400" lvl="2" indent="0">
              <a:buNone/>
            </a:pPr>
            <a:r>
              <a:rPr lang="en-US" altLang="zh-TW" sz="2400" dirty="0" smtClean="0"/>
              <a:t>sum1++</a:t>
            </a:r>
          </a:p>
          <a:p>
            <a:pPr marL="457200" lvl="1" indent="0">
              <a:buNone/>
            </a:pPr>
            <a:r>
              <a:rPr lang="en-US" altLang="zh-TW" dirty="0" smtClean="0"/>
              <a:t>m = m &gt;&gt; </a:t>
            </a:r>
            <a:r>
              <a:rPr lang="en-US" altLang="zh-TW" dirty="0" smtClean="0"/>
              <a:t>1 </a:t>
            </a:r>
            <a:r>
              <a:rPr lang="en-US" altLang="zh-TW" dirty="0" smtClean="0">
                <a:solidFill>
                  <a:srgbClr val="00B0F0"/>
                </a:solidFill>
              </a:rPr>
              <a:t>//</a:t>
            </a:r>
            <a:r>
              <a:rPr lang="zh-TW" altLang="en-US" dirty="0" smtClean="0">
                <a:solidFill>
                  <a:srgbClr val="00B0F0"/>
                </a:solidFill>
              </a:rPr>
              <a:t>位元向右移一位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>
          <a:xfrm>
            <a:off x="6172200" y="538163"/>
            <a:ext cx="5183188" cy="823912"/>
          </a:xfrm>
        </p:spPr>
        <p:txBody>
          <a:bodyPr/>
          <a:lstStyle/>
          <a:p>
            <a:r>
              <a:rPr lang="zh-TW" altLang="en-US" dirty="0" smtClean="0"/>
              <a:t>計算 </a:t>
            </a:r>
            <a:r>
              <a:rPr lang="en-US" altLang="zh-TW" dirty="0" smtClean="0"/>
              <a:t>b2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>
          <a:xfrm>
            <a:off x="6172200" y="1473200"/>
            <a:ext cx="5183188" cy="4716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已知 </a:t>
            </a:r>
            <a:r>
              <a:rPr lang="en-US" altLang="zh-TW" sz="2400" dirty="0" smtClean="0"/>
              <a:t>m = 265</a:t>
            </a:r>
          </a:p>
          <a:p>
            <a:pPr marL="0" indent="0">
              <a:buNone/>
            </a:pPr>
            <a:r>
              <a:rPr lang="en-US" altLang="zh-TW" sz="2400" dirty="0" smtClean="0"/>
              <a:t>count1[16]={0,1,1,2,1,2,2,3,1,2,2,3,2,3,3,4}</a:t>
            </a:r>
          </a:p>
          <a:p>
            <a:pPr marL="0" indent="0">
              <a:buNone/>
            </a:pPr>
            <a:r>
              <a:rPr lang="zh-TW" altLang="en-US" sz="2400" dirty="0" smtClean="0"/>
              <a:t>設定 </a:t>
            </a:r>
            <a:r>
              <a:rPr lang="en-US" altLang="zh-TW" sz="2400" dirty="0" smtClean="0"/>
              <a:t>sum1 = 0</a:t>
            </a:r>
          </a:p>
          <a:p>
            <a:pPr marL="0" indent="0">
              <a:buNone/>
            </a:pPr>
            <a:r>
              <a:rPr lang="en-US" altLang="zh-TW" sz="2400" dirty="0" smtClean="0"/>
              <a:t>while (m &gt; 0){</a:t>
            </a:r>
          </a:p>
          <a:p>
            <a:pPr marL="457200" lvl="1" indent="0">
              <a:buNone/>
            </a:pPr>
            <a:r>
              <a:rPr lang="en-US" altLang="zh-TW" dirty="0" smtClean="0"/>
              <a:t>temp = m%10</a:t>
            </a:r>
          </a:p>
          <a:p>
            <a:pPr marL="457200" lvl="1" indent="0">
              <a:buNone/>
            </a:pPr>
            <a:r>
              <a:rPr lang="en-US" altLang="zh-TW" dirty="0" smtClean="0"/>
              <a:t>sum1 = sum1+count1[temp]</a:t>
            </a:r>
          </a:p>
          <a:p>
            <a:pPr marL="457200" lvl="1" indent="0">
              <a:buNone/>
            </a:pPr>
            <a:r>
              <a:rPr lang="en-US" altLang="zh-TW" dirty="0" smtClean="0"/>
              <a:t>m = m/10</a:t>
            </a:r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58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723207" y="468717"/>
            <a:ext cx="8649247" cy="3945341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07" y="4414058"/>
            <a:ext cx="5437909" cy="239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</a:t>
            </a:r>
            <a:r>
              <a:rPr lang="zh-TW" altLang="en-US" dirty="0"/>
              <a:t>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000" dirty="0" smtClean="0"/>
              <a:t>一個整數</a:t>
            </a:r>
            <a:r>
              <a:rPr lang="en-US" altLang="zh-TW" sz="2000" dirty="0" smtClean="0"/>
              <a:t>(N)</a:t>
            </a:r>
            <a:r>
              <a:rPr lang="zh-TW" altLang="en-US" sz="2000" dirty="0" smtClean="0"/>
              <a:t>如果為</a:t>
            </a:r>
            <a:r>
              <a:rPr lang="en-US" altLang="zh-TW" sz="2000" dirty="0" smtClean="0"/>
              <a:t>9</a:t>
            </a:r>
            <a:r>
              <a:rPr lang="zh-TW" altLang="en-US" sz="2000" dirty="0" smtClean="0"/>
              <a:t>的倍數，則其每個位數的和</a:t>
            </a:r>
            <a:r>
              <a:rPr lang="en-US" altLang="zh-TW" sz="2000" dirty="0" smtClean="0"/>
              <a:t>(S1)</a:t>
            </a:r>
            <a:r>
              <a:rPr lang="zh-TW" altLang="en-US" sz="2000" dirty="0" smtClean="0"/>
              <a:t>也是</a:t>
            </a:r>
            <a:r>
              <a:rPr lang="en-US" altLang="zh-TW" sz="2000" dirty="0"/>
              <a:t>9</a:t>
            </a:r>
            <a:r>
              <a:rPr lang="zh-TW" altLang="en-US" sz="2000" dirty="0"/>
              <a:t>的</a:t>
            </a:r>
            <a:r>
              <a:rPr lang="zh-TW" altLang="en-US" sz="2000" dirty="0" smtClean="0"/>
              <a:t>倍數</a:t>
            </a:r>
            <a:endParaRPr lang="en-US" altLang="zh-TW" sz="2000" dirty="0" smtClean="0"/>
          </a:p>
          <a:p>
            <a:r>
              <a:rPr lang="en-US" altLang="zh-TW" sz="2000" dirty="0" smtClean="0"/>
              <a:t>S1</a:t>
            </a:r>
            <a:r>
              <a:rPr lang="zh-TW" altLang="en-US" sz="2000" dirty="0" smtClean="0"/>
              <a:t>的</a:t>
            </a:r>
            <a:r>
              <a:rPr lang="zh-TW" altLang="en-US" sz="2000" dirty="0"/>
              <a:t>每個位數的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(S2)</a:t>
            </a:r>
            <a:r>
              <a:rPr lang="zh-TW" altLang="en-US" sz="2000" dirty="0"/>
              <a:t>也是</a:t>
            </a:r>
            <a:r>
              <a:rPr lang="en-US" altLang="zh-TW" sz="2000" dirty="0"/>
              <a:t>9</a:t>
            </a:r>
            <a:r>
              <a:rPr lang="zh-TW" altLang="en-US" sz="2000" dirty="0"/>
              <a:t>的倍數</a:t>
            </a:r>
            <a:endParaRPr lang="en-US" altLang="zh-TW" sz="2000" dirty="0"/>
          </a:p>
          <a:p>
            <a:r>
              <a:rPr lang="en-US" altLang="zh-TW" sz="2000" dirty="0" smtClean="0"/>
              <a:t>S2</a:t>
            </a:r>
            <a:r>
              <a:rPr lang="zh-TW" altLang="en-US" sz="2000" dirty="0" smtClean="0"/>
              <a:t>的</a:t>
            </a:r>
            <a:r>
              <a:rPr lang="zh-TW" altLang="en-US" sz="2000" dirty="0"/>
              <a:t>每個位數的和</a:t>
            </a:r>
            <a:r>
              <a:rPr lang="en-US" altLang="zh-TW" sz="2000" dirty="0"/>
              <a:t>(</a:t>
            </a:r>
            <a:r>
              <a:rPr lang="en-US" altLang="zh-TW" sz="2000" dirty="0" smtClean="0"/>
              <a:t>S3)</a:t>
            </a:r>
            <a:r>
              <a:rPr lang="zh-TW" altLang="en-US" sz="2000" dirty="0"/>
              <a:t>也是</a:t>
            </a:r>
            <a:r>
              <a:rPr lang="en-US" altLang="zh-TW" sz="2000" dirty="0"/>
              <a:t>9</a:t>
            </a:r>
            <a:r>
              <a:rPr lang="zh-TW" altLang="en-US" sz="2000" dirty="0"/>
              <a:t>的倍數</a:t>
            </a:r>
            <a:endParaRPr lang="en-US" altLang="zh-TW" sz="2000" dirty="0"/>
          </a:p>
          <a:p>
            <a:r>
              <a:rPr lang="en-US" altLang="zh-TW" sz="2000" dirty="0" smtClean="0"/>
              <a:t>…..</a:t>
            </a:r>
          </a:p>
          <a:p>
            <a:r>
              <a:rPr lang="en-US" altLang="zh-TW" sz="2000" dirty="0" smtClean="0"/>
              <a:t>S</a:t>
            </a:r>
            <a:r>
              <a:rPr lang="en-US" altLang="zh-TW" sz="2000" baseline="-25000" dirty="0" smtClean="0"/>
              <a:t>k-1</a:t>
            </a:r>
            <a:r>
              <a:rPr lang="zh-TW" altLang="en-US" sz="2000" dirty="0" smtClean="0"/>
              <a:t>的</a:t>
            </a:r>
            <a:r>
              <a:rPr lang="zh-TW" altLang="en-US" sz="2000" dirty="0"/>
              <a:t>每個位數的和</a:t>
            </a:r>
            <a:r>
              <a:rPr lang="en-US" altLang="zh-TW" sz="2000" dirty="0"/>
              <a:t>(</a:t>
            </a:r>
            <a:r>
              <a:rPr lang="en-US" altLang="zh-TW" sz="2000" dirty="0" err="1" smtClean="0"/>
              <a:t>S</a:t>
            </a:r>
            <a:r>
              <a:rPr lang="en-US" altLang="zh-TW" sz="2000" baseline="-25000" dirty="0" err="1" smtClean="0"/>
              <a:t>k</a:t>
            </a:r>
            <a:r>
              <a:rPr lang="en-US" altLang="zh-TW" sz="2000" dirty="0" smtClean="0"/>
              <a:t>)</a:t>
            </a:r>
            <a:r>
              <a:rPr lang="zh-TW" altLang="en-US" sz="2000" dirty="0"/>
              <a:t>也是</a:t>
            </a:r>
            <a:r>
              <a:rPr lang="en-US" altLang="zh-TW" sz="2000" dirty="0"/>
              <a:t>9</a:t>
            </a:r>
            <a:r>
              <a:rPr lang="zh-TW" altLang="en-US" sz="2000" dirty="0"/>
              <a:t>的倍數</a:t>
            </a:r>
            <a:endParaRPr lang="en-US" altLang="zh-TW" sz="2000" dirty="0"/>
          </a:p>
          <a:p>
            <a:r>
              <a:rPr lang="en-US" altLang="zh-TW" sz="2000" dirty="0" smtClean="0"/>
              <a:t>If </a:t>
            </a:r>
            <a:r>
              <a:rPr lang="en-US" altLang="zh-TW" sz="2000" dirty="0" err="1"/>
              <a:t>S</a:t>
            </a:r>
            <a:r>
              <a:rPr lang="en-US" altLang="zh-TW" sz="2000" baseline="-25000" dirty="0" err="1"/>
              <a:t>k</a:t>
            </a:r>
            <a:r>
              <a:rPr lang="en-US" altLang="zh-TW" sz="2000" baseline="-25000" dirty="0"/>
              <a:t> </a:t>
            </a:r>
            <a:r>
              <a:rPr lang="en-US" altLang="zh-TW" sz="2000" dirty="0" smtClean="0"/>
              <a:t>= 9, </a:t>
            </a:r>
            <a:r>
              <a:rPr lang="zh-TW" altLang="en-US" sz="2000" dirty="0" smtClean="0"/>
              <a:t>深度 </a:t>
            </a:r>
            <a:r>
              <a:rPr lang="en-US" altLang="zh-TW" sz="2000" dirty="0" smtClean="0"/>
              <a:t>= k-1</a:t>
            </a:r>
          </a:p>
          <a:p>
            <a:r>
              <a:rPr lang="en-US" altLang="zh-TW" sz="2000" dirty="0" smtClean="0"/>
              <a:t>9999 (N)</a:t>
            </a:r>
          </a:p>
          <a:p>
            <a:pPr lvl="1"/>
            <a:r>
              <a:rPr lang="en-US" altLang="zh-TW" sz="2000" dirty="0" smtClean="0"/>
              <a:t>36 (S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)</a:t>
            </a:r>
          </a:p>
          <a:p>
            <a:pPr lvl="1"/>
            <a:r>
              <a:rPr lang="en-US" altLang="zh-TW" sz="2000" dirty="0" smtClean="0"/>
              <a:t>9 (S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/>
              <a:t>讀取一個數字，最常可達</a:t>
            </a:r>
            <a:r>
              <a:rPr lang="en-US" altLang="zh-TW" sz="2000" dirty="0"/>
              <a:t>1000</a:t>
            </a:r>
            <a:r>
              <a:rPr lang="zh-TW" altLang="en-US" sz="2000" dirty="0"/>
              <a:t>位數，</a:t>
            </a:r>
            <a:r>
              <a:rPr lang="zh-TW" altLang="en-US" sz="2000" dirty="0" smtClean="0"/>
              <a:t>判別</a:t>
            </a:r>
            <a:r>
              <a:rPr lang="en-US" altLang="zh-TW" sz="2000" dirty="0" smtClean="0"/>
              <a:t>N</a:t>
            </a:r>
            <a:r>
              <a:rPr lang="zh-TW" altLang="en-US" sz="2000" dirty="0" smtClean="0"/>
              <a:t>是否為</a:t>
            </a:r>
            <a:r>
              <a:rPr lang="en-US" altLang="zh-TW" sz="2000" dirty="0" smtClean="0"/>
              <a:t>9</a:t>
            </a:r>
            <a:r>
              <a:rPr lang="zh-TW" altLang="en-US" sz="2000" dirty="0" smtClean="0"/>
              <a:t>的倍數及其深度</a:t>
            </a:r>
            <a:endParaRPr lang="en-US" altLang="zh-TW" sz="2000" dirty="0" smtClean="0"/>
          </a:p>
          <a:p>
            <a:r>
              <a:rPr lang="zh-TW" altLang="en-US" sz="2000" dirty="0" smtClean="0"/>
              <a:t>讀到 </a:t>
            </a:r>
            <a:r>
              <a:rPr lang="en-US" altLang="zh-TW" sz="2000" dirty="0" smtClean="0"/>
              <a:t>0 </a:t>
            </a:r>
            <a:r>
              <a:rPr lang="zh-TW" altLang="en-US" sz="2000" dirty="0" smtClean="0"/>
              <a:t>停止</a:t>
            </a:r>
            <a:endParaRPr lang="en-US" altLang="zh-TW" sz="2000" dirty="0" smtClean="0"/>
          </a:p>
          <a:p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1169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解題注意事項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請以字串讀入數字</a:t>
            </a:r>
            <a:endParaRPr lang="en-US" altLang="zh-TW" dirty="0" smtClean="0"/>
          </a:p>
          <a:p>
            <a:r>
              <a:rPr lang="zh-TW" altLang="en-US" dirty="0" smtClean="0"/>
              <a:t>利用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碼轉換數字值</a:t>
            </a:r>
            <a:endParaRPr lang="en-US" altLang="zh-TW" dirty="0" smtClean="0"/>
          </a:p>
          <a:p>
            <a:r>
              <a:rPr lang="zh-TW" altLang="en-US" dirty="0" smtClean="0"/>
              <a:t>注意只有一個 </a:t>
            </a:r>
            <a:r>
              <a:rPr lang="en-US" altLang="zh-TW" dirty="0" smtClean="0"/>
              <a:t>9 </a:t>
            </a:r>
            <a:r>
              <a:rPr lang="zh-TW" altLang="en-US" dirty="0" smtClean="0"/>
              <a:t>的情形</a:t>
            </a:r>
            <a:endParaRPr lang="en-US" altLang="zh-TW" dirty="0" smtClean="0"/>
          </a:p>
          <a:p>
            <a:r>
              <a:rPr lang="zh-TW" altLang="en-US" dirty="0" smtClean="0"/>
              <a:t>迭代</a:t>
            </a:r>
            <a:r>
              <a:rPr lang="zh-TW" altLang="en-US" dirty="0"/>
              <a:t>計算</a:t>
            </a:r>
            <a:r>
              <a:rPr lang="zh-TW" altLang="en-US" dirty="0" smtClean="0"/>
              <a:t>過程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結束條件（數字字串長度</a:t>
            </a:r>
            <a:r>
              <a:rPr lang="en-US" altLang="zh-TW" dirty="0" smtClean="0"/>
              <a:t>&gt;1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數字累計和可被 </a:t>
            </a:r>
            <a:r>
              <a:rPr lang="en-US" altLang="zh-TW" dirty="0" smtClean="0"/>
              <a:t>9 </a:t>
            </a:r>
            <a:r>
              <a:rPr lang="zh-TW" altLang="en-US" dirty="0" smtClean="0"/>
              <a:t>整除，</a:t>
            </a:r>
            <a:r>
              <a:rPr lang="en-US" altLang="zh-TW" dirty="0" smtClean="0"/>
              <a:t>depth</a:t>
            </a:r>
            <a:r>
              <a:rPr lang="zh-TW" altLang="en-US" dirty="0" smtClean="0"/>
              <a:t>累加</a:t>
            </a:r>
            <a:endParaRPr lang="en-US" altLang="zh-TW" dirty="0" smtClean="0"/>
          </a:p>
          <a:p>
            <a:pPr lvl="1"/>
            <a:r>
              <a:rPr lang="zh-TW" altLang="en-US" dirty="0"/>
              <a:t>數字累計</a:t>
            </a:r>
            <a:r>
              <a:rPr lang="zh-TW" altLang="en-US" dirty="0" smtClean="0"/>
              <a:t>和</a:t>
            </a:r>
            <a:r>
              <a:rPr lang="zh-TW" altLang="en-US" b="1" dirty="0" smtClean="0">
                <a:solidFill>
                  <a:srgbClr val="FF0000"/>
                </a:solidFill>
              </a:rPr>
              <a:t>不</a:t>
            </a:r>
            <a:r>
              <a:rPr lang="zh-TW" altLang="en-US" dirty="0" smtClean="0"/>
              <a:t>可</a:t>
            </a:r>
            <a:r>
              <a:rPr lang="zh-TW" altLang="en-US" dirty="0"/>
              <a:t>被 </a:t>
            </a:r>
            <a:r>
              <a:rPr lang="en-US" altLang="zh-TW" dirty="0"/>
              <a:t>9 </a:t>
            </a:r>
            <a:r>
              <a:rPr lang="zh-TW" altLang="en-US" dirty="0" smtClean="0"/>
              <a:t>整除，停止迭代</a:t>
            </a:r>
            <a:endParaRPr lang="en-US" altLang="zh-TW" dirty="0" smtClean="0"/>
          </a:p>
          <a:p>
            <a:r>
              <a:rPr lang="zh-TW" altLang="en-US" smtClean="0"/>
              <a:t>列印結果格式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97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28884"/>
          <a:stretch/>
        </p:blipFill>
        <p:spPr>
          <a:xfrm>
            <a:off x="484632" y="300217"/>
            <a:ext cx="9235693" cy="633832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70226" r="69478"/>
          <a:stretch/>
        </p:blipFill>
        <p:spPr>
          <a:xfrm>
            <a:off x="9808464" y="3886200"/>
            <a:ext cx="2700299" cy="2542032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2003367" y="1620982"/>
            <a:ext cx="2926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7689273" y="3541222"/>
            <a:ext cx="1704109" cy="83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98269" y="3782291"/>
            <a:ext cx="3682538" cy="83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4688378" y="4638502"/>
            <a:ext cx="4705004" cy="83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98269" y="4879571"/>
            <a:ext cx="1305098" cy="83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261062" y="4862945"/>
            <a:ext cx="40399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6500553" y="4879571"/>
            <a:ext cx="29676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698269" y="5120640"/>
            <a:ext cx="5020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9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52891-EF5D-A02F-0782-868199C9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039882-0C75-7119-A3C6-7EAD1327F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每一輸入字串包括國名及一位戀人名字，統計每個國家有幾個戀人，輸出格式為「國名 人數」</a:t>
            </a:r>
            <a:endParaRPr lang="en-US" altLang="zh-TW" dirty="0"/>
          </a:p>
          <a:p>
            <a:r>
              <a:rPr lang="zh-TW" altLang="en-US" dirty="0"/>
              <a:t>每個題目最多輸入</a:t>
            </a:r>
            <a:r>
              <a:rPr lang="en-US" altLang="zh-TW" dirty="0"/>
              <a:t>2000</a:t>
            </a:r>
            <a:r>
              <a:rPr lang="zh-TW" altLang="en-US" dirty="0"/>
              <a:t>行資料，第一行將輸入 </a:t>
            </a:r>
            <a:r>
              <a:rPr lang="en-US" altLang="zh-TW" dirty="0"/>
              <a:t>n </a:t>
            </a:r>
            <a:r>
              <a:rPr lang="zh-TW" altLang="en-US" dirty="0"/>
              <a:t>代表以下有 </a:t>
            </a:r>
            <a:r>
              <a:rPr lang="en-US" altLang="zh-TW" dirty="0"/>
              <a:t>n </a:t>
            </a:r>
            <a:r>
              <a:rPr lang="zh-TW" altLang="en-US" dirty="0"/>
              <a:t>行資料，每一輸入字串包括「國名」及一位「戀人名字」，最多</a:t>
            </a:r>
            <a:r>
              <a:rPr lang="en-US" altLang="zh-TW" dirty="0"/>
              <a:t>75</a:t>
            </a:r>
            <a:r>
              <a:rPr lang="zh-TW" altLang="en-US" dirty="0"/>
              <a:t>個字元，國名可假設只有一個字。</a:t>
            </a:r>
            <a:endParaRPr lang="en-US" altLang="zh-TW" dirty="0"/>
          </a:p>
          <a:p>
            <a:r>
              <a:rPr lang="zh-TW" altLang="en-US" dirty="0"/>
              <a:t>輸出格式「國名 人數」，國名要以字元順序排序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8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0621D-D81C-D4F0-AC66-3B227ECC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解題演算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8986F7-7D5C-0406-2DE1-AACC7541A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讀入 </a:t>
            </a:r>
            <a:r>
              <a:rPr kumimoji="1" lang="en-US" altLang="zh-TW" dirty="0"/>
              <a:t>n </a:t>
            </a:r>
            <a:r>
              <a:rPr kumimoji="1" lang="zh-TW" altLang="en-US" dirty="0"/>
              <a:t>代表以下有 </a:t>
            </a:r>
            <a:r>
              <a:rPr kumimoji="1" lang="en-US" altLang="zh-TW" dirty="0"/>
              <a:t>n </a:t>
            </a:r>
            <a:r>
              <a:rPr kumimoji="1" lang="zh-TW" altLang="en-US" dirty="0"/>
              <a:t>行字串</a:t>
            </a:r>
            <a:endParaRPr kumimoji="1" lang="en-US" altLang="zh-TW" dirty="0"/>
          </a:p>
          <a:p>
            <a:r>
              <a:rPr kumimoji="1" lang="en-US" altLang="zh-TW" dirty="0"/>
              <a:t>Loop n</a:t>
            </a:r>
          </a:p>
          <a:p>
            <a:pPr lvl="1"/>
            <a:r>
              <a:rPr kumimoji="1" lang="zh-TW" altLang="en-US" dirty="0"/>
              <a:t>讀入一行字串 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fgets</a:t>
            </a:r>
            <a:r>
              <a:rPr kumimoji="1" lang="en-US" altLang="zh-TW" dirty="0"/>
              <a:t>)</a:t>
            </a:r>
          </a:p>
          <a:p>
            <a:pPr lvl="1"/>
            <a:r>
              <a:rPr kumimoji="1" lang="zh-TW" altLang="en-US" dirty="0"/>
              <a:t>取第一個字「國名」存入一個陣列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以國名排序陣列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計算每一個國名出現次數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列印結果</a:t>
            </a:r>
            <a:endParaRPr kumimoji="1" lang="en-US" altLang="zh-TW" dirty="0"/>
          </a:p>
          <a:p>
            <a:r>
              <a:rPr kumimoji="1" lang="en-US" altLang="zh-TW" dirty="0"/>
              <a:t>End loop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59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FEF6B94-B8FC-3805-2661-7E173A34CF37}"/>
              </a:ext>
            </a:extLst>
          </p:cNvPr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235269" y="854702"/>
          <a:ext cx="1051559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70333682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9890239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68649490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61820548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72572658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91339488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712672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5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England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Spain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Japan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USA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USA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China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USA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66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China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England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Japan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Spain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USA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USA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USA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72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TW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TW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42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3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282094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1E276FD-251F-8D6C-923C-278E7C10FD08}"/>
              </a:ext>
            </a:extLst>
          </p:cNvPr>
          <p:cNvSpPr txBox="1"/>
          <p:nvPr/>
        </p:nvSpPr>
        <p:spPr>
          <a:xfrm>
            <a:off x="633144" y="124113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a[7]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A9D1E9-7C33-8E1C-371E-9096C8FE530D}"/>
              </a:ext>
            </a:extLst>
          </p:cNvPr>
          <p:cNvSpPr txBox="1"/>
          <p:nvPr/>
        </p:nvSpPr>
        <p:spPr>
          <a:xfrm>
            <a:off x="409261" y="1591532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sorted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D1A62C-EEFA-2BCE-2C9F-90A1BC947734}"/>
              </a:ext>
            </a:extLst>
          </p:cNvPr>
          <p:cNvSpPr txBox="1"/>
          <p:nvPr/>
        </p:nvSpPr>
        <p:spPr>
          <a:xfrm>
            <a:off x="789436" y="854702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i="1" dirty="0" err="1">
                <a:solidFill>
                  <a:srgbClr val="FF0000"/>
                </a:solidFill>
              </a:rPr>
              <a:t>i</a:t>
            </a:r>
            <a:endParaRPr kumimoji="1"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A5E000-D240-36AE-ED88-8C6924E21C43}"/>
              </a:ext>
            </a:extLst>
          </p:cNvPr>
          <p:cNvSpPr txBox="1"/>
          <p:nvPr/>
        </p:nvSpPr>
        <p:spPr>
          <a:xfrm>
            <a:off x="346115" y="2064361"/>
            <a:ext cx="88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count =</a:t>
            </a:r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0D40892-9B49-24DE-D920-77E377B0D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18" y="3429000"/>
            <a:ext cx="5610389" cy="319608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0B72ABB-8F05-3F48-8855-8135165273FE}"/>
              </a:ext>
            </a:extLst>
          </p:cNvPr>
          <p:cNvSpPr txBox="1"/>
          <p:nvPr/>
        </p:nvSpPr>
        <p:spPr>
          <a:xfrm>
            <a:off x="8887968" y="3625859"/>
            <a:ext cx="1104790" cy="278473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TW" dirty="0"/>
              <a:t>China 1</a:t>
            </a:r>
          </a:p>
          <a:p>
            <a:pPr>
              <a:lnSpc>
                <a:spcPct val="200000"/>
              </a:lnSpc>
            </a:pPr>
            <a:r>
              <a:rPr kumimoji="1" lang="en-US" altLang="zh-TW" dirty="0"/>
              <a:t>England 1</a:t>
            </a:r>
          </a:p>
          <a:p>
            <a:pPr>
              <a:lnSpc>
                <a:spcPct val="200000"/>
              </a:lnSpc>
            </a:pPr>
            <a:r>
              <a:rPr kumimoji="1" lang="en-US" altLang="zh-TW" dirty="0"/>
              <a:t>Japan 1</a:t>
            </a:r>
          </a:p>
          <a:p>
            <a:pPr>
              <a:lnSpc>
                <a:spcPct val="200000"/>
              </a:lnSpc>
            </a:pPr>
            <a:r>
              <a:rPr kumimoji="1" lang="en-US" altLang="zh-TW" dirty="0"/>
              <a:t>Spain 1</a:t>
            </a:r>
          </a:p>
          <a:p>
            <a:pPr>
              <a:lnSpc>
                <a:spcPct val="200000"/>
              </a:lnSpc>
            </a:pPr>
            <a:r>
              <a:rPr kumimoji="1" lang="en-US" altLang="zh-TW" dirty="0"/>
              <a:t>USA 3</a:t>
            </a:r>
            <a:endParaRPr kumimoji="1" lang="zh-TW" altLang="en-US" dirty="0"/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52DB4CBA-92C5-B173-3473-82E5A61DDEA2}"/>
              </a:ext>
            </a:extLst>
          </p:cNvPr>
          <p:cNvCxnSpPr/>
          <p:nvPr/>
        </p:nvCxnSpPr>
        <p:spPr>
          <a:xfrm flipV="1">
            <a:off x="6493067" y="6230112"/>
            <a:ext cx="2309557" cy="18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275D02DE-D272-E1F0-6BB8-E7ED8359D338}"/>
              </a:ext>
            </a:extLst>
          </p:cNvPr>
          <p:cNvCxnSpPr>
            <a:stCxn id="10" idx="3"/>
          </p:cNvCxnSpPr>
          <p:nvPr/>
        </p:nvCxnSpPr>
        <p:spPr>
          <a:xfrm flipV="1">
            <a:off x="7249007" y="4084320"/>
            <a:ext cx="1517041" cy="94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43E5917E-74AC-5CC8-887E-FB63C12EEEF8}"/>
              </a:ext>
            </a:extLst>
          </p:cNvPr>
          <p:cNvCxnSpPr>
            <a:stCxn id="10" idx="3"/>
          </p:cNvCxnSpPr>
          <p:nvPr/>
        </p:nvCxnSpPr>
        <p:spPr>
          <a:xfrm flipV="1">
            <a:off x="7249007" y="4620768"/>
            <a:ext cx="1553617" cy="40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5F1CF4F9-6691-82BB-A387-E8D71E2BE9B3}"/>
              </a:ext>
            </a:extLst>
          </p:cNvPr>
          <p:cNvCxnSpPr>
            <a:stCxn id="10" idx="3"/>
          </p:cNvCxnSpPr>
          <p:nvPr/>
        </p:nvCxnSpPr>
        <p:spPr>
          <a:xfrm>
            <a:off x="7249007" y="5027041"/>
            <a:ext cx="1553617" cy="9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D6465F8B-03A7-1B8F-3CE0-2CCBB588089E}"/>
              </a:ext>
            </a:extLst>
          </p:cNvPr>
          <p:cNvCxnSpPr>
            <a:stCxn id="10" idx="3"/>
          </p:cNvCxnSpPr>
          <p:nvPr/>
        </p:nvCxnSpPr>
        <p:spPr>
          <a:xfrm>
            <a:off x="7249007" y="5027041"/>
            <a:ext cx="1517041" cy="65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8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26" y="355994"/>
            <a:ext cx="8370478" cy="53893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504" y="935013"/>
            <a:ext cx="1638529" cy="48965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3033" y="935013"/>
            <a:ext cx="1743318" cy="93358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/>
          <a:srcRect t="2391"/>
          <a:stretch/>
        </p:blipFill>
        <p:spPr>
          <a:xfrm>
            <a:off x="10243033" y="1902034"/>
            <a:ext cx="1552792" cy="38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3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排序規則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將每個數字除以</a:t>
            </a:r>
            <a:r>
              <a:rPr lang="en-US" altLang="zh-TW" dirty="0"/>
              <a:t>M</a:t>
            </a:r>
            <a:r>
              <a:rPr lang="zh-TW" altLang="en-US" dirty="0"/>
              <a:t>的餘數由小排到大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若兩個餘數相同</a:t>
            </a:r>
            <a:r>
              <a:rPr lang="en-US" altLang="zh-TW" dirty="0"/>
              <a:t>,</a:t>
            </a:r>
            <a:r>
              <a:rPr lang="zh-TW" altLang="en-US" dirty="0"/>
              <a:t>則奇數在前</a:t>
            </a:r>
            <a:r>
              <a:rPr lang="en-US" altLang="zh-TW" dirty="0"/>
              <a:t>,</a:t>
            </a:r>
            <a:r>
              <a:rPr lang="zh-TW" altLang="en-US" dirty="0"/>
              <a:t>偶數在後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 </a:t>
            </a:r>
            <a:r>
              <a:rPr lang="zh-TW" altLang="en-US" dirty="0"/>
              <a:t>若兩數同為奇數且餘數相同</a:t>
            </a:r>
            <a:r>
              <a:rPr lang="en-US" altLang="zh-TW" dirty="0"/>
              <a:t>,</a:t>
            </a:r>
            <a:r>
              <a:rPr lang="zh-TW" altLang="en-US" dirty="0"/>
              <a:t>則數字大者在前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 </a:t>
            </a:r>
            <a:r>
              <a:rPr lang="zh-TW" altLang="en-US" dirty="0"/>
              <a:t>若兩數同為偶數且餘數相同</a:t>
            </a:r>
            <a:r>
              <a:rPr lang="en-US" altLang="zh-TW" dirty="0"/>
              <a:t>,</a:t>
            </a:r>
            <a:r>
              <a:rPr lang="zh-TW" altLang="en-US" dirty="0"/>
              <a:t>則數字小者在前</a:t>
            </a:r>
          </a:p>
        </p:txBody>
      </p:sp>
    </p:spTree>
    <p:extLst>
      <p:ext uri="{BB962C8B-B14F-4D97-AF65-F5344CB8AC3E}">
        <p14:creationId xmlns:p14="http://schemas.microsoft.com/office/powerpoint/2010/main" val="18529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22" y="385422"/>
            <a:ext cx="8051852" cy="620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23" y="187467"/>
            <a:ext cx="8136512" cy="654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713</Words>
  <Application>Microsoft Office PowerPoint</Application>
  <PresentationFormat>寬螢幕</PresentationFormat>
  <Paragraphs>206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Cambria Math</vt:lpstr>
      <vt:lpstr>Symbol</vt:lpstr>
      <vt:lpstr>Office 佈景主題</vt:lpstr>
      <vt:lpstr>Week 12 (11/24)</vt:lpstr>
      <vt:lpstr>PowerPoint 簡報</vt:lpstr>
      <vt:lpstr>題意</vt:lpstr>
      <vt:lpstr>解題演算</vt:lpstr>
      <vt:lpstr>PowerPoint 簡報</vt:lpstr>
      <vt:lpstr>PowerPoint 簡報</vt:lpstr>
      <vt:lpstr>排序規則</vt:lpstr>
      <vt:lpstr>PowerPoint 簡報</vt:lpstr>
      <vt:lpstr>PowerPoint 簡報</vt:lpstr>
      <vt:lpstr>PowerPoint 簡報</vt:lpstr>
      <vt:lpstr>PowerPoint 簡報</vt:lpstr>
      <vt:lpstr>PowerPoint 簡報</vt:lpstr>
      <vt:lpstr>題意</vt:lpstr>
      <vt:lpstr>PowerPoint 簡報</vt:lpstr>
      <vt:lpstr>PowerPoint 簡報</vt:lpstr>
      <vt:lpstr>PowerPoint 簡報</vt:lpstr>
      <vt:lpstr>題意</vt:lpstr>
      <vt:lpstr>解題注意事項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Jainshone Chung</dc:creator>
  <cp:lastModifiedBy>USER</cp:lastModifiedBy>
  <cp:revision>23</cp:revision>
  <dcterms:created xsi:type="dcterms:W3CDTF">2022-11-21T04:14:53Z</dcterms:created>
  <dcterms:modified xsi:type="dcterms:W3CDTF">2022-11-24T07:39:47Z</dcterms:modified>
</cp:coreProperties>
</file>