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59" r:id="rId9"/>
    <p:sldId id="279" r:id="rId10"/>
    <p:sldId id="280" r:id="rId11"/>
    <p:sldId id="267" r:id="rId12"/>
    <p:sldId id="268" r:id="rId13"/>
    <p:sldId id="269" r:id="rId14"/>
    <p:sldId id="270" r:id="rId15"/>
    <p:sldId id="262" r:id="rId16"/>
    <p:sldId id="263" r:id="rId17"/>
    <p:sldId id="275" r:id="rId18"/>
    <p:sldId id="276" r:id="rId19"/>
    <p:sldId id="277" r:id="rId20"/>
    <p:sldId id="281" r:id="rId21"/>
    <p:sldId id="282" r:id="rId22"/>
    <p:sldId id="264" r:id="rId23"/>
    <p:sldId id="285" r:id="rId24"/>
    <p:sldId id="284" r:id="rId25"/>
    <p:sldId id="266" r:id="rId26"/>
    <p:sldId id="278" r:id="rId27"/>
    <p:sldId id="283" r:id="rId28"/>
    <p:sldId id="260" r:id="rId29"/>
    <p:sldId id="261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F0"/>
    <a:srgbClr val="ED7D31"/>
    <a:srgbClr val="FFFF00"/>
    <a:srgbClr val="0432FF"/>
    <a:srgbClr val="942092"/>
    <a:srgbClr val="92D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336" autoAdjust="0"/>
    <p:restoredTop sz="97872"/>
  </p:normalViewPr>
  <p:slideViewPr>
    <p:cSldViewPr snapToGrid="0">
      <p:cViewPr varScale="1">
        <p:scale>
          <a:sx n="115" d="100"/>
          <a:sy n="115" d="100"/>
        </p:scale>
        <p:origin x="11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66B8-1C0C-4581-B632-BA11D987F44D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2828-49C4-4B74-857C-DB3D60CE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3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4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1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425C-CD57-4E0F-B78F-4A623E268888}" type="datetimeFigureOut">
              <a:rPr lang="zh-TW" altLang="en-US" smtClean="0"/>
              <a:t>2022/12/6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12 (11/24)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48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948</a:t>
            </a:r>
          </a:p>
          <a:p>
            <a:r>
              <a:rPr lang="en-US" altLang="zh-TW" dirty="0"/>
              <a:t>10093</a:t>
            </a:r>
          </a:p>
          <a:p>
            <a:r>
              <a:rPr lang="en-US" altLang="zh-TW" dirty="0"/>
              <a:t>11005</a:t>
            </a:r>
          </a:p>
          <a:p>
            <a:r>
              <a:rPr lang="en-US" altLang="zh-TW" dirty="0"/>
              <a:t>12602</a:t>
            </a:r>
          </a:p>
          <a:p>
            <a:r>
              <a:rPr lang="en-US" altLang="zh-TW" dirty="0"/>
              <a:t>10190</a:t>
            </a:r>
          </a:p>
          <a:p>
            <a:r>
              <a:rPr lang="en-US" altLang="zh-TW" dirty="0"/>
              <a:t>10193</a:t>
            </a:r>
          </a:p>
          <a:p>
            <a:r>
              <a:rPr lang="en-US" altLang="zh-TW" dirty="0"/>
              <a:t>10235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984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48154-8B9B-1B32-0E30-DA67E9B3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EE8D5-DE95-EF56-CCDE-A103F7A6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abc</a:t>
            </a:r>
            <a:r>
              <a:rPr kumimoji="1" lang="zh-TW" altLang="en-US" dirty="0"/>
              <a:t>是一個以</a:t>
            </a:r>
            <a:r>
              <a:rPr kumimoji="1" lang="en-US" altLang="zh-TW" dirty="0"/>
              <a:t>N</a:t>
            </a:r>
            <a:r>
              <a:rPr kumimoji="1" lang="zh-TW" altLang="en-US" dirty="0"/>
              <a:t>為基底的數</a:t>
            </a:r>
            <a:endParaRPr kumimoji="1" lang="en-US" altLang="zh-TW" dirty="0"/>
          </a:p>
          <a:p>
            <a:r>
              <a:rPr kumimoji="1" lang="zh-TW" altLang="en-US" dirty="0"/>
              <a:t>找出</a:t>
            </a:r>
            <a:r>
              <a:rPr kumimoji="1" lang="en-US" altLang="zh-TW" dirty="0"/>
              <a:t>a</a:t>
            </a:r>
            <a:r>
              <a:rPr kumimoji="1" lang="zh-TW" altLang="en-US" dirty="0"/>
              <a:t>、</a:t>
            </a:r>
            <a:r>
              <a:rPr kumimoji="1" lang="en-US" altLang="zh-TW" dirty="0"/>
              <a:t>b</a:t>
            </a:r>
            <a:r>
              <a:rPr kumimoji="1" lang="zh-TW" altLang="en-US" dirty="0"/>
              <a:t>、</a:t>
            </a:r>
            <a:r>
              <a:rPr kumimoji="1" lang="en-US" altLang="zh-TW" dirty="0"/>
              <a:t>c</a:t>
            </a:r>
            <a:r>
              <a:rPr kumimoji="1" lang="zh-TW" altLang="en-US" dirty="0"/>
              <a:t>中最大者</a:t>
            </a:r>
            <a:r>
              <a:rPr kumimoji="1" lang="en-US" altLang="zh-TW" dirty="0"/>
              <a:t> mx</a:t>
            </a:r>
          </a:p>
          <a:p>
            <a:r>
              <a:rPr kumimoji="1" lang="zh-TW" altLang="en-US" dirty="0"/>
              <a:t>計算 </a:t>
            </a:r>
            <a:r>
              <a:rPr kumimoji="1" lang="en-US" altLang="zh-TW" dirty="0" err="1"/>
              <a:t>a+b+c</a:t>
            </a:r>
            <a:r>
              <a:rPr kumimoji="1" lang="en-US" altLang="zh-TW" dirty="0"/>
              <a:t> </a:t>
            </a:r>
          </a:p>
          <a:p>
            <a:r>
              <a:rPr kumimoji="1" lang="zh-TW" altLang="en-US" dirty="0"/>
              <a:t>找出</a:t>
            </a:r>
            <a:r>
              <a:rPr kumimoji="1" lang="en-US" altLang="zh-TW" dirty="0"/>
              <a:t> mx </a:t>
            </a:r>
            <a:r>
              <a:rPr kumimoji="1" lang="zh-TW" altLang="en-US" dirty="0"/>
              <a:t>至 </a:t>
            </a:r>
            <a:r>
              <a:rPr kumimoji="1" lang="en-US" altLang="zh-TW" dirty="0"/>
              <a:t>61</a:t>
            </a:r>
            <a:r>
              <a:rPr kumimoji="1" lang="zh-TW" altLang="en-US" dirty="0"/>
              <a:t>中可以整除 </a:t>
            </a:r>
            <a:r>
              <a:rPr kumimoji="1" lang="en-US" altLang="zh-TW" dirty="0" err="1"/>
              <a:t>a+b+c</a:t>
            </a:r>
            <a:r>
              <a:rPr kumimoji="1" lang="en-US" altLang="zh-TW" dirty="0"/>
              <a:t> </a:t>
            </a:r>
            <a:r>
              <a:rPr kumimoji="1" lang="zh-TW" altLang="en-US" dirty="0"/>
              <a:t>的數 </a:t>
            </a:r>
            <a:r>
              <a:rPr kumimoji="1" lang="en-US" altLang="zh-TW" dirty="0"/>
              <a:t>(N-1)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709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62" y="851932"/>
            <a:ext cx="7983064" cy="517279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663" y="3957516"/>
            <a:ext cx="1629002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ABC-0123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ABC</a:t>
            </a:r>
          </a:p>
          <a:p>
            <a:pPr marL="457200" lvl="1" indent="0">
              <a:buNone/>
            </a:pPr>
            <a:r>
              <a:rPr lang="en-US" altLang="zh-TW" dirty="0"/>
              <a:t>= 0*26</a:t>
            </a:r>
            <a:r>
              <a:rPr lang="en-US" altLang="zh-TW" baseline="30000" dirty="0"/>
              <a:t>2</a:t>
            </a:r>
            <a:r>
              <a:rPr lang="en-US" altLang="zh-TW" dirty="0"/>
              <a:t>+1*26</a:t>
            </a:r>
            <a:r>
              <a:rPr lang="en-US" altLang="zh-TW" baseline="30000" dirty="0"/>
              <a:t>1</a:t>
            </a:r>
            <a:r>
              <a:rPr lang="en-US" altLang="zh-TW" dirty="0"/>
              <a:t>+2*26</a:t>
            </a:r>
            <a:r>
              <a:rPr lang="en-US" altLang="zh-TW" baseline="30000" dirty="0"/>
              <a:t>0</a:t>
            </a:r>
          </a:p>
          <a:p>
            <a:pPr marL="457200" lvl="1" indent="0">
              <a:buNone/>
            </a:pPr>
            <a:r>
              <a:rPr lang="en-US" altLang="zh-TW" dirty="0"/>
              <a:t>= 28</a:t>
            </a:r>
          </a:p>
          <a:p>
            <a:r>
              <a:rPr lang="en-US" altLang="zh-TW" dirty="0"/>
              <a:t>0123</a:t>
            </a:r>
          </a:p>
          <a:p>
            <a:pPr marL="457200" lvl="1" indent="0">
              <a:buNone/>
            </a:pPr>
            <a:r>
              <a:rPr lang="en-US" altLang="zh-TW" dirty="0"/>
              <a:t>= 0*10</a:t>
            </a:r>
            <a:r>
              <a:rPr lang="en-US" altLang="zh-TW" baseline="30000" dirty="0"/>
              <a:t>3</a:t>
            </a:r>
            <a:r>
              <a:rPr lang="en-US" altLang="zh-TW" dirty="0"/>
              <a:t>+1*10</a:t>
            </a:r>
            <a:r>
              <a:rPr lang="en-US" altLang="zh-TW" baseline="30000" dirty="0"/>
              <a:t>2</a:t>
            </a:r>
            <a:r>
              <a:rPr lang="en-US" altLang="zh-TW" dirty="0"/>
              <a:t>+2*10</a:t>
            </a:r>
            <a:r>
              <a:rPr lang="en-US" altLang="zh-TW" baseline="30000" dirty="0"/>
              <a:t>1</a:t>
            </a:r>
            <a:r>
              <a:rPr lang="en-US" altLang="zh-TW" dirty="0"/>
              <a:t>+3*10</a:t>
            </a:r>
            <a:r>
              <a:rPr lang="en-US" altLang="zh-TW" baseline="30000" dirty="0"/>
              <a:t>0</a:t>
            </a:r>
            <a:r>
              <a:rPr lang="en-US" altLang="zh-TW" dirty="0"/>
              <a:t> </a:t>
            </a:r>
          </a:p>
          <a:p>
            <a:pPr marL="457200" lvl="1" indent="0">
              <a:buNone/>
            </a:pPr>
            <a:r>
              <a:rPr lang="en-US" altLang="zh-TW" dirty="0"/>
              <a:t>= 123</a:t>
            </a:r>
          </a:p>
          <a:p>
            <a:r>
              <a:rPr lang="en-US" altLang="zh-TW" dirty="0"/>
              <a:t>|123-28| = 95 &lt; 100</a:t>
            </a:r>
          </a:p>
          <a:p>
            <a:pPr lvl="1"/>
            <a:r>
              <a:rPr lang="en-US" altLang="zh-TW" dirty="0"/>
              <a:t>Nice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ASCII</a:t>
            </a:r>
            <a:r>
              <a:rPr lang="zh-TW" altLang="en-US" dirty="0"/>
              <a:t>碼去轉換數值</a:t>
            </a:r>
            <a:endParaRPr lang="en-US" altLang="zh-TW" dirty="0"/>
          </a:p>
          <a:p>
            <a:pPr lvl="1"/>
            <a:r>
              <a:rPr lang="en-US" altLang="zh-TW" dirty="0"/>
              <a:t>‘A’-65=0( ‘B’-65=1, …)</a:t>
            </a:r>
          </a:p>
          <a:p>
            <a:pPr lvl="1"/>
            <a:r>
              <a:rPr lang="en-US" altLang="zh-TW" dirty="0"/>
              <a:t>‘0’-48=0(‘1’-48=1, …)</a:t>
            </a:r>
          </a:p>
          <a:p>
            <a:r>
              <a:rPr lang="zh-TW" altLang="en-US" dirty="0"/>
              <a:t>利用字串位置計算數字的基底值</a:t>
            </a:r>
            <a:endParaRPr lang="en-US" altLang="zh-TW" dirty="0"/>
          </a:p>
          <a:p>
            <a:pPr lvl="1"/>
            <a:r>
              <a:rPr lang="en-US" altLang="zh-TW" dirty="0"/>
              <a:t>ABC </a:t>
            </a:r>
            <a:r>
              <a:rPr lang="zh-TW" altLang="en-US" dirty="0"/>
              <a:t>是</a:t>
            </a:r>
            <a:r>
              <a:rPr lang="en-US" altLang="zh-TW" dirty="0"/>
              <a:t>26</a:t>
            </a:r>
            <a:r>
              <a:rPr lang="zh-TW" altLang="en-US" dirty="0"/>
              <a:t>進位</a:t>
            </a:r>
            <a:endParaRPr lang="en-US" altLang="zh-TW" dirty="0"/>
          </a:p>
          <a:p>
            <a:pPr lvl="1"/>
            <a:r>
              <a:rPr lang="en-US" altLang="zh-TW" dirty="0"/>
              <a:t>1234 </a:t>
            </a:r>
            <a:r>
              <a:rPr lang="zh-TW" altLang="en-US" dirty="0"/>
              <a:t>是</a:t>
            </a:r>
            <a:r>
              <a:rPr lang="en-US" altLang="zh-TW" dirty="0"/>
              <a:t>10</a:t>
            </a:r>
            <a:r>
              <a:rPr lang="zh-TW" altLang="en-US" dirty="0"/>
              <a:t>進位</a:t>
            </a:r>
          </a:p>
        </p:txBody>
      </p:sp>
    </p:spTree>
    <p:extLst>
      <p:ext uri="{BB962C8B-B14F-4D97-AF65-F5344CB8AC3E}">
        <p14:creationId xmlns:p14="http://schemas.microsoft.com/office/powerpoint/2010/main" val="122373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797559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A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3143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B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28727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C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4311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-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59895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25479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91063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6647" y="2118049"/>
            <a:ext cx="578498" cy="5691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357400" y="1752610"/>
            <a:ext cx="56268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dirty="0">
                <a:solidFill>
                  <a:srgbClr val="0000FF"/>
                </a:solidFill>
              </a:rPr>
              <a:t>  =     0         1          2         3         4          5         6         7</a:t>
            </a:r>
            <a:endParaRPr lang="zh-TW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624845" y="2869936"/>
            <a:ext cx="21242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(‘A’ – </a:t>
            </a:r>
            <a:r>
              <a:rPr lang="en-US" altLang="zh-TW" sz="2000" b="1" dirty="0">
                <a:solidFill>
                  <a:srgbClr val="7030A0"/>
                </a:solidFill>
              </a:rPr>
              <a:t>65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26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0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(‘B’ – </a:t>
            </a:r>
            <a:r>
              <a:rPr lang="en-US" altLang="zh-TW" sz="2000" b="1" dirty="0">
                <a:solidFill>
                  <a:srgbClr val="7030A0"/>
                </a:solidFill>
              </a:rPr>
              <a:t>65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26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1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(‘C’ – </a:t>
            </a:r>
            <a:r>
              <a:rPr lang="en-US" altLang="zh-TW" sz="2000" b="1" dirty="0">
                <a:solidFill>
                  <a:srgbClr val="7030A0"/>
                </a:solidFill>
              </a:rPr>
              <a:t>65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26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2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2</a:t>
            </a:r>
            <a:r>
              <a:rPr lang="en-US" altLang="zh-TW" sz="2000" b="1" dirty="0"/>
              <a:t>)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(‘0’ – </a:t>
            </a:r>
            <a:r>
              <a:rPr lang="en-US" altLang="zh-TW" sz="2000" b="1" dirty="0">
                <a:solidFill>
                  <a:srgbClr val="7030A0"/>
                </a:solidFill>
              </a:rPr>
              <a:t>48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7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4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(‘1’ – </a:t>
            </a:r>
            <a:r>
              <a:rPr lang="en-US" altLang="zh-TW" sz="2000" b="1" dirty="0">
                <a:solidFill>
                  <a:srgbClr val="7030A0"/>
                </a:solidFill>
              </a:rPr>
              <a:t>48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7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5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(‘2’ – </a:t>
            </a:r>
            <a:r>
              <a:rPr lang="en-US" altLang="zh-TW" sz="2000" b="1" dirty="0">
                <a:solidFill>
                  <a:srgbClr val="7030A0"/>
                </a:solidFill>
              </a:rPr>
              <a:t>48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7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6</a:t>
            </a:r>
            <a:r>
              <a:rPr lang="en-US" altLang="zh-TW" sz="2000" b="1" dirty="0"/>
              <a:t>)</a:t>
            </a:r>
          </a:p>
          <a:p>
            <a:r>
              <a:rPr lang="en-US" altLang="zh-TW" sz="2000" b="1" dirty="0"/>
              <a:t>(‘3’ – </a:t>
            </a:r>
            <a:r>
              <a:rPr lang="en-US" altLang="zh-TW" sz="2000" b="1" dirty="0">
                <a:solidFill>
                  <a:srgbClr val="7030A0"/>
                </a:solidFill>
              </a:rPr>
              <a:t>48</a:t>
            </a:r>
            <a:r>
              <a:rPr lang="en-US" altLang="zh-TW" sz="2000" b="1" dirty="0"/>
              <a:t>)*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en-US" altLang="zh-TW" sz="2000" b="1" dirty="0"/>
              <a:t>^(</a:t>
            </a:r>
            <a:r>
              <a:rPr lang="en-US" altLang="zh-TW" sz="2000" b="1" dirty="0">
                <a:solidFill>
                  <a:srgbClr val="FF0000"/>
                </a:solidFill>
              </a:rPr>
              <a:t>7</a:t>
            </a:r>
            <a:r>
              <a:rPr lang="en-US" altLang="zh-TW" sz="2000" b="1" dirty="0"/>
              <a:t>-</a:t>
            </a:r>
            <a:r>
              <a:rPr lang="en-US" altLang="zh-TW" sz="2000" b="1" dirty="0">
                <a:solidFill>
                  <a:srgbClr val="0000FF"/>
                </a:solidFill>
              </a:rPr>
              <a:t>7</a:t>
            </a:r>
            <a:r>
              <a:rPr lang="en-US" altLang="zh-TW" sz="2000" b="1" dirty="0"/>
              <a:t>)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3802813" y="2869936"/>
            <a:ext cx="6222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0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1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2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3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4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5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6</a:t>
            </a:r>
          </a:p>
          <a:p>
            <a:r>
              <a:rPr lang="en-US" altLang="zh-TW" sz="2000" b="1" i="1" dirty="0" err="1">
                <a:solidFill>
                  <a:srgbClr val="0000FF"/>
                </a:solidFill>
              </a:rPr>
              <a:t>i</a:t>
            </a:r>
            <a:r>
              <a:rPr lang="en-US" altLang="zh-TW" sz="2000" b="1" i="1" dirty="0">
                <a:solidFill>
                  <a:srgbClr val="0000FF"/>
                </a:solidFill>
              </a:rPr>
              <a:t> = 7</a:t>
            </a:r>
            <a:endParaRPr lang="zh-TW" altLang="en-US" sz="2000" b="1" i="1" dirty="0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96592" y="2869936"/>
            <a:ext cx="2952552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1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49" y="793958"/>
            <a:ext cx="7340697" cy="529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5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41" y="204348"/>
            <a:ext cx="8002117" cy="6296904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V="1">
            <a:off x="6675120" y="3532909"/>
            <a:ext cx="1903615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>
            <a:off x="872836" y="3724102"/>
            <a:ext cx="1529542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22218" y="3981796"/>
            <a:ext cx="29759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6093229" y="5004262"/>
            <a:ext cx="2485506" cy="166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872836" y="5212080"/>
            <a:ext cx="2884517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5793971" y="4771505"/>
            <a:ext cx="2784764" cy="166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4141" y="5370022"/>
            <a:ext cx="7896034" cy="66501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578735" y="330310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Segoe UI Emoji" panose="020B0502040204020203" pitchFamily="34" charset="0"/>
              </a:rPr>
              <a:t>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568509" y="447046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Segoe UI Emoji" panose="020B0502040204020203" pitchFamily="34" charset="0"/>
              </a:rPr>
              <a:t>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568509" y="47845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Segoe UI Emoji" panose="020B0502040204020203" pitchFamily="34" charset="0"/>
              </a:rPr>
              <a:t>❎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118172" y="369469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Segoe UI Emoji" panose="020B0502040204020203" pitchFamily="34" charset="0"/>
              </a:rPr>
              <a:t>☑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87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89" y="582355"/>
            <a:ext cx="8040222" cy="36866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587" y="582355"/>
            <a:ext cx="3229426" cy="439163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573578" y="1180407"/>
            <a:ext cx="7207135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573578" y="1404851"/>
            <a:ext cx="48712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7182196" y="1404851"/>
            <a:ext cx="1163782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573578" y="1629295"/>
            <a:ext cx="1354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5802284" y="1612669"/>
            <a:ext cx="2543694" cy="83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62989" y="2892829"/>
            <a:ext cx="3310989" cy="548640"/>
          </a:xfrm>
          <a:prstGeom prst="rect">
            <a:avLst/>
          </a:prstGeom>
          <a:solidFill>
            <a:srgbClr val="92D050">
              <a:alpha val="34118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3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Love </a:t>
            </a:r>
            <a:r>
              <a:rPr lang="zh-TW" altLang="en-US" dirty="0"/>
              <a:t>定義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S and L (</a:t>
            </a:r>
            <a:r>
              <a:rPr lang="zh-TW" altLang="en-US" dirty="0"/>
              <a:t>以二位元表示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若</a:t>
            </a:r>
            <a:r>
              <a:rPr lang="en-US" altLang="zh-TW" dirty="0"/>
              <a:t>S</a:t>
            </a:r>
            <a:r>
              <a:rPr lang="zh-TW" altLang="en-US" dirty="0"/>
              <a:t>可連續減</a:t>
            </a:r>
            <a:r>
              <a:rPr lang="en-US" altLang="zh-TW" dirty="0"/>
              <a:t>L</a:t>
            </a:r>
            <a:r>
              <a:rPr lang="zh-TW" altLang="en-US" dirty="0"/>
              <a:t>，一直到</a:t>
            </a:r>
            <a:r>
              <a:rPr lang="en-US" altLang="zh-TW" dirty="0"/>
              <a:t>0</a:t>
            </a:r>
            <a:r>
              <a:rPr lang="zh-TW" altLang="en-US" dirty="0"/>
              <a:t>，則</a:t>
            </a:r>
            <a:r>
              <a:rPr lang="en-US" altLang="zh-TW" dirty="0"/>
              <a:t>L</a:t>
            </a:r>
            <a:r>
              <a:rPr lang="zh-TW" altLang="en-US" dirty="0"/>
              <a:t>可稱為</a:t>
            </a:r>
            <a:r>
              <a:rPr lang="en-US" altLang="zh-TW" dirty="0"/>
              <a:t>Love of S</a:t>
            </a:r>
          </a:p>
          <a:p>
            <a:pPr lvl="1"/>
            <a:r>
              <a:rPr lang="en-US" altLang="zh-TW" dirty="0"/>
              <a:t>S = 11011</a:t>
            </a:r>
            <a:r>
              <a:rPr lang="zh-TW" altLang="en-US" dirty="0"/>
              <a:t>，</a:t>
            </a:r>
            <a:r>
              <a:rPr lang="en-US" altLang="zh-TW" dirty="0"/>
              <a:t>L=11</a:t>
            </a:r>
          </a:p>
          <a:p>
            <a:pPr lvl="1"/>
            <a:r>
              <a:rPr lang="en-US" altLang="zh-TW" dirty="0"/>
              <a:t>11011</a:t>
            </a:r>
            <a:r>
              <a:rPr lang="en-US" altLang="zh-TW" dirty="0">
                <a:sym typeface="Wingdings" panose="05000000000000000000" pitchFamily="2" charset="2"/>
              </a:rPr>
              <a:t>11000101011001011111100100111011(0)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 </a:t>
            </a:r>
            <a:r>
              <a:rPr lang="zh-TW" altLang="en-US" dirty="0">
                <a:solidFill>
                  <a:srgbClr val="FF0000"/>
                </a:solidFill>
              </a:rPr>
              <a:t>為 </a:t>
            </a:r>
            <a:r>
              <a:rPr lang="en-US" altLang="zh-TW" dirty="0">
                <a:solidFill>
                  <a:srgbClr val="FF0000"/>
                </a:solidFill>
              </a:rPr>
              <a:t>S </a:t>
            </a:r>
            <a:r>
              <a:rPr lang="zh-TW" altLang="en-US" dirty="0">
                <a:solidFill>
                  <a:srgbClr val="FF0000"/>
                </a:solidFill>
              </a:rPr>
              <a:t>的因數</a:t>
            </a:r>
          </a:p>
        </p:txBody>
      </p:sp>
    </p:spTree>
    <p:extLst>
      <p:ext uri="{BB962C8B-B14F-4D97-AF65-F5344CB8AC3E}">
        <p14:creationId xmlns:p14="http://schemas.microsoft.com/office/powerpoint/2010/main" val="394579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Given two S1 </a:t>
            </a:r>
            <a:r>
              <a:rPr lang="zh-TW" altLang="en-US" dirty="0"/>
              <a:t>及</a:t>
            </a:r>
            <a:r>
              <a:rPr lang="en-US" altLang="zh-TW" dirty="0"/>
              <a:t> S2</a:t>
            </a:r>
            <a:r>
              <a:rPr lang="zh-TW" altLang="en-US" dirty="0"/>
              <a:t>，找一個 </a:t>
            </a:r>
            <a:r>
              <a:rPr lang="en-US" altLang="zh-TW" dirty="0"/>
              <a:t>L </a:t>
            </a:r>
            <a:r>
              <a:rPr lang="zh-TW" altLang="en-US" dirty="0"/>
              <a:t>使它為 </a:t>
            </a:r>
            <a:r>
              <a:rPr lang="en-US" altLang="zh-TW" dirty="0"/>
              <a:t>S1</a:t>
            </a:r>
            <a:r>
              <a:rPr lang="zh-TW" altLang="en-US" dirty="0"/>
              <a:t>及</a:t>
            </a:r>
            <a:r>
              <a:rPr lang="en-US" altLang="zh-TW" dirty="0"/>
              <a:t>S2 </a:t>
            </a:r>
            <a:r>
              <a:rPr lang="zh-TW" altLang="en-US" dirty="0"/>
              <a:t>的 </a:t>
            </a:r>
            <a:r>
              <a:rPr lang="en-US" altLang="zh-TW" dirty="0"/>
              <a:t>LOVE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 </a:t>
            </a:r>
            <a:r>
              <a:rPr lang="zh-TW" altLang="en-US" dirty="0">
                <a:solidFill>
                  <a:srgbClr val="FF0000"/>
                </a:solidFill>
              </a:rPr>
              <a:t>為 </a:t>
            </a:r>
            <a:r>
              <a:rPr lang="en-US" altLang="zh-TW" dirty="0">
                <a:solidFill>
                  <a:srgbClr val="FF0000"/>
                </a:solidFill>
              </a:rPr>
              <a:t>S1 </a:t>
            </a:r>
            <a:r>
              <a:rPr lang="zh-TW" altLang="en-US" dirty="0">
                <a:solidFill>
                  <a:srgbClr val="FF0000"/>
                </a:solidFill>
              </a:rPr>
              <a:t>及 </a:t>
            </a:r>
            <a:r>
              <a:rPr lang="en-US" altLang="zh-TW" dirty="0">
                <a:solidFill>
                  <a:srgbClr val="FF0000"/>
                </a:solidFill>
              </a:rPr>
              <a:t>S2 </a:t>
            </a:r>
            <a:r>
              <a:rPr lang="zh-TW" altLang="en-US" dirty="0">
                <a:solidFill>
                  <a:srgbClr val="FF0000"/>
                </a:solidFill>
              </a:rPr>
              <a:t>的公因數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若 </a:t>
            </a:r>
            <a:r>
              <a:rPr lang="en-US" altLang="zh-TW" dirty="0">
                <a:solidFill>
                  <a:srgbClr val="7030A0"/>
                </a:solidFill>
              </a:rPr>
              <a:t>L &gt; S </a:t>
            </a:r>
            <a:r>
              <a:rPr lang="zh-TW" altLang="en-US" dirty="0">
                <a:solidFill>
                  <a:srgbClr val="7030A0"/>
                </a:solidFill>
              </a:rPr>
              <a:t>，</a:t>
            </a:r>
            <a:r>
              <a:rPr lang="en-US" altLang="zh-TW" dirty="0">
                <a:solidFill>
                  <a:srgbClr val="7030A0"/>
                </a:solidFill>
              </a:rPr>
              <a:t>L</a:t>
            </a:r>
            <a:r>
              <a:rPr lang="zh-TW" altLang="en-US" dirty="0">
                <a:solidFill>
                  <a:srgbClr val="7030A0"/>
                </a:solidFill>
              </a:rPr>
              <a:t>一定不為 </a:t>
            </a:r>
            <a:r>
              <a:rPr lang="en-US" altLang="zh-TW" dirty="0">
                <a:solidFill>
                  <a:srgbClr val="7030A0"/>
                </a:solidFill>
              </a:rPr>
              <a:t>S </a:t>
            </a:r>
            <a:r>
              <a:rPr lang="zh-TW" altLang="en-US" dirty="0">
                <a:solidFill>
                  <a:srgbClr val="7030A0"/>
                </a:solidFill>
              </a:rPr>
              <a:t>的 </a:t>
            </a:r>
            <a:r>
              <a:rPr lang="en-US" altLang="zh-TW" dirty="0">
                <a:solidFill>
                  <a:srgbClr val="7030A0"/>
                </a:solidFill>
              </a:rPr>
              <a:t>LOVE</a:t>
            </a:r>
          </a:p>
          <a:p>
            <a:r>
              <a:rPr lang="zh-TW" altLang="en-US" dirty="0">
                <a:solidFill>
                  <a:srgbClr val="7030A0"/>
                </a:solidFill>
              </a:rPr>
              <a:t>若 </a:t>
            </a:r>
            <a:r>
              <a:rPr lang="en-US" altLang="zh-TW" dirty="0">
                <a:solidFill>
                  <a:srgbClr val="7030A0"/>
                </a:solidFill>
              </a:rPr>
              <a:t>L = S</a:t>
            </a:r>
            <a:r>
              <a:rPr lang="zh-TW" altLang="en-US" dirty="0">
                <a:solidFill>
                  <a:srgbClr val="7030A0"/>
                </a:solidFill>
              </a:rPr>
              <a:t>，</a:t>
            </a:r>
            <a:r>
              <a:rPr lang="en-US" altLang="zh-TW" dirty="0">
                <a:solidFill>
                  <a:srgbClr val="7030A0"/>
                </a:solidFill>
              </a:rPr>
              <a:t> L</a:t>
            </a:r>
            <a:r>
              <a:rPr lang="zh-TW" altLang="en-US" dirty="0">
                <a:solidFill>
                  <a:srgbClr val="7030A0"/>
                </a:solidFill>
              </a:rPr>
              <a:t>一定為 </a:t>
            </a:r>
            <a:r>
              <a:rPr lang="en-US" altLang="zh-TW" dirty="0">
                <a:solidFill>
                  <a:srgbClr val="7030A0"/>
                </a:solidFill>
              </a:rPr>
              <a:t>S </a:t>
            </a:r>
            <a:r>
              <a:rPr lang="zh-TW" altLang="en-US" dirty="0">
                <a:solidFill>
                  <a:srgbClr val="7030A0"/>
                </a:solidFill>
              </a:rPr>
              <a:t>的 </a:t>
            </a:r>
            <a:r>
              <a:rPr lang="en-US" altLang="zh-TW" dirty="0">
                <a:solidFill>
                  <a:srgbClr val="7030A0"/>
                </a:solidFill>
              </a:rPr>
              <a:t>LOVE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S </a:t>
            </a:r>
            <a:r>
              <a:rPr lang="zh-TW" altLang="en-US" dirty="0">
                <a:solidFill>
                  <a:srgbClr val="7030A0"/>
                </a:solidFill>
              </a:rPr>
              <a:t>二進位表示的第一位數不為 </a:t>
            </a:r>
            <a:r>
              <a:rPr lang="en-US" altLang="zh-TW" dirty="0">
                <a:solidFill>
                  <a:srgbClr val="7030A0"/>
                </a:solidFill>
              </a:rPr>
              <a:t>0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S </a:t>
            </a:r>
            <a:r>
              <a:rPr lang="zh-TW" altLang="en-US" dirty="0">
                <a:solidFill>
                  <a:srgbClr val="7030A0"/>
                </a:solidFill>
              </a:rPr>
              <a:t>二進位表示不可只有一位數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317672" y="4081790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S 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不可為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1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88967" y="3848793"/>
            <a:ext cx="5095702" cy="9892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6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 </a:t>
            </a: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b</a:t>
            </a:r>
            <a:r>
              <a:rPr lang="zh-TW" altLang="en-US" dirty="0"/>
              <a:t>最大公因數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given a, b (a&gt;b)</a:t>
            </a:r>
          </a:p>
          <a:p>
            <a:pPr marL="0" indent="0">
              <a:buNone/>
            </a:pPr>
            <a:r>
              <a:rPr lang="en-US" altLang="zh-TW" dirty="0"/>
              <a:t>let r=</a:t>
            </a:r>
            <a:r>
              <a:rPr lang="en-US" altLang="zh-TW" dirty="0" err="1"/>
              <a:t>a%b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while (r != 0){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/>
              <a:t>a = b;</a:t>
            </a:r>
          </a:p>
          <a:p>
            <a:pPr marL="457200" lvl="1" indent="0">
              <a:buNone/>
            </a:pPr>
            <a:r>
              <a:rPr lang="en-US" altLang="zh-TW" sz="2800" dirty="0"/>
              <a:t>b = r;</a:t>
            </a:r>
          </a:p>
          <a:p>
            <a:pPr marL="457200" lvl="1" indent="0">
              <a:buNone/>
            </a:pPr>
            <a:r>
              <a:rPr lang="en-US" altLang="zh-TW" sz="2800" dirty="0"/>
              <a:t>r = </a:t>
            </a:r>
            <a:r>
              <a:rPr lang="en-US" altLang="zh-TW" sz="2800" dirty="0" err="1"/>
              <a:t>a%b</a:t>
            </a:r>
            <a:r>
              <a:rPr lang="en-US" altLang="zh-TW" sz="2800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return b;</a:t>
            </a:r>
            <a:endParaRPr lang="zh-TW" altLang="en-US" dirty="0"/>
          </a:p>
        </p:txBody>
      </p:sp>
      <p:pic>
        <p:nvPicPr>
          <p:cNvPr id="1026" name="Picture 2" descr="圖片">
            <a:extLst>
              <a:ext uri="{FF2B5EF4-FFF2-40B4-BE49-F238E27FC236}">
                <a16:creationId xmlns:a16="http://schemas.microsoft.com/office/drawing/2014/main" id="{D245D3E0-313D-4457-BF99-0590CD7AA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2"/>
          <a:stretch/>
        </p:blipFill>
        <p:spPr bwMode="auto">
          <a:xfrm>
            <a:off x="6096000" y="1313415"/>
            <a:ext cx="421586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78AACF9-5E93-0B14-32EF-C3017715769F}"/>
              </a:ext>
            </a:extLst>
          </p:cNvPr>
          <p:cNvSpPr txBox="1"/>
          <p:nvPr/>
        </p:nvSpPr>
        <p:spPr>
          <a:xfrm>
            <a:off x="7072853" y="6172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BiauKai" panose="02010601000101010101" pitchFamily="2" charset="-120"/>
                <a:ea typeface="BiauKai" panose="02010601000101010101" pitchFamily="2" charset="-120"/>
              </a:rPr>
              <a:t>歐幾里德最大公因數</a:t>
            </a:r>
          </a:p>
        </p:txBody>
      </p:sp>
    </p:spTree>
    <p:extLst>
      <p:ext uri="{BB962C8B-B14F-4D97-AF65-F5344CB8AC3E}">
        <p14:creationId xmlns:p14="http://schemas.microsoft.com/office/powerpoint/2010/main" val="112056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99" y="270680"/>
            <a:ext cx="6852227" cy="642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5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0FE84-D6B7-1956-4C52-EBE1573E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Binary </a:t>
            </a:r>
            <a:r>
              <a:rPr kumimoji="1" lang="zh-TW" altLang="en-US" dirty="0"/>
              <a:t>轉 </a:t>
            </a:r>
            <a:r>
              <a:rPr kumimoji="1" lang="en-US" altLang="zh-TW" dirty="0"/>
              <a:t>integer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A4DBBE-B217-F07F-AC08-00902E69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zh-TW" dirty="0">
                <a:solidFill>
                  <a:srgbClr val="942092"/>
                </a:solidFill>
              </a:rPr>
              <a:t>int</a:t>
            </a:r>
            <a:r>
              <a:rPr kumimoji="1" lang="en" altLang="zh-TW" dirty="0"/>
              <a:t> bin2int(</a:t>
            </a:r>
            <a:r>
              <a:rPr kumimoji="1" lang="en" altLang="zh-TW" dirty="0">
                <a:solidFill>
                  <a:srgbClr val="942092"/>
                </a:solidFill>
              </a:rPr>
              <a:t>char</a:t>
            </a:r>
            <a:r>
              <a:rPr kumimoji="1" lang="en" altLang="zh-TW" dirty="0"/>
              <a:t>* s){</a:t>
            </a:r>
          </a:p>
          <a:p>
            <a:pPr marL="0" indent="0">
              <a:buNone/>
            </a:pPr>
            <a:r>
              <a:rPr kumimoji="1" lang="en" altLang="zh-TW" dirty="0"/>
              <a:t>    </a:t>
            </a:r>
            <a:r>
              <a:rPr kumimoji="1" lang="en" altLang="zh-TW" dirty="0">
                <a:solidFill>
                  <a:srgbClr val="942092"/>
                </a:solidFill>
              </a:rPr>
              <a:t>double</a:t>
            </a:r>
            <a:r>
              <a:rPr kumimoji="1" lang="en" altLang="zh-TW" dirty="0"/>
              <a:t> sum=</a:t>
            </a:r>
            <a:r>
              <a:rPr kumimoji="1" lang="en" altLang="zh-TW" dirty="0">
                <a:solidFill>
                  <a:srgbClr val="0432FF"/>
                </a:solidFill>
              </a:rPr>
              <a:t>0</a:t>
            </a:r>
            <a:r>
              <a:rPr kumimoji="1" lang="en" altLang="zh-TW" dirty="0"/>
              <a:t>;</a:t>
            </a:r>
          </a:p>
          <a:p>
            <a:pPr marL="0" indent="0">
              <a:buNone/>
            </a:pPr>
            <a:r>
              <a:rPr kumimoji="1" lang="en" altLang="zh-TW" dirty="0"/>
              <a:t>    </a:t>
            </a:r>
            <a:r>
              <a:rPr kumimoji="1" lang="en" altLang="zh-TW" dirty="0">
                <a:solidFill>
                  <a:srgbClr val="942092"/>
                </a:solidFill>
              </a:rPr>
              <a:t>for</a:t>
            </a:r>
            <a:r>
              <a:rPr kumimoji="1" lang="en" altLang="zh-TW" dirty="0"/>
              <a:t> (</a:t>
            </a:r>
            <a:r>
              <a:rPr kumimoji="1" lang="en" altLang="zh-TW" dirty="0">
                <a:solidFill>
                  <a:srgbClr val="942092"/>
                </a:solidFill>
              </a:rPr>
              <a:t>int</a:t>
            </a:r>
            <a:r>
              <a:rPr kumimoji="1" lang="en" altLang="zh-TW" dirty="0"/>
              <a:t>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=</a:t>
            </a:r>
            <a:r>
              <a:rPr kumimoji="1" lang="en" altLang="zh-TW" dirty="0">
                <a:solidFill>
                  <a:srgbClr val="0432FF"/>
                </a:solidFill>
              </a:rPr>
              <a:t>0</a:t>
            </a:r>
            <a:r>
              <a:rPr kumimoji="1" lang="en" altLang="zh-TW" dirty="0"/>
              <a:t>;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&lt;</a:t>
            </a:r>
            <a:r>
              <a:rPr kumimoji="1" lang="en" altLang="zh-TW" dirty="0" err="1"/>
              <a:t>strlen</a:t>
            </a:r>
            <a:r>
              <a:rPr kumimoji="1" lang="en" altLang="zh-TW" dirty="0"/>
              <a:t>(s); </a:t>
            </a:r>
            <a:r>
              <a:rPr kumimoji="1" lang="en" altLang="zh-TW" dirty="0" err="1"/>
              <a:t>i</a:t>
            </a:r>
            <a:r>
              <a:rPr kumimoji="1" lang="en" altLang="zh-TW" dirty="0"/>
              <a:t>++){</a:t>
            </a:r>
          </a:p>
          <a:p>
            <a:pPr marL="0" indent="0">
              <a:buNone/>
            </a:pPr>
            <a:r>
              <a:rPr kumimoji="1" lang="en" altLang="zh-TW" dirty="0"/>
              <a:t>        </a:t>
            </a:r>
            <a:r>
              <a:rPr kumimoji="1" lang="en" altLang="zh-TW" dirty="0">
                <a:solidFill>
                  <a:srgbClr val="942092"/>
                </a:solidFill>
              </a:rPr>
              <a:t>int</a:t>
            </a:r>
            <a:r>
              <a:rPr kumimoji="1" lang="en" altLang="zh-TW" dirty="0"/>
              <a:t> n = s[</a:t>
            </a:r>
            <a:r>
              <a:rPr kumimoji="1" lang="en" altLang="zh-TW" dirty="0" err="1"/>
              <a:t>i</a:t>
            </a:r>
            <a:r>
              <a:rPr kumimoji="1" lang="en" altLang="zh-TW" dirty="0"/>
              <a:t>]-'</a:t>
            </a:r>
            <a:r>
              <a:rPr kumimoji="1" lang="en" altLang="zh-TW" dirty="0">
                <a:solidFill>
                  <a:srgbClr val="0432FF"/>
                </a:solidFill>
              </a:rPr>
              <a:t>0</a:t>
            </a:r>
            <a:r>
              <a:rPr kumimoji="1" lang="en" altLang="zh-TW" dirty="0"/>
              <a:t>';</a:t>
            </a:r>
          </a:p>
          <a:p>
            <a:pPr marL="0" indent="0">
              <a:buNone/>
            </a:pPr>
            <a:r>
              <a:rPr kumimoji="1" lang="en" altLang="zh-TW" dirty="0"/>
              <a:t>        sum = sum + n*pow(</a:t>
            </a:r>
            <a:r>
              <a:rPr kumimoji="1" lang="en" altLang="zh-TW" dirty="0">
                <a:solidFill>
                  <a:srgbClr val="0432FF"/>
                </a:solidFill>
              </a:rPr>
              <a:t>2</a:t>
            </a:r>
            <a:r>
              <a:rPr kumimoji="1" lang="en" altLang="zh-TW" dirty="0"/>
              <a:t>, </a:t>
            </a:r>
            <a:r>
              <a:rPr kumimoji="1" lang="en" altLang="zh-TW" dirty="0" err="1"/>
              <a:t>strlen</a:t>
            </a:r>
            <a:r>
              <a:rPr kumimoji="1" lang="en" altLang="zh-TW" dirty="0"/>
              <a:t>(s)-i-</a:t>
            </a:r>
            <a:r>
              <a:rPr kumimoji="1" lang="en" altLang="zh-TW" dirty="0">
                <a:solidFill>
                  <a:srgbClr val="0432FF"/>
                </a:solidFill>
              </a:rPr>
              <a:t>1</a:t>
            </a:r>
            <a:r>
              <a:rPr kumimoji="1" lang="en" altLang="zh-TW" dirty="0"/>
              <a:t>);</a:t>
            </a:r>
          </a:p>
          <a:p>
            <a:pPr marL="0" indent="0">
              <a:buNone/>
            </a:pPr>
            <a:r>
              <a:rPr kumimoji="1" lang="en" altLang="zh-TW" dirty="0"/>
              <a:t>    }</a:t>
            </a:r>
          </a:p>
          <a:p>
            <a:pPr marL="0" indent="0">
              <a:buNone/>
            </a:pPr>
            <a:r>
              <a:rPr kumimoji="1" lang="en" altLang="zh-TW" dirty="0"/>
              <a:t>    </a:t>
            </a:r>
            <a:r>
              <a:rPr kumimoji="1" lang="en" altLang="zh-TW" dirty="0">
                <a:solidFill>
                  <a:srgbClr val="942092"/>
                </a:solidFill>
              </a:rPr>
              <a:t>return</a:t>
            </a:r>
            <a:r>
              <a:rPr kumimoji="1" lang="en" altLang="zh-TW" dirty="0"/>
              <a:t> (</a:t>
            </a:r>
            <a:r>
              <a:rPr kumimoji="1" lang="en" altLang="zh-TW" dirty="0">
                <a:solidFill>
                  <a:srgbClr val="942092"/>
                </a:solidFill>
              </a:rPr>
              <a:t>int</a:t>
            </a:r>
            <a:r>
              <a:rPr kumimoji="1" lang="en" altLang="zh-TW" dirty="0"/>
              <a:t>)sum;</a:t>
            </a:r>
          </a:p>
          <a:p>
            <a:pPr marL="0" indent="0">
              <a:buNone/>
            </a:pPr>
            <a:r>
              <a:rPr kumimoji="1" lang="en" altLang="zh-TW" dirty="0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33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55D1B2-76D9-B608-46D8-088026E4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E3316-C8F8-D6D8-14EF-857F8EB8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讀取資料</a:t>
            </a:r>
            <a:endParaRPr kumimoji="1" lang="en-US" altLang="zh-TW" dirty="0"/>
          </a:p>
          <a:p>
            <a:r>
              <a:rPr kumimoji="1" lang="zh-TW" altLang="en-US" dirty="0"/>
              <a:t>將</a:t>
            </a:r>
            <a:r>
              <a:rPr kumimoji="1" lang="en-US" altLang="zh-TW" dirty="0"/>
              <a:t>binary</a:t>
            </a:r>
            <a:r>
              <a:rPr kumimoji="1" lang="zh-TW" altLang="en-US" dirty="0"/>
              <a:t>轉換為</a:t>
            </a:r>
            <a:r>
              <a:rPr kumimoji="1" lang="en-US" altLang="zh-TW" dirty="0"/>
              <a:t>integer</a:t>
            </a:r>
          </a:p>
          <a:p>
            <a:r>
              <a:rPr kumimoji="1" lang="zh-TW" altLang="en-US" dirty="0"/>
              <a:t>計算</a:t>
            </a:r>
            <a:r>
              <a:rPr kumimoji="1" lang="en-US" altLang="zh-TW" dirty="0"/>
              <a:t>GCD</a:t>
            </a:r>
          </a:p>
          <a:p>
            <a:r>
              <a:rPr kumimoji="1" lang="zh-TW" altLang="en-US" dirty="0"/>
              <a:t>根據</a:t>
            </a:r>
            <a:r>
              <a:rPr kumimoji="1" lang="en-US" altLang="zh-TW" dirty="0"/>
              <a:t>GCD</a:t>
            </a:r>
            <a:r>
              <a:rPr kumimoji="1" lang="zh-TW" altLang="en-US" dirty="0"/>
              <a:t>列印結果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gcd</a:t>
            </a:r>
            <a:r>
              <a:rPr kumimoji="1" lang="en-US" altLang="zh-TW" dirty="0"/>
              <a:t> &gt; 1, “Pair #n: All you need is love.”</a:t>
            </a:r>
          </a:p>
          <a:p>
            <a:pPr lvl="1"/>
            <a:r>
              <a:rPr kumimoji="1" lang="en-US" altLang="zh-TW" dirty="0"/>
              <a:t>else, “Pair #n: Love is not all you need.”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4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5" y="280553"/>
            <a:ext cx="8021169" cy="62206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72" y="3852926"/>
            <a:ext cx="1467055" cy="26483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6FA4C07-8DE3-F1F3-8440-3F8C4C1A9764}"/>
              </a:ext>
            </a:extLst>
          </p:cNvPr>
          <p:cNvSpPr/>
          <p:nvPr/>
        </p:nvSpPr>
        <p:spPr>
          <a:xfrm>
            <a:off x="654908" y="1816443"/>
            <a:ext cx="5202195" cy="1037968"/>
          </a:xfrm>
          <a:prstGeom prst="rect">
            <a:avLst/>
          </a:prstGeom>
          <a:solidFill>
            <a:srgbClr val="00B0F0">
              <a:alpha val="2470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198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5B089-06AF-D824-79C7-34CAC60D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FFD9B6-D2D1-F6EA-EBE5-D95718CB3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a[1]=n, a[</a:t>
            </a:r>
            <a:r>
              <a:rPr lang="en-US" altLang="zh-TW" dirty="0" err="1"/>
              <a:t>i</a:t>
            </a:r>
            <a:r>
              <a:rPr lang="en-US" altLang="zh-TW" dirty="0"/>
              <a:t>] = a[i-1]/m, 1&lt;</a:t>
            </a:r>
            <a:r>
              <a:rPr lang="en-US" altLang="zh-TW" dirty="0" err="1"/>
              <a:t>i≤k</a:t>
            </a:r>
            <a:endParaRPr lang="en-US" altLang="zh-TW" dirty="0"/>
          </a:p>
          <a:p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]%m==0, 1≤i&lt;k</a:t>
            </a:r>
          </a:p>
          <a:p>
            <a:r>
              <a:rPr lang="en-US" altLang="zh-TW" dirty="0"/>
              <a:t>a[1] &gt; a[2] &gt; a[3]…&gt; a[k]</a:t>
            </a:r>
          </a:p>
          <a:p>
            <a:r>
              <a:rPr lang="zh-TW" altLang="en-US" dirty="0"/>
              <a:t>例</a:t>
            </a:r>
            <a:r>
              <a:rPr lang="en-US" altLang="zh-TW" dirty="0"/>
              <a:t> n=125 , m=5</a:t>
            </a:r>
          </a:p>
          <a:p>
            <a:r>
              <a:rPr lang="en-US" altLang="zh-TW" dirty="0"/>
              <a:t>a[1]=125, a[2]=125/5=25, a[3]=25/5=5, a[4]=5/5=1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314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0F5423D-9F82-D313-4F3A-A69C0DC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A888EE-3242-700B-0485-2830653ADB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given n, 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setup k, a[30]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 err="1"/>
              <a:t>isBoring</a:t>
            </a:r>
            <a:r>
              <a:rPr lang="en-US" altLang="zh-TW" sz="2000" b="1" dirty="0"/>
              <a:t> =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while (n&gt;1){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if (</a:t>
            </a:r>
            <a:r>
              <a:rPr lang="en-US" altLang="zh-TW" sz="2000" b="1" dirty="0" err="1"/>
              <a:t>n%m</a:t>
            </a:r>
            <a:r>
              <a:rPr lang="en-US" altLang="zh-TW" sz="2000" b="1" dirty="0"/>
              <a:t>!=0){ //n</a:t>
            </a:r>
            <a:r>
              <a:rPr lang="zh-TW" altLang="en-US" sz="2000" b="1" dirty="0"/>
              <a:t>不能整除</a:t>
            </a:r>
            <a:r>
              <a:rPr lang="en-US" altLang="zh-TW" sz="2000" b="1" dirty="0"/>
              <a:t>m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    </a:t>
            </a:r>
            <a:r>
              <a:rPr lang="en-US" altLang="zh-TW" sz="2000" b="1" dirty="0" err="1"/>
              <a:t>isBoring</a:t>
            </a:r>
            <a:r>
              <a:rPr lang="en-US" altLang="zh-TW" sz="2000" b="1" dirty="0"/>
              <a:t>=1;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    break;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a[k]=n;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n = n/m;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k++;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if (n==1) a[k]=n;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8EF173F-A79F-3595-CC50-77C21BAA45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If (</a:t>
            </a:r>
            <a:r>
              <a:rPr lang="en-US" altLang="zh-TW" sz="2000" b="1" dirty="0" err="1"/>
              <a:t>isBoring</a:t>
            </a:r>
            <a:r>
              <a:rPr lang="en-US" altLang="zh-TW" sz="2000" b="1" dirty="0"/>
              <a:t>) </a:t>
            </a:r>
            <a:r>
              <a:rPr lang="en-US" altLang="zh-TW" sz="2000" b="1" dirty="0" err="1"/>
              <a:t>printf</a:t>
            </a:r>
            <a:r>
              <a:rPr lang="en-US" altLang="zh-TW" sz="2000" b="1" dirty="0"/>
              <a:t>(“Boring!\n”);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else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for (int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=0;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&lt;k+1;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++)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     </a:t>
            </a:r>
            <a:r>
              <a:rPr lang="en-US" altLang="zh-TW" sz="2000" b="1" dirty="0" err="1"/>
              <a:t>printf</a:t>
            </a:r>
            <a:r>
              <a:rPr lang="en-US" altLang="zh-TW" sz="2000" b="1" dirty="0"/>
              <a:t>(“%d “, a[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     </a:t>
            </a:r>
            <a:r>
              <a:rPr lang="en-US" altLang="zh-TW" sz="2000" b="1" dirty="0" err="1"/>
              <a:t>printf</a:t>
            </a:r>
            <a:r>
              <a:rPr lang="en-US" altLang="zh-TW" sz="2000" b="1" dirty="0"/>
              <a:t>(“\n”);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329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8" y="568456"/>
            <a:ext cx="8988734" cy="601373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232" y="3486138"/>
            <a:ext cx="1705213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9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8836"/>
            <a:ext cx="10193173" cy="3524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文字方塊 4"/>
          <p:cNvSpPr txBox="1"/>
          <p:nvPr/>
        </p:nvSpPr>
        <p:spPr>
          <a:xfrm>
            <a:off x="838200" y="1966274"/>
            <a:ext cx="7058891" cy="4832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標楷體" panose="03000509000000000000" pitchFamily="65" charset="-120"/>
              </a:rPr>
              <a:t>given n</a:t>
            </a:r>
          </a:p>
          <a:p>
            <a:r>
              <a:rPr lang="en-US" altLang="zh-TW" sz="28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int</a:t>
            </a:r>
            <a:r>
              <a:rPr lang="en-US" altLang="zh-TW" sz="2800" b="1" dirty="0">
                <a:ea typeface="標楷體" panose="03000509000000000000" pitchFamily="65" charset="-120"/>
              </a:rPr>
              <a:t> </a:t>
            </a:r>
            <a:r>
              <a:rPr lang="en-US" altLang="zh-TW" sz="2800" b="1" dirty="0" err="1">
                <a:solidFill>
                  <a:srgbClr val="7030A0"/>
                </a:solidFill>
                <a:ea typeface="標楷體" panose="03000509000000000000" pitchFamily="65" charset="-120"/>
              </a:rPr>
              <a:t>checkPrime</a:t>
            </a:r>
            <a:r>
              <a:rPr lang="en-US" altLang="zh-TW" sz="2800" b="1" dirty="0">
                <a:ea typeface="標楷體" panose="03000509000000000000" pitchFamily="65" charset="-120"/>
              </a:rPr>
              <a:t>(</a:t>
            </a:r>
            <a:r>
              <a:rPr lang="en-US" altLang="zh-TW" sz="2800" b="1" dirty="0" err="1">
                <a:solidFill>
                  <a:srgbClr val="00B050"/>
                </a:solidFill>
                <a:ea typeface="標楷體" panose="03000509000000000000" pitchFamily="65" charset="-120"/>
              </a:rPr>
              <a:t>int</a:t>
            </a:r>
            <a:r>
              <a:rPr lang="en-US" altLang="zh-TW" sz="2800" b="1" dirty="0">
                <a:solidFill>
                  <a:srgbClr val="00B050"/>
                </a:solidFill>
                <a:ea typeface="標楷體" panose="03000509000000000000" pitchFamily="65" charset="-120"/>
              </a:rPr>
              <a:t> n</a:t>
            </a:r>
            <a:r>
              <a:rPr lang="en-US" altLang="zh-TW" sz="2800" b="1" dirty="0">
                <a:ea typeface="標楷體" panose="03000509000000000000" pitchFamily="65" charset="-120"/>
              </a:rPr>
              <a:t>){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</a:t>
            </a:r>
            <a:r>
              <a:rPr lang="en-US" altLang="zh-TW" sz="28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isPrime</a:t>
            </a:r>
            <a:r>
              <a:rPr lang="en-US" altLang="zh-TW" sz="2800" b="1" dirty="0">
                <a:ea typeface="標楷體" panose="03000509000000000000" pitchFamily="65" charset="-120"/>
              </a:rPr>
              <a:t> = 1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n</a:t>
            </a:r>
            <a:r>
              <a:rPr lang="zh-TW" altLang="en-US" sz="2800" b="1" dirty="0">
                <a:ea typeface="標楷體" panose="03000509000000000000" pitchFamily="65" charset="-120"/>
              </a:rPr>
              <a:t>為偶數 </a:t>
            </a:r>
            <a:r>
              <a:rPr lang="en-US" altLang="zh-TW" sz="2800" b="1" dirty="0">
                <a:ea typeface="標楷體" panose="03000509000000000000" pitchFamily="65" charset="-120"/>
              </a:rPr>
              <a:t>k=n/2+1, n </a:t>
            </a:r>
            <a:r>
              <a:rPr lang="zh-TW" altLang="en-US" sz="2800" b="1" dirty="0">
                <a:ea typeface="標楷體" panose="03000509000000000000" pitchFamily="65" charset="-120"/>
              </a:rPr>
              <a:t>為奇數 </a:t>
            </a:r>
            <a:r>
              <a:rPr lang="en-US" altLang="zh-TW" sz="2800" b="1" dirty="0">
                <a:ea typeface="標楷體" panose="03000509000000000000" pitchFamily="65" charset="-120"/>
              </a:rPr>
              <a:t>k=n/2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for (</a:t>
            </a:r>
            <a:r>
              <a:rPr lang="en-US" altLang="zh-TW" sz="2800" b="1" dirty="0" err="1">
                <a:ea typeface="標楷體" panose="03000509000000000000" pitchFamily="65" charset="-120"/>
              </a:rPr>
              <a:t>i</a:t>
            </a:r>
            <a:r>
              <a:rPr lang="en-US" altLang="zh-TW" sz="2800" b="1" dirty="0">
                <a:ea typeface="標楷體" panose="03000509000000000000" pitchFamily="65" charset="-120"/>
              </a:rPr>
              <a:t>=2 to k){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     if (</a:t>
            </a:r>
            <a:r>
              <a:rPr lang="en-US" altLang="zh-TW" sz="2800" b="1" dirty="0" err="1">
                <a:ea typeface="標楷體" panose="03000509000000000000" pitchFamily="65" charset="-120"/>
              </a:rPr>
              <a:t>n%i</a:t>
            </a:r>
            <a:r>
              <a:rPr lang="en-US" altLang="zh-TW" sz="2800" b="1" dirty="0">
                <a:ea typeface="標楷體" panose="03000509000000000000" pitchFamily="65" charset="-120"/>
              </a:rPr>
              <a:t> == 0)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          </a:t>
            </a:r>
            <a:r>
              <a:rPr lang="en-US" altLang="zh-TW" sz="28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isPrime</a:t>
            </a:r>
            <a:r>
              <a:rPr lang="en-US" altLang="zh-TW" sz="2800" b="1" dirty="0">
                <a:ea typeface="標楷體" panose="03000509000000000000" pitchFamily="65" charset="-120"/>
              </a:rPr>
              <a:t>=0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          break;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}</a:t>
            </a: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     </a:t>
            </a:r>
            <a:r>
              <a:rPr lang="en-US" altLang="zh-TW" sz="2800" b="1" dirty="0">
                <a:solidFill>
                  <a:srgbClr val="00B0F0"/>
                </a:solidFill>
                <a:ea typeface="標楷體" panose="03000509000000000000" pitchFamily="65" charset="-120"/>
              </a:rPr>
              <a:t>return</a:t>
            </a:r>
            <a:r>
              <a:rPr lang="en-US" altLang="zh-TW" sz="2800" b="1" dirty="0">
                <a:ea typeface="標楷體" panose="03000509000000000000" pitchFamily="65" charset="-120"/>
              </a:rPr>
              <a:t> </a:t>
            </a:r>
            <a:r>
              <a:rPr lang="en-US" altLang="zh-TW" sz="2800" b="1" dirty="0" err="1">
                <a:ea typeface="標楷體" panose="03000509000000000000" pitchFamily="65" charset="-120"/>
              </a:rPr>
              <a:t>isPrime</a:t>
            </a:r>
            <a:endParaRPr lang="en-US" altLang="zh-TW" sz="2800" b="1" dirty="0">
              <a:ea typeface="標楷體" panose="03000509000000000000" pitchFamily="65" charset="-120"/>
            </a:endParaRPr>
          </a:p>
          <a:p>
            <a:r>
              <a:rPr lang="en-US" altLang="zh-TW" sz="2800" b="1" dirty="0">
                <a:ea typeface="標楷體" panose="03000509000000000000" pitchFamily="65" charset="-120"/>
              </a:rPr>
              <a:t>}</a:t>
            </a:r>
            <a:endParaRPr lang="zh-TW" altLang="en-US" sz="2800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7350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03C968-1BA1-4422-1F70-5FBC9ADF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40" y="123567"/>
            <a:ext cx="7010313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9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0" y="828338"/>
            <a:ext cx="9091643" cy="5496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65324" y="2660073"/>
            <a:ext cx="2435629" cy="207818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24930" y="2867891"/>
            <a:ext cx="2658350" cy="207818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2103120" y="5253644"/>
            <a:ext cx="188698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38749" y="5253644"/>
            <a:ext cx="4605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571105" y="5735782"/>
            <a:ext cx="6974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04227" y="5993478"/>
            <a:ext cx="3000895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749040" y="6251171"/>
            <a:ext cx="3823855" cy="8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930" y="3366653"/>
            <a:ext cx="8976024" cy="73152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4931" y="4098173"/>
            <a:ext cx="3206990" cy="249383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1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7" y="152033"/>
            <a:ext cx="7760253" cy="51486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7" y="5300663"/>
            <a:ext cx="1638853" cy="14907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42" y="2134913"/>
            <a:ext cx="7116091" cy="3846787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674225" y="723207"/>
            <a:ext cx="4355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8764" y="906087"/>
            <a:ext cx="1088967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23360" y="906087"/>
            <a:ext cx="2801389" cy="232757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266902" y="1330036"/>
            <a:ext cx="1695796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104015" y="1330036"/>
            <a:ext cx="2427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999316" y="1138844"/>
            <a:ext cx="10307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98764" y="1330036"/>
            <a:ext cx="2555078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31" y="344309"/>
            <a:ext cx="8418607" cy="270562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51131"/>
          <a:stretch/>
        </p:blipFill>
        <p:spPr>
          <a:xfrm>
            <a:off x="1664731" y="3307663"/>
            <a:ext cx="1960882" cy="31439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52511"/>
          <a:stretch/>
        </p:blipFill>
        <p:spPr>
          <a:xfrm>
            <a:off x="3830318" y="3498021"/>
            <a:ext cx="1960882" cy="30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65125"/>
            <a:ext cx="11049000" cy="132556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費氏級數</a:t>
            </a:r>
            <a:r>
              <a:rPr lang="en-US" altLang="zh-TW" sz="3600" dirty="0"/>
              <a:t>: f(0)=0, f(1)=1,…, </a:t>
            </a:r>
            <a:r>
              <a:rPr lang="zh-TW" altLang="en-US" sz="3600" dirty="0"/>
              <a:t>若</a:t>
            </a:r>
            <a:r>
              <a:rPr lang="en-US" altLang="zh-TW" sz="3600" dirty="0"/>
              <a:t>n≥2, f(n)=f(n-2)+f(n-1)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f(0) = 0</a:t>
            </a:r>
          </a:p>
          <a:p>
            <a:r>
              <a:rPr lang="en-US" altLang="zh-TW" dirty="0"/>
              <a:t>f(1) = 1</a:t>
            </a:r>
          </a:p>
          <a:p>
            <a:r>
              <a:rPr lang="en-US" altLang="zh-TW" dirty="0"/>
              <a:t>f(2) = f(0)+f(1)</a:t>
            </a:r>
          </a:p>
          <a:p>
            <a:r>
              <a:rPr lang="en-US" altLang="zh-TW" dirty="0"/>
              <a:t>……</a:t>
            </a:r>
          </a:p>
          <a:p>
            <a:r>
              <a:rPr lang="en-US" altLang="zh-TW" dirty="0"/>
              <a:t>f(n) = f(n-2)+f(n-1)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69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以費氏數為基底的數字表示法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</a:t>
            </a:r>
            <a:r>
              <a:rPr lang="en-US" altLang="zh-TW" dirty="0"/>
              <a:t>a</a:t>
            </a:r>
            <a:r>
              <a:rPr lang="en-US" altLang="zh-TW" baseline="-25000" dirty="0"/>
              <a:t>n</a:t>
            </a:r>
            <a:r>
              <a:rPr lang="en-US" altLang="zh-TW" dirty="0"/>
              <a:t>a</a:t>
            </a:r>
            <a:r>
              <a:rPr lang="en-US" altLang="zh-TW" baseline="-25000" dirty="0"/>
              <a:t>n-1</a:t>
            </a:r>
            <a:r>
              <a:rPr lang="en-US" altLang="zh-TW" dirty="0"/>
              <a:t>a</a:t>
            </a:r>
            <a:r>
              <a:rPr lang="en-US" altLang="zh-TW" baseline="-25000" dirty="0"/>
              <a:t>n-2</a:t>
            </a:r>
            <a:r>
              <a:rPr lang="en-US" altLang="zh-TW" dirty="0"/>
              <a:t>…a</a:t>
            </a:r>
            <a:r>
              <a:rPr lang="en-US" altLang="zh-TW" baseline="-25000" dirty="0"/>
              <a:t>2</a:t>
            </a:r>
            <a:r>
              <a:rPr lang="zh-TW" altLang="en-US" dirty="0"/>
              <a:t>為費氏進位數，</a:t>
            </a:r>
            <a:endParaRPr lang="en-US" altLang="zh-TW" dirty="0"/>
          </a:p>
          <a:p>
            <a:r>
              <a:rPr lang="en-US" altLang="zh-TW" dirty="0"/>
              <a:t>a</a:t>
            </a:r>
            <a:r>
              <a:rPr lang="en-US" altLang="zh-TW" baseline="-25000" dirty="0"/>
              <a:t>n</a:t>
            </a:r>
            <a:r>
              <a:rPr lang="en-US" altLang="zh-TW" dirty="0"/>
              <a:t>a</a:t>
            </a:r>
            <a:r>
              <a:rPr lang="en-US" altLang="zh-TW" baseline="-25000" dirty="0"/>
              <a:t>n-1</a:t>
            </a:r>
            <a:r>
              <a:rPr lang="en-US" altLang="zh-TW" dirty="0"/>
              <a:t>a</a:t>
            </a:r>
            <a:r>
              <a:rPr lang="en-US" altLang="zh-TW" baseline="-25000" dirty="0"/>
              <a:t>n-2</a:t>
            </a:r>
            <a:r>
              <a:rPr lang="en-US" altLang="zh-TW" dirty="0"/>
              <a:t>…a</a:t>
            </a:r>
            <a:r>
              <a:rPr lang="en-US" altLang="zh-TW" baseline="-25000" dirty="0"/>
              <a:t>2 </a:t>
            </a:r>
            <a:r>
              <a:rPr lang="en-US" altLang="zh-TW" dirty="0"/>
              <a:t>= </a:t>
            </a:r>
            <a:r>
              <a:rPr lang="en-US" altLang="zh-TW" dirty="0" err="1"/>
              <a:t>a</a:t>
            </a:r>
            <a:r>
              <a:rPr lang="en-US" altLang="zh-TW" baseline="-25000" dirty="0" err="1"/>
              <a:t>n</a:t>
            </a:r>
            <a:r>
              <a:rPr lang="en-US" altLang="zh-TW" dirty="0" err="1"/>
              <a:t>xf</a:t>
            </a:r>
            <a:r>
              <a:rPr lang="en-US" altLang="zh-TW" dirty="0"/>
              <a:t>(n)+a</a:t>
            </a:r>
            <a:r>
              <a:rPr lang="en-US" altLang="zh-TW" baseline="-25000" dirty="0"/>
              <a:t>n-1</a:t>
            </a:r>
            <a:r>
              <a:rPr lang="en-US" altLang="zh-TW" dirty="0"/>
              <a:t>x(n-1)+a</a:t>
            </a:r>
            <a:r>
              <a:rPr lang="en-US" altLang="zh-TW" baseline="-25000" dirty="0"/>
              <a:t>n-2</a:t>
            </a:r>
            <a:r>
              <a:rPr lang="en-US" altLang="zh-TW" dirty="0"/>
              <a:t>xf(n-2)…f</a:t>
            </a:r>
            <a:r>
              <a:rPr lang="en-US" altLang="zh-TW" baseline="-25000" dirty="0"/>
              <a:t>2</a:t>
            </a:r>
            <a:r>
              <a:rPr lang="en-US" altLang="zh-TW" dirty="0"/>
              <a:t>xf(2)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baseline="-25000" dirty="0"/>
              <a:t>n</a:t>
            </a:r>
            <a:r>
              <a:rPr lang="en-US" altLang="zh-TW" dirty="0"/>
              <a:t>, a</a:t>
            </a:r>
            <a:r>
              <a:rPr lang="en-US" altLang="zh-TW" baseline="-25000" dirty="0"/>
              <a:t>n-1</a:t>
            </a:r>
            <a:r>
              <a:rPr lang="en-US" altLang="zh-TW" dirty="0"/>
              <a:t>, a</a:t>
            </a:r>
            <a:r>
              <a:rPr lang="en-US" altLang="zh-TW" baseline="-25000" dirty="0"/>
              <a:t>n-2</a:t>
            </a:r>
            <a:r>
              <a:rPr lang="en-US" altLang="zh-TW" dirty="0"/>
              <a:t>…, a</a:t>
            </a:r>
            <a:r>
              <a:rPr lang="en-US" altLang="zh-TW" baseline="-25000" dirty="0"/>
              <a:t>2</a:t>
            </a:r>
            <a:r>
              <a:rPr lang="en-US" altLang="zh-TW" dirty="0"/>
              <a:t> </a:t>
            </a:r>
            <a:r>
              <a:rPr lang="zh-TW" altLang="en-US" dirty="0"/>
              <a:t>為 </a:t>
            </a:r>
            <a:r>
              <a:rPr lang="en-US" altLang="zh-TW" dirty="0"/>
              <a:t>0 </a:t>
            </a:r>
            <a:r>
              <a:rPr lang="zh-TW" altLang="en-US" dirty="0"/>
              <a:t>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10 = 1xf(6)+0xf(5)+0xf(4)+1xf(3)+0xf(2)</a:t>
            </a:r>
          </a:p>
          <a:p>
            <a:pPr lvl="1"/>
            <a:r>
              <a:rPr lang="en-US" altLang="zh-TW" dirty="0"/>
              <a:t>     = 1x8 + 0x5 + 0x3 + 1x2 + 0x1</a:t>
            </a:r>
          </a:p>
          <a:p>
            <a:pPr lvl="1"/>
            <a:r>
              <a:rPr lang="en-US" altLang="zh-TW" dirty="0"/>
              <a:t>     =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64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</a:t>
            </a:r>
            <a:r>
              <a:rPr lang="en-US" altLang="zh-TW" dirty="0"/>
              <a:t>10</a:t>
            </a:r>
            <a:r>
              <a:rPr lang="zh-TW" altLang="en-US" dirty="0"/>
              <a:t>進位數</a:t>
            </a:r>
            <a:r>
              <a:rPr lang="en-US" altLang="zh-TW" dirty="0"/>
              <a:t>m</a:t>
            </a:r>
            <a:r>
              <a:rPr lang="zh-TW" altLang="en-US" dirty="0"/>
              <a:t>，將</a:t>
            </a:r>
            <a:r>
              <a:rPr lang="en-US" altLang="zh-TW" dirty="0"/>
              <a:t>m</a:t>
            </a:r>
            <a:r>
              <a:rPr lang="zh-TW" altLang="en-US" dirty="0"/>
              <a:t>轉換為費氏進位數</a:t>
            </a:r>
            <a:endParaRPr lang="en-US" altLang="zh-TW" dirty="0"/>
          </a:p>
          <a:p>
            <a:r>
              <a:rPr lang="en-US" altLang="zh-TW" dirty="0"/>
              <a:t>m </a:t>
            </a:r>
            <a:r>
              <a:rPr lang="zh-TW" altLang="en-US" dirty="0"/>
              <a:t>最大不超過 </a:t>
            </a:r>
            <a:r>
              <a:rPr lang="en-US" altLang="zh-TW" dirty="0"/>
              <a:t>100,000,000</a:t>
            </a:r>
          </a:p>
          <a:p>
            <a:r>
              <a:rPr lang="zh-TW" altLang="en-US" dirty="0"/>
              <a:t>費氏進位數中不可有兩個連續</a:t>
            </a:r>
            <a:r>
              <a:rPr lang="en-US" altLang="zh-TW" dirty="0"/>
              <a:t>1</a:t>
            </a:r>
            <a:r>
              <a:rPr lang="zh-TW" altLang="en-US" dirty="0"/>
              <a:t>，如 </a:t>
            </a:r>
            <a:r>
              <a:rPr lang="en-US" altLang="zh-TW" dirty="0"/>
              <a:t>100</a:t>
            </a:r>
            <a:r>
              <a:rPr lang="en-US" altLang="zh-TW" dirty="0">
                <a:solidFill>
                  <a:srgbClr val="FF0000"/>
                </a:solidFill>
              </a:rPr>
              <a:t>11</a:t>
            </a:r>
            <a:r>
              <a:rPr lang="en-US" altLang="zh-TW" dirty="0"/>
              <a:t>001</a:t>
            </a:r>
          </a:p>
          <a:p>
            <a:r>
              <a:rPr lang="zh-TW" altLang="en-US" dirty="0"/>
              <a:t>輸入第一列為 </a:t>
            </a:r>
            <a:r>
              <a:rPr lang="en-US" altLang="zh-TW" dirty="0"/>
              <a:t>n </a:t>
            </a:r>
            <a:r>
              <a:rPr lang="zh-TW" altLang="en-US" dirty="0"/>
              <a:t>表示以下有 </a:t>
            </a:r>
            <a:r>
              <a:rPr lang="en-US" altLang="zh-TW" dirty="0"/>
              <a:t>n </a:t>
            </a:r>
            <a:r>
              <a:rPr lang="zh-TW" altLang="en-US" dirty="0"/>
              <a:t>個 </a:t>
            </a:r>
            <a:r>
              <a:rPr lang="en-US" altLang="zh-TW" dirty="0"/>
              <a:t>m </a:t>
            </a:r>
          </a:p>
          <a:p>
            <a:r>
              <a:rPr lang="zh-TW" altLang="en-US" dirty="0"/>
              <a:t>輸出格式 </a:t>
            </a:r>
            <a:r>
              <a:rPr lang="en-US" altLang="zh-TW" dirty="0"/>
              <a:t>m =</a:t>
            </a:r>
            <a:r>
              <a:rPr lang="zh-TW" altLang="en-US" b="1" dirty="0">
                <a:solidFill>
                  <a:srgbClr val="0070C0"/>
                </a:solidFill>
              </a:rPr>
              <a:t>費氏進位數</a:t>
            </a:r>
            <a:r>
              <a:rPr lang="en-US" altLang="zh-TW" dirty="0"/>
              <a:t>(fib)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711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b="1" dirty="0"/>
              <a:t>given m</a:t>
            </a:r>
          </a:p>
          <a:p>
            <a:pPr marL="0" indent="0">
              <a:buNone/>
            </a:pPr>
            <a:r>
              <a:rPr lang="en-US" altLang="zh-TW" sz="2400" b="1" dirty="0"/>
              <a:t>set </a:t>
            </a:r>
            <a:r>
              <a:rPr lang="en-US" altLang="zh-TW" sz="2400" b="1" dirty="0" err="1"/>
              <a:t>preone</a:t>
            </a:r>
            <a:r>
              <a:rPr lang="en-US" altLang="zh-TW" sz="2400" b="1" dirty="0"/>
              <a:t>=0</a:t>
            </a:r>
          </a:p>
          <a:p>
            <a:pPr marL="0" indent="0">
              <a:buNone/>
            </a:pPr>
            <a:r>
              <a:rPr lang="en-US" altLang="zh-TW" sz="2400" b="1" dirty="0"/>
              <a:t>for (k=39; k&gt;=2; k--){</a:t>
            </a:r>
          </a:p>
          <a:p>
            <a:pPr marL="457200" lvl="1" indent="0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if</a:t>
            </a:r>
            <a:r>
              <a:rPr lang="en-US" altLang="zh-TW" b="1" dirty="0"/>
              <a:t> ( </a:t>
            </a:r>
            <a:r>
              <a:rPr lang="en-US" altLang="zh-TW" b="1" dirty="0">
                <a:solidFill>
                  <a:srgbClr val="FF0000"/>
                </a:solidFill>
              </a:rPr>
              <a:t>fib(k)&lt;m </a:t>
            </a:r>
            <a:r>
              <a:rPr lang="en-US" altLang="zh-TW" b="1" dirty="0"/>
              <a:t>){</a:t>
            </a:r>
          </a:p>
          <a:p>
            <a:pPr marL="914400" lvl="2" indent="0">
              <a:buNone/>
            </a:pPr>
            <a:r>
              <a:rPr lang="en-US" altLang="zh-TW" sz="2400" b="1" dirty="0"/>
              <a:t>print 1</a:t>
            </a:r>
          </a:p>
          <a:p>
            <a:pPr marL="914400" lvl="2" indent="0">
              <a:buNone/>
            </a:pPr>
            <a:r>
              <a:rPr lang="en-US" altLang="zh-TW" sz="2400" b="1" dirty="0"/>
              <a:t>m = m-fib(k)</a:t>
            </a:r>
          </a:p>
          <a:p>
            <a:pPr marL="914400" lvl="2" indent="0">
              <a:buNone/>
            </a:pPr>
            <a:r>
              <a:rPr lang="en-US" altLang="zh-TW" sz="2400" b="1" dirty="0" err="1"/>
              <a:t>preone</a:t>
            </a:r>
            <a:r>
              <a:rPr lang="en-US" altLang="zh-TW" sz="2400" b="1" dirty="0"/>
              <a:t>=1</a:t>
            </a:r>
          </a:p>
          <a:p>
            <a:pPr marL="457200" lvl="1" indent="0">
              <a:buNone/>
            </a:pPr>
            <a:r>
              <a:rPr lang="en-US" altLang="zh-TW" b="1" dirty="0"/>
              <a:t>} </a:t>
            </a:r>
            <a:r>
              <a:rPr lang="en-US" altLang="zh-TW" b="1" dirty="0">
                <a:solidFill>
                  <a:srgbClr val="0070C0"/>
                </a:solidFill>
              </a:rPr>
              <a:t>else if </a:t>
            </a:r>
            <a:r>
              <a:rPr lang="en-US" altLang="zh-TW" b="1" dirty="0"/>
              <a:t>(</a:t>
            </a:r>
            <a:r>
              <a:rPr lang="en-US" altLang="zh-TW" b="1" dirty="0" err="1"/>
              <a:t>preone</a:t>
            </a:r>
            <a:r>
              <a:rPr lang="en-US" altLang="zh-TW" b="1" dirty="0"/>
              <a:t>){</a:t>
            </a:r>
          </a:p>
          <a:p>
            <a:pPr marL="914400" lvl="2" indent="0">
              <a:buNone/>
            </a:pPr>
            <a:r>
              <a:rPr lang="en-US" altLang="zh-TW" sz="2400" b="1" dirty="0"/>
              <a:t>print 0</a:t>
            </a:r>
          </a:p>
          <a:p>
            <a:pPr marL="457200" lvl="1" indent="0">
              <a:buNone/>
            </a:pPr>
            <a:r>
              <a:rPr lang="en-US" altLang="zh-TW" b="1" dirty="0"/>
              <a:t>}</a:t>
            </a:r>
          </a:p>
          <a:p>
            <a:pPr marL="0" indent="0">
              <a:buNone/>
            </a:pPr>
            <a:r>
              <a:rPr lang="en-US" altLang="zh-TW" sz="2400" b="1" dirty="0"/>
              <a:t>} </a:t>
            </a:r>
            <a:r>
              <a:rPr lang="en-US" altLang="zh-TW" sz="2400" b="1" dirty="0">
                <a:solidFill>
                  <a:srgbClr val="00B050"/>
                </a:solidFill>
              </a:rPr>
              <a:t>//end for loop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5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1" y="1020449"/>
            <a:ext cx="8002117" cy="448690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678" y="3192452"/>
            <a:ext cx="1571844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9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DC420-9168-7EF9-58A4-38B5C57946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如果一個</a:t>
            </a:r>
            <a:r>
              <a:rPr lang="en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進位制的數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【</a:t>
            </a:r>
            <a:r>
              <a:rPr lang="en" altLang="zh-TW" sz="40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abc</a:t>
            </a:r>
            <a:r>
              <a:rPr lang="en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】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是 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N-1) 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的倍數，則 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 + b + c) 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也是</a:t>
            </a:r>
            <a:r>
              <a:rPr lang="en-US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" altLang="zh-TW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N-1) </a:t>
            </a:r>
            <a:r>
              <a:rPr lang="zh-TW" alt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的倍數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C0F581-BE0F-8499-700F-C3B47221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 </a:t>
            </a:r>
            <a:r>
              <a:rPr lang="en-US" altLang="zh-TW" dirty="0"/>
              <a:t>N </a:t>
            </a:r>
            <a:r>
              <a:rPr lang="zh-TW" altLang="en-US" dirty="0"/>
              <a:t>為基底的數 </a:t>
            </a:r>
            <a:r>
              <a:rPr lang="en-US" altLang="zh-TW" dirty="0" err="1"/>
              <a:t>abc</a:t>
            </a:r>
            <a:endParaRPr lang="en-US" altLang="zh-TW" dirty="0"/>
          </a:p>
          <a:p>
            <a:r>
              <a:rPr lang="en-US" altLang="zh-TW" dirty="0" err="1"/>
              <a:t>abc</a:t>
            </a:r>
            <a:r>
              <a:rPr lang="en-US" altLang="zh-TW" dirty="0"/>
              <a:t> = a*N</a:t>
            </a:r>
            <a:r>
              <a:rPr lang="en-US" altLang="zh-TW" baseline="30000" dirty="0"/>
              <a:t>2</a:t>
            </a:r>
            <a:r>
              <a:rPr lang="en-US" altLang="zh-TW" dirty="0"/>
              <a:t>+b*</a:t>
            </a:r>
            <a:r>
              <a:rPr lang="en-US" altLang="zh-TW" dirty="0" err="1"/>
              <a:t>N+c</a:t>
            </a:r>
            <a:endParaRPr lang="en-US" altLang="zh-TW" dirty="0"/>
          </a:p>
          <a:p>
            <a:r>
              <a:rPr lang="en-US" altLang="zh-TW" dirty="0"/>
              <a:t>= </a:t>
            </a:r>
            <a:r>
              <a:rPr lang="en-US" altLang="zh-TW" dirty="0" err="1"/>
              <a:t>aN</a:t>
            </a:r>
            <a:r>
              <a:rPr lang="en-US" altLang="zh-TW" dirty="0"/>
              <a:t>(N-1+1)+b(N-1+1)+c</a:t>
            </a:r>
          </a:p>
          <a:p>
            <a:r>
              <a:rPr lang="en-US" altLang="zh-TW" dirty="0"/>
              <a:t>= </a:t>
            </a:r>
            <a:r>
              <a:rPr lang="en-US" altLang="zh-TW" dirty="0" err="1"/>
              <a:t>aN</a:t>
            </a:r>
            <a:r>
              <a:rPr lang="en-US" altLang="zh-TW" dirty="0"/>
              <a:t>(N-1)+</a:t>
            </a:r>
            <a:r>
              <a:rPr lang="en-US" altLang="zh-TW" dirty="0" err="1"/>
              <a:t>aN+b</a:t>
            </a:r>
            <a:r>
              <a:rPr lang="en-US" altLang="zh-TW" dirty="0"/>
              <a:t>(N-1)+</a:t>
            </a:r>
            <a:r>
              <a:rPr lang="en-US" altLang="zh-TW" dirty="0" err="1"/>
              <a:t>b+c</a:t>
            </a:r>
            <a:endParaRPr lang="en-US" altLang="zh-TW" dirty="0"/>
          </a:p>
          <a:p>
            <a:r>
              <a:rPr lang="en-US" altLang="zh-TW" dirty="0"/>
              <a:t>= </a:t>
            </a:r>
            <a:r>
              <a:rPr lang="en-US" altLang="zh-TW" dirty="0" err="1"/>
              <a:t>aN</a:t>
            </a:r>
            <a:r>
              <a:rPr lang="en-US" altLang="zh-TW" dirty="0"/>
              <a:t>(N-1)+a(N-1+1)+b(N-1)+</a:t>
            </a:r>
            <a:r>
              <a:rPr lang="en-US" altLang="zh-TW" dirty="0" err="1"/>
              <a:t>b+c</a:t>
            </a:r>
            <a:endParaRPr lang="en-US" altLang="zh-TW" dirty="0"/>
          </a:p>
          <a:p>
            <a:r>
              <a:rPr lang="en-US" altLang="zh-TW" dirty="0"/>
              <a:t>= </a:t>
            </a:r>
            <a:r>
              <a:rPr lang="en-US" altLang="zh-TW" dirty="0" err="1"/>
              <a:t>aN</a:t>
            </a:r>
            <a:r>
              <a:rPr lang="en-US" altLang="zh-TW" dirty="0"/>
              <a:t>(N-1)+a(N-1)+b(N-1)+</a:t>
            </a:r>
            <a:r>
              <a:rPr lang="en-US" altLang="zh-TW" dirty="0" err="1"/>
              <a:t>a+b+c</a:t>
            </a:r>
            <a:endParaRPr lang="en-US" altLang="zh-TW" dirty="0"/>
          </a:p>
          <a:p>
            <a:r>
              <a:rPr lang="en-US" altLang="zh-TW" dirty="0"/>
              <a:t>= (</a:t>
            </a:r>
            <a:r>
              <a:rPr lang="en-US" altLang="zh-TW" dirty="0" err="1"/>
              <a:t>aN+a+b</a:t>
            </a:r>
            <a:r>
              <a:rPr lang="en-US" altLang="zh-TW" dirty="0"/>
              <a:t>)(N-1)+(</a:t>
            </a:r>
            <a:r>
              <a:rPr lang="en-US" altLang="zh-TW" dirty="0" err="1"/>
              <a:t>a+b+c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142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Microsoft Office PowerPoint</Application>
  <PresentationFormat>寬螢幕</PresentationFormat>
  <Paragraphs>174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BiauKai</vt:lpstr>
      <vt:lpstr>Open Sans</vt:lpstr>
      <vt:lpstr>新細明體</vt:lpstr>
      <vt:lpstr>標楷體</vt:lpstr>
      <vt:lpstr>Arial</vt:lpstr>
      <vt:lpstr>Calibri</vt:lpstr>
      <vt:lpstr>Segoe UI Emoji</vt:lpstr>
      <vt:lpstr>Wingdings</vt:lpstr>
      <vt:lpstr>Office 佈景主題</vt:lpstr>
      <vt:lpstr>Week 12 (11/24)</vt:lpstr>
      <vt:lpstr>PowerPoint 簡報</vt:lpstr>
      <vt:lpstr>PowerPoint 簡報</vt:lpstr>
      <vt:lpstr>費氏級數: f(0)=0, f(1)=1,…, 若n≥2, f(n)=f(n-2)+f(n-1)</vt:lpstr>
      <vt:lpstr>以費氏數為基底的數字表示法</vt:lpstr>
      <vt:lpstr>題意</vt:lpstr>
      <vt:lpstr>演算步驟</vt:lpstr>
      <vt:lpstr>PowerPoint 簡報</vt:lpstr>
      <vt:lpstr>如果一個N進位制的數【abc】是 (N-1) 的倍數，則 (a + b + c) 也是(N-1) 的倍數</vt:lpstr>
      <vt:lpstr>解題</vt:lpstr>
      <vt:lpstr>PowerPoint 簡報</vt:lpstr>
      <vt:lpstr>ABC-0123</vt:lpstr>
      <vt:lpstr>PowerPoint 簡報</vt:lpstr>
      <vt:lpstr>PowerPoint 簡報</vt:lpstr>
      <vt:lpstr>PowerPoint 簡報</vt:lpstr>
      <vt:lpstr>PowerPoint 簡報</vt:lpstr>
      <vt:lpstr>Love 定義 </vt:lpstr>
      <vt:lpstr>題意</vt:lpstr>
      <vt:lpstr>求 a、b最大公因數</vt:lpstr>
      <vt:lpstr>Binary 轉 integer</vt:lpstr>
      <vt:lpstr>解題步驟</vt:lpstr>
      <vt:lpstr>PowerPoint 簡報</vt:lpstr>
      <vt:lpstr>題意</vt:lpstr>
      <vt:lpstr>演算步驟</vt:lpstr>
      <vt:lpstr>PowerPoint 簡報</vt:lpstr>
      <vt:lpstr>質數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Jainshone Chung</cp:lastModifiedBy>
  <cp:revision>50</cp:revision>
  <dcterms:created xsi:type="dcterms:W3CDTF">2022-11-21T04:14:53Z</dcterms:created>
  <dcterms:modified xsi:type="dcterms:W3CDTF">2022-12-06T03:07:21Z</dcterms:modified>
</cp:coreProperties>
</file>