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67" r:id="rId12"/>
    <p:sldId id="268" r:id="rId13"/>
    <p:sldId id="273" r:id="rId14"/>
    <p:sldId id="274" r:id="rId15"/>
    <p:sldId id="275" r:id="rId16"/>
    <p:sldId id="280" r:id="rId17"/>
    <p:sldId id="281" r:id="rId18"/>
    <p:sldId id="282" r:id="rId1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432FF"/>
    <a:srgbClr val="FFC000"/>
    <a:srgbClr val="FFFF00"/>
    <a:srgbClr val="00B0F0"/>
    <a:srgbClr val="ED7D31"/>
    <a:srgbClr val="942092"/>
    <a:srgbClr val="92D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36" autoAdjust="0"/>
    <p:restoredTop sz="97872"/>
  </p:normalViewPr>
  <p:slideViewPr>
    <p:cSldViewPr snapToGrid="0">
      <p:cViewPr varScale="1">
        <p:scale>
          <a:sx n="162" d="100"/>
          <a:sy n="162" d="100"/>
        </p:scale>
        <p:origin x="1188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74" d="100"/>
        <a:sy n="74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4B66B8-1C0C-4581-B632-BA11D987F44D}" type="datetimeFigureOut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072828-49C4-4B74-857C-DB3D60CEC8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8733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85A9B-0379-4ED8-AF90-C825B91D0EF3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3722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5B194-F43F-49E1-9E54-6692D7A914D1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1346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96F26-126C-4733-9A2D-F0567C4FA30F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7478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6603D-AB97-4116-8A79-E67B01675C65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0817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B3127-3A40-4CCB-9CD1-0BD9709BAE0E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82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E4758-6584-49C4-8D97-AC38223B8BC9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274446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DE0C3D-9E1A-46AE-A83B-95AFD8621070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35392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77108-285A-40A2-9FDF-EA205BE7DD7C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967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D9F44-8F23-43F3-820A-4CBC0C12073D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2695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F38B43-E853-4ED6-9816-7A8457BF944C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2516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B5169F-3F64-4CE0-955C-B456DD2549A2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2553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94590-E0A3-43BC-8B3E-E15010F5D79E}" type="datetime1">
              <a:rPr lang="zh-TW" altLang="en-US" smtClean="0"/>
              <a:t>2022/12/19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2D45D-DFE1-4404-B1C3-5E386C6E85A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253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Arial" panose="020B0604020202020204" pitchFamily="34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Week 12 </a:t>
            </a:r>
            <a:r>
              <a:rPr lang="en-US" altLang="zh-TW"/>
              <a:t>(12/15)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74813"/>
          </a:xfrm>
        </p:spPr>
        <p:txBody>
          <a:bodyPr>
            <a:normAutofit/>
          </a:bodyPr>
          <a:lstStyle/>
          <a:p>
            <a:r>
              <a:rPr lang="en-US" altLang="zh-TW" dirty="0"/>
              <a:t>10050</a:t>
            </a:r>
          </a:p>
          <a:p>
            <a:r>
              <a:rPr lang="en-US" altLang="zh-TW" dirty="0"/>
              <a:t>11005</a:t>
            </a:r>
          </a:p>
          <a:p>
            <a:r>
              <a:rPr lang="en-US" altLang="zh-TW" dirty="0"/>
              <a:t>10242</a:t>
            </a:r>
          </a:p>
          <a:p>
            <a:r>
              <a:rPr lang="en-US" altLang="zh-TW" dirty="0"/>
              <a:t>10189</a:t>
            </a:r>
          </a:p>
          <a:p>
            <a:r>
              <a:rPr lang="en-US" altLang="zh-TW" dirty="0"/>
              <a:t>11150</a:t>
            </a:r>
          </a:p>
          <a:p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3061D3-5AE8-41AA-A211-D478661B5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FA3DD54-DFAE-4842-B8EC-58720225E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8403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Given p1, p2, p3, p4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p1 = p2</a:t>
            </a:r>
          </a:p>
          <a:p>
            <a:pPr lvl="1"/>
            <a:r>
              <a:rPr lang="en-US" altLang="zh-TW" dirty="0"/>
              <a:t>C = p1, L=p3, R=p4</a:t>
            </a:r>
          </a:p>
          <a:p>
            <a:r>
              <a:rPr lang="en-US" altLang="zh-TW" dirty="0"/>
              <a:t>p2 = p3</a:t>
            </a:r>
          </a:p>
          <a:p>
            <a:pPr lvl="1"/>
            <a:r>
              <a:rPr lang="en-US" altLang="zh-TW" dirty="0"/>
              <a:t>C = p2, L=p1, R=p4</a:t>
            </a:r>
          </a:p>
          <a:p>
            <a:r>
              <a:rPr lang="en-US" altLang="zh-TW" dirty="0"/>
              <a:t>p3 = p4</a:t>
            </a:r>
          </a:p>
          <a:p>
            <a:pPr lvl="1"/>
            <a:r>
              <a:rPr lang="en-US" altLang="zh-TW" dirty="0"/>
              <a:t>C = p2, L=p1, R=p2</a:t>
            </a:r>
          </a:p>
          <a:p>
            <a:r>
              <a:rPr lang="en-US" altLang="zh-TW" dirty="0"/>
              <a:t>p1 = p4</a:t>
            </a:r>
          </a:p>
          <a:p>
            <a:pPr lvl="1"/>
            <a:r>
              <a:rPr lang="en-US" altLang="zh-TW" dirty="0"/>
              <a:t>C = p1, L=p2, R=p3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0676" y="2218449"/>
            <a:ext cx="5687219" cy="2791215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0FAC4B8-4FFE-4D79-AFD4-8B0AC882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7F93CA8-DC9B-4238-BEF4-BAB67EB12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431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988" y="820033"/>
            <a:ext cx="7983064" cy="4887007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686D303A-6AFB-495B-9D64-5BE918AC8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14D3A8-686C-4680-B204-765DAEAF9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1066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3193" y="608129"/>
            <a:ext cx="8002117" cy="3534268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93" y="4262845"/>
            <a:ext cx="1286054" cy="1676634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193" y="5887225"/>
            <a:ext cx="1314633" cy="885949"/>
          </a:xfrm>
          <a:prstGeom prst="rect">
            <a:avLst/>
          </a:prstGeom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65400" y="4262845"/>
            <a:ext cx="1467055" cy="2524477"/>
          </a:xfrm>
          <a:prstGeom prst="rect">
            <a:avLst/>
          </a:prstGeom>
        </p:spPr>
      </p:pic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4DC8E67-AEE1-4F49-9886-863C647E1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E8FE5A-9E04-4FA6-8236-F8EC94C4E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1972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1553482"/>
            <a:ext cx="10515600" cy="4351338"/>
          </a:xfrm>
        </p:spPr>
        <p:txBody>
          <a:bodyPr>
            <a:normAutofit/>
          </a:bodyPr>
          <a:lstStyle/>
          <a:p>
            <a:r>
              <a:rPr lang="zh-TW" altLang="en-US" sz="2400" dirty="0"/>
              <a:t>給定一個 </a:t>
            </a:r>
            <a:r>
              <a:rPr lang="en-US" altLang="zh-TW" sz="2400" dirty="0" err="1"/>
              <a:t>MxN</a:t>
            </a:r>
            <a:r>
              <a:rPr lang="en-US" altLang="zh-TW" sz="2400" dirty="0"/>
              <a:t> </a:t>
            </a:r>
            <a:r>
              <a:rPr lang="zh-TW" altLang="en-US" sz="2400" dirty="0"/>
              <a:t>陣列，陣列位置中隨機放置地雷</a:t>
            </a:r>
            <a:r>
              <a:rPr lang="en-US" altLang="zh-TW" sz="2400" dirty="0"/>
              <a:t>(</a:t>
            </a:r>
            <a:r>
              <a:rPr lang="zh-TW" altLang="en-US" sz="2400" dirty="0"/>
              <a:t>以「*」號表示</a:t>
            </a:r>
            <a:r>
              <a:rPr lang="en-US" altLang="zh-TW" sz="2400" dirty="0"/>
              <a:t>)</a:t>
            </a:r>
            <a:r>
              <a:rPr lang="zh-TW" altLang="en-US" sz="2400" dirty="0"/>
              <a:t>，其餘「安全」位置以「</a:t>
            </a:r>
            <a:r>
              <a:rPr lang="en-US" altLang="zh-TW" sz="2400" dirty="0"/>
              <a:t>.</a:t>
            </a:r>
            <a:r>
              <a:rPr lang="zh-TW" altLang="en-US" sz="2400" dirty="0"/>
              <a:t>」表示</a:t>
            </a:r>
            <a:r>
              <a:rPr lang="en-US" altLang="zh-TW" sz="2400" dirty="0"/>
              <a:t>)</a:t>
            </a:r>
            <a:r>
              <a:rPr lang="zh-TW" altLang="en-US" sz="2400" dirty="0"/>
              <a:t>，掃描整個雷區後，標示每個「</a:t>
            </a:r>
            <a:r>
              <a:rPr lang="en-US" altLang="zh-TW" sz="2400" dirty="0"/>
              <a:t>.</a:t>
            </a:r>
            <a:r>
              <a:rPr lang="zh-TW" altLang="en-US" sz="2400" dirty="0"/>
              <a:t>」的週邊有幾顆地雷？</a:t>
            </a:r>
          </a:p>
          <a:p>
            <a:r>
              <a:rPr lang="zh-TW" altLang="en-US" sz="2400" dirty="0"/>
              <a:t>輸入資料第一行包括</a:t>
            </a:r>
            <a:r>
              <a:rPr lang="en-US" altLang="zh-TW" sz="2400" dirty="0"/>
              <a:t>2</a:t>
            </a:r>
            <a:r>
              <a:rPr lang="zh-TW" altLang="en-US" sz="2400" dirty="0"/>
              <a:t>個整數</a:t>
            </a:r>
            <a:r>
              <a:rPr lang="en-US" altLang="zh-TW" sz="2400" dirty="0"/>
              <a:t>(M</a:t>
            </a:r>
            <a:r>
              <a:rPr lang="zh-TW" altLang="en-US" sz="2400" dirty="0"/>
              <a:t>，</a:t>
            </a:r>
            <a:r>
              <a:rPr lang="en-US" altLang="zh-TW" sz="2400" dirty="0"/>
              <a:t>N)</a:t>
            </a:r>
            <a:r>
              <a:rPr lang="zh-TW" altLang="en-US" sz="2400" dirty="0"/>
              <a:t>定義陣列</a:t>
            </a:r>
            <a:r>
              <a:rPr lang="en-US" altLang="zh-TW" sz="2400" dirty="0"/>
              <a:t>M</a:t>
            </a:r>
            <a:r>
              <a:rPr lang="zh-TW" altLang="en-US" sz="2400" dirty="0"/>
              <a:t>列，</a:t>
            </a:r>
            <a:r>
              <a:rPr lang="en-US" altLang="zh-TW" sz="2400" dirty="0"/>
              <a:t>N</a:t>
            </a:r>
            <a:r>
              <a:rPr lang="zh-TW" altLang="en-US" sz="2400" dirty="0"/>
              <a:t>行，如果讀入 </a:t>
            </a:r>
            <a:r>
              <a:rPr lang="en-US" altLang="zh-TW" sz="2400" dirty="0"/>
              <a:t>0, 0</a:t>
            </a:r>
            <a:r>
              <a:rPr lang="zh-TW" altLang="en-US" sz="2400" dirty="0"/>
              <a:t>代表程式結束。</a:t>
            </a:r>
          </a:p>
          <a:p>
            <a:r>
              <a:rPr lang="zh-TW" altLang="en-US" sz="2400" dirty="0"/>
              <a:t>輸出格式印出二維陣列，安全位置表示週邊的地雷數量，案例中間需間隔一個空白行，如下</a:t>
            </a:r>
          </a:p>
          <a:p>
            <a:endParaRPr lang="zh-TW" altLang="en-US" sz="2400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2681" y="3865024"/>
            <a:ext cx="1483124" cy="2589933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29" y="3865024"/>
            <a:ext cx="1704486" cy="2678478"/>
          </a:xfrm>
          <a:prstGeom prst="rect">
            <a:avLst/>
          </a:prstGeom>
        </p:spPr>
      </p:pic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A113E57-7DCB-44FD-A579-6FAAAEA73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2AE35CE-D706-486F-B8A4-983F7E912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69595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針對每一格掃描其週邊</a:t>
            </a:r>
            <a:r>
              <a:rPr lang="en-US" altLang="zh-TW" dirty="0"/>
              <a:t>8</a:t>
            </a:r>
            <a:r>
              <a:rPr lang="zh-TW" altLang="en-US" dirty="0"/>
              <a:t>格，統計「*」符號的數量，如</a:t>
            </a:r>
            <a:r>
              <a:rPr lang="en-US" altLang="zh-TW" dirty="0"/>
              <a:t>(1,1)</a:t>
            </a:r>
            <a:r>
              <a:rPr lang="zh-TW" altLang="en-US" dirty="0"/>
              <a:t>的週邊有</a:t>
            </a:r>
            <a:r>
              <a:rPr lang="en-US" altLang="zh-TW" dirty="0"/>
              <a:t>2</a:t>
            </a:r>
            <a:r>
              <a:rPr lang="zh-TW" altLang="en-US" dirty="0"/>
              <a:t>個「*」，故在</a:t>
            </a:r>
            <a:r>
              <a:rPr lang="en-US" altLang="zh-TW" dirty="0"/>
              <a:t>(1,1)</a:t>
            </a:r>
            <a:r>
              <a:rPr lang="zh-TW" altLang="en-US" dirty="0"/>
              <a:t>位置標記</a:t>
            </a:r>
            <a:r>
              <a:rPr lang="en-US" altLang="zh-TW" dirty="0"/>
              <a:t>2</a:t>
            </a:r>
            <a:r>
              <a:rPr lang="zh-TW" altLang="en-US" dirty="0"/>
              <a:t>。以此類推，每一格都標記包含地雷「*」的數量，如右圖。要注意每一格的週邊</a:t>
            </a:r>
            <a:r>
              <a:rPr lang="en-US" altLang="zh-TW" dirty="0"/>
              <a:t>8</a:t>
            </a:r>
            <a:r>
              <a:rPr lang="zh-TW" altLang="en-US" dirty="0"/>
              <a:t>格是否在陣列中，例如</a:t>
            </a:r>
            <a:r>
              <a:rPr lang="en-US" altLang="zh-TW" dirty="0"/>
              <a:t>(1,0)</a:t>
            </a:r>
            <a:r>
              <a:rPr lang="zh-TW" altLang="en-US" dirty="0"/>
              <a:t>的週邊</a:t>
            </a:r>
            <a:r>
              <a:rPr lang="zh-TW" altLang="en-US" dirty="0">
                <a:solidFill>
                  <a:srgbClr val="FF0000"/>
                </a:solidFill>
              </a:rPr>
              <a:t>僅有</a:t>
            </a:r>
            <a:r>
              <a:rPr lang="en-US" altLang="zh-TW" dirty="0"/>
              <a:t>(0,0), (0,1), (1,1), (2,1), (2,0)</a:t>
            </a:r>
            <a:r>
              <a:rPr lang="zh-TW" altLang="en-US" dirty="0"/>
              <a:t>需標記地雷數量。</a:t>
            </a:r>
          </a:p>
        </p:txBody>
      </p:sp>
      <p:pic>
        <p:nvPicPr>
          <p:cNvPr id="1028" name="Picture 4" descr="https://s3.us-west-2.amazonaws.com/secure.notion-static.com/aaa57e45-03aa-48de-9365-7e790b983c0d/Untitled.png?X-Amz-Algorithm=AWS4-HMAC-SHA256&amp;X-Amz-Credential=AKIAT73L2G45O3KS52Y5%2F20201228%2Fus-west-2%2Fs3%2Faws4_request&amp;X-Amz-Date=20201228T045703Z&amp;X-Amz-Expires=86400&amp;X-Amz-Signature=2df3a11c4349853d5db61937f90b12d07334028afe7bf7fea7e3516d2ab4dc30&amp;X-Amz-SignedHeaders=host&amp;response-content-disposition=filename%20%3D%22Untitled.png%2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619" y="4079893"/>
            <a:ext cx="9413460" cy="1858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向右箭號 3"/>
          <p:cNvSpPr/>
          <p:nvPr/>
        </p:nvSpPr>
        <p:spPr>
          <a:xfrm>
            <a:off x="5660571" y="4822371"/>
            <a:ext cx="435429" cy="413658"/>
          </a:xfrm>
          <a:prstGeom prst="rightArrow">
            <a:avLst/>
          </a:prstGeom>
          <a:solidFill>
            <a:schemeClr val="accent2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D4C9955-25D3-4837-B5C3-7517FAC4E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FEE98D2-D4FA-4802-BE99-2F0905D9A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53698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838200" y="633046"/>
            <a:ext cx="10515600" cy="5543917"/>
          </a:xfrm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for (</a:t>
            </a:r>
            <a:r>
              <a:rPr lang="en-US" altLang="zh-TW" sz="2400" dirty="0" err="1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=0; </a:t>
            </a:r>
            <a:r>
              <a:rPr lang="en-US" altLang="zh-TW" sz="2400" dirty="0" err="1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&lt;M; </a:t>
            </a:r>
            <a:r>
              <a:rPr lang="en-US" altLang="zh-TW" sz="2400" dirty="0" err="1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++) 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>
                <a:latin typeface="Calibri" panose="020F0502020204030204" pitchFamily="34" charset="0"/>
              </a:rPr>
              <a:t>for (j=0; j&lt;N; </a:t>
            </a:r>
            <a:r>
              <a:rPr lang="en-US" altLang="zh-TW" dirty="0" err="1">
                <a:latin typeface="Calibri" panose="020F0502020204030204" pitchFamily="34" charset="0"/>
              </a:rPr>
              <a:t>j++</a:t>
            </a:r>
            <a:r>
              <a:rPr lang="en-US" altLang="zh-TW" dirty="0">
                <a:latin typeface="Calibri" panose="020F0502020204030204" pitchFamily="34" charset="0"/>
              </a:rPr>
              <a:t>) {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</a:rPr>
              <a:t>k=0</a:t>
            </a:r>
            <a:r>
              <a:rPr lang="en-US" altLang="zh-TW" sz="2400" dirty="0">
                <a:latin typeface="Calibri" panose="020F0502020204030204" pitchFamily="34" charset="0"/>
              </a:rPr>
              <a:t> 			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紀錄週邊地雷數變數初始為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 pitchFamily="34" charset="0"/>
              </a:rPr>
              <a:t>0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if mine[</a:t>
            </a:r>
            <a:r>
              <a:rPr lang="en-US" altLang="zh-TW" sz="2400" dirty="0" err="1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][j] == “*” 	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地雷位置，不須計算</a:t>
            </a:r>
            <a:endParaRPr lang="en-US" altLang="zh-TW" sz="24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1371600" lvl="3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continue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else </a:t>
            </a:r>
          </a:p>
          <a:p>
            <a:pPr marL="1371600" lvl="3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for (p=</a:t>
            </a:r>
            <a:r>
              <a:rPr lang="en-US" altLang="zh-TW" sz="2400" dirty="0">
                <a:solidFill>
                  <a:srgbClr val="0432FF"/>
                </a:solidFill>
                <a:latin typeface="Calibri" panose="020F0502020204030204" pitchFamily="34" charset="0"/>
              </a:rPr>
              <a:t>i-1</a:t>
            </a:r>
            <a:r>
              <a:rPr lang="en-US" altLang="zh-TW" sz="2400" dirty="0">
                <a:latin typeface="Calibri" panose="020F0502020204030204" pitchFamily="34" charset="0"/>
              </a:rPr>
              <a:t>; p&lt;=</a:t>
            </a:r>
            <a:r>
              <a:rPr lang="en-US" altLang="zh-TW" sz="2400" dirty="0">
                <a:solidFill>
                  <a:srgbClr val="0432FF"/>
                </a:solidFill>
                <a:latin typeface="Calibri" panose="020F0502020204030204" pitchFamily="34" charset="0"/>
              </a:rPr>
              <a:t>i+1</a:t>
            </a:r>
            <a:r>
              <a:rPr lang="en-US" altLang="zh-TW" sz="2400" dirty="0">
                <a:latin typeface="Calibri" panose="020F0502020204030204" pitchFamily="34" charset="0"/>
              </a:rPr>
              <a:t>; p++) </a:t>
            </a:r>
          </a:p>
          <a:p>
            <a:pPr marL="1828800" lvl="4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for (q=</a:t>
            </a:r>
            <a:r>
              <a:rPr lang="en-US" altLang="zh-TW" sz="2400" dirty="0">
                <a:solidFill>
                  <a:srgbClr val="0432FF"/>
                </a:solidFill>
                <a:latin typeface="Calibri" panose="020F0502020204030204" pitchFamily="34" charset="0"/>
              </a:rPr>
              <a:t>j-1</a:t>
            </a:r>
            <a:r>
              <a:rPr lang="en-US" altLang="zh-TW" sz="2400" dirty="0">
                <a:latin typeface="Calibri" panose="020F0502020204030204" pitchFamily="34" charset="0"/>
              </a:rPr>
              <a:t>; q&lt;=</a:t>
            </a:r>
            <a:r>
              <a:rPr lang="en-US" altLang="zh-TW" sz="2400" dirty="0">
                <a:solidFill>
                  <a:srgbClr val="0432FF"/>
                </a:solidFill>
                <a:latin typeface="Calibri" panose="020F0502020204030204" pitchFamily="34" charset="0"/>
              </a:rPr>
              <a:t>j+1</a:t>
            </a:r>
            <a:r>
              <a:rPr lang="en-US" altLang="zh-TW" sz="2400" dirty="0">
                <a:latin typeface="Calibri" panose="020F0502020204030204" pitchFamily="34" charset="0"/>
              </a:rPr>
              <a:t>; </a:t>
            </a:r>
            <a:r>
              <a:rPr lang="en-US" altLang="zh-TW" sz="2400" dirty="0" err="1">
                <a:latin typeface="Calibri" panose="020F0502020204030204" pitchFamily="34" charset="0"/>
              </a:rPr>
              <a:t>j++</a:t>
            </a:r>
            <a:r>
              <a:rPr lang="en-US" altLang="zh-TW" sz="2400" dirty="0">
                <a:latin typeface="Calibri" panose="020F0502020204030204" pitchFamily="34" charset="0"/>
              </a:rPr>
              <a:t>) </a:t>
            </a:r>
            <a:endParaRPr lang="en-US" altLang="zh-TW" sz="2400" dirty="0"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286000" lvl="5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</a:rPr>
              <a:t>if </a:t>
            </a: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(p&lt;0 || p&gt;=M || q&lt;0 || q&gt;=N)</a:t>
            </a: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</a:rPr>
              <a:t> 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檢查週邊是否在地雷區內 </a:t>
            </a:r>
            <a:endParaRPr lang="en-US" altLang="zh-TW" sz="2400" dirty="0">
              <a:solidFill>
                <a:srgbClr val="00B050"/>
              </a:solidFill>
              <a:latin typeface="Calibri" panose="020F0502020204030204" pitchFamily="34" charset="0"/>
              <a:ea typeface="標楷體" panose="03000509000000000000" pitchFamily="65" charset="-120"/>
            </a:endParaRPr>
          </a:p>
          <a:p>
            <a:pPr marL="2743200" lvl="6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</a:rPr>
              <a:t>continue </a:t>
            </a:r>
          </a:p>
          <a:p>
            <a:pPr marL="2286000" lvl="5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</a:rPr>
              <a:t>else </a:t>
            </a:r>
          </a:p>
          <a:p>
            <a:pPr marL="2743200" lvl="6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  <a:ea typeface="標楷體" panose="03000509000000000000" pitchFamily="65" charset="-120"/>
              </a:rPr>
              <a:t>if mine[p][q] == "*" </a:t>
            </a:r>
          </a:p>
          <a:p>
            <a:pPr marL="3200400" lvl="7" indent="0">
              <a:lnSpc>
                <a:spcPct val="80000"/>
              </a:lnSpc>
              <a:buNone/>
            </a:pPr>
            <a:r>
              <a:rPr lang="en-US" altLang="zh-TW" sz="2400" dirty="0">
                <a:solidFill>
                  <a:srgbClr val="FF0000"/>
                </a:solidFill>
                <a:latin typeface="Calibri" panose="020F0502020204030204" pitchFamily="34" charset="0"/>
                <a:ea typeface="標楷體" panose="03000509000000000000" pitchFamily="65" charset="-120"/>
              </a:rPr>
              <a:t>k++ </a:t>
            </a:r>
          </a:p>
          <a:p>
            <a:pPr marL="914400" lvl="2" indent="0">
              <a:lnSpc>
                <a:spcPct val="80000"/>
              </a:lnSpc>
              <a:buNone/>
            </a:pPr>
            <a:r>
              <a:rPr lang="en-US" altLang="zh-TW" sz="2400" dirty="0">
                <a:latin typeface="Calibri" panose="020F0502020204030204" pitchFamily="34" charset="0"/>
              </a:rPr>
              <a:t>mine[</a:t>
            </a:r>
            <a:r>
              <a:rPr lang="en-US" altLang="zh-TW" sz="2400" dirty="0" err="1">
                <a:latin typeface="Calibri" panose="020F0502020204030204" pitchFamily="34" charset="0"/>
              </a:rPr>
              <a:t>i</a:t>
            </a:r>
            <a:r>
              <a:rPr lang="en-US" altLang="zh-TW" sz="2400" dirty="0">
                <a:latin typeface="Calibri" panose="020F0502020204030204" pitchFamily="34" charset="0"/>
              </a:rPr>
              <a:t>][j] = k 		</a:t>
            </a:r>
            <a:r>
              <a:rPr lang="en-US" altLang="zh-TW" sz="2400" dirty="0">
                <a:solidFill>
                  <a:srgbClr val="00B050"/>
                </a:solidFill>
                <a:latin typeface="Calibri" panose="020F0502020204030204" pitchFamily="34" charset="0"/>
              </a:rPr>
              <a:t>//</a:t>
            </a:r>
            <a:r>
              <a:rPr lang="zh-TW" altLang="en-US" sz="2400" dirty="0">
                <a:solidFill>
                  <a:srgbClr val="00B050"/>
                </a:solidFill>
                <a:latin typeface="Calibri" panose="020F0502020204030204" pitchFamily="34" charset="0"/>
              </a:rPr>
              <a:t>紀錄週邊地雷數</a:t>
            </a:r>
            <a:endParaRPr lang="en-US" altLang="zh-TW" sz="2400" dirty="0">
              <a:solidFill>
                <a:srgbClr val="00B050"/>
              </a:solidFill>
              <a:latin typeface="Calibri" panose="020F0502020204030204" pitchFamily="34" charset="0"/>
            </a:endParaRP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zh-TW" dirty="0">
                <a:latin typeface="Calibri" panose="020F0502020204030204" pitchFamily="34" charset="0"/>
              </a:rPr>
              <a:t>}</a:t>
            </a:r>
          </a:p>
          <a:p>
            <a:pPr marL="914400" lvl="2" indent="0">
              <a:buNone/>
            </a:pPr>
            <a:endParaRPr lang="zh-TW" altLang="en-US" dirty="0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1E211682-49C0-4D2F-9564-BFA381255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E1164A0-770E-41DD-8DD4-181ABB8EC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733026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51B0698F-784C-4CED-2381-C363BFE98C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3488" y="0"/>
            <a:ext cx="7620000" cy="6858000"/>
          </a:xfrm>
          <a:prstGeom prst="rect">
            <a:avLst/>
          </a:prstGeom>
        </p:spPr>
      </p:pic>
      <p:cxnSp>
        <p:nvCxnSpPr>
          <p:cNvPr id="7" name="直線接點 6">
            <a:extLst>
              <a:ext uri="{FF2B5EF4-FFF2-40B4-BE49-F238E27FC236}">
                <a16:creationId xmlns:a16="http://schemas.microsoft.com/office/drawing/2014/main" id="{0513896D-53AA-3EDC-72BA-1DC98FF58C3A}"/>
              </a:ext>
            </a:extLst>
          </p:cNvPr>
          <p:cNvCxnSpPr/>
          <p:nvPr/>
        </p:nvCxnSpPr>
        <p:spPr>
          <a:xfrm>
            <a:off x="6007894" y="2271713"/>
            <a:ext cx="2564606" cy="0"/>
          </a:xfrm>
          <a:prstGeom prst="line">
            <a:avLst/>
          </a:prstGeom>
          <a:ln w="28575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6C417A38-8083-A796-3786-36311D935ECF}"/>
              </a:ext>
            </a:extLst>
          </p:cNvPr>
          <p:cNvCxnSpPr>
            <a:cxnSpLocks/>
          </p:cNvCxnSpPr>
          <p:nvPr/>
        </p:nvCxnSpPr>
        <p:spPr>
          <a:xfrm>
            <a:off x="1495425" y="2474119"/>
            <a:ext cx="354806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橢圓 9">
            <a:extLst>
              <a:ext uri="{FF2B5EF4-FFF2-40B4-BE49-F238E27FC236}">
                <a16:creationId xmlns:a16="http://schemas.microsoft.com/office/drawing/2014/main" id="{861F55F1-21AB-D33A-020D-E6E094D27318}"/>
              </a:ext>
            </a:extLst>
          </p:cNvPr>
          <p:cNvSpPr/>
          <p:nvPr/>
        </p:nvSpPr>
        <p:spPr>
          <a:xfrm>
            <a:off x="5393531" y="3579019"/>
            <a:ext cx="985838" cy="607219"/>
          </a:xfrm>
          <a:prstGeom prst="ellipse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D6CC0F9E-79FF-4AC5-BDE5-C6860EBD1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DCFE773F-0E8C-44BC-81C3-3E8D21A15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6535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CC0BDC5-A935-25A6-D7EE-45396B849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5" y="339597"/>
            <a:ext cx="9197849" cy="31235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068B3C8-A46D-00FD-5BC6-B834836F82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174" y="3429000"/>
            <a:ext cx="2163065" cy="3014772"/>
          </a:xfrm>
          <a:prstGeom prst="rect">
            <a:avLst/>
          </a:prstGeom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981B0D2A-CBA7-4408-A736-821E66724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1E9D6E94-B573-4BAC-B30B-DA414C583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94627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B7718-6022-21A2-0D27-55B363391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題意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9F7984B-D85A-5C5B-9CD0-63D9B81EA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給定出發點座標及目的點座標</a:t>
            </a:r>
            <a:endParaRPr lang="en-US" altLang="zh-TW" dirty="0"/>
          </a:p>
          <a:p>
            <a:r>
              <a:rPr lang="zh-TW" altLang="en-US" dirty="0"/>
              <a:t>根據路徑圖行走規則</a:t>
            </a:r>
            <a:endParaRPr lang="en-US" altLang="zh-TW" dirty="0"/>
          </a:p>
          <a:p>
            <a:pPr lvl="1"/>
            <a:r>
              <a:rPr lang="zh-TW" altLang="en-US" dirty="0"/>
              <a:t>已知某一點座標 </a:t>
            </a:r>
            <a:r>
              <a:rPr lang="en-US" altLang="zh-TW" dirty="0"/>
              <a:t>(x, y)</a:t>
            </a:r>
          </a:p>
          <a:p>
            <a:pPr lvl="2"/>
            <a:r>
              <a:rPr lang="en-US" altLang="zh-TW" dirty="0"/>
              <a:t>If x=0, y=0 </a:t>
            </a:r>
            <a:r>
              <a:rPr lang="en-US" altLang="zh-TW" dirty="0">
                <a:sym typeface="Wingdings" pitchFamily="2" charset="2"/>
              </a:rPr>
              <a:t>, (0, 0)  (1,0)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If x=0, y</a:t>
            </a:r>
            <a:r>
              <a:rPr lang="zh-TW" altLang="en-US" dirty="0">
                <a:sym typeface="Wingdings" pitchFamily="2" charset="2"/>
              </a:rPr>
              <a:t> ≉ </a:t>
            </a:r>
            <a:r>
              <a:rPr lang="en-US" altLang="zh-TW" dirty="0">
                <a:sym typeface="Wingdings" pitchFamily="2" charset="2"/>
              </a:rPr>
              <a:t>0, (0,y)  (y+1, 0)</a:t>
            </a:r>
          </a:p>
          <a:p>
            <a:pPr lvl="2"/>
            <a:r>
              <a:rPr lang="en-US" altLang="zh-TW" dirty="0">
                <a:sym typeface="Wingdings" pitchFamily="2" charset="2"/>
              </a:rPr>
              <a:t>If x</a:t>
            </a:r>
            <a:r>
              <a:rPr lang="zh-TW" altLang="en-US" dirty="0">
                <a:sym typeface="Wingdings" pitchFamily="2" charset="2"/>
              </a:rPr>
              <a:t> ≉ </a:t>
            </a:r>
            <a:r>
              <a:rPr lang="en-US" altLang="zh-TW" dirty="0">
                <a:sym typeface="Wingdings" pitchFamily="2" charset="2"/>
              </a:rPr>
              <a:t>0, y</a:t>
            </a:r>
            <a:r>
              <a:rPr lang="zh-TW" altLang="en-US" dirty="0">
                <a:sym typeface="Wingdings" pitchFamily="2" charset="2"/>
              </a:rPr>
              <a:t> ≉ </a:t>
            </a:r>
            <a:r>
              <a:rPr lang="en-US" altLang="zh-TW" dirty="0">
                <a:sym typeface="Wingdings" pitchFamily="2" charset="2"/>
              </a:rPr>
              <a:t>0, (x, y)  (x-1, y+1)</a:t>
            </a:r>
          </a:p>
          <a:p>
            <a:pPr lvl="1"/>
            <a:r>
              <a:rPr lang="en-US" altLang="zh-TW" dirty="0"/>
              <a:t>Ex., </a:t>
            </a:r>
            <a:endParaRPr lang="en-US" altLang="zh-TW" dirty="0">
              <a:sym typeface="Wingdings" pitchFamily="2" charset="2"/>
            </a:endParaRPr>
          </a:p>
          <a:p>
            <a:r>
              <a:rPr lang="zh-TW" altLang="en-US" dirty="0"/>
              <a:t>計算出發點至目的點共走幾步？</a:t>
            </a:r>
            <a:endParaRPr lang="en-US" altLang="zh-TW" dirty="0"/>
          </a:p>
          <a:p>
            <a:pPr lvl="1"/>
            <a:r>
              <a:rPr lang="zh-TW" altLang="en-US" dirty="0"/>
              <a:t>經過「出發點」至「目的點」的節點數目＋</a:t>
            </a:r>
            <a:r>
              <a:rPr lang="en-US" altLang="zh-TW" dirty="0"/>
              <a:t>1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8C84140-000C-BC12-E652-811C19D5D5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41368" y="1299369"/>
            <a:ext cx="4267200" cy="3644900"/>
          </a:xfrm>
          <a:prstGeom prst="rect">
            <a:avLst/>
          </a:prstGeom>
        </p:spPr>
      </p:pic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3DCA22BC-CAC3-4BCA-9410-77DE06FAF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1A6FE3B-5916-4041-9905-D5511FF68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325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30" y="828338"/>
            <a:ext cx="9091643" cy="5496262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7265324" y="2660073"/>
            <a:ext cx="2435629" cy="207818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矩形 3"/>
          <p:cNvSpPr/>
          <p:nvPr/>
        </p:nvSpPr>
        <p:spPr>
          <a:xfrm>
            <a:off x="724930" y="2867891"/>
            <a:ext cx="2658350" cy="207818"/>
          </a:xfrm>
          <a:prstGeom prst="rect">
            <a:avLst/>
          </a:prstGeom>
          <a:solidFill>
            <a:srgbClr val="FFFF00">
              <a:alpha val="23922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接點 5"/>
          <p:cNvCxnSpPr/>
          <p:nvPr/>
        </p:nvCxnSpPr>
        <p:spPr>
          <a:xfrm flipV="1">
            <a:off x="2103120" y="5253644"/>
            <a:ext cx="1886989" cy="831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538749" y="5253644"/>
            <a:ext cx="460525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/>
          <p:cNvCxnSpPr/>
          <p:nvPr/>
        </p:nvCxnSpPr>
        <p:spPr>
          <a:xfrm>
            <a:off x="1571105" y="5735782"/>
            <a:ext cx="69743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接點 11"/>
          <p:cNvCxnSpPr/>
          <p:nvPr/>
        </p:nvCxnSpPr>
        <p:spPr>
          <a:xfrm flipV="1">
            <a:off x="2004227" y="5993478"/>
            <a:ext cx="3000895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3749040" y="6251171"/>
            <a:ext cx="3823855" cy="83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724930" y="3366653"/>
            <a:ext cx="8976024" cy="731520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724931" y="4098173"/>
            <a:ext cx="3206990" cy="249383"/>
          </a:xfrm>
          <a:prstGeom prst="rect">
            <a:avLst/>
          </a:prstGeom>
          <a:solidFill>
            <a:srgbClr val="FF0000">
              <a:alpha val="23922"/>
            </a:srgbClr>
          </a:solidFill>
          <a:ln>
            <a:solidFill>
              <a:srgbClr val="FF0000">
                <a:alpha val="23922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1E22590-BD73-4A60-BFD3-85B997706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DA13268-A4F2-46CB-8B59-069CA399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92106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847" y="152033"/>
            <a:ext cx="7760253" cy="5148630"/>
          </a:xfrm>
          <a:prstGeom prst="rect">
            <a:avLst/>
          </a:prstGeom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847" y="5300663"/>
            <a:ext cx="1638853" cy="1490708"/>
          </a:xfrm>
          <a:prstGeom prst="rect">
            <a:avLst/>
          </a:prstGeom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3842" y="2134913"/>
            <a:ext cx="7116091" cy="3846787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>
            <a:off x="3674225" y="723207"/>
            <a:ext cx="435587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>
            <a:off x="498764" y="906087"/>
            <a:ext cx="1088967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023360" y="906087"/>
            <a:ext cx="2801389" cy="232757"/>
          </a:xfrm>
          <a:prstGeom prst="rect">
            <a:avLst/>
          </a:prstGeom>
          <a:solidFill>
            <a:srgbClr val="00B0F0">
              <a:alpha val="34902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1" name="直線接點 10"/>
          <p:cNvCxnSpPr/>
          <p:nvPr/>
        </p:nvCxnSpPr>
        <p:spPr>
          <a:xfrm flipV="1">
            <a:off x="3266902" y="1330036"/>
            <a:ext cx="1695796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5104015" y="1330036"/>
            <a:ext cx="242731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接點 14"/>
          <p:cNvCxnSpPr/>
          <p:nvPr/>
        </p:nvCxnSpPr>
        <p:spPr>
          <a:xfrm>
            <a:off x="6999316" y="1138844"/>
            <a:ext cx="103077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線接點 16"/>
          <p:cNvCxnSpPr/>
          <p:nvPr/>
        </p:nvCxnSpPr>
        <p:spPr>
          <a:xfrm flipV="1">
            <a:off x="498764" y="1330036"/>
            <a:ext cx="2555078" cy="831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93E7BBC-FB3E-4F40-8A02-D3DC6DBE1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19A277-536A-4E13-A9BB-90DA3AD70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637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將</a:t>
            </a:r>
            <a:r>
              <a:rPr lang="en-US" altLang="zh-TW" dirty="0" err="1"/>
              <a:t>num</a:t>
            </a:r>
            <a:r>
              <a:rPr lang="zh-TW" altLang="en-US" dirty="0"/>
              <a:t>轉換為以</a:t>
            </a:r>
            <a:r>
              <a:rPr lang="en-US" altLang="zh-TW" dirty="0"/>
              <a:t>n</a:t>
            </a:r>
            <a:r>
              <a:rPr lang="zh-TW" altLang="en-US" dirty="0"/>
              <a:t>為基底的數</a:t>
            </a:r>
            <a:endParaRPr lang="en-US" altLang="zh-TW" dirty="0"/>
          </a:p>
          <a:p>
            <a:r>
              <a:rPr lang="zh-TW" altLang="en-US" dirty="0"/>
              <a:t>根據每個數字的列印成本計算出</a:t>
            </a:r>
            <a:r>
              <a:rPr lang="en-US" altLang="zh-TW" dirty="0" err="1"/>
              <a:t>num</a:t>
            </a:r>
            <a:r>
              <a:rPr lang="zh-TW" altLang="en-US" dirty="0"/>
              <a:t>的總列印成本</a:t>
            </a:r>
            <a:endParaRPr lang="en-US" altLang="zh-TW" dirty="0"/>
          </a:p>
          <a:p>
            <a:r>
              <a:rPr lang="zh-TW" altLang="en-US" dirty="0"/>
              <a:t>將</a:t>
            </a:r>
            <a:r>
              <a:rPr lang="en-US" altLang="zh-TW" dirty="0" err="1"/>
              <a:t>printCost</a:t>
            </a:r>
            <a:r>
              <a:rPr lang="en-US" altLang="zh-TW" dirty="0"/>
              <a:t>(</a:t>
            </a:r>
            <a:r>
              <a:rPr lang="en-US" altLang="zh-TW" dirty="0" err="1"/>
              <a:t>num</a:t>
            </a:r>
            <a:r>
              <a:rPr lang="en-US" altLang="zh-TW" dirty="0"/>
              <a:t>)</a:t>
            </a:r>
            <a:r>
              <a:rPr lang="zh-TW" altLang="en-US" dirty="0"/>
              <a:t>存入</a:t>
            </a:r>
            <a:r>
              <a:rPr lang="en-US" altLang="zh-TW" dirty="0" err="1"/>
              <a:t>totalCost</a:t>
            </a:r>
            <a:r>
              <a:rPr lang="en-US" altLang="zh-TW" dirty="0"/>
              <a:t>[n]</a:t>
            </a:r>
          </a:p>
          <a:p>
            <a:r>
              <a:rPr lang="zh-TW" altLang="en-US" dirty="0"/>
              <a:t>由</a:t>
            </a:r>
            <a:r>
              <a:rPr lang="en-US" altLang="zh-TW" dirty="0" err="1"/>
              <a:t>totalCost</a:t>
            </a:r>
            <a:r>
              <a:rPr lang="en-US" altLang="zh-TW" dirty="0"/>
              <a:t>[ ]</a:t>
            </a:r>
            <a:r>
              <a:rPr lang="zh-TW" altLang="en-US" dirty="0"/>
              <a:t>找出最小成本的基底</a:t>
            </a:r>
            <a:r>
              <a:rPr lang="en-US" altLang="zh-TW" dirty="0"/>
              <a:t>{…}</a:t>
            </a:r>
            <a:r>
              <a:rPr lang="zh-TW" altLang="en-US" dirty="0"/>
              <a:t>，數量可能 </a:t>
            </a:r>
            <a:r>
              <a:rPr lang="en-US" altLang="zh-TW" dirty="0"/>
              <a:t>&gt; 1</a:t>
            </a:r>
          </a:p>
          <a:p>
            <a:r>
              <a:rPr lang="zh-TW" altLang="en-US" dirty="0"/>
              <a:t>列印出每一個 </a:t>
            </a:r>
            <a:r>
              <a:rPr lang="en-US" altLang="zh-TW" dirty="0"/>
              <a:t>n</a:t>
            </a:r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54D023A-B7F4-425B-AD4C-64943098B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5EA3D4B-ED85-42CD-82D9-612E52AA7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75065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477" y="420623"/>
            <a:ext cx="9037978" cy="6212933"/>
          </a:xfrm>
          <a:prstGeom prst="rect">
            <a:avLst/>
          </a:prstGeom>
        </p:spPr>
      </p:pic>
      <p:cxnSp>
        <p:nvCxnSpPr>
          <p:cNvPr id="6" name="直線接點 5"/>
          <p:cNvCxnSpPr/>
          <p:nvPr/>
        </p:nvCxnSpPr>
        <p:spPr>
          <a:xfrm flipV="1">
            <a:off x="4419600" y="1436914"/>
            <a:ext cx="5399314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接點 7"/>
          <p:cNvCxnSpPr/>
          <p:nvPr/>
        </p:nvCxnSpPr>
        <p:spPr>
          <a:xfrm flipH="1">
            <a:off x="1132114" y="1676400"/>
            <a:ext cx="8686800" cy="217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接點 12"/>
          <p:cNvCxnSpPr/>
          <p:nvPr/>
        </p:nvCxnSpPr>
        <p:spPr>
          <a:xfrm>
            <a:off x="1132114" y="1926771"/>
            <a:ext cx="2002971" cy="1088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/>
        </p:nvSpPr>
        <p:spPr>
          <a:xfrm>
            <a:off x="1883229" y="3429000"/>
            <a:ext cx="7184571" cy="1981200"/>
          </a:xfrm>
          <a:prstGeom prst="rect">
            <a:avLst/>
          </a:prstGeom>
          <a:solidFill>
            <a:srgbClr val="FFFF00">
              <a:alpha val="30196"/>
            </a:srgbClr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3E75D267-9999-48CE-9EA4-A3F389F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376A035E-3768-4E9C-A072-2E4B12A25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582852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3617" y="369469"/>
            <a:ext cx="8040222" cy="2495898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1354381" y="3009999"/>
            <a:ext cx="1545616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Sample Inputs</a:t>
            </a:r>
          </a:p>
          <a:p>
            <a:r>
              <a:rPr lang="en-US" altLang="zh-TW" dirty="0"/>
              <a:t>2</a:t>
            </a:r>
          </a:p>
          <a:p>
            <a:r>
              <a:rPr lang="en-US" altLang="zh-TW" dirty="0"/>
              <a:t>14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3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8</a:t>
            </a:r>
          </a:p>
          <a:p>
            <a:r>
              <a:rPr lang="en-US" altLang="zh-TW" dirty="0"/>
              <a:t>100</a:t>
            </a:r>
          </a:p>
          <a:p>
            <a:r>
              <a:rPr lang="en-US" altLang="zh-TW" dirty="0"/>
              <a:t>4</a:t>
            </a:r>
          </a:p>
          <a:p>
            <a:r>
              <a:rPr lang="en-US" altLang="zh-TW" dirty="0"/>
              <a:t>12</a:t>
            </a:r>
          </a:p>
          <a:p>
            <a:r>
              <a:rPr lang="en-US" altLang="zh-TW" dirty="0"/>
              <a:t>15</a:t>
            </a:r>
          </a:p>
          <a:p>
            <a:r>
              <a:rPr lang="en-US" altLang="zh-TW" dirty="0"/>
              <a:t>25</a:t>
            </a:r>
          </a:p>
          <a:p>
            <a:r>
              <a:rPr lang="en-US" altLang="zh-TW" dirty="0"/>
              <a:t>40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3472542" y="3009999"/>
            <a:ext cx="162897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Sample Output</a:t>
            </a:r>
          </a:p>
          <a:p>
            <a:r>
              <a:rPr lang="en-US" altLang="zh-TW" dirty="0"/>
              <a:t>5</a:t>
            </a:r>
          </a:p>
          <a:p>
            <a:r>
              <a:rPr lang="en-US" altLang="zh-TW" dirty="0"/>
              <a:t>15</a:t>
            </a:r>
            <a:endParaRPr lang="zh-TW" altLang="en-US" dirty="0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2A7C47C-3ACF-4C0E-A453-4D998B0B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9F97E3-4387-4716-AD04-84EEA83C6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07242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解題想法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日曆打卡</a:t>
            </a:r>
            <a:endParaRPr lang="en-US" altLang="zh-TW" dirty="0"/>
          </a:p>
          <a:p>
            <a:r>
              <a:rPr lang="zh-TW" altLang="en-US" dirty="0"/>
              <a:t>建立一個日曆陣列</a:t>
            </a:r>
            <a:endParaRPr lang="en-US" altLang="zh-TW" dirty="0"/>
          </a:p>
          <a:p>
            <a:r>
              <a:rPr lang="zh-TW" altLang="en-US" dirty="0"/>
              <a:t>依各政黨的</a:t>
            </a:r>
            <a:r>
              <a:rPr lang="en-US" altLang="zh-TW" dirty="0" err="1"/>
              <a:t>hartals</a:t>
            </a:r>
            <a:r>
              <a:rPr lang="zh-TW" altLang="en-US" dirty="0"/>
              <a:t>在日曆上打卡</a:t>
            </a:r>
            <a:endParaRPr lang="en-US" altLang="zh-TW" dirty="0"/>
          </a:p>
          <a:p>
            <a:r>
              <a:rPr lang="zh-TW" altLang="en-US" dirty="0"/>
              <a:t>檢查日曆哪些日子被打卡</a:t>
            </a:r>
            <a:endParaRPr lang="en-US" altLang="zh-TW" dirty="0"/>
          </a:p>
          <a:p>
            <a:r>
              <a:rPr lang="zh-TW" altLang="en-US" dirty="0"/>
              <a:t>跳過</a:t>
            </a:r>
            <a:r>
              <a:rPr lang="en-US" altLang="zh-TW" dirty="0"/>
              <a:t>Friday</a:t>
            </a:r>
            <a:r>
              <a:rPr lang="zh-TW" altLang="en-US" dirty="0"/>
              <a:t>及</a:t>
            </a:r>
            <a:r>
              <a:rPr lang="en-US" altLang="zh-TW" dirty="0"/>
              <a:t>Saturday</a:t>
            </a:r>
          </a:p>
          <a:p>
            <a:r>
              <a:rPr lang="zh-TW" altLang="en-US" dirty="0"/>
              <a:t>計算休會天數</a:t>
            </a:r>
            <a:endParaRPr lang="en-US" alt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8370" y="664596"/>
            <a:ext cx="6125430" cy="1609950"/>
          </a:xfrm>
          <a:prstGeom prst="rect">
            <a:avLst/>
          </a:prstGeom>
        </p:spPr>
      </p:pic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37F9679-11CE-4E8F-BC64-600E2108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52B1D06-DDAD-40EC-8CBE-566299865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564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757" y="394864"/>
            <a:ext cx="8316486" cy="6068272"/>
          </a:xfrm>
          <a:prstGeom prst="rect">
            <a:avLst/>
          </a:prstGeom>
        </p:spPr>
      </p:pic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2E418DFF-492C-4722-A537-038C39888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3" name="投影片編號版面配置區 2">
            <a:extLst>
              <a:ext uri="{FF2B5EF4-FFF2-40B4-BE49-F238E27FC236}">
                <a16:creationId xmlns:a16="http://schemas.microsoft.com/office/drawing/2014/main" id="{A9B06A50-82F3-4CE6-85A1-9A6BC6861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7018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線單箭頭接點 2"/>
          <p:cNvCxnSpPr/>
          <p:nvPr/>
        </p:nvCxnSpPr>
        <p:spPr>
          <a:xfrm flipV="1">
            <a:off x="3363686" y="2721429"/>
            <a:ext cx="1665514" cy="15566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單箭頭接點 4"/>
          <p:cNvCxnSpPr/>
          <p:nvPr/>
        </p:nvCxnSpPr>
        <p:spPr>
          <a:xfrm flipV="1">
            <a:off x="3374571" y="3995057"/>
            <a:ext cx="2895600" cy="26125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字方塊 5"/>
          <p:cNvSpPr txBox="1"/>
          <p:nvPr/>
        </p:nvSpPr>
        <p:spPr>
          <a:xfrm>
            <a:off x="4060372" y="2330325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L(x1, y1)</a:t>
            </a:r>
            <a:endParaRPr lang="zh-TW" altLang="en-US" b="1" dirty="0"/>
          </a:p>
        </p:txBody>
      </p:sp>
      <p:sp>
        <p:nvSpPr>
          <p:cNvPr id="7" name="文字方塊 6"/>
          <p:cNvSpPr txBox="1"/>
          <p:nvPr/>
        </p:nvSpPr>
        <p:spPr>
          <a:xfrm>
            <a:off x="2929577" y="4387725"/>
            <a:ext cx="10118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C(x2, y2)</a:t>
            </a:r>
            <a:endParaRPr lang="zh-TW" altLang="en-US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5965372" y="4256314"/>
            <a:ext cx="101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/>
              <a:t>R(x3, y3)</a:t>
            </a:r>
            <a:endParaRPr lang="zh-TW" altLang="en-US" b="1" dirty="0"/>
          </a:p>
        </p:txBody>
      </p:sp>
      <p:cxnSp>
        <p:nvCxnSpPr>
          <p:cNvPr id="9" name="直線單箭頭接點 8"/>
          <p:cNvCxnSpPr/>
          <p:nvPr/>
        </p:nvCxnSpPr>
        <p:spPr>
          <a:xfrm flipV="1">
            <a:off x="4985664" y="2492818"/>
            <a:ext cx="2895600" cy="2612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 flipV="1">
            <a:off x="6226630" y="2449286"/>
            <a:ext cx="1665514" cy="1556657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/>
          <p:cNvCxnSpPr/>
          <p:nvPr/>
        </p:nvCxnSpPr>
        <p:spPr>
          <a:xfrm flipV="1">
            <a:off x="3374570" y="2481932"/>
            <a:ext cx="4506694" cy="1763496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字方塊 12"/>
          <p:cNvSpPr txBox="1"/>
          <p:nvPr/>
        </p:nvSpPr>
        <p:spPr>
          <a:xfrm>
            <a:off x="6934201" y="3315091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</a:rPr>
              <a:t>(x1-x2, y1-y2)</a:t>
            </a:r>
            <a:endParaRPr lang="zh-TW" altLang="en-US" b="1" dirty="0">
              <a:solidFill>
                <a:srgbClr val="0432FF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4169794" y="4256314"/>
            <a:ext cx="1479892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</a:rPr>
              <a:t>(x3-x2, y3-y2)</a:t>
            </a:r>
            <a:endParaRPr lang="zh-TW" altLang="en-US" b="1" dirty="0">
              <a:solidFill>
                <a:srgbClr val="0432FF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4391693" y="3189900"/>
            <a:ext cx="2393604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0432FF"/>
                </a:solidFill>
              </a:rPr>
              <a:t>(x1+x3-2x2, y1+y3-2y2)</a:t>
            </a:r>
            <a:endParaRPr lang="zh-TW" altLang="en-US" b="1" dirty="0">
              <a:solidFill>
                <a:srgbClr val="0432FF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7059387" y="2025135"/>
            <a:ext cx="2159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b="1" dirty="0">
                <a:solidFill>
                  <a:srgbClr val="FF0000"/>
                </a:solidFill>
              </a:rPr>
              <a:t>(x1+x3-x2, y1+y3-y2)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2" name="頁尾版面配置區 1">
            <a:extLst>
              <a:ext uri="{FF2B5EF4-FFF2-40B4-BE49-F238E27FC236}">
                <a16:creationId xmlns:a16="http://schemas.microsoft.com/office/drawing/2014/main" id="{546B53D1-BE02-489B-82F6-356403A58F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TW"/>
              <a:t>jschung@mcu</a:t>
            </a:r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0256320-D0B4-410B-A360-720207DE1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12D45D-DFE1-4404-B1C3-5E386C6E85A3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80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769</Words>
  <Application>Microsoft Office PowerPoint</Application>
  <PresentationFormat>寬螢幕</PresentationFormat>
  <Paragraphs>118</Paragraphs>
  <Slides>18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18</vt:i4>
      </vt:variant>
    </vt:vector>
  </HeadingPairs>
  <TitlesOfParts>
    <vt:vector size="24" baseType="lpstr">
      <vt:lpstr>標楷體</vt:lpstr>
      <vt:lpstr>新細明體</vt:lpstr>
      <vt:lpstr>Arial</vt:lpstr>
      <vt:lpstr>Calibri</vt:lpstr>
      <vt:lpstr>Wingdings</vt:lpstr>
      <vt:lpstr>Office 佈景主題</vt:lpstr>
      <vt:lpstr>Week 12 (12/15)</vt:lpstr>
      <vt:lpstr>PowerPoint 簡報</vt:lpstr>
      <vt:lpstr>PowerPoint 簡報</vt:lpstr>
      <vt:lpstr>解題想法</vt:lpstr>
      <vt:lpstr>PowerPoint 簡報</vt:lpstr>
      <vt:lpstr>PowerPoint 簡報</vt:lpstr>
      <vt:lpstr>解題想法</vt:lpstr>
      <vt:lpstr>PowerPoint 簡報</vt:lpstr>
      <vt:lpstr>PowerPoint 簡報</vt:lpstr>
      <vt:lpstr>Given p1, p2, p3, p4</vt:lpstr>
      <vt:lpstr>PowerPoint 簡報</vt:lpstr>
      <vt:lpstr>PowerPoint 簡報</vt:lpstr>
      <vt:lpstr>題意</vt:lpstr>
      <vt:lpstr>解題</vt:lpstr>
      <vt:lpstr>PowerPoint 簡報</vt:lpstr>
      <vt:lpstr>PowerPoint 簡報</vt:lpstr>
      <vt:lpstr>PowerPoint 簡報</vt:lpstr>
      <vt:lpstr>題意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Jainshone Chung</dc:creator>
  <cp:lastModifiedBy>User</cp:lastModifiedBy>
  <cp:revision>67</cp:revision>
  <dcterms:created xsi:type="dcterms:W3CDTF">2022-11-21T04:14:53Z</dcterms:created>
  <dcterms:modified xsi:type="dcterms:W3CDTF">2022-12-19T02:50:13Z</dcterms:modified>
</cp:coreProperties>
</file>