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57" r:id="rId7"/>
    <p:sldId id="258" r:id="rId8"/>
    <p:sldId id="259" r:id="rId9"/>
    <p:sldId id="260" r:id="rId10"/>
    <p:sldId id="281" r:id="rId11"/>
    <p:sldId id="261" r:id="rId12"/>
    <p:sldId id="267" r:id="rId13"/>
    <p:sldId id="268" r:id="rId14"/>
    <p:sldId id="269" r:id="rId15"/>
    <p:sldId id="271" r:id="rId16"/>
    <p:sldId id="272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80AAD-AA60-453D-8A78-A410F442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F58245-1E26-4A4C-B2AC-71A7EE50D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07EF7-6497-4E81-9EA4-B02820F1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E6A0D-5F59-4D22-ACEE-A87CCFD0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35F28-7217-4D73-BC8D-E8EAACDB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1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65DDA-CBA7-4348-ABBE-B18EBE06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E08C78-D7D6-452E-99C6-74DC2052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6E0F56-A846-4069-AF41-5CC26422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A8E6F-A422-415C-844A-E2A9C6E7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D48D9C-2BFF-41E8-8610-201A242D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1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B7F236-3C43-4EA6-9B0E-D8ED8E6F7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0419F-AE26-4B4D-BDF4-718B3D2E7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4C14C-62B7-4E03-B973-2E9F4C5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4C32E-5DCC-4876-AB89-792BF724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15EFE-5AFA-45EF-9C87-3FA42C01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6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B6488-D71E-4437-A702-B05CA13C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00B2D2-BC5E-444D-82F6-A451B207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2EE64-6DD8-47A7-83C7-A88A7B0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94DEA-B286-4973-89A5-A6CF81EB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7731B-52C8-4701-A2AE-E7CA0996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2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7A373-C53F-4CEF-B611-7EA09AA2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4B633F-8335-4A35-98C1-BA36BDF4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DB4416-0D08-4F2D-A2F2-3B2975BA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555CD-D0CA-466B-A39A-BB22EBE6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15BAA9-1FC9-49D0-B227-088AB478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2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7D0EB-0A96-416F-8EF9-918DC3D6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26814-FAA2-464F-91C0-C2194A589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11B639-4802-4E1D-940A-961646DC8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B46A0A-D4EB-46ED-A1A7-C5F69F07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822F9A-5C3B-431B-98B6-CBF0BEDA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101B2F-A7C3-4F2B-BF7C-F16D9A6C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04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8C6B2-7C1E-4D54-9DB7-D16C51C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884822-52CD-4C5A-BD1C-288CAE89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60677A-F9DE-4A34-9A8F-AF6AF6A4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67C3F1-1604-4801-A338-FD2B15BF1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BA9E0C-5C03-40D9-B814-761C2B2AF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9C095D-2834-4276-A8D6-40B8E4F5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8A88C1-993F-4BCE-87F9-7833B63A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EE8F86-F4FC-481E-8FAC-F6BFEDE6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8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8615A-EB36-4CEA-BE47-B656A6D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9C4942-079B-4D20-AFC5-A4AE4166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CEB2C9-C29B-4821-BCAC-CF434CA3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686529-58E6-42A9-81C4-825F10A8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68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6DC423-D8AC-44DD-89AF-3E57184E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CB68A8-D2D8-4180-9B85-D6660986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4BF769-BAC6-48BC-A9DB-4453CF0E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3A645-3AAB-4158-8D22-8CA61981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E99C4-9B0F-446A-AC9C-A77DC40D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1C6E7-45AF-4D04-88C0-D056E4FF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5B3497-391A-4A6B-89FD-FBB534D3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D1248B-FADC-40A8-997B-1A48FA28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6A396-8D33-4C3D-BAB2-CC313A84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7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B946E-5E5B-4D9E-B959-3703E3E4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156155-843E-479A-9322-7EF385760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62E97B-DE63-4E69-9A74-71D896AE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D7E366-7A86-448A-B219-E8D392EA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C1FA93-DB78-4840-9CF0-1A7A8ED6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BEDB88-B78C-4E32-9DD8-56D67744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11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667A17-8631-4830-88F3-02B81EE0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AB2EC-FC3D-4755-A96E-C7761861E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720BB-8078-401D-89E7-1BB96D91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2E2C-0748-46AC-A2CB-C0A5D4E77A5B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45A4B-6D72-45F7-9743-59A7CCA42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1B1E7-6D83-430B-AAE7-C9D00887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E849-C641-437E-A2B3-FDF25FE46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1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6CE19-92C5-47B7-8D71-7C358C6F0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16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2BAE65-065D-4657-9979-4BC39D675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11150</a:t>
            </a:r>
          </a:p>
          <a:p>
            <a:r>
              <a:rPr lang="en-US" altLang="zh-TW" dirty="0"/>
              <a:t>10409</a:t>
            </a:r>
          </a:p>
          <a:p>
            <a:r>
              <a:rPr lang="en-US" altLang="zh-TW" dirty="0"/>
              <a:t>10415</a:t>
            </a:r>
          </a:p>
          <a:p>
            <a:r>
              <a:rPr lang="en-US" altLang="zh-TW" dirty="0"/>
              <a:t>118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72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984CBBB-F5A9-4B49-8B07-6B4E49B9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轉換規則 </a:t>
            </a:r>
            <a:r>
              <a:rPr lang="en-US" altLang="zh-TW" dirty="0"/>
              <a:t>(</a:t>
            </a:r>
            <a:r>
              <a:rPr lang="zh-TW" altLang="en-US" dirty="0"/>
              <a:t>初始狀態                                                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D713111-815D-4BAD-A53D-6E62DBD59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If rolling to North (rule ‘N’)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[1]=</a:t>
            </a:r>
            <a:r>
              <a:rPr lang="en-US" altLang="zh-TW" dirty="0" err="1"/>
              <a:t>diceState</a:t>
            </a:r>
            <a:r>
              <a:rPr lang="en-US" altLang="zh-TW" dirty="0"/>
              <a:t>[0]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[0]=</a:t>
            </a:r>
            <a:r>
              <a:rPr lang="en-US" altLang="zh-TW" dirty="0" err="1"/>
              <a:t>diceState</a:t>
            </a:r>
            <a:r>
              <a:rPr lang="en-US" altLang="zh-TW" dirty="0"/>
              <a:t>[4]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[4]=7-diceState[1]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[5]=7-diceState[0]</a:t>
            </a:r>
          </a:p>
          <a:p>
            <a:r>
              <a:rPr lang="en-US" altLang="zh-TW" dirty="0"/>
              <a:t>If rolling to South (rule ‘S’)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[4]=</a:t>
            </a:r>
            <a:r>
              <a:rPr lang="en-US" altLang="zh-TW" dirty="0" err="1"/>
              <a:t>diceState</a:t>
            </a:r>
            <a:r>
              <a:rPr lang="en-US" altLang="zh-TW" dirty="0"/>
              <a:t>[0]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[0]=</a:t>
            </a:r>
            <a:r>
              <a:rPr lang="en-US" altLang="zh-TW" dirty="0" err="1"/>
              <a:t>diceState</a:t>
            </a:r>
            <a:r>
              <a:rPr lang="en-US" altLang="zh-TW" dirty="0"/>
              <a:t>[1]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[1]=7-diceState[4]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[5]=7-diceState[0]</a:t>
            </a:r>
          </a:p>
          <a:p>
            <a:pPr lvl="1"/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BB04A42-6772-4B90-8F66-1C51CEE78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If rolling to East (rule ‘E’)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[3]=</a:t>
            </a:r>
            <a:r>
              <a:rPr lang="en-US" altLang="zh-TW" dirty="0" err="1"/>
              <a:t>diceState</a:t>
            </a:r>
            <a:r>
              <a:rPr lang="en-US" altLang="zh-TW" dirty="0"/>
              <a:t>[0]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[0]=</a:t>
            </a:r>
            <a:r>
              <a:rPr lang="en-US" altLang="zh-TW" dirty="0" err="1"/>
              <a:t>diceState</a:t>
            </a:r>
            <a:r>
              <a:rPr lang="en-US" altLang="zh-TW" dirty="0"/>
              <a:t>[2]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[2]=7-diceState[3]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[5]=7-diceState[0]</a:t>
            </a:r>
          </a:p>
          <a:p>
            <a:r>
              <a:rPr lang="en-US" altLang="zh-TW" dirty="0"/>
              <a:t>If rolling to West (rule ‘W’)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[2]=</a:t>
            </a:r>
            <a:r>
              <a:rPr lang="en-US" altLang="zh-TW" dirty="0" err="1"/>
              <a:t>diceState</a:t>
            </a:r>
            <a:r>
              <a:rPr lang="en-US" altLang="zh-TW" dirty="0"/>
              <a:t>[0]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[0]=</a:t>
            </a:r>
            <a:r>
              <a:rPr lang="en-US" altLang="zh-TW" dirty="0" err="1"/>
              <a:t>diceState</a:t>
            </a:r>
            <a:r>
              <a:rPr lang="en-US" altLang="zh-TW" dirty="0"/>
              <a:t>[3]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[3]=7-diceState[2]</a:t>
            </a:r>
          </a:p>
          <a:p>
            <a:pPr lvl="1"/>
            <a:r>
              <a:rPr lang="en-US" altLang="zh-TW" dirty="0" err="1"/>
              <a:t>diceState</a:t>
            </a:r>
            <a:r>
              <a:rPr lang="en-US" altLang="zh-TW" dirty="0"/>
              <a:t>[5]=7-diceState[0]</a:t>
            </a:r>
          </a:p>
        </p:txBody>
      </p:sp>
      <p:graphicFrame>
        <p:nvGraphicFramePr>
          <p:cNvPr id="10" name="內容版面配置區 6">
            <a:extLst>
              <a:ext uri="{FF2B5EF4-FFF2-40B4-BE49-F238E27FC236}">
                <a16:creationId xmlns:a16="http://schemas.microsoft.com/office/drawing/2014/main" id="{86CC9E51-4984-4C7E-BAE7-CFDFB5CEE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047592"/>
              </p:ext>
            </p:extLst>
          </p:nvPr>
        </p:nvGraphicFramePr>
        <p:xfrm>
          <a:off x="5383161" y="524986"/>
          <a:ext cx="53167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32">
                  <a:extLst>
                    <a:ext uri="{9D8B030D-6E8A-4147-A177-3AD203B41FA5}">
                      <a16:colId xmlns:a16="http://schemas.microsoft.com/office/drawing/2014/main" val="4083674714"/>
                    </a:ext>
                  </a:extLst>
                </a:gridCol>
                <a:gridCol w="886132">
                  <a:extLst>
                    <a:ext uri="{9D8B030D-6E8A-4147-A177-3AD203B41FA5}">
                      <a16:colId xmlns:a16="http://schemas.microsoft.com/office/drawing/2014/main" val="3571451889"/>
                    </a:ext>
                  </a:extLst>
                </a:gridCol>
                <a:gridCol w="886132">
                  <a:extLst>
                    <a:ext uri="{9D8B030D-6E8A-4147-A177-3AD203B41FA5}">
                      <a16:colId xmlns:a16="http://schemas.microsoft.com/office/drawing/2014/main" val="132168416"/>
                    </a:ext>
                  </a:extLst>
                </a:gridCol>
                <a:gridCol w="886132">
                  <a:extLst>
                    <a:ext uri="{9D8B030D-6E8A-4147-A177-3AD203B41FA5}">
                      <a16:colId xmlns:a16="http://schemas.microsoft.com/office/drawing/2014/main" val="2334854699"/>
                    </a:ext>
                  </a:extLst>
                </a:gridCol>
                <a:gridCol w="886132">
                  <a:extLst>
                    <a:ext uri="{9D8B030D-6E8A-4147-A177-3AD203B41FA5}">
                      <a16:colId xmlns:a16="http://schemas.microsoft.com/office/drawing/2014/main" val="2506593326"/>
                    </a:ext>
                  </a:extLst>
                </a:gridCol>
                <a:gridCol w="886132">
                  <a:extLst>
                    <a:ext uri="{9D8B030D-6E8A-4147-A177-3AD203B41FA5}">
                      <a16:colId xmlns:a16="http://schemas.microsoft.com/office/drawing/2014/main" val="2500385267"/>
                    </a:ext>
                  </a:extLst>
                </a:gridCol>
              </a:tblGrid>
              <a:tr h="291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L="89493" marR="89493"/>
                </a:tc>
                <a:extLst>
                  <a:ext uri="{0D108BD9-81ED-4DB2-BD59-A6C34878D82A}">
                    <a16:rowId xmlns:a16="http://schemas.microsoft.com/office/drawing/2014/main" val="1250500158"/>
                  </a:ext>
                </a:extLst>
              </a:tr>
              <a:tr h="291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Top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North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West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East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South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Bottom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extLst>
                  <a:ext uri="{0D108BD9-81ED-4DB2-BD59-A6C34878D82A}">
                    <a16:rowId xmlns:a16="http://schemas.microsoft.com/office/drawing/2014/main" val="3386476053"/>
                  </a:ext>
                </a:extLst>
              </a:tr>
              <a:tr h="291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1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2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3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4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5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6</a:t>
                      </a:r>
                      <a:endParaRPr lang="zh-TW" altLang="en-US" sz="1600" b="1" dirty="0"/>
                    </a:p>
                  </a:txBody>
                  <a:tcPr marL="89493" marR="89493"/>
                </a:tc>
                <a:extLst>
                  <a:ext uri="{0D108BD9-81ED-4DB2-BD59-A6C34878D82A}">
                    <a16:rowId xmlns:a16="http://schemas.microsoft.com/office/drawing/2014/main" val="108059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97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2FA956F-72DB-41E0-9DFF-9A0B60FF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演算步驟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6EA6C52-FCF5-46BD-AE01-AFEF3013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/>
              <a:t>read </a:t>
            </a:r>
            <a:r>
              <a:rPr lang="en-US" altLang="zh-TW" sz="2000" dirty="0">
                <a:solidFill>
                  <a:srgbClr val="C00000"/>
                </a:solidFill>
              </a:rPr>
              <a:t>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 err="1"/>
              <a:t>scanf</a:t>
            </a:r>
            <a:r>
              <a:rPr lang="en-US" altLang="zh-TW" sz="2000" dirty="0"/>
              <a:t>(“%d”, &amp;n);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/>
              <a:t>while (n != 0){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000" dirty="0"/>
              <a:t>while (n--){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000" dirty="0"/>
              <a:t>     read </a:t>
            </a:r>
            <a:r>
              <a:rPr lang="en-US" altLang="zh-TW" sz="2000" dirty="0" err="1">
                <a:solidFill>
                  <a:srgbClr val="00B0F0"/>
                </a:solidFill>
              </a:rPr>
              <a:t>dir</a:t>
            </a:r>
            <a:endParaRPr lang="en-US" altLang="zh-TW" sz="2000" dirty="0">
              <a:solidFill>
                <a:srgbClr val="00B0F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000" dirty="0"/>
              <a:t>     </a:t>
            </a:r>
            <a:r>
              <a:rPr lang="zh-TW" altLang="en-US" sz="2000" dirty="0"/>
              <a:t>根據 </a:t>
            </a:r>
            <a:r>
              <a:rPr lang="en-US" altLang="zh-TW" sz="2000" dirty="0" err="1">
                <a:solidFill>
                  <a:srgbClr val="00B0F0"/>
                </a:solidFill>
              </a:rPr>
              <a:t>dir</a:t>
            </a:r>
            <a:r>
              <a:rPr lang="en-US" altLang="zh-TW" sz="2000" dirty="0"/>
              <a:t> </a:t>
            </a:r>
            <a:r>
              <a:rPr lang="zh-TW" altLang="en-US" sz="2000" dirty="0"/>
              <a:t>執行「轉換規則」</a:t>
            </a:r>
            <a:endParaRPr lang="en-US" altLang="zh-TW" sz="2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000" dirty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000" dirty="0"/>
              <a:t>print number on top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70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uva10415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8065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Do you like Saxophone(</a:t>
            </a:r>
            <a:r>
              <a:rPr lang="zh-TW" altLang="en-US" dirty="0"/>
              <a:t>薩克斯風</a:t>
            </a:r>
            <a:r>
              <a:rPr lang="en-US" altLang="zh-TW" dirty="0"/>
              <a:t>)? I have a </a:t>
            </a:r>
            <a:r>
              <a:rPr lang="en-US" altLang="zh-TW" dirty="0" err="1"/>
              <a:t>Eb</a:t>
            </a:r>
            <a:r>
              <a:rPr lang="en-US" altLang="zh-TW" dirty="0"/>
              <a:t> Alto Saxophone, shown on the right. My fingers move A LOT when playing some music, and I’m quite interested in how many times each finger PRESS the button. Assume that the music is composed of only 8 kinds of </a:t>
            </a:r>
            <a:r>
              <a:rPr lang="en-US" altLang="zh-TW" b="1" dirty="0">
                <a:solidFill>
                  <a:srgbClr val="FF0000"/>
                </a:solidFill>
              </a:rPr>
              <a:t>note</a:t>
            </a:r>
            <a:r>
              <a:rPr lang="en-US" altLang="zh-TW" dirty="0"/>
              <a:t>. They are: C D E F G A B in one octave and C D E F G A B in a higher </a:t>
            </a:r>
            <a:r>
              <a:rPr lang="en-US" altLang="zh-TW" b="1" dirty="0">
                <a:solidFill>
                  <a:srgbClr val="FF0000"/>
                </a:solidFill>
              </a:rPr>
              <a:t>octave</a:t>
            </a:r>
            <a:r>
              <a:rPr lang="en-US" altLang="zh-TW" dirty="0"/>
              <a:t>. We use </a:t>
            </a:r>
            <a:r>
              <a:rPr lang="en-US" altLang="zh-TW" dirty="0" err="1"/>
              <a:t>c,d,e,f,g,a,b,C,D,E,F,G,A,B</a:t>
            </a:r>
            <a:r>
              <a:rPr lang="en-US" altLang="zh-TW" dirty="0"/>
              <a:t> to represent them. Write a program to help </a:t>
            </a:r>
            <a:r>
              <a:rPr lang="en-US" altLang="zh-TW" dirty="0">
                <a:solidFill>
                  <a:srgbClr val="00B050"/>
                </a:solidFill>
              </a:rPr>
              <a:t>count the number of times each finger presses the button</a:t>
            </a:r>
            <a:r>
              <a:rPr lang="en-US" altLang="zh-TW" dirty="0"/>
              <a:t>. A finger presses a button if it is needed in a note, but not used in the last note. Also, if it is the first note, every finger required presses the button.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519" y="493140"/>
            <a:ext cx="2468516" cy="53914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88" y="984515"/>
            <a:ext cx="2133898" cy="470600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6019512"/>
            <a:ext cx="4836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(Note that every finger is controlling a specified button, </a:t>
            </a:r>
          </a:p>
          <a:p>
            <a:r>
              <a:rPr lang="en-US" altLang="zh-TW" sz="1600" dirty="0"/>
              <a:t>different fingers are controlling different buttons.)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627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19" y="422109"/>
            <a:ext cx="8889061" cy="55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378" y="733280"/>
            <a:ext cx="2468516" cy="5391436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>
            <a:off x="8972767" y="3179971"/>
            <a:ext cx="438615" cy="419223"/>
          </a:xfrm>
          <a:prstGeom prst="lef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46" y="1378729"/>
            <a:ext cx="5584651" cy="4100541"/>
          </a:xfrm>
          <a:prstGeom prst="rect">
            <a:avLst/>
          </a:prstGeom>
        </p:spPr>
      </p:pic>
      <p:sp>
        <p:nvSpPr>
          <p:cNvPr id="7" name="向左箭號 3">
            <a:extLst>
              <a:ext uri="{FF2B5EF4-FFF2-40B4-BE49-F238E27FC236}">
                <a16:creationId xmlns:a16="http://schemas.microsoft.com/office/drawing/2014/main" id="{349F0A78-7F4F-48F0-86A0-092D7A5EF4BB}"/>
              </a:ext>
            </a:extLst>
          </p:cNvPr>
          <p:cNvSpPr/>
          <p:nvPr/>
        </p:nvSpPr>
        <p:spPr>
          <a:xfrm flipH="1">
            <a:off x="2999925" y="3219387"/>
            <a:ext cx="438615" cy="419223"/>
          </a:xfrm>
          <a:prstGeom prst="lef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E9126E-BB1F-4E4C-9006-657210024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1974"/>
              </p:ext>
            </p:extLst>
          </p:nvPr>
        </p:nvGraphicFramePr>
        <p:xfrm>
          <a:off x="286603" y="1945638"/>
          <a:ext cx="2361056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264">
                  <a:extLst>
                    <a:ext uri="{9D8B030D-6E8A-4147-A177-3AD203B41FA5}">
                      <a16:colId xmlns:a16="http://schemas.microsoft.com/office/drawing/2014/main" val="3039141878"/>
                    </a:ext>
                  </a:extLst>
                </a:gridCol>
                <a:gridCol w="590264">
                  <a:extLst>
                    <a:ext uri="{9D8B030D-6E8A-4147-A177-3AD203B41FA5}">
                      <a16:colId xmlns:a16="http://schemas.microsoft.com/office/drawing/2014/main" val="1375172652"/>
                    </a:ext>
                  </a:extLst>
                </a:gridCol>
                <a:gridCol w="590264">
                  <a:extLst>
                    <a:ext uri="{9D8B030D-6E8A-4147-A177-3AD203B41FA5}">
                      <a16:colId xmlns:a16="http://schemas.microsoft.com/office/drawing/2014/main" val="972289190"/>
                    </a:ext>
                  </a:extLst>
                </a:gridCol>
                <a:gridCol w="590264">
                  <a:extLst>
                    <a:ext uri="{9D8B030D-6E8A-4147-A177-3AD203B41FA5}">
                      <a16:colId xmlns:a16="http://schemas.microsoft.com/office/drawing/2014/main" val="58868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ASCII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ASCII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0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0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3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1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5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I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cdefgab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90965283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795771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604366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202187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54339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1992579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026032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809300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658394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0456134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992019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243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7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initial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1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6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7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5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7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4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total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6681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F5C4D5F5-B4A9-40E0-AAE8-E4E63D098C94}"/>
              </a:ext>
            </a:extLst>
          </p:cNvPr>
          <p:cNvSpPr txBox="1"/>
          <p:nvPr/>
        </p:nvSpPr>
        <p:spPr>
          <a:xfrm>
            <a:off x="5430593" y="581086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標楷體" panose="03000509000000000000" pitchFamily="65" charset="-120"/>
              </a:rPr>
              <a:t>手指按 </a:t>
            </a:r>
            <a:r>
              <a:rPr lang="en-US" altLang="zh-TW" b="1" dirty="0">
                <a:ea typeface="標楷體" panose="03000509000000000000" pitchFamily="65" charset="-120"/>
              </a:rPr>
              <a:t>7 </a:t>
            </a:r>
            <a:r>
              <a:rPr lang="zh-TW" altLang="en-US" b="1" dirty="0">
                <a:ea typeface="標楷體" panose="03000509000000000000" pitchFamily="65" charset="-120"/>
              </a:rPr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val="274606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II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babCCbC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52539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90965283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795771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604366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202187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54339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1992579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026032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809300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658394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0456134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992019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243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27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inital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92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86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4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37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45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7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4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total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06681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76730" y="2180492"/>
            <a:ext cx="874206" cy="75362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76730" y="4041112"/>
            <a:ext cx="874206" cy="75362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76730" y="5164853"/>
            <a:ext cx="874206" cy="369172"/>
          </a:xfrm>
          <a:prstGeom prst="rect">
            <a:avLst/>
          </a:prstGeom>
          <a:solidFill>
            <a:srgbClr val="00B0F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DA66C-F9E5-4215-8F9F-6F63EF4A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針對一首音樂，如 </a:t>
            </a:r>
            <a:r>
              <a:rPr lang="en-US" altLang="zh-TW" dirty="0"/>
              <a:t>music = “</a:t>
            </a:r>
            <a:r>
              <a:rPr lang="en-US" altLang="zh-TW" dirty="0" err="1"/>
              <a:t>babCCbC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235F5-56BB-4F1A-80EF-F06030AD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octaves[14][11]   //</a:t>
            </a:r>
            <a:r>
              <a:rPr lang="zh-TW" altLang="en-US" dirty="0"/>
              <a:t>音階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counts[10] = {0};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priState</a:t>
            </a:r>
            <a:r>
              <a:rPr lang="en-US" altLang="zh-TW" dirty="0"/>
              <a:t>[10] 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前次指法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curState</a:t>
            </a:r>
            <a:r>
              <a:rPr lang="en-US" altLang="zh-TW" dirty="0"/>
              <a:t>[10]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目前指法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priState</a:t>
            </a:r>
            <a:r>
              <a:rPr lang="en-US" altLang="zh-TW" dirty="0"/>
              <a:t>={0,0,0,0,0,0,0,0,0,0} //</a:t>
            </a:r>
            <a:r>
              <a:rPr lang="zh-TW" altLang="en-US" dirty="0"/>
              <a:t>初始狀態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讀入音符與指法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檢查每一個目前指法與前次指法是否差 </a:t>
            </a:r>
            <a:r>
              <a:rPr lang="en-US" altLang="zh-TW" dirty="0"/>
              <a:t>1 ? Yes </a:t>
            </a:r>
            <a:r>
              <a:rPr lang="en-US" altLang="zh-TW" dirty="0">
                <a:sym typeface="Wingdings" panose="05000000000000000000" pitchFamily="2" charset="2"/>
              </a:rPr>
              <a:t> count[n]++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ym typeface="Wingdings" panose="05000000000000000000" pitchFamily="2" charset="2"/>
              </a:rPr>
              <a:t>更新 </a:t>
            </a:r>
            <a:r>
              <a:rPr lang="en-US" altLang="zh-TW" dirty="0" err="1">
                <a:sym typeface="Wingdings" panose="05000000000000000000" pitchFamily="2" charset="2"/>
              </a:rPr>
              <a:t>priState</a:t>
            </a:r>
            <a:r>
              <a:rPr lang="en-US" altLang="zh-TW" dirty="0">
                <a:sym typeface="Wingdings" panose="05000000000000000000" pitchFamily="2" charset="2"/>
              </a:rPr>
              <a:t>  </a:t>
            </a:r>
            <a:r>
              <a:rPr lang="en-US" altLang="zh-TW" dirty="0" err="1">
                <a:sym typeface="Wingdings" panose="05000000000000000000" pitchFamily="2" charset="2"/>
              </a:rPr>
              <a:t>curState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回到步驟 </a:t>
            </a:r>
            <a:r>
              <a:rPr lang="en-US" altLang="zh-TW" dirty="0"/>
              <a:t>6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2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D351E97-B350-43D4-9836-27FD6B40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61" y="135218"/>
            <a:ext cx="6607677" cy="65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15A8E2A-7933-4EB9-9A34-A69AD9FB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45" y="423253"/>
            <a:ext cx="8425297" cy="62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UVA11150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03404"/>
            <a:ext cx="9392392" cy="33465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67" y="147887"/>
            <a:ext cx="3582218" cy="22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88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0DFD68F-277E-4417-A775-41FEADCE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2" y="994690"/>
            <a:ext cx="9120959" cy="48686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F685569-5BC0-490C-A608-3FF14C9C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806" y="2336185"/>
            <a:ext cx="1931521" cy="35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0F21C-D559-4EAD-AA73-E7472E8C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F971D-EEF0-4E28-A523-31F6029C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b="0" dirty="0"/>
              <a:t>給定一塊矩形土地的長寬</a:t>
            </a:r>
            <a:r>
              <a:rPr lang="en-US" altLang="zh-TW" sz="2400" b="0" dirty="0"/>
              <a:t>(</a:t>
            </a:r>
            <a:r>
              <a:rPr lang="zh-TW" altLang="en-US" sz="2400" b="0" dirty="0"/>
              <a:t>右上角座標，左下角座標 </a:t>
            </a:r>
            <a:r>
              <a:rPr lang="en-US" altLang="zh-TW" sz="2400" b="0" dirty="0"/>
              <a:t>0,0)</a:t>
            </a:r>
          </a:p>
          <a:p>
            <a:r>
              <a:rPr lang="zh-TW" altLang="en-US" sz="2400" b="0" dirty="0"/>
              <a:t>機器人面向 </a:t>
            </a:r>
            <a:r>
              <a:rPr lang="en-US" altLang="zh-TW" sz="2400" b="0" dirty="0"/>
              <a:t>N , S , E , W </a:t>
            </a:r>
            <a:r>
              <a:rPr lang="zh-TW" altLang="en-US" sz="2400" b="0" dirty="0"/>
              <a:t>來分別代表北、南、東、西</a:t>
            </a:r>
            <a:endParaRPr lang="en-US" altLang="zh-TW" sz="2400" b="0" dirty="0"/>
          </a:p>
          <a:p>
            <a:r>
              <a:rPr lang="zh-TW" altLang="en-US" sz="2400" b="0" dirty="0"/>
              <a:t>一個機器人的指令集，由字母 </a:t>
            </a:r>
            <a:r>
              <a:rPr lang="en-US" altLang="zh-TW" sz="2400" b="0" dirty="0"/>
              <a:t>' L ' </a:t>
            </a:r>
            <a:r>
              <a:rPr lang="zh-TW" altLang="en-US" sz="2400" b="0" dirty="0"/>
              <a:t>， </a:t>
            </a:r>
            <a:r>
              <a:rPr lang="en-US" altLang="zh-TW" sz="2400" b="0" dirty="0"/>
              <a:t>' R ' </a:t>
            </a:r>
            <a:r>
              <a:rPr lang="zh-TW" altLang="en-US" sz="2400" b="0" dirty="0"/>
              <a:t>， 和 </a:t>
            </a:r>
            <a:r>
              <a:rPr lang="en-US" altLang="zh-TW" sz="2400" b="0" dirty="0"/>
              <a:t>' F ‘ </a:t>
            </a:r>
            <a:r>
              <a:rPr lang="zh-TW" altLang="en-US" sz="2400" b="0" dirty="0"/>
              <a:t>代表</a:t>
            </a:r>
            <a:endParaRPr lang="en-US" altLang="zh-TW" sz="2400" b="0" dirty="0"/>
          </a:p>
          <a:p>
            <a:pPr lvl="1"/>
            <a:r>
              <a:rPr lang="zh-TW" altLang="en-US" dirty="0"/>
              <a:t>左轉（</a:t>
            </a:r>
            <a:r>
              <a:rPr lang="en-US" altLang="zh-TW" dirty="0"/>
              <a:t>Left</a:t>
            </a:r>
            <a:r>
              <a:rPr lang="zh-TW" altLang="en-US" dirty="0"/>
              <a:t>）</a:t>
            </a:r>
            <a:r>
              <a:rPr lang="zh-TW" altLang="en-US" b="0" dirty="0"/>
              <a:t>：機器人在原地往左轉 </a:t>
            </a:r>
            <a:r>
              <a:rPr lang="en-US" altLang="zh-TW" b="0" dirty="0"/>
              <a:t>90 </a:t>
            </a:r>
            <a:r>
              <a:rPr lang="zh-TW" altLang="en-US" b="0" dirty="0"/>
              <a:t>度。</a:t>
            </a:r>
          </a:p>
          <a:p>
            <a:pPr lvl="1"/>
            <a:r>
              <a:rPr lang="zh-TW" altLang="en-US" dirty="0"/>
              <a:t>右轉（</a:t>
            </a:r>
            <a:r>
              <a:rPr lang="en-US" altLang="zh-TW" dirty="0"/>
              <a:t>Right</a:t>
            </a:r>
            <a:r>
              <a:rPr lang="zh-TW" altLang="en-US" dirty="0"/>
              <a:t>）</a:t>
            </a:r>
            <a:r>
              <a:rPr lang="en-US" altLang="zh-TW" b="0" dirty="0"/>
              <a:t>: </a:t>
            </a:r>
            <a:r>
              <a:rPr lang="zh-TW" altLang="en-US" b="0" dirty="0"/>
              <a:t>機器人在原地往右轉 </a:t>
            </a:r>
            <a:r>
              <a:rPr lang="en-US" altLang="zh-TW" b="0" dirty="0"/>
              <a:t>90 </a:t>
            </a:r>
            <a:r>
              <a:rPr lang="zh-TW" altLang="en-US" b="0" dirty="0"/>
              <a:t>度。</a:t>
            </a:r>
          </a:p>
          <a:p>
            <a:pPr lvl="1"/>
            <a:r>
              <a:rPr lang="zh-TW" altLang="en-US" dirty="0"/>
              <a:t>前進（</a:t>
            </a:r>
            <a:r>
              <a:rPr lang="en-US" altLang="zh-TW" dirty="0"/>
              <a:t>Forward</a:t>
            </a:r>
            <a:r>
              <a:rPr lang="zh-TW" altLang="en-US" dirty="0"/>
              <a:t>）</a:t>
            </a:r>
            <a:r>
              <a:rPr lang="en-US" altLang="zh-TW" b="0" dirty="0"/>
              <a:t>: </a:t>
            </a:r>
            <a:r>
              <a:rPr lang="zh-TW" altLang="en-US" b="0" dirty="0"/>
              <a:t>機器人往其面向的方向向前走一格，且不改變其面向之方向。</a:t>
            </a:r>
            <a:endParaRPr lang="en-US" altLang="zh-TW" b="0" dirty="0"/>
          </a:p>
          <a:p>
            <a:pPr lvl="1"/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98162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A1EA9-D17A-40C7-9068-11F4B005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37AE4-832F-42AF-A239-90D5311A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0" dirty="0"/>
              <a:t>輸入第一列</a:t>
            </a:r>
            <a:r>
              <a:rPr lang="en-US" altLang="zh-TW" sz="2400" b="0" dirty="0"/>
              <a:t>2</a:t>
            </a:r>
            <a:r>
              <a:rPr lang="zh-TW" altLang="en-US" sz="2400" b="0" dirty="0"/>
              <a:t>個正整數，代表這個矩形右上角頂點的坐標</a:t>
            </a:r>
            <a:endParaRPr lang="en-US" altLang="zh-TW" sz="2400" b="0" dirty="0"/>
          </a:p>
          <a:p>
            <a:r>
              <a:rPr lang="zh-TW" altLang="en-US" sz="2400" b="0" dirty="0"/>
              <a:t>接下來若干組有關機器人的初始位置狀況和指令，每個機器人</a:t>
            </a:r>
            <a:r>
              <a:rPr lang="en-US" altLang="zh-TW" sz="2400" b="0" dirty="0"/>
              <a:t>2</a:t>
            </a:r>
            <a:r>
              <a:rPr lang="zh-TW" altLang="en-US" sz="2400" b="0" dirty="0"/>
              <a:t>列。</a:t>
            </a:r>
            <a:endParaRPr lang="en-US" altLang="zh-TW" sz="2400" b="0" dirty="0"/>
          </a:p>
          <a:p>
            <a:pPr lvl="1"/>
            <a:r>
              <a:rPr lang="zh-TW" altLang="en-US" b="0" dirty="0"/>
              <a:t>第一列為位置狀況，包括兩個整數和一個字元（ </a:t>
            </a:r>
            <a:r>
              <a:rPr lang="en-US" altLang="zh-TW" b="0" dirty="0"/>
              <a:t>N , S , E </a:t>
            </a:r>
            <a:r>
              <a:rPr lang="zh-TW" altLang="en-US" b="0" dirty="0"/>
              <a:t>或 </a:t>
            </a:r>
            <a:r>
              <a:rPr lang="en-US" altLang="zh-TW" b="0" dirty="0"/>
              <a:t>W </a:t>
            </a:r>
            <a:r>
              <a:rPr lang="zh-TW" altLang="en-US" b="0" dirty="0"/>
              <a:t>）代表機器人初始的位置坐標及機器人最初所面對的方向。</a:t>
            </a:r>
            <a:endParaRPr lang="en-US" altLang="zh-TW" b="0" dirty="0"/>
          </a:p>
          <a:p>
            <a:pPr lvl="1"/>
            <a:r>
              <a:rPr lang="zh-TW" altLang="en-US" b="0" dirty="0"/>
              <a:t>第二列則是指令集，是一個由 </a:t>
            </a:r>
            <a:r>
              <a:rPr lang="en-US" altLang="zh-TW" b="0" dirty="0"/>
              <a:t>' L ' </a:t>
            </a:r>
            <a:r>
              <a:rPr lang="zh-TW" altLang="en-US" b="0" dirty="0"/>
              <a:t>， </a:t>
            </a:r>
            <a:r>
              <a:rPr lang="en-US" altLang="zh-TW" b="0" dirty="0"/>
              <a:t>' R ' </a:t>
            </a:r>
            <a:r>
              <a:rPr lang="zh-TW" altLang="en-US" b="0" dirty="0"/>
              <a:t>和 </a:t>
            </a:r>
            <a:r>
              <a:rPr lang="en-US" altLang="zh-TW" b="0" dirty="0"/>
              <a:t>' F ' </a:t>
            </a:r>
            <a:r>
              <a:rPr lang="zh-TW" altLang="en-US" b="0" dirty="0"/>
              <a:t>所組成的字串。</a:t>
            </a:r>
            <a:endParaRPr lang="en-US" altLang="zh-TW" b="0" dirty="0"/>
          </a:p>
          <a:p>
            <a:r>
              <a:rPr lang="zh-TW" altLang="en-US" sz="2400" b="0" dirty="0"/>
              <a:t>輸入以 </a:t>
            </a:r>
            <a:r>
              <a:rPr lang="en-US" altLang="zh-TW" sz="2400" b="0" dirty="0"/>
              <a:t>end-of-file </a:t>
            </a:r>
            <a:r>
              <a:rPr lang="zh-TW" altLang="en-US" sz="2400" b="0" dirty="0"/>
              <a:t>作為結束。</a:t>
            </a:r>
          </a:p>
          <a:p>
            <a:r>
              <a:rPr lang="zh-TW" altLang="en-US" sz="2400" b="0" dirty="0"/>
              <a:t>每一個機器人，你都必須輸出其最後所在的坐標和面對的方向。</a:t>
            </a:r>
            <a:endParaRPr lang="en-US" altLang="zh-TW" sz="2400" b="0" dirty="0"/>
          </a:p>
          <a:p>
            <a:pPr lvl="1"/>
            <a:r>
              <a:rPr lang="zh-TW" altLang="en-US" b="0" dirty="0"/>
              <a:t>如果一個機器人會掉落出此世界外，你必須先輸出他在掉落前，最後的所在位置和面對的方向，再多加一個字： </a:t>
            </a:r>
            <a:r>
              <a:rPr lang="en-US" altLang="zh-TW" b="0" dirty="0"/>
              <a:t>LOST </a:t>
            </a:r>
            <a:r>
              <a:rPr lang="zh-TW" altLang="en-US" b="0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15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66462-C601-4E6A-8A5E-36AB3654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機器人面向轉換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7F61F-6730-4006-85EE-61F13D58F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左轉 </a:t>
            </a:r>
            <a:r>
              <a:rPr lang="en-US" altLang="zh-TW" dirty="0"/>
              <a:t>(Left, L)</a:t>
            </a:r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</a:t>
            </a:r>
            <a:endParaRPr lang="en-US" altLang="zh-TW" dirty="0"/>
          </a:p>
          <a:p>
            <a:pPr lvl="1"/>
            <a:r>
              <a:rPr lang="en-US" altLang="zh-TW" dirty="0"/>
              <a:t>S </a:t>
            </a:r>
            <a:r>
              <a:rPr lang="en-US" altLang="zh-TW" dirty="0">
                <a:sym typeface="Wingdings" panose="05000000000000000000" pitchFamily="2" charset="2"/>
              </a:rPr>
              <a:t> E</a:t>
            </a:r>
            <a:endParaRPr lang="en-US" altLang="zh-TW" dirty="0"/>
          </a:p>
          <a:p>
            <a:pPr lvl="1"/>
            <a:r>
              <a:rPr lang="en-US" altLang="zh-TW" dirty="0"/>
              <a:t>E </a:t>
            </a:r>
            <a:r>
              <a:rPr lang="en-US" altLang="zh-TW" dirty="0">
                <a:sym typeface="Wingdings" panose="05000000000000000000" pitchFamily="2" charset="2"/>
              </a:rPr>
              <a:t> N</a:t>
            </a:r>
            <a:endParaRPr lang="en-US" altLang="zh-TW" dirty="0"/>
          </a:p>
          <a:p>
            <a:pPr lvl="1"/>
            <a:r>
              <a:rPr lang="en-US" altLang="zh-TW" dirty="0"/>
              <a:t>W </a:t>
            </a:r>
            <a:r>
              <a:rPr lang="en-US" altLang="zh-TW" dirty="0">
                <a:sym typeface="Wingdings" panose="05000000000000000000" pitchFamily="2" charset="2"/>
              </a:rPr>
              <a:t> 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C33BC0-1361-4A87-AE44-4B058269B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右轉 </a:t>
            </a:r>
            <a:r>
              <a:rPr lang="en-US" altLang="zh-TW" dirty="0"/>
              <a:t>(Right, R)</a:t>
            </a:r>
          </a:p>
          <a:p>
            <a:pPr lvl="1"/>
            <a:r>
              <a:rPr lang="en-US" altLang="zh-TW" dirty="0"/>
              <a:t>N </a:t>
            </a:r>
            <a:r>
              <a:rPr lang="en-US" altLang="zh-TW" dirty="0">
                <a:sym typeface="Wingdings" panose="05000000000000000000" pitchFamily="2" charset="2"/>
              </a:rPr>
              <a:t> E</a:t>
            </a:r>
            <a:endParaRPr lang="en-US" altLang="zh-TW" dirty="0"/>
          </a:p>
          <a:p>
            <a:pPr lvl="1"/>
            <a:r>
              <a:rPr lang="en-US" altLang="zh-TW" dirty="0"/>
              <a:t>S </a:t>
            </a:r>
            <a:r>
              <a:rPr lang="en-US" altLang="zh-TW" dirty="0">
                <a:sym typeface="Wingdings" panose="05000000000000000000" pitchFamily="2" charset="2"/>
              </a:rPr>
              <a:t> W</a:t>
            </a:r>
            <a:endParaRPr lang="en-US" altLang="zh-TW" dirty="0"/>
          </a:p>
          <a:p>
            <a:pPr lvl="1"/>
            <a:r>
              <a:rPr lang="en-US" altLang="zh-TW" dirty="0"/>
              <a:t>E </a:t>
            </a:r>
            <a:r>
              <a:rPr lang="en-US" altLang="zh-TW" dirty="0">
                <a:sym typeface="Wingdings" panose="05000000000000000000" pitchFamily="2" charset="2"/>
              </a:rPr>
              <a:t> S</a:t>
            </a:r>
            <a:endParaRPr lang="en-US" altLang="zh-TW" dirty="0"/>
          </a:p>
          <a:p>
            <a:pPr lvl="1"/>
            <a:r>
              <a:rPr lang="en-US" altLang="zh-TW" dirty="0"/>
              <a:t>W </a:t>
            </a:r>
            <a:r>
              <a:rPr lang="en-US" altLang="zh-TW" dirty="0">
                <a:sym typeface="Wingdings" panose="05000000000000000000" pitchFamily="2" charset="2"/>
              </a:rPr>
              <a:t> 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76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AC21F-4E63-4426-87C3-2C92562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機器人移動座標轉換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7347EDA-9C02-437B-BF95-39C1667F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robotHeading</a:t>
            </a:r>
            <a:r>
              <a:rPr lang="zh-TW" altLang="en-US" dirty="0"/>
              <a:t>「北 </a:t>
            </a:r>
            <a:r>
              <a:rPr lang="en-US" altLang="zh-TW" dirty="0"/>
              <a:t>N</a:t>
            </a:r>
            <a:r>
              <a:rPr lang="zh-TW" altLang="en-US" dirty="0"/>
              <a:t>」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y+1)</a:t>
            </a:r>
          </a:p>
          <a:p>
            <a:r>
              <a:rPr lang="en-US" altLang="zh-TW" dirty="0" err="1"/>
              <a:t>robotHeading</a:t>
            </a:r>
            <a:r>
              <a:rPr lang="en-US" altLang="zh-TW" dirty="0"/>
              <a:t> </a:t>
            </a:r>
            <a:r>
              <a:rPr lang="zh-TW" altLang="en-US" dirty="0"/>
              <a:t>「南 </a:t>
            </a:r>
            <a:r>
              <a:rPr lang="en-US" altLang="zh-TW" dirty="0"/>
              <a:t>S</a:t>
            </a:r>
            <a:r>
              <a:rPr lang="zh-TW" altLang="en-US" dirty="0"/>
              <a:t>」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y-1)</a:t>
            </a:r>
            <a:endParaRPr lang="zh-TW" altLang="en-US" dirty="0"/>
          </a:p>
          <a:p>
            <a:r>
              <a:rPr lang="en-US" altLang="zh-TW" dirty="0" err="1"/>
              <a:t>robotHeading</a:t>
            </a:r>
            <a:r>
              <a:rPr lang="en-US" altLang="zh-TW" dirty="0"/>
              <a:t> </a:t>
            </a:r>
            <a:r>
              <a:rPr lang="zh-TW" altLang="en-US" dirty="0"/>
              <a:t>「東 </a:t>
            </a:r>
            <a:r>
              <a:rPr lang="en-US" altLang="zh-TW" dirty="0"/>
              <a:t>E</a:t>
            </a:r>
            <a:r>
              <a:rPr lang="zh-TW" altLang="en-US" dirty="0"/>
              <a:t>」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(x+1,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y)</a:t>
            </a:r>
            <a:endParaRPr lang="zh-TW" altLang="en-US" dirty="0"/>
          </a:p>
          <a:p>
            <a:r>
              <a:rPr lang="en-US" altLang="zh-TW" dirty="0" err="1"/>
              <a:t>robotHeading</a:t>
            </a:r>
            <a:r>
              <a:rPr lang="en-US" altLang="zh-TW" dirty="0"/>
              <a:t> </a:t>
            </a:r>
            <a:r>
              <a:rPr lang="zh-TW" altLang="en-US" dirty="0"/>
              <a:t>「西 </a:t>
            </a:r>
            <a:r>
              <a:rPr lang="en-US" altLang="zh-TW" dirty="0"/>
              <a:t>W</a:t>
            </a:r>
            <a:r>
              <a:rPr lang="zh-TW" altLang="en-US" dirty="0"/>
              <a:t>」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(x-1,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y)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07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48A4C-6A29-4D89-B66E-7FBDFF6C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robotHeading</a:t>
            </a:r>
            <a:r>
              <a:rPr lang="en-US" altLang="zh-TW" dirty="0"/>
              <a:t> = N, (S, E, W) //</a:t>
            </a:r>
            <a:r>
              <a:rPr lang="zh-TW" altLang="en-US" dirty="0"/>
              <a:t>北、南、東、西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E84AC-148A-40C8-9CEF-B7AEFEDDF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if </a:t>
            </a:r>
            <a:r>
              <a:rPr lang="en-US" altLang="zh-TW" sz="2000" dirty="0" err="1"/>
              <a:t>robotCom</a:t>
            </a:r>
            <a:r>
              <a:rPr lang="en-US" altLang="zh-TW" sz="2000" dirty="0"/>
              <a:t> == ‘L’</a:t>
            </a:r>
          </a:p>
          <a:p>
            <a:pPr marL="457200" lvl="1" indent="0">
              <a:buNone/>
            </a:pPr>
            <a:r>
              <a:rPr lang="en-US" altLang="zh-TW" sz="2000" dirty="0"/>
              <a:t>switch (</a:t>
            </a:r>
            <a:r>
              <a:rPr lang="en-US" altLang="zh-TW" sz="2000" dirty="0" err="1"/>
              <a:t>robotHeading</a:t>
            </a:r>
            <a:r>
              <a:rPr lang="en-US" altLang="zh-TW" sz="2000" dirty="0"/>
              <a:t>){</a:t>
            </a:r>
          </a:p>
          <a:p>
            <a:pPr marL="914400" lvl="2" indent="0">
              <a:buNone/>
            </a:pPr>
            <a:r>
              <a:rPr lang="en-US" altLang="zh-TW" dirty="0"/>
              <a:t>case ‘N’: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=‘W’; break;</a:t>
            </a:r>
          </a:p>
          <a:p>
            <a:pPr marL="914400" lvl="2" indent="0">
              <a:buNone/>
            </a:pPr>
            <a:r>
              <a:rPr lang="en-US" altLang="zh-TW" dirty="0"/>
              <a:t>case ‘S’: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=‘E’; break;</a:t>
            </a:r>
          </a:p>
          <a:p>
            <a:pPr marL="914400" lvl="2" indent="0">
              <a:buNone/>
            </a:pPr>
            <a:r>
              <a:rPr lang="en-US" altLang="zh-TW" dirty="0"/>
              <a:t>case ‘E’: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=‘N’; break;</a:t>
            </a:r>
          </a:p>
          <a:p>
            <a:pPr marL="914400" lvl="2" indent="0">
              <a:buNone/>
            </a:pPr>
            <a:r>
              <a:rPr lang="en-US" altLang="zh-TW" dirty="0"/>
              <a:t>case ‘W’: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=‘S’; break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198EC4-C9F3-43B5-8D19-D163EA156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if </a:t>
            </a:r>
            <a:r>
              <a:rPr lang="en-US" altLang="zh-TW" sz="2000" dirty="0" err="1"/>
              <a:t>robotCom</a:t>
            </a:r>
            <a:r>
              <a:rPr lang="en-US" altLang="zh-TW" sz="2000" dirty="0"/>
              <a:t> == ‘R’</a:t>
            </a:r>
          </a:p>
          <a:p>
            <a:pPr marL="457200" lvl="1" indent="0">
              <a:buNone/>
            </a:pPr>
            <a:r>
              <a:rPr lang="en-US" altLang="zh-TW" sz="2000" dirty="0"/>
              <a:t>switch (</a:t>
            </a:r>
            <a:r>
              <a:rPr lang="en-US" altLang="zh-TW" sz="2000" dirty="0" err="1"/>
              <a:t>robotHeading</a:t>
            </a:r>
            <a:r>
              <a:rPr lang="en-US" altLang="zh-TW" sz="2000" dirty="0"/>
              <a:t>){</a:t>
            </a:r>
          </a:p>
          <a:p>
            <a:pPr marL="914400" lvl="2" indent="0">
              <a:buNone/>
            </a:pPr>
            <a:r>
              <a:rPr lang="en-US" altLang="zh-TW" dirty="0"/>
              <a:t>case ‘N’: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=‘E’; break;</a:t>
            </a:r>
          </a:p>
          <a:p>
            <a:pPr marL="914400" lvl="2" indent="0">
              <a:buNone/>
            </a:pPr>
            <a:r>
              <a:rPr lang="en-US" altLang="zh-TW" dirty="0"/>
              <a:t>case ‘S’: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=‘W’; break;</a:t>
            </a:r>
          </a:p>
          <a:p>
            <a:pPr marL="914400" lvl="2" indent="0">
              <a:buNone/>
            </a:pPr>
            <a:r>
              <a:rPr lang="en-US" altLang="zh-TW" dirty="0"/>
              <a:t>case ‘E’: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=‘S’; break;</a:t>
            </a:r>
          </a:p>
          <a:p>
            <a:pPr marL="914400" lvl="2" indent="0">
              <a:buNone/>
            </a:pPr>
            <a:r>
              <a:rPr lang="en-US" altLang="zh-TW" dirty="0"/>
              <a:t>case ‘W’:</a:t>
            </a:r>
          </a:p>
          <a:p>
            <a:pPr marL="1371600" lvl="3" indent="0">
              <a:buNone/>
            </a:pPr>
            <a:r>
              <a:rPr lang="en-US" altLang="zh-TW" sz="2000" dirty="0" err="1"/>
              <a:t>robotHeading</a:t>
            </a:r>
            <a:r>
              <a:rPr lang="en-US" altLang="zh-TW" sz="2000" dirty="0"/>
              <a:t>=‘N’; break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989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316853A-D749-4EBD-A6A4-0B568444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計算座標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91C1C1-D51D-4043-A992-143A7E07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if </a:t>
            </a:r>
            <a:r>
              <a:rPr lang="en-US" altLang="zh-TW" sz="2400" dirty="0" err="1"/>
              <a:t>robotCom</a:t>
            </a:r>
            <a:r>
              <a:rPr lang="en-US" altLang="zh-TW" sz="2400" dirty="0"/>
              <a:t>==“F”</a:t>
            </a:r>
          </a:p>
          <a:p>
            <a:pPr marL="457200" lvl="1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robotHeading</a:t>
            </a:r>
            <a:r>
              <a:rPr lang="en-US" altLang="zh-TW" dirty="0"/>
              <a:t> == ‘N’</a:t>
            </a:r>
          </a:p>
          <a:p>
            <a:pPr marL="914400" lvl="2" indent="0">
              <a:buNone/>
            </a:pPr>
            <a:r>
              <a:rPr lang="en-US" altLang="zh-TW" sz="2400" dirty="0"/>
              <a:t>x = x, y = y+1</a:t>
            </a:r>
          </a:p>
          <a:p>
            <a:pPr marL="457200" lvl="1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robotHeading</a:t>
            </a:r>
            <a:r>
              <a:rPr lang="en-US" altLang="zh-TW" dirty="0"/>
              <a:t> == ‘S’</a:t>
            </a:r>
          </a:p>
          <a:p>
            <a:pPr marL="914400" lvl="2" indent="0">
              <a:buNone/>
            </a:pPr>
            <a:r>
              <a:rPr lang="en-US" altLang="zh-TW" sz="2400" dirty="0"/>
              <a:t>x = x, y = y-1</a:t>
            </a:r>
          </a:p>
          <a:p>
            <a:pPr marL="457200" lvl="1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robotHeading</a:t>
            </a:r>
            <a:r>
              <a:rPr lang="en-US" altLang="zh-TW" dirty="0"/>
              <a:t> == ‘E’</a:t>
            </a:r>
          </a:p>
          <a:p>
            <a:pPr marL="914400" lvl="2" indent="0">
              <a:buNone/>
            </a:pPr>
            <a:r>
              <a:rPr lang="en-US" altLang="zh-TW" sz="2400" dirty="0"/>
              <a:t>x = x+1, y = y</a:t>
            </a:r>
          </a:p>
          <a:p>
            <a:pPr marL="457200" lvl="1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robotHeading</a:t>
            </a:r>
            <a:r>
              <a:rPr lang="en-US" altLang="zh-TW" dirty="0"/>
              <a:t> == ‘W’</a:t>
            </a:r>
          </a:p>
          <a:p>
            <a:pPr marL="914400" lvl="2" indent="0">
              <a:buNone/>
            </a:pPr>
            <a:r>
              <a:rPr lang="en-US" altLang="zh-TW" sz="2400" dirty="0"/>
              <a:t>x = x-1, y = y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249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168FADF-1394-4A51-8D2E-4FF2017C426A}"/>
              </a:ext>
            </a:extLst>
          </p:cNvPr>
          <p:cNvCxnSpPr>
            <a:cxnSpLocks/>
          </p:cNvCxnSpPr>
          <p:nvPr/>
        </p:nvCxnSpPr>
        <p:spPr>
          <a:xfrm flipV="1">
            <a:off x="3531972" y="1797908"/>
            <a:ext cx="280086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9C732F1-AC36-4E03-BF69-234E8645E02C}"/>
              </a:ext>
            </a:extLst>
          </p:cNvPr>
          <p:cNvCxnSpPr>
            <a:cxnSpLocks/>
          </p:cNvCxnSpPr>
          <p:nvPr/>
        </p:nvCxnSpPr>
        <p:spPr>
          <a:xfrm flipV="1">
            <a:off x="3531972" y="2086233"/>
            <a:ext cx="28091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2B002A3-A736-4C62-8C6A-44603B099A55}"/>
              </a:ext>
            </a:extLst>
          </p:cNvPr>
          <p:cNvCxnSpPr>
            <a:cxnSpLocks/>
          </p:cNvCxnSpPr>
          <p:nvPr/>
        </p:nvCxnSpPr>
        <p:spPr>
          <a:xfrm flipV="1">
            <a:off x="3531972" y="2374557"/>
            <a:ext cx="28091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42DE9EF-A4EE-44FC-A801-05C3AEF9667C}"/>
              </a:ext>
            </a:extLst>
          </p:cNvPr>
          <p:cNvCxnSpPr>
            <a:cxnSpLocks/>
          </p:cNvCxnSpPr>
          <p:nvPr/>
        </p:nvCxnSpPr>
        <p:spPr>
          <a:xfrm flipV="1">
            <a:off x="3531972" y="2662881"/>
            <a:ext cx="28091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E693835-976B-4582-9EFB-21F0EFAF9775}"/>
              </a:ext>
            </a:extLst>
          </p:cNvPr>
          <p:cNvCxnSpPr>
            <a:cxnSpLocks/>
          </p:cNvCxnSpPr>
          <p:nvPr/>
        </p:nvCxnSpPr>
        <p:spPr>
          <a:xfrm flipV="1">
            <a:off x="3531972" y="2951205"/>
            <a:ext cx="28091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345276D-4B00-4C98-9524-9C359A60CB95}"/>
              </a:ext>
            </a:extLst>
          </p:cNvPr>
          <p:cNvCxnSpPr>
            <a:cxnSpLocks/>
          </p:cNvCxnSpPr>
          <p:nvPr/>
        </p:nvCxnSpPr>
        <p:spPr>
          <a:xfrm flipV="1">
            <a:off x="3531972" y="3239529"/>
            <a:ext cx="28091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BD5238-DF63-4AD6-8320-FB0B20023B4B}"/>
              </a:ext>
            </a:extLst>
          </p:cNvPr>
          <p:cNvCxnSpPr>
            <a:cxnSpLocks/>
          </p:cNvCxnSpPr>
          <p:nvPr/>
        </p:nvCxnSpPr>
        <p:spPr>
          <a:xfrm>
            <a:off x="3583459" y="1797908"/>
            <a:ext cx="0" cy="172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B079885-2B8F-487F-B1D9-CB29C4B2F686}"/>
              </a:ext>
            </a:extLst>
          </p:cNvPr>
          <p:cNvCxnSpPr>
            <a:cxnSpLocks/>
          </p:cNvCxnSpPr>
          <p:nvPr/>
        </p:nvCxnSpPr>
        <p:spPr>
          <a:xfrm>
            <a:off x="3531972" y="3527854"/>
            <a:ext cx="2809104" cy="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0113062-2F52-4AD4-ACF2-43B4A89432C7}"/>
              </a:ext>
            </a:extLst>
          </p:cNvPr>
          <p:cNvCxnSpPr>
            <a:cxnSpLocks/>
          </p:cNvCxnSpPr>
          <p:nvPr/>
        </p:nvCxnSpPr>
        <p:spPr>
          <a:xfrm>
            <a:off x="4134982" y="1797908"/>
            <a:ext cx="0" cy="172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25FF8C-7489-44AF-A6DF-42EAE45923F8}"/>
              </a:ext>
            </a:extLst>
          </p:cNvPr>
          <p:cNvCxnSpPr>
            <a:cxnSpLocks/>
          </p:cNvCxnSpPr>
          <p:nvPr/>
        </p:nvCxnSpPr>
        <p:spPr>
          <a:xfrm>
            <a:off x="4686505" y="1797908"/>
            <a:ext cx="0" cy="172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5F5E7DA-5233-4914-AFDE-BB92125819C5}"/>
              </a:ext>
            </a:extLst>
          </p:cNvPr>
          <p:cNvCxnSpPr>
            <a:cxnSpLocks/>
          </p:cNvCxnSpPr>
          <p:nvPr/>
        </p:nvCxnSpPr>
        <p:spPr>
          <a:xfrm>
            <a:off x="5238028" y="1797908"/>
            <a:ext cx="0" cy="172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57468A0-DB00-4A60-A650-2B15CB1BA08D}"/>
              </a:ext>
            </a:extLst>
          </p:cNvPr>
          <p:cNvCxnSpPr>
            <a:cxnSpLocks/>
          </p:cNvCxnSpPr>
          <p:nvPr/>
        </p:nvCxnSpPr>
        <p:spPr>
          <a:xfrm>
            <a:off x="5789551" y="1797908"/>
            <a:ext cx="0" cy="172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B407E3E-ACF6-41C8-B3C5-8D9A716FBCC3}"/>
              </a:ext>
            </a:extLst>
          </p:cNvPr>
          <p:cNvCxnSpPr>
            <a:cxnSpLocks/>
          </p:cNvCxnSpPr>
          <p:nvPr/>
        </p:nvCxnSpPr>
        <p:spPr>
          <a:xfrm>
            <a:off x="6341076" y="1797908"/>
            <a:ext cx="0" cy="172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83E7AB2-3342-4C09-BBEB-3783D9CE5622}"/>
              </a:ext>
            </a:extLst>
          </p:cNvPr>
          <p:cNvSpPr txBox="1"/>
          <p:nvPr/>
        </p:nvSpPr>
        <p:spPr>
          <a:xfrm>
            <a:off x="3444972" y="3537464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0         1        2        3        4        5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3AD6F98-0583-4145-B687-B7CFC7B09520}"/>
              </a:ext>
            </a:extLst>
          </p:cNvPr>
          <p:cNvSpPr txBox="1"/>
          <p:nvPr/>
        </p:nvSpPr>
        <p:spPr>
          <a:xfrm>
            <a:off x="3256030" y="305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B8E1AC-E063-4E57-8702-6927AE305205}"/>
              </a:ext>
            </a:extLst>
          </p:cNvPr>
          <p:cNvSpPr txBox="1"/>
          <p:nvPr/>
        </p:nvSpPr>
        <p:spPr>
          <a:xfrm>
            <a:off x="3256030" y="276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724642-5F98-486C-B38E-C8D5BC51B4F1}"/>
              </a:ext>
            </a:extLst>
          </p:cNvPr>
          <p:cNvSpPr txBox="1"/>
          <p:nvPr/>
        </p:nvSpPr>
        <p:spPr>
          <a:xfrm>
            <a:off x="3269414" y="2489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86E51E-12A8-4934-9716-E43FD0DA2C6D}"/>
              </a:ext>
            </a:extLst>
          </p:cNvPr>
          <p:cNvSpPr txBox="1"/>
          <p:nvPr/>
        </p:nvSpPr>
        <p:spPr>
          <a:xfrm>
            <a:off x="3268902" y="2189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C397782-DAAD-4DF8-86E0-55F8A3AEEFC8}"/>
              </a:ext>
            </a:extLst>
          </p:cNvPr>
          <p:cNvSpPr txBox="1"/>
          <p:nvPr/>
        </p:nvSpPr>
        <p:spPr>
          <a:xfrm>
            <a:off x="3252990" y="1866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F0E1180-A507-453A-8DB7-1FAB8B28C6A9}"/>
              </a:ext>
            </a:extLst>
          </p:cNvPr>
          <p:cNvSpPr txBox="1"/>
          <p:nvPr/>
        </p:nvSpPr>
        <p:spPr>
          <a:xfrm>
            <a:off x="3794426" y="4203349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行動命令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LLFFFLFLFL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09D6C1-1381-43B0-8EF7-E8EA2A90D349}"/>
              </a:ext>
            </a:extLst>
          </p:cNvPr>
          <p:cNvSpPr/>
          <p:nvPr/>
        </p:nvSpPr>
        <p:spPr>
          <a:xfrm>
            <a:off x="3583459" y="2662880"/>
            <a:ext cx="2757613" cy="87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8C4CB217-6D1C-40A9-9C8A-B7688E466C68}"/>
              </a:ext>
            </a:extLst>
          </p:cNvPr>
          <p:cNvSpPr/>
          <p:nvPr/>
        </p:nvSpPr>
        <p:spPr>
          <a:xfrm rot="16200000" flipH="1">
            <a:off x="3515140" y="2585581"/>
            <a:ext cx="117800" cy="129744"/>
          </a:xfrm>
          <a:prstGeom prst="triangle">
            <a:avLst>
              <a:gd name="adj" fmla="val 5296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533216CF-E4A4-4316-BB73-F13568BE3CD3}"/>
              </a:ext>
            </a:extLst>
          </p:cNvPr>
          <p:cNvSpPr/>
          <p:nvPr/>
        </p:nvSpPr>
        <p:spPr>
          <a:xfrm rot="5400000" flipH="1">
            <a:off x="4112170" y="2598003"/>
            <a:ext cx="117800" cy="129744"/>
          </a:xfrm>
          <a:prstGeom prst="triangle">
            <a:avLst>
              <a:gd name="adj" fmla="val 5296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32F9E193-6F65-4DAA-8C6A-988DCEC0ED28}"/>
              </a:ext>
            </a:extLst>
          </p:cNvPr>
          <p:cNvSpPr/>
          <p:nvPr/>
        </p:nvSpPr>
        <p:spPr>
          <a:xfrm rot="5400000" flipH="1">
            <a:off x="4653147" y="2588397"/>
            <a:ext cx="117800" cy="129744"/>
          </a:xfrm>
          <a:prstGeom prst="triangle">
            <a:avLst>
              <a:gd name="adj" fmla="val 5296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322944C0-2F20-42C1-8AEB-FDDD214A5238}"/>
              </a:ext>
            </a:extLst>
          </p:cNvPr>
          <p:cNvSpPr/>
          <p:nvPr/>
        </p:nvSpPr>
        <p:spPr>
          <a:xfrm flipH="1">
            <a:off x="5194990" y="2598003"/>
            <a:ext cx="117800" cy="129744"/>
          </a:xfrm>
          <a:prstGeom prst="triangle">
            <a:avLst>
              <a:gd name="adj" fmla="val 5296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0BC92F6B-4A4E-4486-AEBD-E97B69A61A77}"/>
              </a:ext>
            </a:extLst>
          </p:cNvPr>
          <p:cNvSpPr/>
          <p:nvPr/>
        </p:nvSpPr>
        <p:spPr>
          <a:xfrm flipH="1">
            <a:off x="5179127" y="2298698"/>
            <a:ext cx="117800" cy="129744"/>
          </a:xfrm>
          <a:prstGeom prst="triangle">
            <a:avLst>
              <a:gd name="adj" fmla="val 5296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15810"/>
            <a:ext cx="8819681" cy="41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 </a:t>
            </a:r>
            <a:r>
              <a:rPr lang="en-US" altLang="zh-TW" dirty="0"/>
              <a:t>N </a:t>
            </a:r>
            <a:r>
              <a:rPr lang="zh-TW" altLang="en-US" dirty="0"/>
              <a:t>瓶可樂，</a:t>
            </a:r>
            <a:r>
              <a:rPr lang="en-US" altLang="zh-TW" dirty="0"/>
              <a:t>3 </a:t>
            </a:r>
            <a:r>
              <a:rPr lang="zh-TW" altLang="en-US" dirty="0"/>
              <a:t>瓶可樂</a:t>
            </a:r>
            <a:r>
              <a:rPr lang="zh-TW" altLang="en-US" dirty="0">
                <a:solidFill>
                  <a:srgbClr val="FF0000"/>
                </a:solidFill>
              </a:rPr>
              <a:t>空瓶</a:t>
            </a:r>
            <a:r>
              <a:rPr lang="zh-TW" altLang="en-US" dirty="0"/>
              <a:t>可以換 </a:t>
            </a:r>
            <a:r>
              <a:rPr lang="en-US" altLang="zh-TW" dirty="0"/>
              <a:t>1 </a:t>
            </a:r>
            <a:r>
              <a:rPr lang="zh-TW" altLang="en-US" dirty="0"/>
              <a:t>瓶可樂，問總共可以喝到幾瓶可樂？（最後剩下兩瓶可樂空瓶時，可以多借一瓶空瓶，最後當然要還回去！！）</a:t>
            </a:r>
          </a:p>
        </p:txBody>
      </p:sp>
    </p:spTree>
    <p:extLst>
      <p:ext uri="{BB962C8B-B14F-4D97-AF65-F5344CB8AC3E}">
        <p14:creationId xmlns:p14="http://schemas.microsoft.com/office/powerpoint/2010/main" val="2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read in n </a:t>
            </a: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sum=0, emp=0 //sum </a:t>
            </a:r>
            <a:r>
              <a:rPr lang="zh-TW" altLang="en-US" sz="2000" dirty="0">
                <a:latin typeface="Calibri" panose="020F0502020204030204" pitchFamily="34" charset="0"/>
              </a:rPr>
              <a:t>喝的瓶數，</a:t>
            </a:r>
            <a:r>
              <a:rPr lang="en-US" altLang="zh-TW" sz="2000" dirty="0">
                <a:latin typeface="Calibri" panose="020F0502020204030204" pitchFamily="34" charset="0"/>
              </a:rPr>
              <a:t>emp </a:t>
            </a:r>
            <a:r>
              <a:rPr lang="zh-TW" altLang="en-US" sz="2000" dirty="0">
                <a:latin typeface="Calibri" panose="020F0502020204030204" pitchFamily="34" charset="0"/>
              </a:rPr>
              <a:t>剩餘空瓶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while (</a:t>
            </a:r>
            <a:r>
              <a:rPr lang="en-US" altLang="zh-TW" sz="2000" dirty="0" err="1">
                <a:latin typeface="Calibri" panose="020F0502020204030204" pitchFamily="34" charset="0"/>
              </a:rPr>
              <a:t>n+emp</a:t>
            </a:r>
            <a:r>
              <a:rPr lang="en-US" altLang="zh-TW" sz="2000" dirty="0">
                <a:latin typeface="Calibri" panose="020F0502020204030204" pitchFamily="34" charset="0"/>
              </a:rPr>
              <a:t> &gt; 2){ 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sum = sum +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n //</a:t>
            </a:r>
            <a:r>
              <a:rPr lang="zh-TW" altLang="en-US" sz="2000" dirty="0">
                <a:latin typeface="Calibri" panose="020F0502020204030204" pitchFamily="34" charset="0"/>
              </a:rPr>
              <a:t>拿到</a:t>
            </a:r>
            <a:r>
              <a:rPr lang="en-US" altLang="zh-TW" sz="2000" dirty="0">
                <a:latin typeface="Calibri" panose="020F0502020204030204" pitchFamily="34" charset="0"/>
              </a:rPr>
              <a:t>n</a:t>
            </a:r>
            <a:r>
              <a:rPr lang="zh-TW" altLang="en-US" sz="2000" dirty="0">
                <a:latin typeface="Calibri" panose="020F0502020204030204" pitchFamily="34" charset="0"/>
              </a:rPr>
              <a:t>瓶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emp = </a:t>
            </a:r>
            <a:r>
              <a:rPr lang="en-US" altLang="zh-TW" sz="2000" dirty="0" err="1">
                <a:latin typeface="Calibri" panose="020F0502020204030204" pitchFamily="34" charset="0"/>
              </a:rPr>
              <a:t>emp+n</a:t>
            </a:r>
            <a:r>
              <a:rPr lang="en-US" altLang="zh-TW" sz="2000" dirty="0">
                <a:latin typeface="Calibri" panose="020F0502020204030204" pitchFamily="34" charset="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//</a:t>
            </a:r>
            <a:r>
              <a:rPr lang="zh-TW" altLang="en-US" sz="2000" dirty="0">
                <a:latin typeface="Calibri" panose="020F0502020204030204" pitchFamily="34" charset="0"/>
              </a:rPr>
              <a:t>空瓶數</a:t>
            </a:r>
            <a:r>
              <a:rPr lang="en-US" altLang="zh-TW" sz="2000" dirty="0">
                <a:latin typeface="Calibri" panose="020F0502020204030204" pitchFamily="34" charset="0"/>
              </a:rPr>
              <a:t>=</a:t>
            </a:r>
            <a:r>
              <a:rPr lang="zh-TW" altLang="en-US" sz="2000" dirty="0">
                <a:latin typeface="Calibri" panose="020F0502020204030204" pitchFamily="34" charset="0"/>
              </a:rPr>
              <a:t>之前空瓶</a:t>
            </a:r>
            <a:r>
              <a:rPr lang="en-US" altLang="zh-TW" sz="2000" dirty="0">
                <a:latin typeface="Calibri" panose="020F0502020204030204" pitchFamily="34" charset="0"/>
              </a:rPr>
              <a:t>+</a:t>
            </a:r>
            <a:r>
              <a:rPr lang="zh-TW" altLang="en-US" sz="2000" dirty="0">
                <a:latin typeface="Calibri" panose="020F0502020204030204" pitchFamily="34" charset="0"/>
              </a:rPr>
              <a:t>喝完 </a:t>
            </a:r>
            <a:r>
              <a:rPr lang="en-US" altLang="zh-TW" sz="2000" dirty="0">
                <a:latin typeface="Calibri" panose="020F0502020204030204" pitchFamily="34" charset="0"/>
              </a:rPr>
              <a:t>n </a:t>
            </a:r>
            <a:r>
              <a:rPr lang="zh-TW" altLang="en-US" sz="2000" dirty="0">
                <a:latin typeface="Calibri" panose="020F0502020204030204" pitchFamily="34" charset="0"/>
              </a:rPr>
              <a:t>瓶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n = emp/3  </a:t>
            </a:r>
            <a:r>
              <a:rPr lang="zh-TW" altLang="en-US" sz="2000" dirty="0">
                <a:latin typeface="Calibri" panose="020F0502020204030204" pitchFamily="34" charset="0"/>
              </a:rPr>
              <a:t>      </a:t>
            </a:r>
            <a:r>
              <a:rPr lang="en-US" altLang="zh-TW" sz="2000" dirty="0">
                <a:latin typeface="Calibri" panose="020F0502020204030204" pitchFamily="34" charset="0"/>
              </a:rPr>
              <a:t>//n</a:t>
            </a:r>
            <a:r>
              <a:rPr lang="zh-TW" altLang="en-US" sz="2000" dirty="0">
                <a:latin typeface="Calibri" panose="020F0502020204030204" pitchFamily="34" charset="0"/>
              </a:rPr>
              <a:t>瓶中，</a:t>
            </a:r>
            <a:r>
              <a:rPr lang="en-US" altLang="zh-TW" sz="2000" dirty="0">
                <a:latin typeface="Calibri" panose="020F0502020204030204" pitchFamily="34" charset="0"/>
              </a:rPr>
              <a:t>3</a:t>
            </a:r>
            <a:r>
              <a:rPr lang="zh-TW" altLang="en-US" sz="2000" dirty="0">
                <a:latin typeface="Calibri" panose="020F0502020204030204" pitchFamily="34" charset="0"/>
              </a:rPr>
              <a:t>瓶換</a:t>
            </a:r>
            <a:r>
              <a:rPr lang="en-US" altLang="zh-TW" sz="2000" dirty="0">
                <a:latin typeface="Calibri" panose="020F0502020204030204" pitchFamily="34" charset="0"/>
              </a:rPr>
              <a:t>1</a:t>
            </a:r>
            <a:r>
              <a:rPr lang="zh-TW" altLang="en-US" sz="2000" dirty="0">
                <a:latin typeface="Calibri" panose="020F0502020204030204" pitchFamily="34" charset="0"/>
              </a:rPr>
              <a:t>瓶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emp = emp%3 //</a:t>
            </a:r>
            <a:r>
              <a:rPr lang="zh-TW" altLang="en-US" sz="2000" dirty="0">
                <a:latin typeface="Calibri" panose="020F0502020204030204" pitchFamily="34" charset="0"/>
              </a:rPr>
              <a:t>剩下空瓶數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} </a:t>
            </a: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sum = </a:t>
            </a:r>
            <a:r>
              <a:rPr lang="en-US" altLang="zh-TW" sz="2000" dirty="0" err="1">
                <a:latin typeface="Calibri" panose="020F0502020204030204" pitchFamily="34" charset="0"/>
              </a:rPr>
              <a:t>sum+n</a:t>
            </a:r>
            <a:r>
              <a:rPr lang="en-US" altLang="zh-TW" sz="2000" dirty="0">
                <a:latin typeface="Calibri" panose="020F0502020204030204" pitchFamily="34" charset="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</a:rPr>
              <a:t>         </a:t>
            </a:r>
            <a:r>
              <a:rPr lang="en-US" altLang="zh-TW" sz="2000" dirty="0">
                <a:latin typeface="Calibri" panose="020F0502020204030204" pitchFamily="34" charset="0"/>
              </a:rPr>
              <a:t>//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最後一次換的可樂將不會喝到，所以補喝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if (</a:t>
            </a:r>
            <a:r>
              <a:rPr lang="en-US" altLang="zh-TW" sz="2000" dirty="0" err="1">
                <a:latin typeface="Calibri" panose="020F0502020204030204" pitchFamily="34" charset="0"/>
              </a:rPr>
              <a:t>n+emp</a:t>
            </a:r>
            <a:r>
              <a:rPr lang="en-US" altLang="zh-TW" sz="2000" dirty="0">
                <a:latin typeface="Calibri" panose="020F0502020204030204" pitchFamily="34" charset="0"/>
              </a:rPr>
              <a:t>==2)        //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 如果空瓶數為 2 ，可以借一個空瓶，換一瓶可樂，所以喝的可樂數 +1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sum = sum+1 </a:t>
            </a:r>
          </a:p>
          <a:p>
            <a:pPr marL="0" indent="0">
              <a:buNone/>
            </a:pPr>
            <a:r>
              <a:rPr lang="en-US" altLang="zh-TW" sz="2000" dirty="0">
                <a:latin typeface="Calibri" panose="020F0502020204030204" pitchFamily="34" charset="0"/>
              </a:rPr>
              <a:t>print sum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0B8199-B199-4126-B5FB-D55035CD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9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03355F-FAFC-41A3-8B85-D44A4B7D2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21868"/>
              </p:ext>
            </p:extLst>
          </p:nvPr>
        </p:nvGraphicFramePr>
        <p:xfrm>
          <a:off x="7710055" y="1825625"/>
          <a:ext cx="331239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4130">
                  <a:extLst>
                    <a:ext uri="{9D8B030D-6E8A-4147-A177-3AD203B41FA5}">
                      <a16:colId xmlns:a16="http://schemas.microsoft.com/office/drawing/2014/main" val="3794192769"/>
                    </a:ext>
                  </a:extLst>
                </a:gridCol>
                <a:gridCol w="1104130">
                  <a:extLst>
                    <a:ext uri="{9D8B030D-6E8A-4147-A177-3AD203B41FA5}">
                      <a16:colId xmlns:a16="http://schemas.microsoft.com/office/drawing/2014/main" val="1227053351"/>
                    </a:ext>
                  </a:extLst>
                </a:gridCol>
                <a:gridCol w="1104130">
                  <a:extLst>
                    <a:ext uri="{9D8B030D-6E8A-4147-A177-3AD203B41FA5}">
                      <a16:colId xmlns:a16="http://schemas.microsoft.com/office/drawing/2014/main" val="168718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可樂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空瓶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已喝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55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18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55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73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79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2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2(</a:t>
                      </a:r>
                      <a:r>
                        <a:rPr lang="zh-TW" altLang="en-US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可借</a:t>
                      </a:r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1)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81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9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baseline="0" dirty="0"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5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3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5192" y="0"/>
            <a:ext cx="10515600" cy="1325563"/>
          </a:xfrm>
        </p:spPr>
        <p:txBody>
          <a:bodyPr/>
          <a:lstStyle/>
          <a:p>
            <a:r>
              <a:rPr lang="en-US" altLang="zh-TW" dirty="0"/>
              <a:t>10409 –(Die Game)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20" y="1029711"/>
            <a:ext cx="7737230" cy="565554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5367258" y="3508768"/>
            <a:ext cx="30948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1026789" y="3719784"/>
            <a:ext cx="1676400" cy="117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13343" y="3913214"/>
            <a:ext cx="2321169" cy="219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2544927" y="5579126"/>
            <a:ext cx="59172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97481" y="5775488"/>
            <a:ext cx="3657600" cy="1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844116" y="5996530"/>
            <a:ext cx="1991457" cy="11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D6CEB91-A8E0-4C5A-931F-BCCCBB8CD178}"/>
              </a:ext>
            </a:extLst>
          </p:cNvPr>
          <p:cNvSpPr/>
          <p:nvPr/>
        </p:nvSpPr>
        <p:spPr>
          <a:xfrm>
            <a:off x="3773606" y="4565176"/>
            <a:ext cx="4749421" cy="181557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AEAA42-5059-4306-BA7E-0EF2F1D3C12D}"/>
              </a:ext>
            </a:extLst>
          </p:cNvPr>
          <p:cNvSpPr/>
          <p:nvPr/>
        </p:nvSpPr>
        <p:spPr>
          <a:xfrm>
            <a:off x="997481" y="4784984"/>
            <a:ext cx="1705708" cy="184776"/>
          </a:xfrm>
          <a:prstGeom prst="rect">
            <a:avLst/>
          </a:prstGeom>
          <a:solidFill>
            <a:srgbClr val="FF0000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57484-0C63-47F7-922D-2E189732206A}"/>
              </a:ext>
            </a:extLst>
          </p:cNvPr>
          <p:cNvSpPr/>
          <p:nvPr/>
        </p:nvSpPr>
        <p:spPr>
          <a:xfrm>
            <a:off x="2197290" y="4969760"/>
            <a:ext cx="5090614" cy="190267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0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7941" y="496145"/>
            <a:ext cx="10549592" cy="33657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1" y="4045227"/>
            <a:ext cx="1924417" cy="24601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452" y="4045227"/>
            <a:ext cx="2526326" cy="1207708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AE99AFC-3C8F-44AC-AE14-2EDA33BB76D3}"/>
              </a:ext>
            </a:extLst>
          </p:cNvPr>
          <p:cNvCxnSpPr/>
          <p:nvPr/>
        </p:nvCxnSpPr>
        <p:spPr>
          <a:xfrm>
            <a:off x="951271" y="1570703"/>
            <a:ext cx="102206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808F758-1D21-43EA-A721-1CA195DEA07D}"/>
              </a:ext>
            </a:extLst>
          </p:cNvPr>
          <p:cNvCxnSpPr/>
          <p:nvPr/>
        </p:nvCxnSpPr>
        <p:spPr>
          <a:xfrm>
            <a:off x="914400" y="1865671"/>
            <a:ext cx="3089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761D183-1364-4DEA-BE6A-E2F13AE8D573}"/>
              </a:ext>
            </a:extLst>
          </p:cNvPr>
          <p:cNvCxnSpPr/>
          <p:nvPr/>
        </p:nvCxnSpPr>
        <p:spPr>
          <a:xfrm>
            <a:off x="2042652" y="2138516"/>
            <a:ext cx="3628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6F24DDA-E05E-4E5B-8697-0FB7CB86826E}"/>
              </a:ext>
            </a:extLst>
          </p:cNvPr>
          <p:cNvSpPr/>
          <p:nvPr/>
        </p:nvSpPr>
        <p:spPr>
          <a:xfrm>
            <a:off x="7234084" y="3274142"/>
            <a:ext cx="2787445" cy="20647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99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初始狀態</a:t>
            </a:r>
            <a:endParaRPr lang="en-US" altLang="zh-TW" dirty="0"/>
          </a:p>
          <a:p>
            <a:pPr lvl="1"/>
            <a:r>
              <a:rPr lang="en-US" altLang="zh-TW" dirty="0"/>
              <a:t>top = 1, north = 2, west = 3, bottom =     , south =      , east =      </a:t>
            </a:r>
          </a:p>
          <a:p>
            <a:r>
              <a:rPr lang="zh-TW" altLang="en-US" dirty="0"/>
              <a:t>每次轉動</a:t>
            </a:r>
            <a:r>
              <a:rPr lang="en-US" altLang="zh-TW" dirty="0"/>
              <a:t>90</a:t>
            </a:r>
            <a:r>
              <a:rPr lang="zh-TW" altLang="en-US" dirty="0"/>
              <a:t>度，可能「東」「南」「西」「北」向</a:t>
            </a:r>
            <a:endParaRPr lang="en-US" altLang="zh-TW" dirty="0"/>
          </a:p>
          <a:p>
            <a:pPr lvl="1"/>
            <a:r>
              <a:rPr lang="zh-TW" altLang="en-US" dirty="0"/>
              <a:t>轉「北」</a:t>
            </a:r>
            <a:r>
              <a:rPr lang="en-US" altLang="zh-TW" dirty="0"/>
              <a:t>: top </a:t>
            </a:r>
            <a:r>
              <a:rPr lang="en-US" altLang="zh-TW" dirty="0">
                <a:sym typeface="Wingdings" panose="05000000000000000000" pitchFamily="2" charset="2"/>
              </a:rPr>
              <a:t> north, south  top</a:t>
            </a:r>
          </a:p>
          <a:p>
            <a:pPr lvl="1"/>
            <a:r>
              <a:rPr lang="zh-TW" altLang="en-US" dirty="0"/>
              <a:t>轉「南」</a:t>
            </a:r>
            <a:r>
              <a:rPr lang="en-US" altLang="zh-TW" dirty="0"/>
              <a:t>: top </a:t>
            </a:r>
            <a:r>
              <a:rPr lang="en-US" altLang="zh-TW" dirty="0">
                <a:sym typeface="Wingdings" panose="05000000000000000000" pitchFamily="2" charset="2"/>
              </a:rPr>
              <a:t> south, north  top</a:t>
            </a:r>
            <a:endParaRPr lang="en-US" altLang="zh-TW" dirty="0"/>
          </a:p>
          <a:p>
            <a:pPr lvl="1"/>
            <a:r>
              <a:rPr lang="zh-TW" altLang="en-US" dirty="0"/>
              <a:t>轉「西」</a:t>
            </a:r>
            <a:r>
              <a:rPr lang="en-US" altLang="zh-TW" dirty="0"/>
              <a:t>: top </a:t>
            </a:r>
            <a:r>
              <a:rPr lang="en-US" altLang="zh-TW" dirty="0">
                <a:sym typeface="Wingdings" panose="05000000000000000000" pitchFamily="2" charset="2"/>
              </a:rPr>
              <a:t> west, west  bottom</a:t>
            </a:r>
            <a:endParaRPr lang="en-US" altLang="zh-TW" dirty="0"/>
          </a:p>
          <a:p>
            <a:pPr lvl="1"/>
            <a:r>
              <a:rPr lang="zh-TW" altLang="en-US" dirty="0"/>
              <a:t>轉「東」</a:t>
            </a:r>
            <a:r>
              <a:rPr lang="en-US" altLang="zh-TW" dirty="0"/>
              <a:t>: top </a:t>
            </a:r>
            <a:r>
              <a:rPr lang="en-US" altLang="zh-TW" dirty="0">
                <a:sym typeface="Wingdings" panose="05000000000000000000" pitchFamily="2" charset="2"/>
              </a:rPr>
              <a:t> east, east  bottom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南北轉動時，東西面內容不變；東西轉動時，南北面內容不變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南北、東西的點數相加 </a:t>
            </a:r>
            <a:r>
              <a:rPr lang="en-US" altLang="zh-TW" b="1" dirty="0">
                <a:solidFill>
                  <a:srgbClr val="FF0000"/>
                </a:solidFill>
              </a:rPr>
              <a:t>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606B7E-4C68-48B3-8D35-AED069BFD86D}"/>
              </a:ext>
            </a:extLst>
          </p:cNvPr>
          <p:cNvSpPr/>
          <p:nvPr/>
        </p:nvSpPr>
        <p:spPr>
          <a:xfrm>
            <a:off x="6223819" y="2300748"/>
            <a:ext cx="309716" cy="23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131904-8A1B-450E-9221-18BE1270BA38}"/>
              </a:ext>
            </a:extLst>
          </p:cNvPr>
          <p:cNvSpPr/>
          <p:nvPr/>
        </p:nvSpPr>
        <p:spPr>
          <a:xfrm>
            <a:off x="7659329" y="2302950"/>
            <a:ext cx="309716" cy="23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51E044-61B7-4308-A98A-6BC28A1EA92E}"/>
              </a:ext>
            </a:extLst>
          </p:cNvPr>
          <p:cNvSpPr/>
          <p:nvPr/>
        </p:nvSpPr>
        <p:spPr>
          <a:xfrm>
            <a:off x="8939981" y="2300748"/>
            <a:ext cx="309716" cy="23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5692" y="2324041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048" y="2324041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1536" y="2324041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E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6892" y="2324041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4814" y="2324041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B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1487" y="2324041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5692" y="29819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2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11048" y="29819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3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1536" y="29819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4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26892" y="29819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5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84814" y="29819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6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91487" y="29819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1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096" y="779044"/>
            <a:ext cx="2143125" cy="21431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545692" y="35915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11048" y="35915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1536" y="35915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6892" y="35915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84814" y="35915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91487" y="3591563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51567" y="3720469"/>
            <a:ext cx="1346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Turn North</a:t>
            </a:r>
            <a:endParaRPr lang="zh-TW" altLang="en-US" sz="20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638989" y="4377199"/>
            <a:ext cx="1159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Turn East</a:t>
            </a:r>
            <a:endParaRPr lang="zh-TW" altLang="en-US" sz="2000" b="1" dirty="0"/>
          </a:p>
        </p:txBody>
      </p:sp>
      <p:sp>
        <p:nvSpPr>
          <p:cNvPr id="27" name="矩形 26"/>
          <p:cNvSpPr/>
          <p:nvPr/>
        </p:nvSpPr>
        <p:spPr>
          <a:xfrm>
            <a:off x="3545692" y="4249485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11048" y="4249485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1536" y="4249485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26892" y="4249485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84814" y="4249485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91487" y="4249485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5692" y="4907407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11048" y="4907407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1536" y="4907407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19458" y="4907407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84814" y="4907407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91487" y="4907407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966946" y="3729761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Top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North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 err="1">
                <a:solidFill>
                  <a:srgbClr val="0070C0"/>
                </a:solidFill>
                <a:sym typeface="Wingdings" panose="05000000000000000000" pitchFamily="2" charset="2"/>
              </a:rPr>
              <a:t>South</a:t>
            </a:r>
            <a:r>
              <a:rPr lang="en-US" altLang="zh-TW" dirty="0" err="1">
                <a:sym typeface="Wingdings" panose="05000000000000000000" pitchFamily="2" charset="2"/>
              </a:rPr>
              <a:t>Top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966946" y="4392588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Top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East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 err="1">
                <a:solidFill>
                  <a:srgbClr val="0070C0"/>
                </a:solidFill>
                <a:sym typeface="Wingdings" panose="05000000000000000000" pitchFamily="2" charset="2"/>
              </a:rPr>
              <a:t>West</a:t>
            </a:r>
            <a:r>
              <a:rPr lang="en-US" altLang="zh-TW" dirty="0" err="1">
                <a:sym typeface="Wingdings" panose="05000000000000000000" pitchFamily="2" charset="2"/>
              </a:rPr>
              <a:t>Top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51567" y="5036313"/>
            <a:ext cx="1346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Turn South</a:t>
            </a:r>
            <a:endParaRPr lang="zh-TW" altLang="en-US" sz="20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50916" y="5036313"/>
            <a:ext cx="251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Top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South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 err="1">
                <a:solidFill>
                  <a:srgbClr val="0070C0"/>
                </a:solidFill>
                <a:sym typeface="Wingdings" panose="05000000000000000000" pitchFamily="2" charset="2"/>
              </a:rPr>
              <a:t>North</a:t>
            </a:r>
            <a:r>
              <a:rPr lang="en-US" altLang="zh-TW" dirty="0" err="1">
                <a:sym typeface="Wingdings" panose="05000000000000000000" pitchFamily="2" charset="2"/>
              </a:rPr>
              <a:t>Top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49409" y="5565329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03614" y="5565329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65253" y="5565329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19458" y="5565329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7380" y="5565329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95204" y="5565329"/>
            <a:ext cx="657922" cy="657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534153" y="5694235"/>
            <a:ext cx="126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Turn West</a:t>
            </a:r>
            <a:endParaRPr lang="zh-TW" altLang="en-US" sz="20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966946" y="5709624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Top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West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 err="1">
                <a:solidFill>
                  <a:srgbClr val="0070C0"/>
                </a:solidFill>
                <a:sym typeface="Wingdings" panose="05000000000000000000" pitchFamily="2" charset="2"/>
              </a:rPr>
              <a:t>East</a:t>
            </a:r>
            <a:r>
              <a:rPr lang="en-US" altLang="zh-TW" dirty="0" err="1">
                <a:sym typeface="Wingdings" panose="05000000000000000000" pitchFamily="2" charset="2"/>
              </a:rPr>
              <a:t>Top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419699" y="3110869"/>
            <a:ext cx="137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Initial state</a:t>
            </a:r>
            <a:endParaRPr lang="zh-TW" altLang="en-US" sz="20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698383" y="36533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1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330071" y="36332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2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348871" y="36533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3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06793" y="36533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4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040303" y="36533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5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668931" y="36533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6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673619" y="42978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1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367772" y="43224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2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040303" y="431564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3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09024" y="43255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4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006793" y="42978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5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668931" y="42722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6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688325" y="56136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7030A0"/>
                </a:solidFill>
              </a:rPr>
              <a:t>1</a:t>
            </a:r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66201" y="56326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7030A0"/>
                </a:solidFill>
              </a:rPr>
              <a:t>2</a:t>
            </a:r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322637" y="56326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7030A0"/>
                </a:solidFill>
              </a:rPr>
              <a:t>3</a:t>
            </a:r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051766" y="56136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7030A0"/>
                </a:solidFill>
              </a:rPr>
              <a:t>4</a:t>
            </a:r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016242" y="56136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7030A0"/>
                </a:solidFill>
              </a:rPr>
              <a:t>5</a:t>
            </a:r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705971" y="56136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7030A0"/>
                </a:solidFill>
              </a:rPr>
              <a:t>6</a:t>
            </a:r>
            <a:endParaRPr lang="zh-TW" altLang="en-US" sz="2800" b="1" dirty="0">
              <a:solidFill>
                <a:srgbClr val="7030A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045309" y="4959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1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48610" y="4959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2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672149" y="4959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3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699223" y="4959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4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006793" y="49804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5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09024" y="4959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6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推演</a:t>
            </a:r>
          </a:p>
        </p:txBody>
      </p:sp>
    </p:spTree>
    <p:extLst>
      <p:ext uri="{BB962C8B-B14F-4D97-AF65-F5344CB8AC3E}">
        <p14:creationId xmlns:p14="http://schemas.microsoft.com/office/powerpoint/2010/main" val="2116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1767</Words>
  <Application>Microsoft Office PowerPoint</Application>
  <PresentationFormat>寬螢幕</PresentationFormat>
  <Paragraphs>505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Arial Unicode MS</vt:lpstr>
      <vt:lpstr>標楷體</vt:lpstr>
      <vt:lpstr>新細明體</vt:lpstr>
      <vt:lpstr>Arial</vt:lpstr>
      <vt:lpstr>Calibri</vt:lpstr>
      <vt:lpstr>Wingdings</vt:lpstr>
      <vt:lpstr>Office 佈景主題</vt:lpstr>
      <vt:lpstr>Week 16</vt:lpstr>
      <vt:lpstr>UVA11150</vt:lpstr>
      <vt:lpstr>PowerPoint 簡報</vt:lpstr>
      <vt:lpstr>題意</vt:lpstr>
      <vt:lpstr>解法</vt:lpstr>
      <vt:lpstr>10409 –(Die Game)</vt:lpstr>
      <vt:lpstr>PowerPoint 簡報</vt:lpstr>
      <vt:lpstr>想法</vt:lpstr>
      <vt:lpstr>推演</vt:lpstr>
      <vt:lpstr>轉換規則 (初始狀態                                                 )</vt:lpstr>
      <vt:lpstr>演算步驟</vt:lpstr>
      <vt:lpstr>uva10415</vt:lpstr>
      <vt:lpstr>PowerPoint 簡報</vt:lpstr>
      <vt:lpstr>PowerPoint 簡報</vt:lpstr>
      <vt:lpstr>Case I (cdefgab)</vt:lpstr>
      <vt:lpstr>Case II (babCCbC)</vt:lpstr>
      <vt:lpstr>針對一首音樂，如 music = “babCCbC”</vt:lpstr>
      <vt:lpstr>PowerPoint 簡報</vt:lpstr>
      <vt:lpstr>PowerPoint 簡報</vt:lpstr>
      <vt:lpstr>PowerPoint 簡報</vt:lpstr>
      <vt:lpstr>題意</vt:lpstr>
      <vt:lpstr>PowerPoint 簡報</vt:lpstr>
      <vt:lpstr>機器人面向轉換</vt:lpstr>
      <vt:lpstr>機器人移動座標轉換</vt:lpstr>
      <vt:lpstr>robotHeading = N, (S, E, W) //北、南、東、西</vt:lpstr>
      <vt:lpstr>計算座標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32</cp:revision>
  <dcterms:created xsi:type="dcterms:W3CDTF">2022-12-19T02:49:20Z</dcterms:created>
  <dcterms:modified xsi:type="dcterms:W3CDTF">2022-12-22T02:49:38Z</dcterms:modified>
</cp:coreProperties>
</file>