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59" r:id="rId4"/>
    <p:sldId id="260" r:id="rId5"/>
    <p:sldId id="261" r:id="rId6"/>
    <p:sldId id="317"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5" r:id="rId29"/>
    <p:sldId id="316"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p:cViewPr varScale="1">
        <p:scale>
          <a:sx n="101" d="100"/>
          <a:sy n="101" d="100"/>
        </p:scale>
        <p:origin x="126" y="30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9F4F5-1AB8-4F4A-AE1B-9CCC4A7636E8}" type="datetimeFigureOut">
              <a:rPr lang="zh-TW" altLang="en-US" smtClean="0"/>
              <a:t>2022/9/16</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748E6-CB30-479B-8781-D039A283CB01}" type="slidenum">
              <a:rPr lang="zh-TW" altLang="en-US" smtClean="0"/>
              <a:t>‹#›</a:t>
            </a:fld>
            <a:endParaRPr lang="zh-TW" altLang="en-US"/>
          </a:p>
        </p:txBody>
      </p:sp>
    </p:spTree>
    <p:extLst>
      <p:ext uri="{BB962C8B-B14F-4D97-AF65-F5344CB8AC3E}">
        <p14:creationId xmlns:p14="http://schemas.microsoft.com/office/powerpoint/2010/main" val="3902429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2022/9/16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1518008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2022/9/16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98125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2022/9/16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70399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2022/9/16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18828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2022/9/16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85521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E7A5B999-1F5D-4060-B20B-B01B2254F606}" type="datetimeFigureOut">
              <a:rPr lang="zh-TW" altLang="en-US" smtClean="0"/>
              <a:t>2022/9/16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39804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E7A5B999-1F5D-4060-B20B-B01B2254F606}" type="datetimeFigureOut">
              <a:rPr lang="zh-TW" altLang="en-US" smtClean="0"/>
              <a:t>2022/9/16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409790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7A5B999-1F5D-4060-B20B-B01B2254F606}" type="datetimeFigureOut">
              <a:rPr lang="zh-TW" altLang="en-US" smtClean="0"/>
              <a:t>2022/9/16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83838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7A5B999-1F5D-4060-B20B-B01B2254F606}" type="datetimeFigureOut">
              <a:rPr lang="zh-TW" altLang="en-US" smtClean="0"/>
              <a:t>2022/9/16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55702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E7A5B999-1F5D-4060-B20B-B01B2254F606}" type="datetimeFigureOut">
              <a:rPr lang="zh-TW" altLang="en-US" smtClean="0"/>
              <a:t>2022/9/16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08332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E7A5B999-1F5D-4060-B20B-B01B2254F606}" type="datetimeFigureOut">
              <a:rPr lang="zh-TW" altLang="en-US" smtClean="0"/>
              <a:t>2022/9/16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2933933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5B999-1F5D-4060-B20B-B01B2254F606}" type="datetimeFigureOut">
              <a:rPr lang="zh-TW" altLang="en-US" smtClean="0"/>
              <a:t>2022/9/16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930221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b="1" kern="1200" baseline="0">
          <a:solidFill>
            <a:schemeClr val="tx1"/>
          </a:solidFill>
          <a:latin typeface="Calibri" panose="020F0502020204030204" pitchFamily="34" charset="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1"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pe.cse.nsysu.edu.t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en.wikipedia.org/wiki/Texas_A&amp;M_Univers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資料結構實務</a:t>
            </a:r>
          </a:p>
        </p:txBody>
      </p:sp>
      <p:sp>
        <p:nvSpPr>
          <p:cNvPr id="3" name="副標題 2"/>
          <p:cNvSpPr>
            <a:spLocks noGrp="1"/>
          </p:cNvSpPr>
          <p:nvPr>
            <p:ph type="subTitle" idx="1"/>
          </p:nvPr>
        </p:nvSpPr>
        <p:spPr/>
        <p:txBody>
          <a:bodyPr/>
          <a:lstStyle/>
          <a:p>
            <a:r>
              <a:rPr lang="zh-TW" altLang="en-US" dirty="0"/>
              <a:t>鍾健雄</a:t>
            </a:r>
            <a:endParaRPr lang="en-US" altLang="zh-TW" dirty="0"/>
          </a:p>
          <a:p>
            <a:r>
              <a:rPr lang="en-US" altLang="zh-TW" dirty="0"/>
              <a:t>2022/9/8</a:t>
            </a:r>
            <a:endParaRPr lang="zh-TW" altLang="en-US" dirty="0"/>
          </a:p>
        </p:txBody>
      </p:sp>
    </p:spTree>
    <p:extLst>
      <p:ext uri="{BB962C8B-B14F-4D97-AF65-F5344CB8AC3E}">
        <p14:creationId xmlns:p14="http://schemas.microsoft.com/office/powerpoint/2010/main" val="3970358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題目難易程度分級</a:t>
            </a:r>
          </a:p>
        </p:txBody>
      </p:sp>
      <p:sp>
        <p:nvSpPr>
          <p:cNvPr id="3" name="內容版面配置區 2"/>
          <p:cNvSpPr>
            <a:spLocks noGrp="1"/>
          </p:cNvSpPr>
          <p:nvPr>
            <p:ph idx="1"/>
          </p:nvPr>
        </p:nvSpPr>
        <p:spPr/>
        <p:txBody>
          <a:bodyPr>
            <a:normAutofit/>
          </a:bodyPr>
          <a:lstStyle/>
          <a:p>
            <a:pPr>
              <a:lnSpc>
                <a:spcPct val="100000"/>
              </a:lnSpc>
            </a:pPr>
            <a:r>
              <a:rPr lang="zh-TW" altLang="en-US" dirty="0">
                <a:solidFill>
                  <a:schemeClr val="hlink"/>
                </a:solidFill>
              </a:rPr>
              <a:t>一顆星</a:t>
            </a:r>
            <a:r>
              <a:rPr lang="zh-TW" altLang="en-US" dirty="0"/>
              <a:t>：學習完計算機概論之後即可解答（</a:t>
            </a:r>
            <a:r>
              <a:rPr lang="zh-TW" altLang="zh-TW" dirty="0"/>
              <a:t>專家級設計師大約可於</a:t>
            </a:r>
            <a:r>
              <a:rPr lang="en-US" altLang="zh-TW" dirty="0">
                <a:latin typeface="Arial" panose="020B0604020202020204" pitchFamily="34" charset="0"/>
              </a:rPr>
              <a:t>10</a:t>
            </a:r>
            <a:r>
              <a:rPr lang="zh-TW" altLang="zh-TW" dirty="0"/>
              <a:t>分鐘撰寫完畢</a:t>
            </a:r>
            <a:r>
              <a:rPr lang="zh-TW" altLang="en-US" dirty="0"/>
              <a:t>）</a:t>
            </a:r>
            <a:endParaRPr lang="en-US" altLang="zh-TW" dirty="0"/>
          </a:p>
          <a:p>
            <a:pPr>
              <a:lnSpc>
                <a:spcPct val="100000"/>
              </a:lnSpc>
            </a:pPr>
            <a:r>
              <a:rPr lang="zh-TW" altLang="en-US" dirty="0">
                <a:solidFill>
                  <a:schemeClr val="hlink"/>
                </a:solidFill>
              </a:rPr>
              <a:t>兩顆星</a:t>
            </a:r>
            <a:r>
              <a:rPr lang="zh-TW" altLang="en-US" dirty="0"/>
              <a:t>：學習完資料結構之後才能解答或是苦工題（</a:t>
            </a:r>
            <a:r>
              <a:rPr lang="zh-TW" altLang="zh-TW" dirty="0"/>
              <a:t>專家級設計師大約可於</a:t>
            </a:r>
            <a:r>
              <a:rPr lang="en-US" altLang="zh-TW" dirty="0">
                <a:latin typeface="Arial" panose="020B0604020202020204" pitchFamily="34" charset="0"/>
              </a:rPr>
              <a:t>10</a:t>
            </a:r>
            <a:r>
              <a:rPr lang="zh-TW" altLang="en-US" dirty="0"/>
              <a:t>～</a:t>
            </a:r>
            <a:r>
              <a:rPr lang="en-US" altLang="zh-TW" dirty="0">
                <a:latin typeface="Arial" panose="020B0604020202020204" pitchFamily="34" charset="0"/>
              </a:rPr>
              <a:t>30</a:t>
            </a:r>
            <a:r>
              <a:rPr lang="zh-TW" altLang="zh-TW" dirty="0"/>
              <a:t>分鐘撰寫完畢</a:t>
            </a:r>
            <a:r>
              <a:rPr lang="zh-TW" altLang="en-US" dirty="0"/>
              <a:t>）</a:t>
            </a:r>
          </a:p>
          <a:p>
            <a:pPr>
              <a:lnSpc>
                <a:spcPct val="100000"/>
              </a:lnSpc>
            </a:pPr>
            <a:r>
              <a:rPr lang="zh-TW" altLang="en-US" dirty="0">
                <a:solidFill>
                  <a:schemeClr val="hlink"/>
                </a:solidFill>
              </a:rPr>
              <a:t>三顆星</a:t>
            </a:r>
            <a:r>
              <a:rPr lang="zh-TW" altLang="en-US" dirty="0"/>
              <a:t>：要有好的演算法或數學方法才能解答（</a:t>
            </a:r>
            <a:r>
              <a:rPr lang="zh-TW" altLang="zh-TW" dirty="0"/>
              <a:t>專家級設計師大約可於</a:t>
            </a:r>
            <a:r>
              <a:rPr lang="en-US" altLang="zh-TW" dirty="0">
                <a:latin typeface="Arial" panose="020B0604020202020204" pitchFamily="34" charset="0"/>
              </a:rPr>
              <a:t>30</a:t>
            </a:r>
            <a:r>
              <a:rPr lang="zh-TW" altLang="en-US" dirty="0"/>
              <a:t>～</a:t>
            </a:r>
            <a:r>
              <a:rPr lang="en-US" altLang="zh-TW" dirty="0">
                <a:latin typeface="Arial" panose="020B0604020202020204" pitchFamily="34" charset="0"/>
              </a:rPr>
              <a:t>100</a:t>
            </a:r>
            <a:r>
              <a:rPr lang="zh-TW" altLang="zh-TW" dirty="0"/>
              <a:t>分鐘撰寫完畢</a:t>
            </a:r>
            <a:r>
              <a:rPr lang="zh-TW" altLang="en-US" dirty="0"/>
              <a:t>）</a:t>
            </a:r>
          </a:p>
          <a:p>
            <a:pPr>
              <a:lnSpc>
                <a:spcPct val="100000"/>
              </a:lnSpc>
            </a:pPr>
            <a:r>
              <a:rPr lang="zh-TW" altLang="en-US" dirty="0">
                <a:solidFill>
                  <a:schemeClr val="hlink"/>
                </a:solidFill>
              </a:rPr>
              <a:t>四顆星</a:t>
            </a:r>
            <a:r>
              <a:rPr lang="zh-TW" altLang="en-US" dirty="0"/>
              <a:t>：要有特殊的演算法或是綜合多種演算法才能解答（</a:t>
            </a:r>
            <a:r>
              <a:rPr lang="zh-TW" altLang="zh-TW" dirty="0"/>
              <a:t>專家級設計師需要超過</a:t>
            </a:r>
            <a:r>
              <a:rPr lang="en-US" altLang="zh-TW" dirty="0">
                <a:latin typeface="Arial" panose="020B0604020202020204" pitchFamily="34" charset="0"/>
              </a:rPr>
              <a:t>100</a:t>
            </a:r>
            <a:r>
              <a:rPr lang="zh-TW" altLang="zh-TW" dirty="0"/>
              <a:t>分鐘才能撰寫完畢</a:t>
            </a:r>
            <a:r>
              <a:rPr lang="zh-TW" altLang="en-US" dirty="0"/>
              <a:t>）</a:t>
            </a:r>
          </a:p>
          <a:p>
            <a:pPr>
              <a:lnSpc>
                <a:spcPct val="100000"/>
              </a:lnSpc>
            </a:pPr>
            <a:r>
              <a:rPr lang="zh-TW" altLang="en-US" dirty="0">
                <a:solidFill>
                  <a:schemeClr val="hlink"/>
                </a:solidFill>
              </a:rPr>
              <a:t>五顆星</a:t>
            </a:r>
            <a:r>
              <a:rPr lang="zh-TW" altLang="en-US" dirty="0"/>
              <a:t>：超越四顆星的極特殊題目</a:t>
            </a:r>
            <a:endParaRPr lang="en-US" altLang="zh-TW" dirty="0"/>
          </a:p>
        </p:txBody>
      </p:sp>
    </p:spTree>
    <p:extLst>
      <p:ext uri="{BB962C8B-B14F-4D97-AF65-F5344CB8AC3E}">
        <p14:creationId xmlns:p14="http://schemas.microsoft.com/office/powerpoint/2010/main" val="153343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大學程式能力檢定</a:t>
            </a:r>
            <a:r>
              <a:rPr lang="en-US" altLang="zh-TW" dirty="0">
                <a:latin typeface="Arial" panose="020B0604020202020204" pitchFamily="34" charset="0"/>
              </a:rPr>
              <a:t>(CPE)</a:t>
            </a:r>
            <a:endParaRPr lang="zh-TW" altLang="en-US" dirty="0"/>
          </a:p>
        </p:txBody>
      </p:sp>
      <p:sp>
        <p:nvSpPr>
          <p:cNvPr id="3" name="內容版面配置區 2"/>
          <p:cNvSpPr>
            <a:spLocks noGrp="1"/>
          </p:cNvSpPr>
          <p:nvPr>
            <p:ph idx="1"/>
          </p:nvPr>
        </p:nvSpPr>
        <p:spPr/>
        <p:txBody>
          <a:bodyPr>
            <a:normAutofit/>
          </a:bodyPr>
          <a:lstStyle/>
          <a:p>
            <a:r>
              <a:rPr lang="zh-TW" altLang="en-US" sz="2400" dirty="0"/>
              <a:t>大學程式能力檢定</a:t>
            </a:r>
            <a:r>
              <a:rPr lang="en-US" altLang="zh-TW" sz="2400" u="sng" dirty="0">
                <a:solidFill>
                  <a:schemeClr val="hlink"/>
                </a:solidFill>
                <a:latin typeface="Arial" panose="020B0604020202020204" pitchFamily="34" charset="0"/>
              </a:rPr>
              <a:t>CPE (Collegiate  Programming Examination)</a:t>
            </a:r>
          </a:p>
          <a:p>
            <a:r>
              <a:rPr lang="zh-TW" altLang="en-US" sz="2400" dirty="0"/>
              <a:t>線上程式設計、電腦自動評判，</a:t>
            </a:r>
            <a:r>
              <a:rPr lang="zh-TW" altLang="en-US" sz="2400" u="sng" dirty="0">
                <a:solidFill>
                  <a:schemeClr val="hlink"/>
                </a:solidFill>
              </a:rPr>
              <a:t>採</a:t>
            </a:r>
            <a:r>
              <a:rPr lang="en-US" altLang="zh-TW" sz="2400" u="sng" dirty="0">
                <a:solidFill>
                  <a:schemeClr val="hlink"/>
                </a:solidFill>
                <a:latin typeface="Arial" panose="020B0604020202020204" pitchFamily="34" charset="0"/>
              </a:rPr>
              <a:t>ACM ICPC</a:t>
            </a:r>
            <a:r>
              <a:rPr lang="zh-TW" altLang="en-US" sz="2400" u="sng" dirty="0">
                <a:solidFill>
                  <a:schemeClr val="hlink"/>
                </a:solidFill>
              </a:rPr>
              <a:t>排名方式</a:t>
            </a:r>
          </a:p>
          <a:p>
            <a:r>
              <a:rPr lang="en-US" altLang="zh-TW" sz="2400" dirty="0"/>
              <a:t>CPE</a:t>
            </a:r>
            <a:r>
              <a:rPr lang="zh-TW" altLang="en-US" sz="2400" dirty="0"/>
              <a:t>用途：</a:t>
            </a:r>
          </a:p>
          <a:p>
            <a:pPr lvl="1"/>
            <a:r>
              <a:rPr lang="zh-TW" altLang="en-US" dirty="0"/>
              <a:t>單一課程上機考試</a:t>
            </a:r>
          </a:p>
          <a:p>
            <a:pPr lvl="1"/>
            <a:r>
              <a:rPr lang="zh-TW" altLang="en-US" dirty="0"/>
              <a:t>學系畢業檢定</a:t>
            </a:r>
          </a:p>
          <a:p>
            <a:pPr lvl="1"/>
            <a:r>
              <a:rPr lang="zh-TW" altLang="en-US" u="sng" dirty="0">
                <a:solidFill>
                  <a:schemeClr val="hlink"/>
                </a:solidFill>
              </a:rPr>
              <a:t>研究所入學考</a:t>
            </a:r>
            <a:r>
              <a:rPr lang="zh-TW" altLang="en-US" dirty="0"/>
              <a:t>、廠商徵才</a:t>
            </a:r>
          </a:p>
          <a:p>
            <a:pPr lvl="1"/>
            <a:r>
              <a:rPr lang="zh-TW" altLang="en-US" dirty="0"/>
              <a:t>提升個人程式設計能力（比賽之練習）</a:t>
            </a:r>
          </a:p>
          <a:p>
            <a:r>
              <a:rPr lang="zh-TW" altLang="en-US" sz="2400" dirty="0">
                <a:latin typeface="Times New Roman" panose="02020603050405020304" pitchFamily="18" charset="0"/>
              </a:rPr>
              <a:t>網址：</a:t>
            </a:r>
            <a:r>
              <a:rPr lang="en-US" altLang="zh-TW" sz="2400" dirty="0">
                <a:latin typeface="Arial" panose="020B0604020202020204" pitchFamily="34" charset="0"/>
                <a:hlinkClick r:id="rId2"/>
              </a:rPr>
              <a:t>http://cpe.cse.nsysu.edu.tw</a:t>
            </a:r>
            <a:endParaRPr lang="en-US" altLang="zh-TW" sz="2400" dirty="0">
              <a:latin typeface="Arial" panose="020B0604020202020204" pitchFamily="34" charset="0"/>
            </a:endParaRPr>
          </a:p>
        </p:txBody>
      </p:sp>
      <p:pic>
        <p:nvPicPr>
          <p:cNvPr id="4" name="圖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73252" y="230188"/>
            <a:ext cx="2233613"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9213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all" spc="200" dirty="0"/>
              <a:t>CPE</a:t>
            </a:r>
            <a:r>
              <a:rPr lang="zh-TW" altLang="en-US" cap="all" spc="200" dirty="0"/>
              <a:t>辦理方式</a:t>
            </a:r>
            <a:endParaRPr lang="zh-TW" altLang="en-US" dirty="0"/>
          </a:p>
        </p:txBody>
      </p:sp>
      <p:sp>
        <p:nvSpPr>
          <p:cNvPr id="3" name="內容版面配置區 2"/>
          <p:cNvSpPr>
            <a:spLocks noGrp="1"/>
          </p:cNvSpPr>
          <p:nvPr>
            <p:ph idx="1"/>
          </p:nvPr>
        </p:nvSpPr>
        <p:spPr/>
        <p:txBody>
          <a:bodyPr/>
          <a:lstStyle/>
          <a:p>
            <a:r>
              <a:rPr lang="zh-TW" altLang="zh-TW" dirty="0">
                <a:latin typeface="微軟正黑體" panose="020B0604030504040204" pitchFamily="34" charset="-120"/>
                <a:ea typeface="微軟正黑體" panose="020B0604030504040204" pitchFamily="34" charset="-120"/>
              </a:rPr>
              <a:t>每年辦理四次，大約為每年的</a:t>
            </a:r>
            <a:r>
              <a:rPr lang="en-US" altLang="zh-TW" dirty="0">
                <a:latin typeface="Arial" panose="020B0604020202020204" pitchFamily="34" charset="0"/>
                <a:ea typeface="微軟正黑體" panose="020B0604030504040204" pitchFamily="34" charset="-120"/>
              </a:rPr>
              <a:t>3</a:t>
            </a:r>
            <a:r>
              <a:rPr lang="zh-TW" altLang="zh-TW" dirty="0">
                <a:latin typeface="微軟正黑體" panose="020B0604030504040204" pitchFamily="34" charset="-120"/>
                <a:ea typeface="微軟正黑體" panose="020B0604030504040204" pitchFamily="34" charset="-120"/>
              </a:rPr>
              <a:t>、</a:t>
            </a:r>
            <a:r>
              <a:rPr lang="en-US" altLang="zh-TW" dirty="0">
                <a:latin typeface="Arial" panose="020B0604020202020204" pitchFamily="34" charset="0"/>
                <a:ea typeface="微軟正黑體" panose="020B0604030504040204" pitchFamily="34" charset="-120"/>
              </a:rPr>
              <a:t>6</a:t>
            </a:r>
            <a:r>
              <a:rPr lang="zh-TW" altLang="zh-TW" dirty="0">
                <a:latin typeface="微軟正黑體" panose="020B0604030504040204" pitchFamily="34" charset="-120"/>
                <a:ea typeface="微軟正黑體" panose="020B0604030504040204" pitchFamily="34" charset="-120"/>
              </a:rPr>
              <a:t>、</a:t>
            </a:r>
            <a:r>
              <a:rPr lang="en-US" altLang="zh-TW" dirty="0">
                <a:latin typeface="Arial" panose="020B0604020202020204" pitchFamily="34" charset="0"/>
                <a:ea typeface="微軟正黑體" panose="020B0604030504040204" pitchFamily="34" charset="-120"/>
              </a:rPr>
              <a:t>9</a:t>
            </a:r>
            <a:r>
              <a:rPr lang="zh-TW" altLang="zh-TW" dirty="0">
                <a:latin typeface="微軟正黑體" panose="020B0604030504040204" pitchFamily="34" charset="-120"/>
                <a:ea typeface="微軟正黑體" panose="020B0604030504040204" pitchFamily="34" charset="-120"/>
              </a:rPr>
              <a:t>、</a:t>
            </a:r>
            <a:r>
              <a:rPr lang="en-US" altLang="zh-TW" dirty="0">
                <a:latin typeface="Arial" panose="020B0604020202020204" pitchFamily="34" charset="0"/>
                <a:ea typeface="微軟正黑體" panose="020B0604030504040204" pitchFamily="34" charset="-120"/>
              </a:rPr>
              <a:t>12</a:t>
            </a:r>
            <a:r>
              <a:rPr lang="zh-TW" altLang="zh-TW" dirty="0">
                <a:latin typeface="微軟正黑體" panose="020B0604030504040204" pitchFamily="34" charset="-120"/>
                <a:ea typeface="微軟正黑體" panose="020B0604030504040204" pitchFamily="34" charset="-120"/>
              </a:rPr>
              <a:t>月</a:t>
            </a:r>
            <a:endParaRPr lang="en-US" altLang="zh-TW" dirty="0">
              <a:latin typeface="微軟正黑體" panose="020B0604030504040204" pitchFamily="34" charset="-120"/>
              <a:ea typeface="微軟正黑體" panose="020B0604030504040204" pitchFamily="34" charset="-120"/>
            </a:endParaRPr>
          </a:p>
          <a:p>
            <a:r>
              <a:rPr lang="zh-TW" altLang="zh-TW" dirty="0">
                <a:latin typeface="微軟正黑體" panose="020B0604030504040204" pitchFamily="34" charset="-120"/>
                <a:ea typeface="微軟正黑體" panose="020B0604030504040204" pitchFamily="34" charset="-120"/>
              </a:rPr>
              <a:t>考生若為</a:t>
            </a:r>
            <a:r>
              <a:rPr lang="zh-TW" altLang="zh-TW" b="1" u="sng" dirty="0">
                <a:solidFill>
                  <a:srgbClr val="FF0000"/>
                </a:solidFill>
                <a:latin typeface="微軟正黑體" panose="020B0604030504040204" pitchFamily="34" charset="-120"/>
                <a:ea typeface="微軟正黑體" panose="020B0604030504040204" pitchFamily="34" charset="-120"/>
              </a:rPr>
              <a:t>大專學生，則是免費報名</a:t>
            </a:r>
            <a:r>
              <a:rPr lang="zh-TW" altLang="zh-TW"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報名後，無故缺席而未到考，將取消其後一次考試資格。 </a:t>
            </a:r>
            <a:endParaRPr lang="en-US" altLang="zh-TW" dirty="0">
              <a:solidFill>
                <a:schemeClr val="hlink"/>
              </a:solidFill>
              <a:latin typeface="微軟正黑體" panose="020B0604030504040204" pitchFamily="34" charset="-120"/>
              <a:ea typeface="微軟正黑體" panose="020B0604030504040204" pitchFamily="34" charset="-120"/>
            </a:endParaRPr>
          </a:p>
          <a:p>
            <a:r>
              <a:rPr lang="zh-TW" altLang="zh-TW" dirty="0">
                <a:latin typeface="微軟正黑體" panose="020B0604030504040204" pitchFamily="34" charset="-120"/>
                <a:ea typeface="微軟正黑體" panose="020B0604030504040204" pitchFamily="34" charset="-120"/>
              </a:rPr>
              <a:t>電腦現場上機考試</a:t>
            </a:r>
            <a:endParaRPr lang="en-US" altLang="zh-TW" dirty="0">
              <a:latin typeface="微軟正黑體" panose="020B0604030504040204" pitchFamily="34" charset="-120"/>
              <a:ea typeface="微軟正黑體" panose="020B0604030504040204" pitchFamily="34" charset="-120"/>
            </a:endParaRPr>
          </a:p>
          <a:p>
            <a:r>
              <a:rPr lang="zh-TW" altLang="zh-TW" dirty="0">
                <a:latin typeface="微軟正黑體" panose="020B0604030504040204" pitchFamily="34" charset="-120"/>
                <a:ea typeface="微軟正黑體" panose="020B0604030504040204" pitchFamily="34" charset="-120"/>
              </a:rPr>
              <a:t>考試時，封閉與考試無關之網路。考生除</a:t>
            </a:r>
            <a:r>
              <a:rPr lang="zh-TW" altLang="zh-TW" b="1" u="sng" dirty="0">
                <a:solidFill>
                  <a:srgbClr val="FF0000"/>
                </a:solidFill>
                <a:latin typeface="微軟正黑體" panose="020B0604030504040204" pitchFamily="34" charset="-120"/>
                <a:ea typeface="微軟正黑體" panose="020B0604030504040204" pitchFamily="34" charset="-120"/>
              </a:rPr>
              <a:t>紙本字典</a:t>
            </a:r>
            <a:r>
              <a:rPr lang="zh-TW" altLang="zh-TW" dirty="0">
                <a:latin typeface="微軟正黑體" panose="020B0604030504040204" pitchFamily="34" charset="-120"/>
                <a:ea typeface="微軟正黑體" panose="020B0604030504040204" pitchFamily="34" charset="-120"/>
              </a:rPr>
              <a:t>外，不能攜帶任何資料。</a:t>
            </a:r>
            <a:endParaRPr lang="en-US" altLang="zh-TW" dirty="0">
              <a:latin typeface="微軟正黑體" panose="020B0604030504040204" pitchFamily="34" charset="-120"/>
              <a:ea typeface="微軟正黑體" panose="020B0604030504040204" pitchFamily="34" charset="-120"/>
            </a:endParaRPr>
          </a:p>
          <a:p>
            <a:r>
              <a:rPr lang="zh-TW" altLang="en-US" b="1" u="sng" dirty="0">
                <a:solidFill>
                  <a:srgbClr val="FF0000"/>
                </a:solidFill>
                <a:latin typeface="微軟正黑體" panose="020B0604030504040204" pitchFamily="34" charset="-120"/>
                <a:ea typeface="微軟正黑體" panose="020B0604030504040204" pitchFamily="34" charset="-120"/>
              </a:rPr>
              <a:t>題目來源：</a:t>
            </a:r>
            <a:r>
              <a:rPr lang="en-US" altLang="zh-TW" b="1" u="sng" dirty="0" err="1">
                <a:solidFill>
                  <a:srgbClr val="FF0000"/>
                </a:solidFill>
                <a:latin typeface="Arial" panose="020B0604020202020204" pitchFamily="34" charset="0"/>
                <a:ea typeface="微軟正黑體" panose="020B0604030504040204" pitchFamily="34" charset="-120"/>
              </a:rPr>
              <a:t>Uva</a:t>
            </a:r>
            <a:r>
              <a:rPr lang="zh-TW" altLang="en-US" b="1" u="sng" dirty="0">
                <a:solidFill>
                  <a:srgbClr val="FF0000"/>
                </a:solidFill>
                <a:latin typeface="微軟正黑體" panose="020B0604030504040204" pitchFamily="34" charset="-120"/>
                <a:ea typeface="微軟正黑體" panose="020B0604030504040204" pitchFamily="34" charset="-120"/>
              </a:rPr>
              <a:t>題目庫</a:t>
            </a:r>
          </a:p>
        </p:txBody>
      </p:sp>
    </p:spTree>
    <p:extLst>
      <p:ext uri="{BB962C8B-B14F-4D97-AF65-F5344CB8AC3E}">
        <p14:creationId xmlns:p14="http://schemas.microsoft.com/office/powerpoint/2010/main" val="370935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ea typeface="微軟正黑體" panose="020B0604030504040204" pitchFamily="34" charset="-120"/>
              </a:rPr>
              <a:t>CPE</a:t>
            </a:r>
            <a:r>
              <a:rPr lang="zh-TW" altLang="en-US" dirty="0">
                <a:ea typeface="微軟正黑體" panose="020B0604030504040204" pitchFamily="34" charset="-120"/>
              </a:rPr>
              <a:t>計分規則</a:t>
            </a:r>
            <a:endParaRPr lang="zh-TW" altLang="en-US" dirty="0"/>
          </a:p>
        </p:txBody>
      </p:sp>
      <p:sp>
        <p:nvSpPr>
          <p:cNvPr id="3" name="內容版面配置區 2"/>
          <p:cNvSpPr>
            <a:spLocks noGrp="1"/>
          </p:cNvSpPr>
          <p:nvPr>
            <p:ph idx="1"/>
          </p:nvPr>
        </p:nvSpPr>
        <p:spPr/>
        <p:txBody>
          <a:bodyPr/>
          <a:lstStyle/>
          <a:p>
            <a:r>
              <a:rPr lang="zh-TW" altLang="en-US" dirty="0">
                <a:latin typeface="Arial" panose="020B0604020202020204" pitchFamily="34" charset="0"/>
                <a:ea typeface="微軟正黑體" panose="020B0604030504040204" pitchFamily="34" charset="-120"/>
              </a:rPr>
              <a:t>絕對成績：</a:t>
            </a:r>
            <a:r>
              <a:rPr lang="en-US" altLang="zh-TW" dirty="0">
                <a:latin typeface="Arial" panose="020B0604020202020204" pitchFamily="34" charset="0"/>
                <a:ea typeface="微軟正黑體" panose="020B0604030504040204" pitchFamily="34" charset="-120"/>
              </a:rPr>
              <a:t>A,B,C,F </a:t>
            </a:r>
            <a:r>
              <a:rPr lang="zh-TW" altLang="en-US" dirty="0">
                <a:latin typeface="Arial" panose="020B0604020202020204" pitchFamily="34" charset="0"/>
                <a:ea typeface="微軟正黑體" panose="020B0604030504040204" pitchFamily="34" charset="-120"/>
              </a:rPr>
              <a:t>等級距</a:t>
            </a:r>
            <a:endParaRPr lang="en-US" altLang="zh-TW" dirty="0">
              <a:latin typeface="Arial" panose="020B0604020202020204" pitchFamily="34" charset="0"/>
              <a:ea typeface="微軟正黑體" panose="020B0604030504040204" pitchFamily="34" charset="-120"/>
            </a:endParaRPr>
          </a:p>
          <a:p>
            <a:pPr lvl="1"/>
            <a:r>
              <a:rPr lang="en-US" altLang="zh-TW" sz="2800" dirty="0">
                <a:latin typeface="Arial" panose="020B0604020202020204" pitchFamily="34" charset="0"/>
                <a:ea typeface="微軟正黑體" panose="020B0604030504040204" pitchFamily="34" charset="-120"/>
              </a:rPr>
              <a:t>A+</a:t>
            </a:r>
            <a:r>
              <a:rPr lang="zh-TW" altLang="en-US" sz="2800" dirty="0">
                <a:latin typeface="Arial" panose="020B0604020202020204" pitchFamily="34" charset="0"/>
                <a:ea typeface="微軟正黑體" panose="020B0604030504040204" pitchFamily="34" charset="-120"/>
              </a:rPr>
              <a:t>：</a:t>
            </a:r>
            <a:r>
              <a:rPr lang="en-US" altLang="zh-TW" sz="2800" dirty="0">
                <a:latin typeface="Arial" panose="020B0604020202020204" pitchFamily="34" charset="0"/>
                <a:ea typeface="微軟正黑體" panose="020B0604030504040204" pitchFamily="34" charset="-120"/>
              </a:rPr>
              <a:t>6</a:t>
            </a:r>
            <a:r>
              <a:rPr lang="zh-TW" altLang="en-US" sz="2800" dirty="0">
                <a:latin typeface="Arial" panose="020B0604020202020204" pitchFamily="34" charset="0"/>
                <a:ea typeface="微軟正黑體" panose="020B0604030504040204" pitchFamily="34" charset="-120"/>
              </a:rPr>
              <a:t>題或</a:t>
            </a:r>
            <a:r>
              <a:rPr lang="en-US" altLang="zh-TW" sz="2800" dirty="0">
                <a:latin typeface="Arial" panose="020B0604020202020204" pitchFamily="34" charset="0"/>
                <a:ea typeface="微軟正黑體" panose="020B0604030504040204" pitchFamily="34" charset="-120"/>
              </a:rPr>
              <a:t>6</a:t>
            </a:r>
            <a:r>
              <a:rPr lang="zh-TW" altLang="en-US" sz="2800" dirty="0">
                <a:latin typeface="Arial" panose="020B0604020202020204" pitchFamily="34" charset="0"/>
                <a:ea typeface="微軟正黑體" panose="020B0604030504040204" pitchFamily="34" charset="-120"/>
              </a:rPr>
              <a:t>題以上</a:t>
            </a:r>
            <a:endParaRPr lang="en-US" altLang="zh-TW" sz="2800" dirty="0">
              <a:latin typeface="Arial" panose="020B0604020202020204" pitchFamily="34" charset="0"/>
              <a:ea typeface="微軟正黑體" panose="020B0604030504040204" pitchFamily="34" charset="-120"/>
            </a:endParaRPr>
          </a:p>
          <a:p>
            <a:pPr lvl="1"/>
            <a:r>
              <a:rPr lang="en-US" altLang="zh-TW" sz="2800" dirty="0">
                <a:latin typeface="Arial" panose="020B0604020202020204" pitchFamily="34" charset="0"/>
                <a:ea typeface="微軟正黑體" panose="020B0604030504040204" pitchFamily="34" charset="-120"/>
              </a:rPr>
              <a:t>A</a:t>
            </a:r>
            <a:r>
              <a:rPr lang="zh-TW" altLang="en-US" sz="2800" dirty="0">
                <a:latin typeface="Arial" panose="020B0604020202020204" pitchFamily="34" charset="0"/>
                <a:ea typeface="微軟正黑體" panose="020B0604030504040204" pitchFamily="34" charset="-120"/>
              </a:rPr>
              <a:t>：</a:t>
            </a:r>
            <a:r>
              <a:rPr lang="en-US" altLang="zh-TW" sz="2800" dirty="0">
                <a:latin typeface="Arial" panose="020B0604020202020204" pitchFamily="34" charset="0"/>
                <a:ea typeface="微軟正黑體" panose="020B0604030504040204" pitchFamily="34" charset="-120"/>
              </a:rPr>
              <a:t>4</a:t>
            </a:r>
            <a:r>
              <a:rPr lang="zh-TW" altLang="en-US" sz="2800" dirty="0">
                <a:latin typeface="Arial" panose="020B0604020202020204" pitchFamily="34" charset="0"/>
                <a:ea typeface="微軟正黑體" panose="020B0604030504040204" pitchFamily="34" charset="-120"/>
              </a:rPr>
              <a:t>題至</a:t>
            </a:r>
            <a:r>
              <a:rPr lang="en-US" altLang="zh-TW" sz="2800" dirty="0">
                <a:latin typeface="Arial" panose="020B0604020202020204" pitchFamily="34" charset="0"/>
                <a:ea typeface="微軟正黑體" panose="020B0604030504040204" pitchFamily="34" charset="-120"/>
              </a:rPr>
              <a:t>5</a:t>
            </a:r>
            <a:r>
              <a:rPr lang="zh-TW" altLang="en-US" sz="2800" dirty="0">
                <a:latin typeface="Arial" panose="020B0604020202020204" pitchFamily="34" charset="0"/>
                <a:ea typeface="微軟正黑體" panose="020B0604030504040204" pitchFamily="34" charset="-120"/>
              </a:rPr>
              <a:t>題</a:t>
            </a:r>
            <a:endParaRPr lang="en-US" altLang="zh-TW" sz="2800" dirty="0">
              <a:latin typeface="Arial" panose="020B0604020202020204" pitchFamily="34" charset="0"/>
              <a:ea typeface="微軟正黑體" panose="020B0604030504040204" pitchFamily="34" charset="-120"/>
            </a:endParaRPr>
          </a:p>
          <a:p>
            <a:pPr lvl="1"/>
            <a:r>
              <a:rPr lang="en-US" altLang="zh-TW" sz="2800" dirty="0">
                <a:latin typeface="Arial" panose="020B0604020202020204" pitchFamily="34" charset="0"/>
                <a:ea typeface="微軟正黑體" panose="020B0604030504040204" pitchFamily="34" charset="-120"/>
              </a:rPr>
              <a:t>A-</a:t>
            </a:r>
            <a:r>
              <a:rPr lang="zh-TW" altLang="en-US" sz="2800" dirty="0">
                <a:latin typeface="Arial" panose="020B0604020202020204" pitchFamily="34" charset="0"/>
                <a:ea typeface="微軟正黑體" panose="020B0604030504040204" pitchFamily="34" charset="-120"/>
              </a:rPr>
              <a:t>：</a:t>
            </a:r>
            <a:r>
              <a:rPr lang="en-US" altLang="zh-TW" sz="2800" dirty="0">
                <a:latin typeface="Arial" panose="020B0604020202020204" pitchFamily="34" charset="0"/>
                <a:ea typeface="微軟正黑體" panose="020B0604030504040204" pitchFamily="34" charset="-120"/>
              </a:rPr>
              <a:t>3</a:t>
            </a:r>
            <a:r>
              <a:rPr lang="zh-TW" altLang="en-US" sz="2800" dirty="0">
                <a:latin typeface="Arial" panose="020B0604020202020204" pitchFamily="34" charset="0"/>
                <a:ea typeface="微軟正黑體" panose="020B0604030504040204" pitchFamily="34" charset="-120"/>
              </a:rPr>
              <a:t>題</a:t>
            </a:r>
          </a:p>
          <a:p>
            <a:pPr lvl="1"/>
            <a:r>
              <a:rPr lang="en-US" altLang="zh-TW" sz="2800" dirty="0">
                <a:latin typeface="Arial" panose="020B0604020202020204" pitchFamily="34" charset="0"/>
                <a:ea typeface="微軟正黑體" panose="020B0604030504040204" pitchFamily="34" charset="-120"/>
              </a:rPr>
              <a:t>B</a:t>
            </a:r>
            <a:r>
              <a:rPr lang="zh-TW" altLang="en-US" sz="2800" dirty="0">
                <a:latin typeface="Arial" panose="020B0604020202020204" pitchFamily="34" charset="0"/>
                <a:ea typeface="微軟正黑體" panose="020B0604030504040204" pitchFamily="34" charset="-120"/>
              </a:rPr>
              <a:t>：</a:t>
            </a:r>
            <a:r>
              <a:rPr lang="en-US" altLang="zh-TW" sz="2800" dirty="0">
                <a:latin typeface="Arial" panose="020B0604020202020204" pitchFamily="34" charset="0"/>
                <a:ea typeface="微軟正黑體" panose="020B0604030504040204" pitchFamily="34" charset="-120"/>
              </a:rPr>
              <a:t>2</a:t>
            </a:r>
            <a:r>
              <a:rPr lang="zh-TW" altLang="en-US" sz="2800" dirty="0">
                <a:latin typeface="Arial" panose="020B0604020202020204" pitchFamily="34" charset="0"/>
                <a:ea typeface="微軟正黑體" panose="020B0604030504040204" pitchFamily="34" charset="-120"/>
              </a:rPr>
              <a:t>題</a:t>
            </a:r>
            <a:endParaRPr lang="en-US" altLang="zh-TW" sz="2800" dirty="0">
              <a:latin typeface="Arial" panose="020B0604020202020204" pitchFamily="34" charset="0"/>
              <a:ea typeface="微軟正黑體" panose="020B0604030504040204" pitchFamily="34" charset="-120"/>
            </a:endParaRPr>
          </a:p>
          <a:p>
            <a:pPr lvl="1"/>
            <a:r>
              <a:rPr lang="en-US" altLang="zh-TW" sz="2800" dirty="0">
                <a:latin typeface="Arial" panose="020B0604020202020204" pitchFamily="34" charset="0"/>
                <a:ea typeface="微軟正黑體" panose="020B0604030504040204" pitchFamily="34" charset="-120"/>
              </a:rPr>
              <a:t>C</a:t>
            </a:r>
            <a:r>
              <a:rPr lang="zh-TW" altLang="en-US" sz="2800" dirty="0">
                <a:latin typeface="Arial" panose="020B0604020202020204" pitchFamily="34" charset="0"/>
                <a:ea typeface="微軟正黑體" panose="020B0604030504040204" pitchFamily="34" charset="-120"/>
              </a:rPr>
              <a:t>：</a:t>
            </a:r>
            <a:r>
              <a:rPr lang="en-US" altLang="zh-TW" sz="2800" dirty="0">
                <a:latin typeface="Arial" panose="020B0604020202020204" pitchFamily="34" charset="0"/>
                <a:ea typeface="微軟正黑體" panose="020B0604030504040204" pitchFamily="34" charset="-120"/>
              </a:rPr>
              <a:t>1</a:t>
            </a:r>
            <a:r>
              <a:rPr lang="zh-TW" altLang="en-US" sz="2800" dirty="0">
                <a:latin typeface="Arial" panose="020B0604020202020204" pitchFamily="34" charset="0"/>
                <a:ea typeface="微軟正黑體" panose="020B0604030504040204" pitchFamily="34" charset="-120"/>
              </a:rPr>
              <a:t>題</a:t>
            </a:r>
          </a:p>
          <a:p>
            <a:endParaRPr lang="zh-TW" altLang="en-US" dirty="0"/>
          </a:p>
        </p:txBody>
      </p:sp>
    </p:spTree>
    <p:extLst>
      <p:ext uri="{BB962C8B-B14F-4D97-AF65-F5344CB8AC3E}">
        <p14:creationId xmlns:p14="http://schemas.microsoft.com/office/powerpoint/2010/main" val="2825028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rPr>
              <a:t>CPE</a:t>
            </a:r>
            <a:r>
              <a:rPr lang="zh-TW" altLang="en-US" dirty="0">
                <a:latin typeface="Arial" panose="020B0604020202020204" pitchFamily="34" charset="0"/>
              </a:rPr>
              <a:t>排名規則</a:t>
            </a:r>
            <a:endParaRPr lang="zh-TW" altLang="en-US" dirty="0"/>
          </a:p>
        </p:txBody>
      </p:sp>
      <p:sp>
        <p:nvSpPr>
          <p:cNvPr id="3" name="內容版面配置區 2"/>
          <p:cNvSpPr>
            <a:spLocks noGrp="1"/>
          </p:cNvSpPr>
          <p:nvPr>
            <p:ph idx="1"/>
          </p:nvPr>
        </p:nvSpPr>
        <p:spPr/>
        <p:txBody>
          <a:bodyPr>
            <a:normAutofit fontScale="92500" lnSpcReduction="10000"/>
          </a:bodyPr>
          <a:lstStyle/>
          <a:p>
            <a:pPr>
              <a:lnSpc>
                <a:spcPct val="110000"/>
              </a:lnSpc>
            </a:pPr>
            <a:r>
              <a:rPr lang="zh-TW" altLang="en-US" dirty="0">
                <a:latin typeface="Arial" panose="020B0604020202020204" pitchFamily="34" charset="0"/>
              </a:rPr>
              <a:t>與</a:t>
            </a:r>
            <a:r>
              <a:rPr lang="en-US" altLang="zh-TW" dirty="0">
                <a:latin typeface="Arial" panose="020B0604020202020204" pitchFamily="34" charset="0"/>
              </a:rPr>
              <a:t>ACM</a:t>
            </a:r>
            <a:r>
              <a:rPr lang="zh-TW" altLang="en-US" dirty="0">
                <a:latin typeface="Arial" panose="020B0604020202020204" pitchFamily="34" charset="0"/>
              </a:rPr>
              <a:t> </a:t>
            </a:r>
            <a:r>
              <a:rPr lang="en-US" altLang="zh-TW" dirty="0">
                <a:latin typeface="Arial" panose="020B0604020202020204" pitchFamily="34" charset="0"/>
              </a:rPr>
              <a:t>ICPC</a:t>
            </a:r>
            <a:r>
              <a:rPr lang="zh-TW" altLang="en-US" dirty="0">
                <a:latin typeface="Arial" panose="020B0604020202020204" pitchFamily="34" charset="0"/>
              </a:rPr>
              <a:t>排名規則相同</a:t>
            </a:r>
            <a:endParaRPr lang="en-US" altLang="zh-TW" dirty="0">
              <a:latin typeface="Arial" panose="020B0604020202020204" pitchFamily="34" charset="0"/>
            </a:endParaRPr>
          </a:p>
          <a:p>
            <a:pPr>
              <a:lnSpc>
                <a:spcPct val="110000"/>
              </a:lnSpc>
            </a:pPr>
            <a:r>
              <a:rPr lang="en-US" altLang="zh-TW" dirty="0">
                <a:latin typeface="Arial" panose="020B0604020202020204" pitchFamily="34" charset="0"/>
              </a:rPr>
              <a:t>CPE</a:t>
            </a:r>
            <a:r>
              <a:rPr lang="zh-TW" altLang="en-US" dirty="0">
                <a:latin typeface="Arial" panose="020B0604020202020204" pitchFamily="34" charset="0"/>
              </a:rPr>
              <a:t>考試時間為</a:t>
            </a:r>
            <a:r>
              <a:rPr lang="en-US" altLang="zh-TW" dirty="0">
                <a:latin typeface="Arial" panose="020B0604020202020204" pitchFamily="34" charset="0"/>
              </a:rPr>
              <a:t>3</a:t>
            </a:r>
            <a:r>
              <a:rPr lang="zh-TW" altLang="en-US" dirty="0">
                <a:latin typeface="Arial" panose="020B0604020202020204" pitchFamily="34" charset="0"/>
              </a:rPr>
              <a:t>小時</a:t>
            </a:r>
          </a:p>
          <a:p>
            <a:pPr>
              <a:lnSpc>
                <a:spcPct val="110000"/>
              </a:lnSpc>
            </a:pPr>
            <a:r>
              <a:rPr lang="zh-TW" altLang="en-US" u="sng" dirty="0">
                <a:solidFill>
                  <a:schemeClr val="hlink"/>
                </a:solidFill>
                <a:latin typeface="Arial" panose="020B0604020202020204" pitchFamily="34" charset="0"/>
              </a:rPr>
              <a:t>每個題目結果只有「對」與「錯」</a:t>
            </a:r>
          </a:p>
          <a:p>
            <a:pPr>
              <a:lnSpc>
                <a:spcPct val="110000"/>
              </a:lnSpc>
            </a:pPr>
            <a:r>
              <a:rPr lang="zh-TW" altLang="en-US" u="sng" dirty="0">
                <a:solidFill>
                  <a:schemeClr val="hlink"/>
                </a:solidFill>
                <a:latin typeface="Arial" panose="020B0604020202020204" pitchFamily="34" charset="0"/>
              </a:rPr>
              <a:t>答對題數較多者，排名較前</a:t>
            </a:r>
          </a:p>
          <a:p>
            <a:pPr>
              <a:lnSpc>
                <a:spcPct val="110000"/>
              </a:lnSpc>
            </a:pPr>
            <a:r>
              <a:rPr lang="zh-TW" altLang="en-US" u="sng" dirty="0">
                <a:solidFill>
                  <a:schemeClr val="hlink"/>
                </a:solidFill>
                <a:latin typeface="Arial" panose="020B0604020202020204" pitchFamily="34" charset="0"/>
              </a:rPr>
              <a:t>答對題數相同者，以解題時間總和決定排名</a:t>
            </a:r>
          </a:p>
          <a:p>
            <a:pPr>
              <a:lnSpc>
                <a:spcPct val="110000"/>
              </a:lnSpc>
            </a:pPr>
            <a:r>
              <a:rPr lang="zh-TW" altLang="en-US" dirty="0">
                <a:latin typeface="Arial" panose="020B0604020202020204" pitchFamily="34" charset="0"/>
              </a:rPr>
              <a:t>解題時間為比賽開始至解題正確所花時間，再加上罰扣時間（每送出題解錯誤一次罰加20分鐘）</a:t>
            </a:r>
          </a:p>
          <a:p>
            <a:pPr>
              <a:lnSpc>
                <a:spcPct val="110000"/>
              </a:lnSpc>
            </a:pPr>
            <a:r>
              <a:rPr lang="zh-TW" altLang="en-US" dirty="0">
                <a:latin typeface="Arial" panose="020B0604020202020204" pitchFamily="34" charset="0"/>
              </a:rPr>
              <a:t>答錯的題目不計時間及罰扣時間</a:t>
            </a:r>
          </a:p>
          <a:p>
            <a:pPr>
              <a:lnSpc>
                <a:spcPct val="110000"/>
              </a:lnSpc>
            </a:pPr>
            <a:r>
              <a:rPr lang="zh-TW" altLang="en-US" u="sng" dirty="0">
                <a:solidFill>
                  <a:schemeClr val="hlink"/>
                </a:solidFill>
                <a:latin typeface="Arial" panose="020B0604020202020204" pitchFamily="34" charset="0"/>
              </a:rPr>
              <a:t>計分範例</a:t>
            </a:r>
            <a:r>
              <a:rPr lang="zh-TW" altLang="en-US" dirty="0">
                <a:latin typeface="Arial" panose="020B0604020202020204" pitchFamily="34" charset="0"/>
              </a:rPr>
              <a:t>：甲生開賽後</a:t>
            </a:r>
            <a:r>
              <a:rPr lang="en-US" altLang="zh-TW" dirty="0">
                <a:latin typeface="Arial" panose="020B0604020202020204" pitchFamily="34" charset="0"/>
              </a:rPr>
              <a:t>10</a:t>
            </a:r>
            <a:r>
              <a:rPr lang="zh-TW" altLang="en-US" dirty="0">
                <a:latin typeface="Arial" panose="020B0604020202020204" pitchFamily="34" charset="0"/>
              </a:rPr>
              <a:t>分鐘答對</a:t>
            </a:r>
            <a:r>
              <a:rPr lang="en-US" altLang="zh-TW" dirty="0">
                <a:latin typeface="Arial" panose="020B0604020202020204" pitchFamily="34" charset="0"/>
              </a:rPr>
              <a:t>A</a:t>
            </a:r>
            <a:r>
              <a:rPr lang="zh-TW" altLang="en-US" dirty="0">
                <a:latin typeface="Arial" panose="020B0604020202020204" pitchFamily="34" charset="0"/>
              </a:rPr>
              <a:t>題，</a:t>
            </a:r>
            <a:r>
              <a:rPr lang="en-US" altLang="zh-TW" dirty="0">
                <a:latin typeface="Arial" panose="020B0604020202020204" pitchFamily="34" charset="0"/>
              </a:rPr>
              <a:t>25</a:t>
            </a:r>
            <a:r>
              <a:rPr lang="zh-TW" altLang="en-US" dirty="0">
                <a:latin typeface="Arial" panose="020B0604020202020204" pitchFamily="34" charset="0"/>
              </a:rPr>
              <a:t>分鐘送出</a:t>
            </a:r>
            <a:r>
              <a:rPr lang="en-US" altLang="zh-TW" dirty="0">
                <a:latin typeface="Arial" panose="020B0604020202020204" pitchFamily="34" charset="0"/>
              </a:rPr>
              <a:t>B</a:t>
            </a:r>
            <a:r>
              <a:rPr lang="zh-TW" altLang="en-US" dirty="0">
                <a:latin typeface="Arial" panose="020B0604020202020204" pitchFamily="34" charset="0"/>
              </a:rPr>
              <a:t>題（但錯誤），</a:t>
            </a:r>
            <a:r>
              <a:rPr lang="en-US" altLang="zh-TW" dirty="0">
                <a:latin typeface="Arial" panose="020B0604020202020204" pitchFamily="34" charset="0"/>
              </a:rPr>
              <a:t>32</a:t>
            </a:r>
            <a:r>
              <a:rPr lang="zh-TW" altLang="en-US" dirty="0">
                <a:latin typeface="Arial" panose="020B0604020202020204" pitchFamily="34" charset="0"/>
              </a:rPr>
              <a:t>分答對</a:t>
            </a:r>
            <a:r>
              <a:rPr lang="en-US" altLang="zh-TW" dirty="0">
                <a:latin typeface="Arial" panose="020B0604020202020204" pitchFamily="34" charset="0"/>
              </a:rPr>
              <a:t>B</a:t>
            </a:r>
            <a:r>
              <a:rPr lang="zh-TW" altLang="en-US" dirty="0">
                <a:latin typeface="Arial" panose="020B0604020202020204" pitchFamily="34" charset="0"/>
              </a:rPr>
              <a:t>題。總時間為</a:t>
            </a:r>
            <a:r>
              <a:rPr lang="en-US" altLang="zh-TW" dirty="0">
                <a:latin typeface="Arial" panose="020B0604020202020204" pitchFamily="34" charset="0"/>
              </a:rPr>
              <a:t>10+32+20*1=62</a:t>
            </a:r>
            <a:r>
              <a:rPr lang="zh-TW" altLang="en-US" dirty="0">
                <a:latin typeface="Arial" panose="020B0604020202020204" pitchFamily="34" charset="0"/>
              </a:rPr>
              <a:t>分</a:t>
            </a:r>
          </a:p>
          <a:p>
            <a:pPr>
              <a:lnSpc>
                <a:spcPct val="110000"/>
              </a:lnSpc>
            </a:pPr>
            <a:endParaRPr lang="zh-TW" altLang="en-US" dirty="0"/>
          </a:p>
        </p:txBody>
      </p:sp>
    </p:spTree>
    <p:extLst>
      <p:ext uri="{BB962C8B-B14F-4D97-AF65-F5344CB8AC3E}">
        <p14:creationId xmlns:p14="http://schemas.microsoft.com/office/powerpoint/2010/main" val="534028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CPE</a:t>
            </a:r>
            <a:r>
              <a:rPr lang="zh-TW" altLang="en-US" dirty="0"/>
              <a:t>程式設計規範</a:t>
            </a:r>
          </a:p>
        </p:txBody>
      </p:sp>
      <p:sp>
        <p:nvSpPr>
          <p:cNvPr id="3" name="內容版面配置區 2"/>
          <p:cNvSpPr>
            <a:spLocks noGrp="1"/>
          </p:cNvSpPr>
          <p:nvPr>
            <p:ph idx="1"/>
          </p:nvPr>
        </p:nvSpPr>
        <p:spPr/>
        <p:txBody>
          <a:bodyPr>
            <a:normAutofit/>
          </a:bodyPr>
          <a:lstStyle/>
          <a:p>
            <a:pPr marL="274320">
              <a:lnSpc>
                <a:spcPct val="110000"/>
              </a:lnSpc>
              <a:defRPr/>
            </a:pPr>
            <a:r>
              <a:rPr lang="zh-TW" altLang="zh-TW" dirty="0"/>
              <a:t>輸出與輸入都不是視窗介面</a:t>
            </a:r>
          </a:p>
          <a:p>
            <a:pPr marL="274320">
              <a:lnSpc>
                <a:spcPct val="110000"/>
              </a:lnSpc>
              <a:defRPr/>
            </a:pPr>
            <a:r>
              <a:rPr lang="zh-TW" altLang="zh-TW" dirty="0">
                <a:solidFill>
                  <a:srgbClr val="FF0000"/>
                </a:solidFill>
              </a:rPr>
              <a:t>輸入與輸出均採取「標準輸入」</a:t>
            </a:r>
            <a:r>
              <a:rPr lang="en-US" altLang="zh-TW" dirty="0">
                <a:solidFill>
                  <a:srgbClr val="FF0000"/>
                </a:solidFill>
              </a:rPr>
              <a:t>(</a:t>
            </a:r>
            <a:r>
              <a:rPr lang="en-US" altLang="zh-TW" dirty="0" err="1">
                <a:solidFill>
                  <a:srgbClr val="FF0000"/>
                </a:solidFill>
              </a:rPr>
              <a:t>stdin</a:t>
            </a:r>
            <a:r>
              <a:rPr lang="en-US" altLang="zh-TW" dirty="0">
                <a:solidFill>
                  <a:srgbClr val="FF0000"/>
                </a:solidFill>
              </a:rPr>
              <a:t>)</a:t>
            </a:r>
            <a:r>
              <a:rPr lang="zh-TW" altLang="zh-TW" dirty="0">
                <a:solidFill>
                  <a:srgbClr val="FF0000"/>
                </a:solidFill>
              </a:rPr>
              <a:t>與標準輸出」</a:t>
            </a:r>
            <a:r>
              <a:rPr lang="en-US" altLang="zh-TW" dirty="0">
                <a:solidFill>
                  <a:srgbClr val="FF0000"/>
                </a:solidFill>
              </a:rPr>
              <a:t>(</a:t>
            </a:r>
            <a:r>
              <a:rPr lang="en-US" altLang="zh-TW" dirty="0" err="1">
                <a:solidFill>
                  <a:srgbClr val="FF0000"/>
                </a:solidFill>
              </a:rPr>
              <a:t>stdout</a:t>
            </a:r>
            <a:r>
              <a:rPr lang="en-US" altLang="zh-TW" dirty="0">
                <a:solidFill>
                  <a:srgbClr val="FF0000"/>
                </a:solidFill>
              </a:rPr>
              <a:t>)</a:t>
            </a:r>
            <a:r>
              <a:rPr lang="zh-TW" altLang="zh-TW" dirty="0"/>
              <a:t>，不可使用檔案讀寫。撰寫程式時，</a:t>
            </a:r>
            <a:r>
              <a:rPr lang="en-US" altLang="zh-TW" dirty="0"/>
              <a:t> </a:t>
            </a:r>
            <a:r>
              <a:rPr lang="zh-TW" altLang="zh-TW" dirty="0"/>
              <a:t>可使用</a:t>
            </a:r>
            <a:r>
              <a:rPr lang="en-US" altLang="zh-TW" dirty="0"/>
              <a:t>C </a:t>
            </a:r>
            <a:r>
              <a:rPr lang="zh-TW" altLang="zh-TW" dirty="0"/>
              <a:t>語言</a:t>
            </a:r>
            <a:r>
              <a:rPr lang="en-US" altLang="zh-TW" dirty="0"/>
              <a:t> </a:t>
            </a:r>
            <a:r>
              <a:rPr lang="en-US" altLang="zh-TW" dirty="0" err="1"/>
              <a:t>scanf</a:t>
            </a:r>
            <a:r>
              <a:rPr lang="en-US" altLang="zh-TW" dirty="0"/>
              <a:t> </a:t>
            </a:r>
            <a:r>
              <a:rPr lang="zh-TW" altLang="zh-TW" dirty="0"/>
              <a:t>與</a:t>
            </a:r>
            <a:r>
              <a:rPr lang="en-US" altLang="zh-TW" dirty="0"/>
              <a:t> </a:t>
            </a:r>
            <a:r>
              <a:rPr lang="en-US" altLang="zh-TW" dirty="0" err="1"/>
              <a:t>printf</a:t>
            </a:r>
            <a:r>
              <a:rPr lang="en-US" altLang="zh-TW" dirty="0"/>
              <a:t> </a:t>
            </a:r>
            <a:r>
              <a:rPr lang="zh-TW" altLang="zh-TW" dirty="0"/>
              <a:t>函式；</a:t>
            </a:r>
            <a:r>
              <a:rPr lang="zh-TW" altLang="en-US" dirty="0"/>
              <a:t>或</a:t>
            </a:r>
            <a:r>
              <a:rPr lang="zh-TW" altLang="zh-TW" dirty="0"/>
              <a:t>使用</a:t>
            </a:r>
            <a:r>
              <a:rPr lang="en-US" altLang="zh-TW" dirty="0"/>
              <a:t>C++ </a:t>
            </a:r>
            <a:r>
              <a:rPr lang="en-US" altLang="zh-TW" dirty="0" err="1"/>
              <a:t>cin</a:t>
            </a:r>
            <a:r>
              <a:rPr lang="en-US" altLang="zh-TW" dirty="0"/>
              <a:t> </a:t>
            </a:r>
            <a:r>
              <a:rPr lang="zh-TW" altLang="zh-TW" dirty="0"/>
              <a:t>與</a:t>
            </a:r>
            <a:r>
              <a:rPr lang="en-US" altLang="zh-TW" dirty="0"/>
              <a:t> </a:t>
            </a:r>
            <a:r>
              <a:rPr lang="en-US" altLang="zh-TW" dirty="0" err="1"/>
              <a:t>cout</a:t>
            </a:r>
            <a:r>
              <a:rPr lang="en-US" altLang="zh-TW" dirty="0"/>
              <a:t> </a:t>
            </a:r>
            <a:r>
              <a:rPr lang="zh-TW" altLang="zh-TW" dirty="0"/>
              <a:t>物件。</a:t>
            </a:r>
          </a:p>
          <a:p>
            <a:pPr marL="274320">
              <a:lnSpc>
                <a:spcPct val="110000"/>
              </a:lnSpc>
              <a:defRPr/>
            </a:pPr>
            <a:r>
              <a:rPr lang="zh-TW" altLang="zh-TW" dirty="0"/>
              <a:t>資料全為純文字資料，必須完全依照題目的輸入與輸出格式。</a:t>
            </a:r>
            <a:r>
              <a:rPr lang="zh-TW" altLang="zh-TW" dirty="0">
                <a:solidFill>
                  <a:srgbClr val="FF0000"/>
                </a:solidFill>
              </a:rPr>
              <a:t>程式必須通過評判伺服器的測試資料</a:t>
            </a:r>
            <a:r>
              <a:rPr lang="en-US" altLang="zh-TW" dirty="0">
                <a:solidFill>
                  <a:srgbClr val="FF0000"/>
                </a:solidFill>
              </a:rPr>
              <a:t>(</a:t>
            </a:r>
            <a:r>
              <a:rPr lang="zh-TW" altLang="zh-TW" dirty="0">
                <a:solidFill>
                  <a:srgbClr val="FF0000"/>
                </a:solidFill>
              </a:rPr>
              <a:t>不公開</a:t>
            </a:r>
            <a:r>
              <a:rPr lang="en-US" altLang="zh-TW" dirty="0">
                <a:solidFill>
                  <a:srgbClr val="FF0000"/>
                </a:solidFill>
              </a:rPr>
              <a:t>)</a:t>
            </a:r>
            <a:r>
              <a:rPr lang="zh-TW" altLang="zh-TW" dirty="0">
                <a:solidFill>
                  <a:srgbClr val="FF0000"/>
                </a:solidFill>
              </a:rPr>
              <a:t>，才算「答對」</a:t>
            </a:r>
            <a:r>
              <a:rPr lang="zh-TW" altLang="zh-TW" dirty="0"/>
              <a:t>。</a:t>
            </a:r>
          </a:p>
          <a:p>
            <a:pPr marL="274320">
              <a:lnSpc>
                <a:spcPct val="110000"/>
              </a:lnSpc>
              <a:defRPr/>
            </a:pPr>
            <a:r>
              <a:rPr lang="zh-TW" altLang="zh-TW" dirty="0">
                <a:solidFill>
                  <a:srgbClr val="FF0000"/>
                </a:solidFill>
              </a:rPr>
              <a:t>測試資料的格式一定按照題目所給予的輸入與輸出格式</a:t>
            </a:r>
            <a:r>
              <a:rPr lang="zh-TW" altLang="zh-TW" dirty="0"/>
              <a:t>。</a:t>
            </a:r>
          </a:p>
        </p:txBody>
      </p:sp>
    </p:spTree>
    <p:extLst>
      <p:ext uri="{BB962C8B-B14F-4D97-AF65-F5344CB8AC3E}">
        <p14:creationId xmlns:p14="http://schemas.microsoft.com/office/powerpoint/2010/main" val="1400658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rPr>
              <a:t>CPE</a:t>
            </a:r>
            <a:r>
              <a:rPr lang="zh-TW" altLang="zh-TW" dirty="0">
                <a:latin typeface="Arial" panose="020B0604020202020204" pitchFamily="34" charset="0"/>
              </a:rPr>
              <a:t>評審伺服器回傳之訊息</a:t>
            </a:r>
            <a:r>
              <a:rPr lang="en-US" altLang="zh-TW" dirty="0">
                <a:latin typeface="Arial" panose="020B0604020202020204" pitchFamily="34" charset="0"/>
              </a:rPr>
              <a:t>(1)</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495436042"/>
              </p:ext>
            </p:extLst>
          </p:nvPr>
        </p:nvGraphicFramePr>
        <p:xfrm>
          <a:off x="838200" y="1825625"/>
          <a:ext cx="10515600" cy="384052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00371621"/>
                    </a:ext>
                  </a:extLst>
                </a:gridCol>
                <a:gridCol w="5257800">
                  <a:extLst>
                    <a:ext uri="{9D8B030D-6E8A-4147-A177-3AD203B41FA5}">
                      <a16:colId xmlns:a16="http://schemas.microsoft.com/office/drawing/2014/main" val="897550356"/>
                    </a:ext>
                  </a:extLst>
                </a:gridCol>
              </a:tblGrid>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a:ln>
                            <a:noFill/>
                          </a:ln>
                          <a:solidFill>
                            <a:srgbClr val="FFFFFF"/>
                          </a:solidFill>
                          <a:effectLst/>
                          <a:latin typeface="Arial" panose="020B0604020202020204" pitchFamily="34" charset="0"/>
                          <a:ea typeface="微軟正黑體" panose="020B0604030504040204" pitchFamily="34" charset="-120"/>
                        </a:rPr>
                        <a:t>訊息</a:t>
                      </a: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a:ln>
                            <a:noFill/>
                          </a:ln>
                          <a:solidFill>
                            <a:srgbClr val="FFFFFF"/>
                          </a:solidFill>
                          <a:effectLst/>
                          <a:latin typeface="Arial" panose="020B0604020202020204" pitchFamily="34" charset="0"/>
                          <a:ea typeface="微軟正黑體" panose="020B0604030504040204" pitchFamily="34" charset="-120"/>
                        </a:rPr>
                        <a:t>意義</a:t>
                      </a:r>
                    </a:p>
                  </a:txBody>
                  <a:tcPr marL="98910" marR="98910" marT="45724" marB="45724" horzOverflow="overflow"/>
                </a:tc>
                <a:extLst>
                  <a:ext uri="{0D108BD9-81ED-4DB2-BD59-A6C34878D82A}">
                    <a16:rowId xmlns:a16="http://schemas.microsoft.com/office/drawing/2014/main" val="2011739105"/>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COMPILER-ERROR</a:t>
                      </a:r>
                      <a:endParaRPr kumimoji="0" lang="zh-TW" altLang="en-US"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程式碼未通過編譯。（點入連結可以查閱編譯器所產生的錯誤訊息。）</a:t>
                      </a:r>
                    </a:p>
                  </a:txBody>
                  <a:tcPr marL="98910" marR="98910" marT="45724" marB="45724" horzOverflow="overflow"/>
                </a:tc>
                <a:extLst>
                  <a:ext uri="{0D108BD9-81ED-4DB2-BD59-A6C34878D82A}">
                    <a16:rowId xmlns:a16="http://schemas.microsoft.com/office/drawing/2014/main" val="432008761"/>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FF0000"/>
                          </a:solidFill>
                          <a:effectLst/>
                          <a:latin typeface="Arial" panose="020B0604020202020204" pitchFamily="34" charset="0"/>
                          <a:ea typeface="微軟正黑體" panose="020B0604030504040204" pitchFamily="34" charset="-120"/>
                        </a:rPr>
                        <a:t>CORRECT</a:t>
                      </a:r>
                      <a:endParaRPr kumimoji="0" lang="zh-TW" altLang="en-US" sz="2400" b="0" i="0" u="none" strike="noStrike" cap="none" normalizeH="0" baseline="0" dirty="0">
                        <a:ln>
                          <a:noFill/>
                        </a:ln>
                        <a:solidFill>
                          <a:srgbClr val="FF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程式已經正確，並通過測試。</a:t>
                      </a:r>
                      <a:endParaRPr kumimoji="0" lang="zh-TW" altLang="en-US"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extLst>
                  <a:ext uri="{0D108BD9-81ED-4DB2-BD59-A6C34878D82A}">
                    <a16:rowId xmlns:a16="http://schemas.microsoft.com/office/drawing/2014/main" val="2773081521"/>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NO-OUTPUT</a:t>
                      </a:r>
                      <a:endParaRPr kumimoji="0" lang="zh-TW" altLang="en-US"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程式沒有輸出任何資料。</a:t>
                      </a:r>
                      <a:endParaRPr kumimoji="0" lang="zh-TW" altLang="en-US"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extLst>
                  <a:ext uri="{0D108BD9-81ED-4DB2-BD59-A6C34878D82A}">
                    <a16:rowId xmlns:a16="http://schemas.microsoft.com/office/drawing/2014/main" val="1765811229"/>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00"/>
                          </a:solidFill>
                          <a:effectLst/>
                          <a:latin typeface="Arial" panose="020B0604020202020204" pitchFamily="34" charset="0"/>
                          <a:ea typeface="微軟正黑體" panose="020B0604030504040204" pitchFamily="34" charset="-120"/>
                        </a:rPr>
                        <a:t>PENDING</a:t>
                      </a:r>
                      <a:endParaRPr kumimoji="0" lang="zh-TW" altLang="en-US" sz="2400" b="0" i="0" u="none" strike="noStrike" cap="none" normalizeH="0" baseline="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送出的程式碼仍在處理中。</a:t>
                      </a:r>
                    </a:p>
                  </a:txBody>
                  <a:tcPr marL="98910" marR="98910" marT="45724" marB="45724" horzOverflow="overflow"/>
                </a:tc>
                <a:extLst>
                  <a:ext uri="{0D108BD9-81ED-4DB2-BD59-A6C34878D82A}">
                    <a16:rowId xmlns:a16="http://schemas.microsoft.com/office/drawing/2014/main" val="1038483428"/>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00"/>
                          </a:solidFill>
                          <a:effectLst/>
                          <a:latin typeface="Arial" panose="020B0604020202020204" pitchFamily="34" charset="0"/>
                          <a:ea typeface="微軟正黑體" panose="020B0604030504040204" pitchFamily="34" charset="-120"/>
                        </a:rPr>
                        <a:t>PRESENTATION-ERROR</a:t>
                      </a:r>
                      <a:endParaRPr kumimoji="0" lang="zh-TW" altLang="en-US" sz="2400" b="0" i="0" u="none" strike="noStrike" cap="none" normalizeH="0" baseline="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輸出的結果正確，但格式錯誤，例如未依規定空格或換行（多空格或少空格，多換行或少換行）。</a:t>
                      </a:r>
                    </a:p>
                  </a:txBody>
                  <a:tcPr marL="98910" marR="98910" marT="45724" marB="45724" horzOverflow="overflow"/>
                </a:tc>
                <a:extLst>
                  <a:ext uri="{0D108BD9-81ED-4DB2-BD59-A6C34878D82A}">
                    <a16:rowId xmlns:a16="http://schemas.microsoft.com/office/drawing/2014/main" val="4180559357"/>
                  </a:ext>
                </a:extLst>
              </a:tr>
            </a:tbl>
          </a:graphicData>
        </a:graphic>
      </p:graphicFrame>
    </p:spTree>
    <p:extLst>
      <p:ext uri="{BB962C8B-B14F-4D97-AF65-F5344CB8AC3E}">
        <p14:creationId xmlns:p14="http://schemas.microsoft.com/office/powerpoint/2010/main" val="3485397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rPr>
              <a:t>CPE</a:t>
            </a:r>
            <a:r>
              <a:rPr lang="zh-TW" altLang="zh-TW" dirty="0">
                <a:latin typeface="Arial" panose="020B0604020202020204" pitchFamily="34" charset="0"/>
              </a:rPr>
              <a:t>評審伺服器回傳之訊息</a:t>
            </a:r>
            <a:r>
              <a:rPr lang="en-US" altLang="zh-TW" dirty="0">
                <a:latin typeface="Arial" panose="020B0604020202020204" pitchFamily="34" charset="0"/>
              </a:rPr>
              <a:t>(2)</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722423671"/>
              </p:ext>
            </p:extLst>
          </p:nvPr>
        </p:nvGraphicFramePr>
        <p:xfrm>
          <a:off x="838200" y="1825625"/>
          <a:ext cx="10515600" cy="359637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283461653"/>
                    </a:ext>
                  </a:extLst>
                </a:gridCol>
                <a:gridCol w="5257800">
                  <a:extLst>
                    <a:ext uri="{9D8B030D-6E8A-4147-A177-3AD203B41FA5}">
                      <a16:colId xmlns:a16="http://schemas.microsoft.com/office/drawing/2014/main" val="1536534891"/>
                    </a:ext>
                  </a:extLst>
                </a:gridCol>
              </a:tblGrid>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000" b="1" i="0" u="none" strike="noStrike" cap="none" normalizeH="0" baseline="0" dirty="0">
                          <a:ln>
                            <a:noFill/>
                          </a:ln>
                          <a:solidFill>
                            <a:srgbClr val="FFFFFF"/>
                          </a:solidFill>
                          <a:effectLst/>
                          <a:latin typeface="Franklin Gothic Medium" panose="020B0603020102020204" pitchFamily="34" charset="0"/>
                          <a:ea typeface="微軟正黑體" panose="020B0604030504040204" pitchFamily="34" charset="-120"/>
                        </a:rPr>
                        <a:t>訊息</a:t>
                      </a:r>
                    </a:p>
                  </a:txBody>
                  <a:tcPr marL="98910" marR="98910" marT="45687" marB="45687"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000" b="1" i="0" u="none" strike="noStrike" cap="none" normalizeH="0" baseline="0">
                          <a:ln>
                            <a:noFill/>
                          </a:ln>
                          <a:solidFill>
                            <a:srgbClr val="FFFFFF"/>
                          </a:solidFill>
                          <a:effectLst/>
                          <a:latin typeface="Franklin Gothic Medium" panose="020B0603020102020204" pitchFamily="34" charset="0"/>
                          <a:ea typeface="微軟正黑體" panose="020B0604030504040204" pitchFamily="34" charset="-120"/>
                        </a:rPr>
                        <a:t>意義</a:t>
                      </a:r>
                    </a:p>
                  </a:txBody>
                  <a:tcPr marL="98910" marR="98910" marT="45687" marB="45687" horzOverflow="overflow"/>
                </a:tc>
                <a:extLst>
                  <a:ext uri="{0D108BD9-81ED-4DB2-BD59-A6C34878D82A}">
                    <a16:rowId xmlns:a16="http://schemas.microsoft.com/office/drawing/2014/main" val="3975616542"/>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rPr>
                        <a:t>RUN-ERROR</a:t>
                      </a:r>
                      <a:endParaRPr kumimoji="0" lang="zh-TW" altLang="en-US"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endParaRPr>
                    </a:p>
                  </a:txBody>
                  <a:tcPr marL="98910" marR="98910" marT="45687" marB="45687"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rPr>
                        <a:t>無法順利將程式執行完畢，亦即程式執行過程發生錯誤，例如記憶體存取錯誤。</a:t>
                      </a:r>
                      <a:endParaRPr kumimoji="0" lang="zh-TW" altLang="en-US"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endParaRPr>
                    </a:p>
                  </a:txBody>
                  <a:tcPr marL="98910" marR="98910" marT="45687" marB="45687" horzOverflow="overflow"/>
                </a:tc>
                <a:extLst>
                  <a:ext uri="{0D108BD9-81ED-4DB2-BD59-A6C34878D82A}">
                    <a16:rowId xmlns:a16="http://schemas.microsoft.com/office/drawing/2014/main" val="399893820"/>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rPr>
                        <a:t>TIMELIMIT</a:t>
                      </a:r>
                      <a:endParaRPr kumimoji="0" lang="zh-TW" altLang="en-US"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endParaRPr>
                    </a:p>
                  </a:txBody>
                  <a:tcPr marL="98910" marR="98910" marT="45687" marB="45687"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rPr>
                        <a:t>程式執行所花費的時間超過題目限制。程式可能落入無窮迴圈，或是必須改進解題方法。</a:t>
                      </a:r>
                    </a:p>
                  </a:txBody>
                  <a:tcPr marL="98910" marR="98910" marT="45687" marB="45687" horzOverflow="overflow"/>
                </a:tc>
                <a:extLst>
                  <a:ext uri="{0D108BD9-81ED-4DB2-BD59-A6C34878D82A}">
                    <a16:rowId xmlns:a16="http://schemas.microsoft.com/office/drawing/2014/main" val="1600225763"/>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00"/>
                          </a:solidFill>
                          <a:effectLst/>
                          <a:latin typeface="Franklin Gothic Medium" panose="020B0603020102020204" pitchFamily="34" charset="0"/>
                          <a:ea typeface="微軟正黑體" panose="020B0604030504040204" pitchFamily="34" charset="-120"/>
                        </a:rPr>
                        <a:t>WRONG-ANSWER</a:t>
                      </a:r>
                      <a:endParaRPr kumimoji="0" lang="zh-TW" altLang="en-US" sz="2400" b="0" i="0" u="none" strike="noStrike" cap="none" normalizeH="0" baseline="0">
                        <a:ln>
                          <a:noFill/>
                        </a:ln>
                        <a:solidFill>
                          <a:srgbClr val="000000"/>
                        </a:solidFill>
                        <a:effectLst/>
                        <a:latin typeface="Franklin Gothic Medium" panose="020B0603020102020204" pitchFamily="34" charset="0"/>
                        <a:ea typeface="微軟正黑體" panose="020B0604030504040204" pitchFamily="34" charset="-120"/>
                      </a:endParaRPr>
                    </a:p>
                  </a:txBody>
                  <a:tcPr marL="98910" marR="98910" marT="45687" marB="45687"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rPr>
                        <a:t>輸出的結果錯誤。</a:t>
                      </a:r>
                      <a:r>
                        <a:rPr kumimoji="0" lang="zh-TW" altLang="en-US"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rPr>
                        <a:t>（</a:t>
                      </a:r>
                      <a:r>
                        <a:rPr kumimoji="0" lang="zh-TW" altLang="zh-TW"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rPr>
                        <a:t>若輸出的格式產生過大錯誤，也可能造成此結果。</a:t>
                      </a:r>
                      <a:r>
                        <a:rPr kumimoji="0" lang="zh-TW" altLang="en-US"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rPr>
                        <a:t>）</a:t>
                      </a:r>
                    </a:p>
                  </a:txBody>
                  <a:tcPr marL="98910" marR="98910" marT="45687" marB="45687" horzOverflow="overflow"/>
                </a:tc>
                <a:extLst>
                  <a:ext uri="{0D108BD9-81ED-4DB2-BD59-A6C34878D82A}">
                    <a16:rowId xmlns:a16="http://schemas.microsoft.com/office/drawing/2014/main" val="672395566"/>
                  </a:ext>
                </a:extLst>
              </a:tr>
            </a:tbl>
          </a:graphicData>
        </a:graphic>
      </p:graphicFrame>
    </p:spTree>
    <p:extLst>
      <p:ext uri="{BB962C8B-B14F-4D97-AF65-F5344CB8AC3E}">
        <p14:creationId xmlns:p14="http://schemas.microsoft.com/office/powerpoint/2010/main" val="2714884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CPE</a:t>
            </a:r>
            <a:r>
              <a:rPr lang="zh-TW" altLang="en-US" dirty="0"/>
              <a:t>解題想法</a:t>
            </a:r>
          </a:p>
        </p:txBody>
      </p:sp>
      <p:sp>
        <p:nvSpPr>
          <p:cNvPr id="3" name="內容版面配置區 2"/>
          <p:cNvSpPr>
            <a:spLocks noGrp="1"/>
          </p:cNvSpPr>
          <p:nvPr>
            <p:ph idx="1"/>
          </p:nvPr>
        </p:nvSpPr>
        <p:spPr/>
        <p:txBody>
          <a:bodyPr/>
          <a:lstStyle/>
          <a:p>
            <a:r>
              <a:rPr lang="zh-TW" altLang="en-US" dirty="0"/>
              <a:t>了解題意</a:t>
            </a:r>
            <a:r>
              <a:rPr lang="en-US" altLang="zh-TW" dirty="0"/>
              <a:t>(</a:t>
            </a:r>
            <a:r>
              <a:rPr lang="zh-TW" altLang="en-US" dirty="0"/>
              <a:t>英文出題，加強英文能力！利用輸入</a:t>
            </a:r>
            <a:r>
              <a:rPr lang="en-US" altLang="zh-TW" dirty="0"/>
              <a:t>/</a:t>
            </a:r>
            <a:r>
              <a:rPr lang="zh-TW" altLang="en-US" dirty="0"/>
              <a:t>出猜出提意</a:t>
            </a:r>
            <a:r>
              <a:rPr lang="en-US" altLang="zh-TW" dirty="0"/>
              <a:t>)</a:t>
            </a:r>
          </a:p>
          <a:p>
            <a:r>
              <a:rPr lang="zh-TW" altLang="en-US" dirty="0"/>
              <a:t>挑選適當的演算法</a:t>
            </a:r>
            <a:r>
              <a:rPr lang="en-US" altLang="zh-TW" dirty="0"/>
              <a:t>(</a:t>
            </a:r>
            <a:r>
              <a:rPr lang="zh-TW" altLang="en-US" dirty="0"/>
              <a:t>含資料結構</a:t>
            </a:r>
            <a:r>
              <a:rPr lang="en-US" altLang="zh-TW" dirty="0"/>
              <a:t>)</a:t>
            </a:r>
          </a:p>
          <a:p>
            <a:r>
              <a:rPr lang="zh-TW" altLang="en-US" dirty="0"/>
              <a:t>估計程式效率</a:t>
            </a:r>
            <a:r>
              <a:rPr lang="en-US" altLang="zh-TW" dirty="0"/>
              <a:t>(</a:t>
            </a:r>
            <a:r>
              <a:rPr lang="zh-TW" altLang="en-US" dirty="0"/>
              <a:t>時間、記憶體使用</a:t>
            </a:r>
            <a:r>
              <a:rPr lang="en-US" altLang="zh-TW" dirty="0"/>
              <a:t>)</a:t>
            </a:r>
          </a:p>
          <a:p>
            <a:r>
              <a:rPr lang="zh-TW" altLang="en-US" dirty="0"/>
              <a:t>程式測試資料</a:t>
            </a:r>
            <a:endParaRPr lang="en-US" altLang="zh-TW" dirty="0"/>
          </a:p>
          <a:p>
            <a:r>
              <a:rPr lang="zh-TW" altLang="en-US" dirty="0"/>
              <a:t>善用既有資源</a:t>
            </a:r>
          </a:p>
        </p:txBody>
      </p:sp>
    </p:spTree>
    <p:extLst>
      <p:ext uri="{BB962C8B-B14F-4D97-AF65-F5344CB8AC3E}">
        <p14:creationId xmlns:p14="http://schemas.microsoft.com/office/powerpoint/2010/main" val="618109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理解題意</a:t>
            </a:r>
            <a:endParaRPr lang="zh-TW" altLang="en-US" dirty="0"/>
          </a:p>
        </p:txBody>
      </p:sp>
      <p:sp>
        <p:nvSpPr>
          <p:cNvPr id="3" name="內容版面配置區 2"/>
          <p:cNvSpPr>
            <a:spLocks noGrp="1"/>
          </p:cNvSpPr>
          <p:nvPr>
            <p:ph idx="1"/>
          </p:nvPr>
        </p:nvSpPr>
        <p:spPr/>
        <p:txBody>
          <a:bodyPr/>
          <a:lstStyle/>
          <a:p>
            <a:pPr>
              <a:defRPr/>
            </a:pPr>
            <a:r>
              <a:rPr lang="zh-TW" altLang="en-US" dirty="0">
                <a:latin typeface="Arial" charset="0"/>
                <a:cs typeface="微軟正黑體"/>
              </a:rPr>
              <a:t>關鍵字</a:t>
            </a:r>
            <a:endParaRPr lang="en-US" altLang="zh-TW" dirty="0">
              <a:latin typeface="Arial" charset="0"/>
              <a:cs typeface="微軟正黑體"/>
            </a:endParaRPr>
          </a:p>
          <a:p>
            <a:pPr lvl="1">
              <a:defRPr/>
            </a:pPr>
            <a:r>
              <a:rPr lang="en-US" altLang="zh-TW" sz="2800" dirty="0">
                <a:latin typeface="Arial" charset="0"/>
                <a:cs typeface="微軟正黑體"/>
              </a:rPr>
              <a:t>Given, Let’s, Define, Solve…</a:t>
            </a:r>
          </a:p>
          <a:p>
            <a:pPr>
              <a:defRPr/>
            </a:pPr>
            <a:endParaRPr lang="en-US" altLang="zh-TW" dirty="0">
              <a:latin typeface="Arial" charset="0"/>
              <a:cs typeface="微軟正黑體"/>
            </a:endParaRPr>
          </a:p>
          <a:p>
            <a:pPr>
              <a:defRPr/>
            </a:pPr>
            <a:r>
              <a:rPr lang="zh-TW" altLang="en-US" dirty="0">
                <a:latin typeface="Arial" charset="0"/>
                <a:cs typeface="微軟正黑體"/>
              </a:rPr>
              <a:t>排版不同的部分</a:t>
            </a:r>
            <a:endParaRPr lang="en-US" altLang="zh-TW" dirty="0">
              <a:latin typeface="Arial" charset="0"/>
              <a:cs typeface="微軟正黑體"/>
            </a:endParaRPr>
          </a:p>
          <a:p>
            <a:pPr lvl="1">
              <a:defRPr/>
            </a:pPr>
            <a:r>
              <a:rPr lang="zh-TW" altLang="en-US" sz="2800" dirty="0">
                <a:latin typeface="Arial" charset="0"/>
                <a:cs typeface="微軟正黑體"/>
              </a:rPr>
              <a:t>圖片</a:t>
            </a:r>
            <a:endParaRPr lang="en-US" altLang="zh-TW" sz="2800" dirty="0">
              <a:latin typeface="Arial" charset="0"/>
              <a:cs typeface="微軟正黑體"/>
            </a:endParaRPr>
          </a:p>
          <a:p>
            <a:pPr lvl="1">
              <a:defRPr/>
            </a:pPr>
            <a:r>
              <a:rPr lang="zh-TW" altLang="en-US" sz="2800" dirty="0">
                <a:latin typeface="Arial" charset="0"/>
                <a:cs typeface="微軟正黑體"/>
              </a:rPr>
              <a:t>表格</a:t>
            </a:r>
          </a:p>
          <a:p>
            <a:endParaRPr lang="zh-TW" altLang="en-US" dirty="0"/>
          </a:p>
        </p:txBody>
      </p:sp>
    </p:spTree>
    <p:extLst>
      <p:ext uri="{BB962C8B-B14F-4D97-AF65-F5344CB8AC3E}">
        <p14:creationId xmlns:p14="http://schemas.microsoft.com/office/powerpoint/2010/main" val="195155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授課教師</a:t>
            </a:r>
          </a:p>
        </p:txBody>
      </p:sp>
      <p:sp>
        <p:nvSpPr>
          <p:cNvPr id="3" name="內容版面配置區 2"/>
          <p:cNvSpPr>
            <a:spLocks noGrp="1"/>
          </p:cNvSpPr>
          <p:nvPr>
            <p:ph idx="1"/>
          </p:nvPr>
        </p:nvSpPr>
        <p:spPr/>
        <p:txBody>
          <a:bodyPr>
            <a:normAutofit/>
          </a:bodyPr>
          <a:lstStyle/>
          <a:p>
            <a:r>
              <a:rPr lang="zh-TW" altLang="en-US" dirty="0"/>
              <a:t>鍾健雄</a:t>
            </a:r>
            <a:endParaRPr lang="en-US" altLang="zh-TW" dirty="0"/>
          </a:p>
          <a:p>
            <a:r>
              <a:rPr lang="zh-TW" altLang="en-US" dirty="0"/>
              <a:t>美國維吉尼亞大學 </a:t>
            </a:r>
            <a:r>
              <a:rPr lang="en-US" altLang="zh-TW" dirty="0"/>
              <a:t>(UVA)</a:t>
            </a:r>
            <a:r>
              <a:rPr lang="zh-TW" altLang="en-US" dirty="0"/>
              <a:t>系統工程博士</a:t>
            </a:r>
            <a:endParaRPr lang="en-US" altLang="zh-TW" dirty="0"/>
          </a:p>
          <a:p>
            <a:r>
              <a:rPr lang="zh-TW" altLang="en-US" dirty="0"/>
              <a:t>研究興趣</a:t>
            </a:r>
            <a:endParaRPr lang="en-US" altLang="zh-TW" dirty="0"/>
          </a:p>
          <a:p>
            <a:pPr lvl="1"/>
            <a:r>
              <a:rPr lang="en-US" altLang="zh-TW" dirty="0"/>
              <a:t>Python</a:t>
            </a:r>
            <a:r>
              <a:rPr lang="zh-TW" altLang="en-US" dirty="0"/>
              <a:t>程式應用、資料探勘、資料視覺化、空間大數據分析</a:t>
            </a:r>
            <a:endParaRPr lang="en-US" altLang="zh-TW" dirty="0"/>
          </a:p>
          <a:p>
            <a:pPr lvl="1"/>
            <a:r>
              <a:rPr lang="zh-TW" altLang="en-US" dirty="0"/>
              <a:t>離散事件系統模擬、企業架構建模分析</a:t>
            </a:r>
            <a:r>
              <a:rPr lang="en-US" altLang="zh-TW" dirty="0"/>
              <a:t>(UML)</a:t>
            </a:r>
            <a:r>
              <a:rPr lang="zh-TW" altLang="en-US" dirty="0"/>
              <a:t>、</a:t>
            </a:r>
            <a:r>
              <a:rPr lang="en-US" altLang="zh-TW" dirty="0"/>
              <a:t>ICS</a:t>
            </a:r>
            <a:r>
              <a:rPr lang="zh-TW" altLang="en-US" dirty="0"/>
              <a:t>資訊安全</a:t>
            </a:r>
            <a:endParaRPr lang="en-US" altLang="zh-TW" dirty="0"/>
          </a:p>
          <a:p>
            <a:r>
              <a:rPr lang="zh-TW" altLang="en-US" dirty="0"/>
              <a:t>手機 </a:t>
            </a:r>
            <a:r>
              <a:rPr lang="en-US" altLang="zh-TW" dirty="0"/>
              <a:t>0919341293</a:t>
            </a:r>
          </a:p>
          <a:p>
            <a:r>
              <a:rPr lang="zh-TW" altLang="en-US" dirty="0"/>
              <a:t>電子郵件 </a:t>
            </a:r>
            <a:r>
              <a:rPr lang="en-US" altLang="zh-TW" dirty="0"/>
              <a:t>jc7qxccit@gmail.com</a:t>
            </a:r>
            <a:endParaRPr lang="zh-TW" altLang="en-US" dirty="0"/>
          </a:p>
        </p:txBody>
      </p:sp>
    </p:spTree>
    <p:extLst>
      <p:ext uri="{BB962C8B-B14F-4D97-AF65-F5344CB8AC3E}">
        <p14:creationId xmlns:p14="http://schemas.microsoft.com/office/powerpoint/2010/main" val="1759380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74750"/>
            <a:ext cx="10515600" cy="1325563"/>
          </a:xfrm>
        </p:spPr>
        <p:txBody>
          <a:bodyPr/>
          <a:lstStyle/>
          <a:p>
            <a:r>
              <a:rPr lang="en-US" altLang="zh-TW" dirty="0">
                <a:latin typeface="Arial" panose="020B0604020202020204" pitchFamily="34" charset="0"/>
              </a:rPr>
              <a:t>THE ONE-HANDED TYPIST (UVA10393)</a:t>
            </a:r>
            <a:endParaRPr lang="zh-TW" altLang="en-US" dirty="0"/>
          </a:p>
        </p:txBody>
      </p:sp>
      <p:sp>
        <p:nvSpPr>
          <p:cNvPr id="3" name="內容版面配置區 2"/>
          <p:cNvSpPr>
            <a:spLocks noGrp="1"/>
          </p:cNvSpPr>
          <p:nvPr>
            <p:ph idx="1"/>
          </p:nvPr>
        </p:nvSpPr>
        <p:spPr/>
        <p:txBody>
          <a:bodyPr/>
          <a:lstStyle/>
          <a:p>
            <a:pPr marL="0" indent="0">
              <a:buNone/>
              <a:defRPr/>
            </a:pPr>
            <a:r>
              <a:rPr lang="zh-TW" altLang="en-US" sz="2400" dirty="0">
                <a:latin typeface="Arial" charset="0"/>
                <a:cs typeface="微軟正黑體"/>
              </a:rPr>
              <a:t>    </a:t>
            </a:r>
            <a:r>
              <a:rPr lang="en-US" altLang="zh-TW" sz="2400" dirty="0">
                <a:latin typeface="Arial" charset="0"/>
                <a:cs typeface="微軟正黑體"/>
              </a:rPr>
              <a:t>Jimmy has a job of typing documents for ACM or he rather had a job until his unfortunate skiing accident. With some of his fingers in a cast, he is finding it difficult to type as he cannot press all the keys of a keyboard and hence his job is in danger.</a:t>
            </a:r>
          </a:p>
          <a:p>
            <a:pPr marL="0" indent="0">
              <a:buNone/>
              <a:defRPr/>
            </a:pPr>
            <a:r>
              <a:rPr lang="zh-TW" altLang="en-US" dirty="0">
                <a:latin typeface="Arial" charset="0"/>
                <a:cs typeface="微軟正黑體"/>
              </a:rPr>
              <a:t>    </a:t>
            </a:r>
            <a:r>
              <a:rPr lang="en-US" altLang="zh-TW" dirty="0">
                <a:latin typeface="Arial" charset="0"/>
                <a:cs typeface="微軟正黑體"/>
              </a:rPr>
              <a:t>Jimmy has come to you for help. He needs to prove to his boss that he can still type long words (his boss likes long words because it makes him look smart). </a:t>
            </a:r>
            <a:r>
              <a:rPr lang="en-US" altLang="zh-TW" b="1" u="sng" dirty="0">
                <a:solidFill>
                  <a:srgbClr val="FF0000"/>
                </a:solidFill>
                <a:latin typeface="Arial" charset="0"/>
                <a:cs typeface="微軟正黑體"/>
              </a:rPr>
              <a:t>Given</a:t>
            </a:r>
            <a:r>
              <a:rPr lang="en-US" altLang="zh-TW" dirty="0">
                <a:latin typeface="Arial" charset="0"/>
                <a:cs typeface="微軟正黑體"/>
              </a:rPr>
              <a:t> a list of fingers (fingers are identified by integers) that cannot be used (due to his accident), and a list of words Jimmy can add to his boss's documents to make him look smart, </a:t>
            </a:r>
            <a:r>
              <a:rPr lang="en-US" altLang="zh-TW" b="1" dirty="0">
                <a:solidFill>
                  <a:srgbClr val="FF0000"/>
                </a:solidFill>
                <a:latin typeface="Arial" charset="0"/>
                <a:cs typeface="微軟正黑體"/>
              </a:rPr>
              <a:t>find</a:t>
            </a:r>
            <a:r>
              <a:rPr lang="en-US" altLang="zh-TW" dirty="0">
                <a:latin typeface="Arial" charset="0"/>
                <a:cs typeface="微軟正黑體"/>
              </a:rPr>
              <a:t> all the longest words that Jimmy can type.</a:t>
            </a:r>
            <a:endParaRPr lang="zh-TW" altLang="en-US" dirty="0">
              <a:latin typeface="Arial" charset="0"/>
              <a:cs typeface="微軟正黑體"/>
            </a:endParaRPr>
          </a:p>
          <a:p>
            <a:pPr marL="0" indent="0">
              <a:buNone/>
            </a:pPr>
            <a:endParaRPr lang="zh-TW" altLang="en-US" dirty="0"/>
          </a:p>
        </p:txBody>
      </p:sp>
    </p:spTree>
    <p:extLst>
      <p:ext uri="{BB962C8B-B14F-4D97-AF65-F5344CB8AC3E}">
        <p14:creationId xmlns:p14="http://schemas.microsoft.com/office/powerpoint/2010/main" val="2152376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a:buNone/>
            </a:pPr>
            <a:r>
              <a:rPr lang="en-US" altLang="zh-TW" dirty="0">
                <a:latin typeface="Arial" charset="0"/>
                <a:cs typeface="微軟正黑體"/>
              </a:rPr>
              <a:t>Jimmy uses standard fingering, meaning he can type each of these letters with a finger. The list below shows a finger number and the characters it can press.</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63891433"/>
              </p:ext>
            </p:extLst>
          </p:nvPr>
        </p:nvGraphicFramePr>
        <p:xfrm>
          <a:off x="2032000" y="3453241"/>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13001747"/>
                    </a:ext>
                  </a:extLst>
                </a:gridCol>
                <a:gridCol w="2032000">
                  <a:extLst>
                    <a:ext uri="{9D8B030D-6E8A-4147-A177-3AD203B41FA5}">
                      <a16:colId xmlns:a16="http://schemas.microsoft.com/office/drawing/2014/main" val="3535275366"/>
                    </a:ext>
                  </a:extLst>
                </a:gridCol>
                <a:gridCol w="2032000">
                  <a:extLst>
                    <a:ext uri="{9D8B030D-6E8A-4147-A177-3AD203B41FA5}">
                      <a16:colId xmlns:a16="http://schemas.microsoft.com/office/drawing/2014/main" val="1727958842"/>
                    </a:ext>
                  </a:extLst>
                </a:gridCol>
                <a:gridCol w="2032000">
                  <a:extLst>
                    <a:ext uri="{9D8B030D-6E8A-4147-A177-3AD203B41FA5}">
                      <a16:colId xmlns:a16="http://schemas.microsoft.com/office/drawing/2014/main" val="3817879907"/>
                    </a:ext>
                  </a:extLst>
                </a:gridCol>
              </a:tblGrid>
              <a:tr h="370840">
                <a:tc>
                  <a:txBody>
                    <a:bodyPr/>
                    <a:lstStyle/>
                    <a:p>
                      <a:pPr algn="ctr"/>
                      <a:r>
                        <a:rPr lang="zh-TW" altLang="en-US" dirty="0"/>
                        <a:t>左手</a:t>
                      </a:r>
                    </a:p>
                  </a:txBody>
                  <a:tcPr/>
                </a:tc>
                <a:tc>
                  <a:txBody>
                    <a:bodyPr/>
                    <a:lstStyle/>
                    <a:p>
                      <a:pPr algn="ctr"/>
                      <a:r>
                        <a:rPr lang="en-US" altLang="zh-TW" dirty="0"/>
                        <a:t>keys</a:t>
                      </a:r>
                      <a:endParaRPr lang="zh-TW" altLang="en-US" dirty="0"/>
                    </a:p>
                  </a:txBody>
                  <a:tcPr/>
                </a:tc>
                <a:tc>
                  <a:txBody>
                    <a:bodyPr/>
                    <a:lstStyle/>
                    <a:p>
                      <a:pPr algn="ctr"/>
                      <a:r>
                        <a:rPr lang="zh-TW" altLang="en-US" dirty="0"/>
                        <a:t>右手</a:t>
                      </a:r>
                    </a:p>
                  </a:txBody>
                  <a:tcPr/>
                </a:tc>
                <a:tc>
                  <a:txBody>
                    <a:bodyPr/>
                    <a:lstStyle/>
                    <a:p>
                      <a:pPr algn="ctr"/>
                      <a:r>
                        <a:rPr lang="en-US" altLang="zh-TW" dirty="0"/>
                        <a:t>keys</a:t>
                      </a:r>
                      <a:endParaRPr lang="zh-TW" altLang="en-US" dirty="0"/>
                    </a:p>
                  </a:txBody>
                  <a:tcPr/>
                </a:tc>
                <a:extLst>
                  <a:ext uri="{0D108BD9-81ED-4DB2-BD59-A6C34878D82A}">
                    <a16:rowId xmlns:a16="http://schemas.microsoft.com/office/drawing/2014/main" val="304927432"/>
                  </a:ext>
                </a:extLst>
              </a:tr>
              <a:tr h="370840">
                <a:tc>
                  <a:txBody>
                    <a:bodyPr/>
                    <a:lstStyle/>
                    <a:p>
                      <a:r>
                        <a:rPr lang="en-US" altLang="zh-TW" dirty="0"/>
                        <a:t>1</a:t>
                      </a:r>
                      <a:r>
                        <a:rPr lang="zh-TW" altLang="en-US" dirty="0"/>
                        <a:t> </a:t>
                      </a:r>
                      <a:r>
                        <a:rPr lang="en-US" altLang="zh-TW" dirty="0"/>
                        <a:t>(</a:t>
                      </a:r>
                      <a:r>
                        <a:rPr lang="zh-TW" altLang="en-US" dirty="0"/>
                        <a:t>小拇指</a:t>
                      </a:r>
                      <a:r>
                        <a:rPr lang="en-US" altLang="zh-TW" dirty="0"/>
                        <a:t>)</a:t>
                      </a:r>
                      <a:endParaRPr lang="zh-TW" altLang="en-US" dirty="0"/>
                    </a:p>
                  </a:txBody>
                  <a:tcPr/>
                </a:tc>
                <a:tc>
                  <a:txBody>
                    <a:bodyPr/>
                    <a:lstStyle/>
                    <a:p>
                      <a:r>
                        <a:rPr lang="en-US" altLang="zh-TW" dirty="0"/>
                        <a:t>q, a, z</a:t>
                      </a:r>
                      <a:endParaRPr lang="zh-TW" altLang="en-US" dirty="0"/>
                    </a:p>
                  </a:txBody>
                  <a:tcPr/>
                </a:tc>
                <a:tc>
                  <a:txBody>
                    <a:bodyPr/>
                    <a:lstStyle/>
                    <a:p>
                      <a:r>
                        <a:rPr lang="en-US" altLang="zh-TW" dirty="0"/>
                        <a:t>6</a:t>
                      </a:r>
                      <a:r>
                        <a:rPr lang="zh-TW" altLang="en-US" dirty="0"/>
                        <a:t> </a:t>
                      </a:r>
                      <a:r>
                        <a:rPr lang="en-US" altLang="zh-TW" dirty="0"/>
                        <a:t>(</a:t>
                      </a:r>
                      <a:r>
                        <a:rPr lang="zh-TW" altLang="en-US" dirty="0"/>
                        <a:t>小拇指</a:t>
                      </a:r>
                      <a:r>
                        <a:rPr lang="en-US" altLang="zh-TW" dirty="0"/>
                        <a:t>)</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space(</a:t>
                      </a:r>
                      <a:r>
                        <a:rPr lang="zh-TW" altLang="en-US" dirty="0"/>
                        <a:t>空白健</a:t>
                      </a:r>
                      <a:r>
                        <a:rPr lang="en-US" altLang="zh-TW" dirty="0"/>
                        <a:t>)</a:t>
                      </a:r>
                      <a:endParaRPr lang="zh-TW" altLang="en-US" dirty="0"/>
                    </a:p>
                  </a:txBody>
                  <a:tcPr/>
                </a:tc>
                <a:extLst>
                  <a:ext uri="{0D108BD9-81ED-4DB2-BD59-A6C34878D82A}">
                    <a16:rowId xmlns:a16="http://schemas.microsoft.com/office/drawing/2014/main" val="4121024908"/>
                  </a:ext>
                </a:extLst>
              </a:tr>
              <a:tr h="370840">
                <a:tc>
                  <a:txBody>
                    <a:bodyPr/>
                    <a:lstStyle/>
                    <a:p>
                      <a:r>
                        <a:rPr lang="en-US" altLang="zh-TW" dirty="0"/>
                        <a:t>2</a:t>
                      </a:r>
                      <a:r>
                        <a:rPr lang="zh-TW" altLang="en-US" dirty="0"/>
                        <a:t> </a:t>
                      </a:r>
                      <a:r>
                        <a:rPr lang="en-US" altLang="zh-TW" dirty="0"/>
                        <a:t>(</a:t>
                      </a:r>
                      <a:r>
                        <a:rPr lang="zh-TW" altLang="en-US" dirty="0"/>
                        <a:t>無名指</a:t>
                      </a:r>
                      <a:r>
                        <a:rPr lang="en-US" altLang="zh-TW" dirty="0"/>
                        <a:t>)</a:t>
                      </a:r>
                      <a:endParaRPr lang="zh-TW" altLang="en-US" dirty="0"/>
                    </a:p>
                  </a:txBody>
                  <a:tcPr/>
                </a:tc>
                <a:tc>
                  <a:txBody>
                    <a:bodyPr/>
                    <a:lstStyle/>
                    <a:p>
                      <a:r>
                        <a:rPr lang="en-US" altLang="zh-TW" dirty="0"/>
                        <a:t>w, s, x</a:t>
                      </a:r>
                      <a:endParaRPr lang="zh-TW" altLang="en-US" dirty="0"/>
                    </a:p>
                  </a:txBody>
                  <a:tcPr/>
                </a:tc>
                <a:tc>
                  <a:txBody>
                    <a:bodyPr/>
                    <a:lstStyle/>
                    <a:p>
                      <a:r>
                        <a:rPr lang="en-US" altLang="zh-TW" dirty="0"/>
                        <a:t>7</a:t>
                      </a:r>
                      <a:r>
                        <a:rPr lang="zh-TW" altLang="en-US" dirty="0"/>
                        <a:t> </a:t>
                      </a:r>
                      <a:r>
                        <a:rPr lang="en-US" altLang="zh-TW" dirty="0"/>
                        <a:t>(</a:t>
                      </a:r>
                      <a:r>
                        <a:rPr lang="zh-TW" altLang="en-US" dirty="0"/>
                        <a:t>無名指</a:t>
                      </a:r>
                      <a:r>
                        <a:rPr lang="en-US" altLang="zh-TW" dirty="0"/>
                        <a:t>)</a:t>
                      </a:r>
                      <a:endParaRPr lang="zh-TW" altLang="en-US" dirty="0"/>
                    </a:p>
                  </a:txBody>
                  <a:tcPr/>
                </a:tc>
                <a:tc>
                  <a:txBody>
                    <a:bodyPr/>
                    <a:lstStyle/>
                    <a:p>
                      <a:r>
                        <a:rPr lang="en-US" altLang="zh-TW" dirty="0"/>
                        <a:t>u, h, n, u, j, m</a:t>
                      </a:r>
                      <a:endParaRPr lang="zh-TW" altLang="en-US" dirty="0"/>
                    </a:p>
                  </a:txBody>
                  <a:tcPr/>
                </a:tc>
                <a:extLst>
                  <a:ext uri="{0D108BD9-81ED-4DB2-BD59-A6C34878D82A}">
                    <a16:rowId xmlns:a16="http://schemas.microsoft.com/office/drawing/2014/main" val="2308847563"/>
                  </a:ext>
                </a:extLst>
              </a:tr>
              <a:tr h="370840">
                <a:tc>
                  <a:txBody>
                    <a:bodyPr/>
                    <a:lstStyle/>
                    <a:p>
                      <a:r>
                        <a:rPr lang="en-US" altLang="zh-TW" dirty="0"/>
                        <a:t>3</a:t>
                      </a:r>
                      <a:r>
                        <a:rPr lang="zh-TW" altLang="en-US" dirty="0"/>
                        <a:t> </a:t>
                      </a:r>
                      <a:r>
                        <a:rPr lang="en-US" altLang="zh-TW" dirty="0"/>
                        <a:t>(</a:t>
                      </a:r>
                      <a:r>
                        <a:rPr lang="zh-TW" altLang="en-US" dirty="0"/>
                        <a:t>中指</a:t>
                      </a:r>
                      <a:r>
                        <a:rPr lang="en-US" altLang="zh-TW" dirty="0"/>
                        <a:t>)</a:t>
                      </a:r>
                      <a:endParaRPr lang="zh-TW" altLang="en-US" dirty="0"/>
                    </a:p>
                  </a:txBody>
                  <a:tcPr/>
                </a:tc>
                <a:tc>
                  <a:txBody>
                    <a:bodyPr/>
                    <a:lstStyle/>
                    <a:p>
                      <a:r>
                        <a:rPr lang="en-US" altLang="zh-TW" dirty="0"/>
                        <a:t>e, d, c</a:t>
                      </a:r>
                      <a:endParaRPr lang="zh-TW" altLang="en-US" dirty="0"/>
                    </a:p>
                  </a:txBody>
                  <a:tcPr/>
                </a:tc>
                <a:tc>
                  <a:txBody>
                    <a:bodyPr/>
                    <a:lstStyle/>
                    <a:p>
                      <a:r>
                        <a:rPr lang="en-US" altLang="zh-TW" dirty="0"/>
                        <a:t>8</a:t>
                      </a:r>
                      <a:r>
                        <a:rPr lang="zh-TW" altLang="en-US" dirty="0"/>
                        <a:t> </a:t>
                      </a:r>
                      <a:r>
                        <a:rPr lang="en-US" altLang="zh-TW" dirty="0"/>
                        <a:t>(</a:t>
                      </a:r>
                      <a:r>
                        <a:rPr lang="zh-TW" altLang="en-US" dirty="0"/>
                        <a:t>中指</a:t>
                      </a:r>
                      <a:r>
                        <a:rPr lang="en-US" altLang="zh-TW" dirty="0"/>
                        <a:t>)</a:t>
                      </a:r>
                      <a:endParaRPr lang="zh-TW" altLang="en-US" dirty="0"/>
                    </a:p>
                  </a:txBody>
                  <a:tcPr/>
                </a:tc>
                <a:tc>
                  <a:txBody>
                    <a:bodyPr/>
                    <a:lstStyle/>
                    <a:p>
                      <a:r>
                        <a:rPr lang="en-US" altLang="zh-TW" dirty="0" err="1"/>
                        <a:t>i</a:t>
                      </a:r>
                      <a:r>
                        <a:rPr lang="en-US" altLang="zh-TW" dirty="0"/>
                        <a:t>, k</a:t>
                      </a:r>
                    </a:p>
                  </a:txBody>
                  <a:tcPr/>
                </a:tc>
                <a:extLst>
                  <a:ext uri="{0D108BD9-81ED-4DB2-BD59-A6C34878D82A}">
                    <a16:rowId xmlns:a16="http://schemas.microsoft.com/office/drawing/2014/main" val="1797061770"/>
                  </a:ext>
                </a:extLst>
              </a:tr>
              <a:tr h="370840">
                <a:tc>
                  <a:txBody>
                    <a:bodyPr/>
                    <a:lstStyle/>
                    <a:p>
                      <a:r>
                        <a:rPr lang="en-US" altLang="zh-TW" dirty="0"/>
                        <a:t>4</a:t>
                      </a:r>
                      <a:r>
                        <a:rPr lang="zh-TW" altLang="en-US" dirty="0"/>
                        <a:t> </a:t>
                      </a:r>
                      <a:r>
                        <a:rPr lang="en-US" altLang="zh-TW" dirty="0"/>
                        <a:t>(</a:t>
                      </a:r>
                      <a:r>
                        <a:rPr lang="zh-TW" altLang="en-US" dirty="0"/>
                        <a:t>食指</a:t>
                      </a:r>
                      <a:r>
                        <a:rPr lang="en-US" altLang="zh-TW" dirty="0"/>
                        <a:t>)</a:t>
                      </a:r>
                      <a:endParaRPr lang="zh-TW" altLang="en-US" dirty="0"/>
                    </a:p>
                  </a:txBody>
                  <a:tcPr/>
                </a:tc>
                <a:tc>
                  <a:txBody>
                    <a:bodyPr/>
                    <a:lstStyle/>
                    <a:p>
                      <a:r>
                        <a:rPr lang="en-US" altLang="zh-TW" dirty="0"/>
                        <a:t>r, f, v, t,</a:t>
                      </a:r>
                      <a:r>
                        <a:rPr lang="en-US" altLang="zh-TW" baseline="0" dirty="0"/>
                        <a:t> g, b</a:t>
                      </a:r>
                      <a:endParaRPr lang="zh-TW" altLang="en-US" dirty="0"/>
                    </a:p>
                  </a:txBody>
                  <a:tcPr/>
                </a:tc>
                <a:tc>
                  <a:txBody>
                    <a:bodyPr/>
                    <a:lstStyle/>
                    <a:p>
                      <a:r>
                        <a:rPr lang="en-US" altLang="zh-TW" dirty="0"/>
                        <a:t>9</a:t>
                      </a:r>
                      <a:r>
                        <a:rPr lang="zh-TW" altLang="en-US" dirty="0"/>
                        <a:t> </a:t>
                      </a:r>
                      <a:r>
                        <a:rPr lang="en-US" altLang="zh-TW" dirty="0"/>
                        <a:t>(</a:t>
                      </a:r>
                      <a:r>
                        <a:rPr lang="zh-TW" altLang="en-US" dirty="0"/>
                        <a:t>食指</a:t>
                      </a:r>
                      <a:r>
                        <a:rPr lang="en-US" altLang="zh-TW" dirty="0"/>
                        <a:t>)</a:t>
                      </a:r>
                      <a:endParaRPr lang="zh-TW" altLang="en-US" dirty="0"/>
                    </a:p>
                  </a:txBody>
                  <a:tcPr/>
                </a:tc>
                <a:tc>
                  <a:txBody>
                    <a:bodyPr/>
                    <a:lstStyle/>
                    <a:p>
                      <a:r>
                        <a:rPr lang="en-US" altLang="zh-TW" dirty="0"/>
                        <a:t>o, l</a:t>
                      </a:r>
                      <a:endParaRPr lang="zh-TW" altLang="en-US" dirty="0"/>
                    </a:p>
                  </a:txBody>
                  <a:tcPr/>
                </a:tc>
                <a:extLst>
                  <a:ext uri="{0D108BD9-81ED-4DB2-BD59-A6C34878D82A}">
                    <a16:rowId xmlns:a16="http://schemas.microsoft.com/office/drawing/2014/main" val="1678142409"/>
                  </a:ext>
                </a:extLst>
              </a:tr>
              <a:tr h="370840">
                <a:tc>
                  <a:txBody>
                    <a:bodyPr/>
                    <a:lstStyle/>
                    <a:p>
                      <a:r>
                        <a:rPr lang="en-US" altLang="zh-TW" dirty="0"/>
                        <a:t>5</a:t>
                      </a:r>
                      <a:r>
                        <a:rPr lang="zh-TW" altLang="en-US" dirty="0"/>
                        <a:t> </a:t>
                      </a:r>
                      <a:r>
                        <a:rPr lang="en-US" altLang="zh-TW" dirty="0"/>
                        <a:t>(</a:t>
                      </a:r>
                      <a:r>
                        <a:rPr lang="zh-TW" altLang="en-US" dirty="0"/>
                        <a:t>拇指</a:t>
                      </a:r>
                      <a:r>
                        <a:rPr lang="en-US" altLang="zh-TW" dirty="0"/>
                        <a:t>)</a:t>
                      </a:r>
                      <a:endParaRPr lang="zh-TW" altLang="en-US" dirty="0"/>
                    </a:p>
                  </a:txBody>
                  <a:tcPr/>
                </a:tc>
                <a:tc>
                  <a:txBody>
                    <a:bodyPr/>
                    <a:lstStyle/>
                    <a:p>
                      <a:r>
                        <a:rPr lang="en-US" altLang="zh-TW" dirty="0"/>
                        <a:t>space(</a:t>
                      </a:r>
                      <a:r>
                        <a:rPr lang="zh-TW" altLang="en-US" dirty="0"/>
                        <a:t>空白健</a:t>
                      </a:r>
                      <a:r>
                        <a:rPr lang="en-US" altLang="zh-TW" dirty="0"/>
                        <a:t>)</a:t>
                      </a:r>
                      <a:endParaRPr lang="zh-TW" altLang="en-US" dirty="0"/>
                    </a:p>
                  </a:txBody>
                  <a:tcPr/>
                </a:tc>
                <a:tc>
                  <a:txBody>
                    <a:bodyPr/>
                    <a:lstStyle/>
                    <a:p>
                      <a:r>
                        <a:rPr lang="en-US" altLang="zh-TW" dirty="0"/>
                        <a:t>10</a:t>
                      </a:r>
                      <a:r>
                        <a:rPr lang="zh-TW" altLang="en-US" dirty="0"/>
                        <a:t> </a:t>
                      </a:r>
                      <a:r>
                        <a:rPr lang="en-US" altLang="zh-TW" dirty="0"/>
                        <a:t>(</a:t>
                      </a:r>
                      <a:r>
                        <a:rPr lang="zh-TW" altLang="en-US" dirty="0"/>
                        <a:t>拇指</a:t>
                      </a:r>
                      <a:r>
                        <a:rPr lang="en-US" altLang="zh-TW" dirty="0"/>
                        <a:t>)</a:t>
                      </a:r>
                      <a:endParaRPr lang="zh-TW" altLang="en-US" dirty="0"/>
                    </a:p>
                  </a:txBody>
                  <a:tcPr/>
                </a:tc>
                <a:tc>
                  <a:txBody>
                    <a:bodyPr/>
                    <a:lstStyle/>
                    <a:p>
                      <a:r>
                        <a:rPr lang="en-US" altLang="zh-TW" dirty="0"/>
                        <a:t>p, ;, /</a:t>
                      </a:r>
                      <a:endParaRPr lang="zh-TW" altLang="en-US" dirty="0"/>
                    </a:p>
                  </a:txBody>
                  <a:tcPr/>
                </a:tc>
                <a:extLst>
                  <a:ext uri="{0D108BD9-81ED-4DB2-BD59-A6C34878D82A}">
                    <a16:rowId xmlns:a16="http://schemas.microsoft.com/office/drawing/2014/main" val="2148914712"/>
                  </a:ext>
                </a:extLst>
              </a:tr>
            </a:tbl>
          </a:graphicData>
        </a:graphic>
      </p:graphicFrame>
    </p:spTree>
    <p:extLst>
      <p:ext uri="{BB962C8B-B14F-4D97-AF65-F5344CB8AC3E}">
        <p14:creationId xmlns:p14="http://schemas.microsoft.com/office/powerpoint/2010/main" val="2688265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rgbClr val="009900"/>
                </a:solidFill>
                <a:latin typeface="Arial" charset="0"/>
                <a:cs typeface="微軟正黑體"/>
              </a:rPr>
              <a:t>解法：</a:t>
            </a:r>
            <a:r>
              <a:rPr lang="zh-TW" altLang="zh-TW" dirty="0">
                <a:latin typeface="Arial" charset="0"/>
                <a:cs typeface="微軟正黑體"/>
              </a:rPr>
              <a:t>找出某些字母不出現的最長單字</a:t>
            </a:r>
            <a:endParaRPr lang="zh-TW" altLang="en-US" dirty="0"/>
          </a:p>
        </p:txBody>
      </p:sp>
      <p:sp>
        <p:nvSpPr>
          <p:cNvPr id="3" name="內容版面配置區 2"/>
          <p:cNvSpPr>
            <a:spLocks noGrp="1"/>
          </p:cNvSpPr>
          <p:nvPr>
            <p:ph idx="1"/>
          </p:nvPr>
        </p:nvSpPr>
        <p:spPr/>
        <p:txBody>
          <a:bodyPr/>
          <a:lstStyle/>
          <a:p>
            <a:pPr marL="514350" indent="-514350">
              <a:lnSpc>
                <a:spcPct val="100000"/>
              </a:lnSpc>
              <a:buFont typeface="+mj-lt"/>
              <a:buAutoNum type="arabicPeriod"/>
              <a:defRPr/>
            </a:pPr>
            <a:r>
              <a:rPr lang="zh-TW" altLang="zh-TW" dirty="0">
                <a:latin typeface="Arial" charset="0"/>
                <a:cs typeface="微軟正黑體"/>
              </a:rPr>
              <a:t>讀取單字列表中一個未處理的單字。</a:t>
            </a:r>
          </a:p>
          <a:p>
            <a:pPr marL="514350" indent="-514350">
              <a:lnSpc>
                <a:spcPct val="100000"/>
              </a:lnSpc>
              <a:buFont typeface="+mj-lt"/>
              <a:buAutoNum type="arabicPeriod"/>
              <a:defRPr/>
            </a:pPr>
            <a:r>
              <a:rPr lang="zh-TW" altLang="zh-TW" dirty="0">
                <a:latin typeface="Arial" charset="0"/>
                <a:cs typeface="微軟正黑體"/>
              </a:rPr>
              <a:t>若單字中包含禁止的字母，則回到</a:t>
            </a:r>
            <a:r>
              <a:rPr lang="en-US" altLang="zh-TW" dirty="0">
                <a:latin typeface="Arial" charset="0"/>
                <a:cs typeface="微軟正黑體"/>
              </a:rPr>
              <a:t>1</a:t>
            </a:r>
            <a:r>
              <a:rPr lang="zh-TW" altLang="zh-TW" dirty="0">
                <a:latin typeface="Arial" charset="0"/>
                <a:cs typeface="微軟正黑體"/>
              </a:rPr>
              <a:t>讀取下一個字。</a:t>
            </a:r>
          </a:p>
          <a:p>
            <a:pPr marL="514350" indent="-514350">
              <a:lnSpc>
                <a:spcPct val="100000"/>
              </a:lnSpc>
              <a:buFont typeface="+mj-lt"/>
              <a:buAutoNum type="arabicPeriod"/>
              <a:defRPr/>
            </a:pPr>
            <a:r>
              <a:rPr lang="zh-TW" altLang="zh-TW" dirty="0">
                <a:latin typeface="Arial" charset="0"/>
                <a:cs typeface="微軟正黑體"/>
              </a:rPr>
              <a:t>如果單字長度比目前最長的單字長，就清除答案陣列，然後放入此單字。</a:t>
            </a:r>
          </a:p>
          <a:p>
            <a:pPr marL="514350" indent="-514350">
              <a:lnSpc>
                <a:spcPct val="100000"/>
              </a:lnSpc>
              <a:buFont typeface="+mj-lt"/>
              <a:buAutoNum type="arabicPeriod"/>
              <a:defRPr/>
            </a:pPr>
            <a:r>
              <a:rPr lang="zh-TW" altLang="zh-TW" dirty="0">
                <a:latin typeface="Arial" charset="0"/>
                <a:cs typeface="微軟正黑體"/>
              </a:rPr>
              <a:t>如果一樣長，則放入答案的陣列中。</a:t>
            </a:r>
          </a:p>
          <a:p>
            <a:pPr marL="514350" indent="-514350">
              <a:lnSpc>
                <a:spcPct val="100000"/>
              </a:lnSpc>
              <a:buFont typeface="+mj-lt"/>
              <a:buAutoNum type="arabicPeriod"/>
              <a:defRPr/>
            </a:pPr>
            <a:r>
              <a:rPr lang="zh-TW" altLang="zh-TW" dirty="0">
                <a:latin typeface="Arial" charset="0"/>
                <a:cs typeface="微軟正黑體"/>
              </a:rPr>
              <a:t>如果還有單字還沒處理，回到</a:t>
            </a:r>
            <a:r>
              <a:rPr lang="en-US" altLang="zh-TW" dirty="0">
                <a:latin typeface="Arial" charset="0"/>
                <a:cs typeface="微軟正黑體"/>
              </a:rPr>
              <a:t>1</a:t>
            </a:r>
            <a:r>
              <a:rPr lang="zh-TW" altLang="zh-TW" dirty="0">
                <a:latin typeface="Arial" charset="0"/>
                <a:cs typeface="微軟正黑體"/>
              </a:rPr>
              <a:t>。</a:t>
            </a:r>
          </a:p>
          <a:p>
            <a:pPr marL="514350" indent="-514350">
              <a:lnSpc>
                <a:spcPct val="100000"/>
              </a:lnSpc>
              <a:buFont typeface="+mj-lt"/>
              <a:buAutoNum type="arabicPeriod"/>
              <a:defRPr/>
            </a:pPr>
            <a:r>
              <a:rPr lang="zh-TW" altLang="zh-TW" dirty="0">
                <a:latin typeface="Arial" charset="0"/>
                <a:cs typeface="微軟正黑體"/>
              </a:rPr>
              <a:t>輸出答案陣列。</a:t>
            </a:r>
            <a:endParaRPr lang="zh-TW" altLang="en-US" dirty="0">
              <a:latin typeface="Arial" charset="0"/>
              <a:cs typeface="微軟正黑體"/>
            </a:endParaRPr>
          </a:p>
          <a:p>
            <a:pPr>
              <a:lnSpc>
                <a:spcPct val="100000"/>
              </a:lnSpc>
            </a:pPr>
            <a:endParaRPr lang="zh-TW" altLang="en-US" dirty="0"/>
          </a:p>
        </p:txBody>
      </p:sp>
    </p:spTree>
    <p:extLst>
      <p:ext uri="{BB962C8B-B14F-4D97-AF65-F5344CB8AC3E}">
        <p14:creationId xmlns:p14="http://schemas.microsoft.com/office/powerpoint/2010/main" val="1480007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sz="half" idx="1"/>
          </p:nvPr>
        </p:nvSpPr>
        <p:spPr/>
        <p:txBody>
          <a:bodyPr/>
          <a:lstStyle/>
          <a:p>
            <a:pPr marL="514350" lvl="0" indent="-514350" eaLnBrk="0" fontAlgn="base" hangingPunct="0">
              <a:lnSpc>
                <a:spcPct val="100000"/>
              </a:lnSpc>
              <a:spcBef>
                <a:spcPct val="0"/>
              </a:spcBef>
              <a:spcAft>
                <a:spcPct val="0"/>
              </a:spcAft>
              <a:buFont typeface="+mj-lt"/>
              <a:buAutoNum type="arabicPeriod"/>
            </a:pPr>
            <a:r>
              <a:rPr lang="zh-TW" altLang="zh-TW" dirty="0">
                <a:solidFill>
                  <a:srgbClr val="000000"/>
                </a:solidFill>
                <a:latin typeface="Arial Unicode MS"/>
              </a:rPr>
              <a:t>5 5 </a:t>
            </a:r>
            <a:endParaRPr lang="en-US" altLang="zh-TW" dirty="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dirty="0">
                <a:solidFill>
                  <a:srgbClr val="000000"/>
                </a:solidFill>
                <a:latin typeface="Arial Unicode MS"/>
              </a:rPr>
              <a:t>6 7 8 9 10 </a:t>
            </a:r>
            <a:endParaRPr lang="en-US" altLang="zh-TW" dirty="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en-US" altLang="zh-TW" strike="dblStrike" dirty="0">
                <a:solidFill>
                  <a:srgbClr val="000000"/>
                </a:solidFill>
                <a:latin typeface="Arial Unicode MS"/>
              </a:rPr>
              <a:t>t</a:t>
            </a:r>
            <a:r>
              <a:rPr lang="zh-TW" altLang="zh-TW" strike="dblStrike" dirty="0">
                <a:solidFill>
                  <a:srgbClr val="000000"/>
                </a:solidFill>
                <a:latin typeface="Arial Unicode MS"/>
              </a:rPr>
              <a:t>he</a:t>
            </a:r>
            <a:endParaRPr lang="en-US" altLang="zh-TW" strike="dblStrike" dirty="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dirty="0">
                <a:solidFill>
                  <a:srgbClr val="FF0000"/>
                </a:solidFill>
                <a:latin typeface="Arial Unicode MS"/>
              </a:rPr>
              <a:t>stewardesses </a:t>
            </a:r>
            <a:endParaRPr lang="en-US" altLang="zh-TW" dirty="0">
              <a:solidFill>
                <a:srgbClr val="FF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strike="dblStrike" dirty="0">
                <a:solidFill>
                  <a:srgbClr val="000000"/>
                </a:solidFill>
                <a:latin typeface="Arial Unicode MS"/>
              </a:rPr>
              <a:t>have </a:t>
            </a:r>
            <a:endParaRPr lang="en-US" altLang="zh-TW" strike="dblStrike" dirty="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strike="dblStrike" dirty="0">
                <a:solidFill>
                  <a:srgbClr val="000000"/>
                </a:solidFill>
                <a:latin typeface="Arial Unicode MS"/>
              </a:rPr>
              <a:t>funny</a:t>
            </a:r>
            <a:r>
              <a:rPr lang="zh-TW" altLang="zh-TW" dirty="0">
                <a:solidFill>
                  <a:srgbClr val="000000"/>
                </a:solidFill>
                <a:latin typeface="Arial Unicode MS"/>
              </a:rPr>
              <a:t> </a:t>
            </a:r>
            <a:endParaRPr lang="en-US" altLang="zh-TW" dirty="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strike="dblStrike" dirty="0">
                <a:solidFill>
                  <a:srgbClr val="000000"/>
                </a:solidFill>
                <a:latin typeface="Arial Unicode MS"/>
              </a:rPr>
              <a:t>hair</a:t>
            </a:r>
            <a:r>
              <a:rPr lang="zh-TW" altLang="zh-TW" sz="2400" dirty="0"/>
              <a:t> </a:t>
            </a:r>
            <a:endParaRPr lang="zh-TW" altLang="zh-TW" sz="5400" dirty="0">
              <a:latin typeface="Arial" panose="020B0604020202020204" pitchFamily="34" charset="0"/>
            </a:endParaRPr>
          </a:p>
          <a:p>
            <a:endParaRPr lang="zh-TW" altLang="en-US" dirty="0"/>
          </a:p>
        </p:txBody>
      </p:sp>
      <p:graphicFrame>
        <p:nvGraphicFramePr>
          <p:cNvPr id="10" name="內容版面配置區 9"/>
          <p:cNvGraphicFramePr>
            <a:graphicFrameLocks noGrp="1"/>
          </p:cNvGraphicFramePr>
          <p:nvPr>
            <p:ph sz="half" idx="2"/>
            <p:extLst>
              <p:ext uri="{D42A27DB-BD31-4B8C-83A1-F6EECF244321}">
                <p14:modId xmlns:p14="http://schemas.microsoft.com/office/powerpoint/2010/main" val="2271772226"/>
              </p:ext>
            </p:extLst>
          </p:nvPr>
        </p:nvGraphicFramePr>
        <p:xfrm>
          <a:off x="5573028" y="2002057"/>
          <a:ext cx="5780772" cy="2472120"/>
        </p:xfrm>
        <a:graphic>
          <a:graphicData uri="http://schemas.openxmlformats.org/drawingml/2006/table">
            <a:tbl>
              <a:tblPr firstRow="1" bandRow="1">
                <a:tableStyleId>{5C22544A-7EE6-4342-B048-85BDC9FD1C3A}</a:tableStyleId>
              </a:tblPr>
              <a:tblGrid>
                <a:gridCol w="1445193">
                  <a:extLst>
                    <a:ext uri="{9D8B030D-6E8A-4147-A177-3AD203B41FA5}">
                      <a16:colId xmlns:a16="http://schemas.microsoft.com/office/drawing/2014/main" val="1577020170"/>
                    </a:ext>
                  </a:extLst>
                </a:gridCol>
                <a:gridCol w="1445193">
                  <a:extLst>
                    <a:ext uri="{9D8B030D-6E8A-4147-A177-3AD203B41FA5}">
                      <a16:colId xmlns:a16="http://schemas.microsoft.com/office/drawing/2014/main" val="1573043969"/>
                    </a:ext>
                  </a:extLst>
                </a:gridCol>
                <a:gridCol w="1445193">
                  <a:extLst>
                    <a:ext uri="{9D8B030D-6E8A-4147-A177-3AD203B41FA5}">
                      <a16:colId xmlns:a16="http://schemas.microsoft.com/office/drawing/2014/main" val="2603392282"/>
                    </a:ext>
                  </a:extLst>
                </a:gridCol>
                <a:gridCol w="1445193">
                  <a:extLst>
                    <a:ext uri="{9D8B030D-6E8A-4147-A177-3AD203B41FA5}">
                      <a16:colId xmlns:a16="http://schemas.microsoft.com/office/drawing/2014/main" val="486456215"/>
                    </a:ext>
                  </a:extLst>
                </a:gridCol>
              </a:tblGrid>
              <a:tr h="412020">
                <a:tc>
                  <a:txBody>
                    <a:bodyPr/>
                    <a:lstStyle/>
                    <a:p>
                      <a:pPr algn="ctr"/>
                      <a:r>
                        <a:rPr lang="zh-TW" altLang="en-US" sz="1600" dirty="0"/>
                        <a:t>左手</a:t>
                      </a:r>
                    </a:p>
                  </a:txBody>
                  <a:tcPr/>
                </a:tc>
                <a:tc>
                  <a:txBody>
                    <a:bodyPr/>
                    <a:lstStyle/>
                    <a:p>
                      <a:pPr algn="ctr"/>
                      <a:r>
                        <a:rPr lang="en-US" altLang="zh-TW" sz="1600" dirty="0"/>
                        <a:t>keys</a:t>
                      </a:r>
                      <a:endParaRPr lang="zh-TW" altLang="en-US" sz="1600" dirty="0"/>
                    </a:p>
                  </a:txBody>
                  <a:tcPr/>
                </a:tc>
                <a:tc>
                  <a:txBody>
                    <a:bodyPr/>
                    <a:lstStyle/>
                    <a:p>
                      <a:pPr algn="ctr"/>
                      <a:r>
                        <a:rPr lang="zh-TW" altLang="en-US" sz="1600" dirty="0"/>
                        <a:t>右手</a:t>
                      </a:r>
                    </a:p>
                  </a:txBody>
                  <a:tcPr/>
                </a:tc>
                <a:tc>
                  <a:txBody>
                    <a:bodyPr/>
                    <a:lstStyle/>
                    <a:p>
                      <a:pPr algn="ctr"/>
                      <a:r>
                        <a:rPr lang="en-US" altLang="zh-TW" sz="1600" dirty="0"/>
                        <a:t>keys</a:t>
                      </a:r>
                      <a:endParaRPr lang="zh-TW" altLang="en-US" sz="1600" dirty="0"/>
                    </a:p>
                  </a:txBody>
                  <a:tcPr/>
                </a:tc>
                <a:extLst>
                  <a:ext uri="{0D108BD9-81ED-4DB2-BD59-A6C34878D82A}">
                    <a16:rowId xmlns:a16="http://schemas.microsoft.com/office/drawing/2014/main" val="212010120"/>
                  </a:ext>
                </a:extLst>
              </a:tr>
              <a:tr h="412020">
                <a:tc>
                  <a:txBody>
                    <a:bodyPr/>
                    <a:lstStyle/>
                    <a:p>
                      <a:r>
                        <a:rPr lang="en-US" altLang="zh-TW" sz="1600" dirty="0"/>
                        <a:t>1</a:t>
                      </a:r>
                      <a:r>
                        <a:rPr lang="zh-TW" altLang="en-US" sz="1600" dirty="0"/>
                        <a:t> </a:t>
                      </a:r>
                      <a:r>
                        <a:rPr lang="en-US" altLang="zh-TW" sz="1600" dirty="0"/>
                        <a:t>(</a:t>
                      </a:r>
                      <a:r>
                        <a:rPr lang="zh-TW" altLang="en-US" sz="1600" dirty="0"/>
                        <a:t>小拇指</a:t>
                      </a:r>
                      <a:r>
                        <a:rPr lang="en-US" altLang="zh-TW" sz="1600" dirty="0"/>
                        <a:t>)</a:t>
                      </a:r>
                      <a:endParaRPr lang="zh-TW" altLang="en-US" sz="1600" dirty="0"/>
                    </a:p>
                  </a:txBody>
                  <a:tcPr/>
                </a:tc>
                <a:tc>
                  <a:txBody>
                    <a:bodyPr/>
                    <a:lstStyle/>
                    <a:p>
                      <a:r>
                        <a:rPr lang="en-US" altLang="zh-TW" sz="1600" dirty="0"/>
                        <a:t>q, a, z</a:t>
                      </a:r>
                      <a:endParaRPr lang="zh-TW" altLang="en-US" sz="1600" dirty="0"/>
                    </a:p>
                  </a:txBody>
                  <a:tcPr/>
                </a:tc>
                <a:tc>
                  <a:txBody>
                    <a:bodyPr/>
                    <a:lstStyle/>
                    <a:p>
                      <a:r>
                        <a:rPr lang="en-US" altLang="zh-TW" sz="1600" dirty="0"/>
                        <a:t>6</a:t>
                      </a:r>
                      <a:r>
                        <a:rPr lang="zh-TW" altLang="en-US" sz="1600" dirty="0"/>
                        <a:t> </a:t>
                      </a:r>
                      <a:r>
                        <a:rPr lang="en-US" altLang="zh-TW" sz="1600" dirty="0"/>
                        <a:t>(</a:t>
                      </a:r>
                      <a:r>
                        <a:rPr lang="zh-TW" altLang="en-US" sz="1600" dirty="0"/>
                        <a:t>小拇指</a:t>
                      </a:r>
                      <a:r>
                        <a:rPr lang="en-US" altLang="zh-TW" sz="1600" dirty="0"/>
                        <a:t>)</a:t>
                      </a:r>
                      <a:endParaRPr lang="zh-TW"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t>space(</a:t>
                      </a:r>
                      <a:r>
                        <a:rPr lang="zh-TW" altLang="en-US" sz="1600" dirty="0"/>
                        <a:t>空白健</a:t>
                      </a:r>
                      <a:r>
                        <a:rPr lang="en-US" altLang="zh-TW" sz="1600" dirty="0"/>
                        <a:t>)</a:t>
                      </a:r>
                      <a:endParaRPr lang="zh-TW" altLang="en-US" sz="1600" dirty="0"/>
                    </a:p>
                  </a:txBody>
                  <a:tcPr/>
                </a:tc>
                <a:extLst>
                  <a:ext uri="{0D108BD9-81ED-4DB2-BD59-A6C34878D82A}">
                    <a16:rowId xmlns:a16="http://schemas.microsoft.com/office/drawing/2014/main" val="2188385487"/>
                  </a:ext>
                </a:extLst>
              </a:tr>
              <a:tr h="412020">
                <a:tc>
                  <a:txBody>
                    <a:bodyPr/>
                    <a:lstStyle/>
                    <a:p>
                      <a:r>
                        <a:rPr lang="en-US" altLang="zh-TW" sz="1600" dirty="0"/>
                        <a:t>2</a:t>
                      </a:r>
                      <a:r>
                        <a:rPr lang="zh-TW" altLang="en-US" sz="1600" dirty="0"/>
                        <a:t> </a:t>
                      </a:r>
                      <a:r>
                        <a:rPr lang="en-US" altLang="zh-TW" sz="1600" dirty="0"/>
                        <a:t>(</a:t>
                      </a:r>
                      <a:r>
                        <a:rPr lang="zh-TW" altLang="en-US" sz="1600" dirty="0"/>
                        <a:t>無名指</a:t>
                      </a:r>
                      <a:r>
                        <a:rPr lang="en-US" altLang="zh-TW" sz="1600" dirty="0"/>
                        <a:t>)</a:t>
                      </a:r>
                      <a:endParaRPr lang="zh-TW" altLang="en-US" sz="1600" dirty="0"/>
                    </a:p>
                  </a:txBody>
                  <a:tcPr/>
                </a:tc>
                <a:tc>
                  <a:txBody>
                    <a:bodyPr/>
                    <a:lstStyle/>
                    <a:p>
                      <a:r>
                        <a:rPr lang="en-US" altLang="zh-TW" sz="1600" dirty="0"/>
                        <a:t>w, s, x</a:t>
                      </a:r>
                      <a:endParaRPr lang="zh-TW" altLang="en-US" sz="1600" dirty="0"/>
                    </a:p>
                  </a:txBody>
                  <a:tcPr/>
                </a:tc>
                <a:tc>
                  <a:txBody>
                    <a:bodyPr/>
                    <a:lstStyle/>
                    <a:p>
                      <a:r>
                        <a:rPr lang="en-US" altLang="zh-TW" sz="1600" dirty="0"/>
                        <a:t>7</a:t>
                      </a:r>
                      <a:r>
                        <a:rPr lang="zh-TW" altLang="en-US" sz="1600" dirty="0"/>
                        <a:t> </a:t>
                      </a:r>
                      <a:r>
                        <a:rPr lang="en-US" altLang="zh-TW" sz="1600" dirty="0"/>
                        <a:t>(</a:t>
                      </a:r>
                      <a:r>
                        <a:rPr lang="zh-TW" altLang="en-US" sz="1600" dirty="0"/>
                        <a:t>無名指</a:t>
                      </a:r>
                      <a:r>
                        <a:rPr lang="en-US" altLang="zh-TW" sz="1600" dirty="0"/>
                        <a:t>)</a:t>
                      </a:r>
                      <a:endParaRPr lang="zh-TW" altLang="en-US" sz="1600" dirty="0"/>
                    </a:p>
                  </a:txBody>
                  <a:tcPr/>
                </a:tc>
                <a:tc>
                  <a:txBody>
                    <a:bodyPr/>
                    <a:lstStyle/>
                    <a:p>
                      <a:r>
                        <a:rPr lang="en-US" altLang="zh-TW" sz="1600" dirty="0"/>
                        <a:t>u, h, n, u, j, m</a:t>
                      </a:r>
                      <a:endParaRPr lang="zh-TW" altLang="en-US" sz="1600" dirty="0"/>
                    </a:p>
                  </a:txBody>
                  <a:tcPr/>
                </a:tc>
                <a:extLst>
                  <a:ext uri="{0D108BD9-81ED-4DB2-BD59-A6C34878D82A}">
                    <a16:rowId xmlns:a16="http://schemas.microsoft.com/office/drawing/2014/main" val="3382903651"/>
                  </a:ext>
                </a:extLst>
              </a:tr>
              <a:tr h="412020">
                <a:tc>
                  <a:txBody>
                    <a:bodyPr/>
                    <a:lstStyle/>
                    <a:p>
                      <a:r>
                        <a:rPr lang="en-US" altLang="zh-TW" sz="1600" dirty="0"/>
                        <a:t>3</a:t>
                      </a:r>
                      <a:r>
                        <a:rPr lang="zh-TW" altLang="en-US" sz="1600" dirty="0"/>
                        <a:t> </a:t>
                      </a:r>
                      <a:r>
                        <a:rPr lang="en-US" altLang="zh-TW" sz="1600" dirty="0"/>
                        <a:t>(</a:t>
                      </a:r>
                      <a:r>
                        <a:rPr lang="zh-TW" altLang="en-US" sz="1600" dirty="0"/>
                        <a:t>中指</a:t>
                      </a:r>
                      <a:r>
                        <a:rPr lang="en-US" altLang="zh-TW" sz="1600" dirty="0"/>
                        <a:t>)</a:t>
                      </a:r>
                      <a:endParaRPr lang="zh-TW" altLang="en-US" sz="1600" dirty="0"/>
                    </a:p>
                  </a:txBody>
                  <a:tcPr/>
                </a:tc>
                <a:tc>
                  <a:txBody>
                    <a:bodyPr/>
                    <a:lstStyle/>
                    <a:p>
                      <a:r>
                        <a:rPr lang="en-US" altLang="zh-TW" sz="1600" dirty="0"/>
                        <a:t>e, d, c</a:t>
                      </a:r>
                      <a:endParaRPr lang="zh-TW" altLang="en-US" sz="1600" dirty="0"/>
                    </a:p>
                  </a:txBody>
                  <a:tcPr/>
                </a:tc>
                <a:tc>
                  <a:txBody>
                    <a:bodyPr/>
                    <a:lstStyle/>
                    <a:p>
                      <a:r>
                        <a:rPr lang="en-US" altLang="zh-TW" sz="1600" dirty="0"/>
                        <a:t>8</a:t>
                      </a:r>
                      <a:r>
                        <a:rPr lang="zh-TW" altLang="en-US" sz="1600" dirty="0"/>
                        <a:t> </a:t>
                      </a:r>
                      <a:r>
                        <a:rPr lang="en-US" altLang="zh-TW" sz="1600" dirty="0"/>
                        <a:t>(</a:t>
                      </a:r>
                      <a:r>
                        <a:rPr lang="zh-TW" altLang="en-US" sz="1600" dirty="0"/>
                        <a:t>中指</a:t>
                      </a:r>
                      <a:r>
                        <a:rPr lang="en-US" altLang="zh-TW" sz="1600" dirty="0"/>
                        <a:t>)</a:t>
                      </a:r>
                      <a:endParaRPr lang="zh-TW" altLang="en-US" sz="1600" dirty="0"/>
                    </a:p>
                  </a:txBody>
                  <a:tcPr/>
                </a:tc>
                <a:tc>
                  <a:txBody>
                    <a:bodyPr/>
                    <a:lstStyle/>
                    <a:p>
                      <a:r>
                        <a:rPr lang="en-US" altLang="zh-TW" sz="1600" dirty="0" err="1"/>
                        <a:t>i</a:t>
                      </a:r>
                      <a:r>
                        <a:rPr lang="en-US" altLang="zh-TW" sz="1600" dirty="0"/>
                        <a:t>, k</a:t>
                      </a:r>
                    </a:p>
                  </a:txBody>
                  <a:tcPr/>
                </a:tc>
                <a:extLst>
                  <a:ext uri="{0D108BD9-81ED-4DB2-BD59-A6C34878D82A}">
                    <a16:rowId xmlns:a16="http://schemas.microsoft.com/office/drawing/2014/main" val="276825334"/>
                  </a:ext>
                </a:extLst>
              </a:tr>
              <a:tr h="412020">
                <a:tc>
                  <a:txBody>
                    <a:bodyPr/>
                    <a:lstStyle/>
                    <a:p>
                      <a:r>
                        <a:rPr lang="en-US" altLang="zh-TW" sz="1600" dirty="0"/>
                        <a:t>4</a:t>
                      </a:r>
                      <a:r>
                        <a:rPr lang="zh-TW" altLang="en-US" sz="1600" dirty="0"/>
                        <a:t> </a:t>
                      </a:r>
                      <a:r>
                        <a:rPr lang="en-US" altLang="zh-TW" sz="1600" dirty="0"/>
                        <a:t>(</a:t>
                      </a:r>
                      <a:r>
                        <a:rPr lang="zh-TW" altLang="en-US" sz="1600" dirty="0"/>
                        <a:t>食指</a:t>
                      </a:r>
                      <a:r>
                        <a:rPr lang="en-US" altLang="zh-TW" sz="1600" dirty="0"/>
                        <a:t>)</a:t>
                      </a:r>
                      <a:endParaRPr lang="zh-TW" altLang="en-US" sz="1600" dirty="0"/>
                    </a:p>
                  </a:txBody>
                  <a:tcPr/>
                </a:tc>
                <a:tc>
                  <a:txBody>
                    <a:bodyPr/>
                    <a:lstStyle/>
                    <a:p>
                      <a:r>
                        <a:rPr lang="en-US" altLang="zh-TW" sz="1600" dirty="0"/>
                        <a:t>r, f, v, t,</a:t>
                      </a:r>
                      <a:r>
                        <a:rPr lang="en-US" altLang="zh-TW" sz="1600" baseline="0" dirty="0"/>
                        <a:t> g, b</a:t>
                      </a:r>
                      <a:endParaRPr lang="zh-TW" altLang="en-US" sz="1600" dirty="0"/>
                    </a:p>
                  </a:txBody>
                  <a:tcPr/>
                </a:tc>
                <a:tc>
                  <a:txBody>
                    <a:bodyPr/>
                    <a:lstStyle/>
                    <a:p>
                      <a:r>
                        <a:rPr lang="en-US" altLang="zh-TW" sz="1600" dirty="0"/>
                        <a:t>9</a:t>
                      </a:r>
                      <a:r>
                        <a:rPr lang="zh-TW" altLang="en-US" sz="1600" dirty="0"/>
                        <a:t> </a:t>
                      </a:r>
                      <a:r>
                        <a:rPr lang="en-US" altLang="zh-TW" sz="1600" dirty="0"/>
                        <a:t>(</a:t>
                      </a:r>
                      <a:r>
                        <a:rPr lang="zh-TW" altLang="en-US" sz="1600" dirty="0"/>
                        <a:t>食指</a:t>
                      </a:r>
                      <a:r>
                        <a:rPr lang="en-US" altLang="zh-TW" sz="1600" dirty="0"/>
                        <a:t>)</a:t>
                      </a:r>
                      <a:endParaRPr lang="zh-TW" altLang="en-US" sz="1600" dirty="0"/>
                    </a:p>
                  </a:txBody>
                  <a:tcPr/>
                </a:tc>
                <a:tc>
                  <a:txBody>
                    <a:bodyPr/>
                    <a:lstStyle/>
                    <a:p>
                      <a:r>
                        <a:rPr lang="en-US" altLang="zh-TW" sz="1600" dirty="0"/>
                        <a:t>o, l</a:t>
                      </a:r>
                      <a:endParaRPr lang="zh-TW" altLang="en-US" sz="1600" dirty="0"/>
                    </a:p>
                  </a:txBody>
                  <a:tcPr/>
                </a:tc>
                <a:extLst>
                  <a:ext uri="{0D108BD9-81ED-4DB2-BD59-A6C34878D82A}">
                    <a16:rowId xmlns:a16="http://schemas.microsoft.com/office/drawing/2014/main" val="965006166"/>
                  </a:ext>
                </a:extLst>
              </a:tr>
              <a:tr h="412020">
                <a:tc>
                  <a:txBody>
                    <a:bodyPr/>
                    <a:lstStyle/>
                    <a:p>
                      <a:r>
                        <a:rPr lang="en-US" altLang="zh-TW" sz="1600" dirty="0"/>
                        <a:t>5</a:t>
                      </a:r>
                      <a:r>
                        <a:rPr lang="zh-TW" altLang="en-US" sz="1600" dirty="0"/>
                        <a:t> </a:t>
                      </a:r>
                      <a:r>
                        <a:rPr lang="en-US" altLang="zh-TW" sz="1600" dirty="0"/>
                        <a:t>(</a:t>
                      </a:r>
                      <a:r>
                        <a:rPr lang="zh-TW" altLang="en-US" sz="1600" dirty="0"/>
                        <a:t>拇指</a:t>
                      </a:r>
                      <a:r>
                        <a:rPr lang="en-US" altLang="zh-TW" sz="1600" dirty="0"/>
                        <a:t>)</a:t>
                      </a:r>
                      <a:endParaRPr lang="zh-TW" altLang="en-US" sz="1600" dirty="0"/>
                    </a:p>
                  </a:txBody>
                  <a:tcPr/>
                </a:tc>
                <a:tc>
                  <a:txBody>
                    <a:bodyPr/>
                    <a:lstStyle/>
                    <a:p>
                      <a:r>
                        <a:rPr lang="en-US" altLang="zh-TW" sz="1600" dirty="0"/>
                        <a:t>space(</a:t>
                      </a:r>
                      <a:r>
                        <a:rPr lang="zh-TW" altLang="en-US" sz="1600" dirty="0"/>
                        <a:t>空白健</a:t>
                      </a:r>
                      <a:r>
                        <a:rPr lang="en-US" altLang="zh-TW" sz="1600" dirty="0"/>
                        <a:t>)</a:t>
                      </a:r>
                      <a:endParaRPr lang="zh-TW" altLang="en-US" sz="1600" dirty="0"/>
                    </a:p>
                  </a:txBody>
                  <a:tcPr/>
                </a:tc>
                <a:tc>
                  <a:txBody>
                    <a:bodyPr/>
                    <a:lstStyle/>
                    <a:p>
                      <a:r>
                        <a:rPr lang="en-US" altLang="zh-TW" sz="1600" dirty="0"/>
                        <a:t>10</a:t>
                      </a:r>
                      <a:r>
                        <a:rPr lang="zh-TW" altLang="en-US" sz="1600" dirty="0"/>
                        <a:t> </a:t>
                      </a:r>
                      <a:r>
                        <a:rPr lang="en-US" altLang="zh-TW" sz="1600" dirty="0"/>
                        <a:t>(</a:t>
                      </a:r>
                      <a:r>
                        <a:rPr lang="zh-TW" altLang="en-US" sz="1600" dirty="0"/>
                        <a:t>拇指</a:t>
                      </a:r>
                      <a:r>
                        <a:rPr lang="en-US" altLang="zh-TW" sz="1600" dirty="0"/>
                        <a:t>)</a:t>
                      </a:r>
                      <a:endParaRPr lang="zh-TW" altLang="en-US" sz="1600" dirty="0"/>
                    </a:p>
                  </a:txBody>
                  <a:tcPr/>
                </a:tc>
                <a:tc>
                  <a:txBody>
                    <a:bodyPr/>
                    <a:lstStyle/>
                    <a:p>
                      <a:r>
                        <a:rPr lang="en-US" altLang="zh-TW" sz="1600" dirty="0"/>
                        <a:t>p, ;, /</a:t>
                      </a:r>
                      <a:endParaRPr lang="zh-TW" altLang="en-US" sz="1600" dirty="0"/>
                    </a:p>
                  </a:txBody>
                  <a:tcPr/>
                </a:tc>
                <a:extLst>
                  <a:ext uri="{0D108BD9-81ED-4DB2-BD59-A6C34878D82A}">
                    <a16:rowId xmlns:a16="http://schemas.microsoft.com/office/drawing/2014/main" val="1923261031"/>
                  </a:ext>
                </a:extLst>
              </a:tr>
            </a:tbl>
          </a:graphicData>
        </a:graphic>
      </p:graphicFrame>
      <p:sp>
        <p:nvSpPr>
          <p:cNvPr id="11" name="文字方塊 10"/>
          <p:cNvSpPr txBox="1"/>
          <p:nvPr/>
        </p:nvSpPr>
        <p:spPr>
          <a:xfrm>
            <a:off x="3320716" y="2358189"/>
            <a:ext cx="1800493" cy="369332"/>
          </a:xfrm>
          <a:prstGeom prst="rect">
            <a:avLst/>
          </a:prstGeom>
          <a:noFill/>
        </p:spPr>
        <p:txBody>
          <a:bodyPr wrap="none" rtlCol="0">
            <a:spAutoFit/>
          </a:bodyPr>
          <a:lstStyle/>
          <a:p>
            <a:r>
              <a:rPr lang="zh-TW" altLang="en-US" b="1" dirty="0"/>
              <a:t>不能動的手指頭</a:t>
            </a:r>
          </a:p>
        </p:txBody>
      </p:sp>
      <p:cxnSp>
        <p:nvCxnSpPr>
          <p:cNvPr id="13" name="直線單箭頭接點 12"/>
          <p:cNvCxnSpPr>
            <a:stCxn id="11" idx="1"/>
          </p:cNvCxnSpPr>
          <p:nvPr/>
        </p:nvCxnSpPr>
        <p:spPr>
          <a:xfrm flipH="1" flipV="1">
            <a:off x="2897204" y="2541069"/>
            <a:ext cx="423512" cy="17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567891" y="1027906"/>
            <a:ext cx="1686680" cy="369332"/>
          </a:xfrm>
          <a:prstGeom prst="rect">
            <a:avLst/>
          </a:prstGeom>
          <a:noFill/>
        </p:spPr>
        <p:txBody>
          <a:bodyPr wrap="none" rtlCol="0">
            <a:spAutoFit/>
          </a:bodyPr>
          <a:lstStyle/>
          <a:p>
            <a:r>
              <a:rPr lang="en-US" altLang="zh-TW" b="1" dirty="0"/>
              <a:t>5</a:t>
            </a:r>
            <a:r>
              <a:rPr lang="zh-TW" altLang="en-US" b="1" dirty="0"/>
              <a:t>個手指不能動</a:t>
            </a:r>
          </a:p>
        </p:txBody>
      </p:sp>
      <p:cxnSp>
        <p:nvCxnSpPr>
          <p:cNvPr id="16" name="直線單箭頭接點 15"/>
          <p:cNvCxnSpPr/>
          <p:nvPr/>
        </p:nvCxnSpPr>
        <p:spPr>
          <a:xfrm>
            <a:off x="1405288" y="1472665"/>
            <a:ext cx="86628" cy="4427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2254571" y="1509380"/>
            <a:ext cx="1917513" cy="369332"/>
          </a:xfrm>
          <a:prstGeom prst="rect">
            <a:avLst/>
          </a:prstGeom>
          <a:noFill/>
        </p:spPr>
        <p:txBody>
          <a:bodyPr wrap="none" rtlCol="0">
            <a:spAutoFit/>
          </a:bodyPr>
          <a:lstStyle/>
          <a:p>
            <a:r>
              <a:rPr lang="zh-TW" altLang="en-US" b="1" dirty="0"/>
              <a:t>老闆要求</a:t>
            </a:r>
            <a:r>
              <a:rPr lang="en-US" altLang="zh-TW" b="1" dirty="0"/>
              <a:t>5</a:t>
            </a:r>
            <a:r>
              <a:rPr lang="zh-TW" altLang="en-US" b="1" dirty="0"/>
              <a:t>個詞彙</a:t>
            </a:r>
          </a:p>
        </p:txBody>
      </p:sp>
      <p:cxnSp>
        <p:nvCxnSpPr>
          <p:cNvPr id="19" name="直線單箭頭接點 18"/>
          <p:cNvCxnSpPr/>
          <p:nvPr/>
        </p:nvCxnSpPr>
        <p:spPr>
          <a:xfrm flipH="1">
            <a:off x="1886552" y="1750198"/>
            <a:ext cx="259882" cy="3318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1193533" y="5255394"/>
            <a:ext cx="5270225" cy="830997"/>
          </a:xfrm>
          <a:prstGeom prst="rect">
            <a:avLst/>
          </a:prstGeom>
          <a:noFill/>
        </p:spPr>
        <p:txBody>
          <a:bodyPr wrap="none" rtlCol="0">
            <a:spAutoFit/>
          </a:bodyPr>
          <a:lstStyle/>
          <a:p>
            <a:r>
              <a:rPr lang="zh-TW" altLang="en-US" sz="2400" b="1" dirty="0">
                <a:solidFill>
                  <a:srgbClr val="FF0000"/>
                </a:solidFill>
              </a:rPr>
              <a:t>找出</a:t>
            </a:r>
            <a:r>
              <a:rPr lang="en-US" altLang="zh-TW" sz="2400" b="1" dirty="0">
                <a:solidFill>
                  <a:srgbClr val="FF0000"/>
                </a:solidFill>
              </a:rPr>
              <a:t>Jimmy</a:t>
            </a:r>
            <a:r>
              <a:rPr lang="zh-TW" altLang="en-US" sz="2400" b="1" dirty="0">
                <a:solidFill>
                  <a:srgbClr val="FF0000"/>
                </a:solidFill>
              </a:rPr>
              <a:t>可以完成</a:t>
            </a:r>
            <a:r>
              <a:rPr lang="en-US" altLang="zh-TW" sz="2400" b="1" dirty="0">
                <a:solidFill>
                  <a:srgbClr val="FF0000"/>
                </a:solidFill>
              </a:rPr>
              <a:t>type</a:t>
            </a:r>
            <a:r>
              <a:rPr lang="zh-TW" altLang="en-US" sz="2400" b="1" dirty="0">
                <a:solidFill>
                  <a:srgbClr val="FF0000"/>
                </a:solidFill>
              </a:rPr>
              <a:t>的最長詞彙，</a:t>
            </a:r>
            <a:endParaRPr lang="en-US" altLang="zh-TW" sz="2400" b="1" dirty="0">
              <a:solidFill>
                <a:srgbClr val="FF0000"/>
              </a:solidFill>
            </a:endParaRPr>
          </a:p>
          <a:p>
            <a:r>
              <a:rPr lang="zh-TW" altLang="en-US" sz="2400" b="1" dirty="0">
                <a:solidFill>
                  <a:srgbClr val="FF0000"/>
                </a:solidFill>
              </a:rPr>
              <a:t>如長度相同以字母順序排列</a:t>
            </a:r>
          </a:p>
        </p:txBody>
      </p:sp>
    </p:spTree>
    <p:extLst>
      <p:ext uri="{BB962C8B-B14F-4D97-AF65-F5344CB8AC3E}">
        <p14:creationId xmlns:p14="http://schemas.microsoft.com/office/powerpoint/2010/main" val="2556653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估計程式效率</a:t>
            </a:r>
          </a:p>
        </p:txBody>
      </p:sp>
      <p:sp>
        <p:nvSpPr>
          <p:cNvPr id="5" name="內容版面配置區 4"/>
          <p:cNvSpPr>
            <a:spLocks noGrp="1"/>
          </p:cNvSpPr>
          <p:nvPr>
            <p:ph idx="1"/>
          </p:nvPr>
        </p:nvSpPr>
        <p:spPr/>
        <p:txBody>
          <a:bodyPr/>
          <a:lstStyle/>
          <a:p>
            <a:r>
              <a:rPr lang="zh-TW" altLang="en-US" dirty="0"/>
              <a:t>估計記憶體用量</a:t>
            </a:r>
            <a:endParaRPr lang="en-US" altLang="zh-TW" dirty="0"/>
          </a:p>
          <a:p>
            <a:r>
              <a:rPr lang="zh-TW" altLang="en-US" dirty="0"/>
              <a:t>估計時間</a:t>
            </a:r>
            <a:endParaRPr lang="en-US" altLang="zh-TW" dirty="0"/>
          </a:p>
          <a:p>
            <a:r>
              <a:rPr lang="zh-TW" altLang="en-US" dirty="0"/>
              <a:t>從限制條件猜測解法</a:t>
            </a:r>
          </a:p>
          <a:p>
            <a:endParaRPr lang="zh-TW" altLang="en-US" dirty="0"/>
          </a:p>
        </p:txBody>
      </p:sp>
    </p:spTree>
    <p:extLst>
      <p:ext uri="{BB962C8B-B14F-4D97-AF65-F5344CB8AC3E}">
        <p14:creationId xmlns:p14="http://schemas.microsoft.com/office/powerpoint/2010/main" val="3534788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估計記憶體用量</a:t>
            </a:r>
          </a:p>
        </p:txBody>
      </p:sp>
      <p:sp>
        <p:nvSpPr>
          <p:cNvPr id="3" name="內容版面配置區 2"/>
          <p:cNvSpPr>
            <a:spLocks noGrp="1"/>
          </p:cNvSpPr>
          <p:nvPr>
            <p:ph idx="1"/>
          </p:nvPr>
        </p:nvSpPr>
        <p:spPr/>
        <p:txBody>
          <a:bodyPr/>
          <a:lstStyle/>
          <a:p>
            <a:r>
              <a:rPr lang="en-US" altLang="zh-TW" dirty="0">
                <a:latin typeface="Arial" panose="020B0604020202020204" pitchFamily="34" charset="0"/>
              </a:rPr>
              <a:t>Global</a:t>
            </a:r>
            <a:r>
              <a:rPr lang="zh-TW" altLang="en-US" dirty="0">
                <a:latin typeface="Arial" panose="020B0604020202020204" pitchFamily="34" charset="0"/>
              </a:rPr>
              <a:t>（全域）</a:t>
            </a:r>
          </a:p>
          <a:p>
            <a:pPr lvl="1"/>
            <a:r>
              <a:rPr lang="zh-TW" altLang="en-US" dirty="0">
                <a:latin typeface="Arial" panose="020B0604020202020204" pitchFamily="34" charset="0"/>
              </a:rPr>
              <a:t>全域變數</a:t>
            </a:r>
            <a:endParaRPr lang="en-US" altLang="zh-TW" dirty="0">
              <a:latin typeface="Arial" panose="020B0604020202020204" pitchFamily="34" charset="0"/>
            </a:endParaRPr>
          </a:p>
          <a:p>
            <a:r>
              <a:rPr lang="en-US" altLang="zh-TW" dirty="0">
                <a:latin typeface="Arial" panose="020B0604020202020204" pitchFamily="34" charset="0"/>
              </a:rPr>
              <a:t>Stack</a:t>
            </a:r>
            <a:r>
              <a:rPr lang="zh-TW" altLang="en-US" dirty="0">
                <a:latin typeface="Arial" panose="020B0604020202020204" pitchFamily="34" charset="0"/>
              </a:rPr>
              <a:t>（堆疊）</a:t>
            </a:r>
          </a:p>
          <a:p>
            <a:pPr lvl="1"/>
            <a:r>
              <a:rPr lang="zh-TW" altLang="en-US" dirty="0">
                <a:latin typeface="Arial" panose="020B0604020202020204" pitchFamily="34" charset="0"/>
              </a:rPr>
              <a:t>區域變數、函式參數、函式返回位置</a:t>
            </a:r>
            <a:endParaRPr lang="en-US" altLang="zh-TW" dirty="0">
              <a:latin typeface="Arial" panose="020B0604020202020204" pitchFamily="34" charset="0"/>
            </a:endParaRPr>
          </a:p>
          <a:p>
            <a:r>
              <a:rPr lang="en-US" altLang="zh-TW" dirty="0">
                <a:latin typeface="Arial" panose="020B0604020202020204" pitchFamily="34" charset="0"/>
              </a:rPr>
              <a:t>Heap</a:t>
            </a:r>
          </a:p>
          <a:p>
            <a:pPr lvl="1"/>
            <a:r>
              <a:rPr lang="zh-TW" altLang="en-US" dirty="0">
                <a:latin typeface="Arial" panose="020B0604020202020204" pitchFamily="34" charset="0"/>
              </a:rPr>
              <a:t>動態產生的資料</a:t>
            </a:r>
          </a:p>
          <a:p>
            <a:endParaRPr lang="zh-TW" altLang="en-US" dirty="0"/>
          </a:p>
        </p:txBody>
      </p:sp>
    </p:spTree>
    <p:extLst>
      <p:ext uri="{BB962C8B-B14F-4D97-AF65-F5344CB8AC3E}">
        <p14:creationId xmlns:p14="http://schemas.microsoft.com/office/powerpoint/2010/main" val="3037915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估計時間</a:t>
            </a:r>
          </a:p>
        </p:txBody>
      </p:sp>
      <p:sp>
        <p:nvSpPr>
          <p:cNvPr id="3" name="內容版面配置區 2"/>
          <p:cNvSpPr>
            <a:spLocks noGrp="1"/>
          </p:cNvSpPr>
          <p:nvPr>
            <p:ph idx="1"/>
          </p:nvPr>
        </p:nvSpPr>
        <p:spPr/>
        <p:txBody>
          <a:bodyPr/>
          <a:lstStyle/>
          <a:p>
            <a:r>
              <a:rPr lang="zh-TW" altLang="en-US" dirty="0">
                <a:latin typeface="Arial" panose="020B0604020202020204" pitchFamily="34" charset="0"/>
              </a:rPr>
              <a:t>時間複雜度</a:t>
            </a:r>
            <a:endParaRPr lang="en-US" altLang="zh-TW" dirty="0">
              <a:latin typeface="Arial" panose="020B0604020202020204" pitchFamily="34" charset="0"/>
            </a:endParaRPr>
          </a:p>
          <a:p>
            <a:pPr lvl="1"/>
            <a:r>
              <a:rPr lang="en-US" altLang="zh-TW" dirty="0">
                <a:latin typeface="Arial" panose="020B0604020202020204" pitchFamily="34" charset="0"/>
              </a:rPr>
              <a:t>n</a:t>
            </a:r>
            <a:r>
              <a:rPr lang="zh-TW" altLang="en-US" dirty="0">
                <a:latin typeface="Arial" panose="020B0604020202020204" pitchFamily="34" charset="0"/>
              </a:rPr>
              <a:t>個迴圈 </a:t>
            </a:r>
            <a:r>
              <a:rPr lang="en-US" altLang="zh-TW" dirty="0">
                <a:latin typeface="Arial" panose="020B0604020202020204" pitchFamily="34" charset="0"/>
              </a:rPr>
              <a:t>=</a:t>
            </a:r>
            <a:r>
              <a:rPr lang="zh-TW" altLang="en-US" dirty="0">
                <a:latin typeface="Arial" panose="020B0604020202020204" pitchFamily="34" charset="0"/>
              </a:rPr>
              <a:t> </a:t>
            </a:r>
            <a:r>
              <a:rPr lang="en-US" altLang="zh-TW" dirty="0">
                <a:latin typeface="Arial" panose="020B0604020202020204" pitchFamily="34" charset="0"/>
              </a:rPr>
              <a:t>O(n)</a:t>
            </a:r>
          </a:p>
          <a:p>
            <a:r>
              <a:rPr lang="zh-TW" altLang="en-US" dirty="0">
                <a:latin typeface="Arial" panose="020B0604020202020204" pitchFamily="34" charset="0"/>
              </a:rPr>
              <a:t>時間函式庫</a:t>
            </a:r>
            <a:endParaRPr lang="en-US" altLang="zh-TW" dirty="0">
              <a:latin typeface="Arial" panose="020B0604020202020204" pitchFamily="34" charset="0"/>
            </a:endParaRPr>
          </a:p>
          <a:p>
            <a:pPr lvl="1"/>
            <a:r>
              <a:rPr lang="en-US" altLang="zh-TW" dirty="0" err="1">
                <a:latin typeface="Arial" panose="020B0604020202020204" pitchFamily="34" charset="0"/>
              </a:rPr>
              <a:t>difftime</a:t>
            </a:r>
            <a:r>
              <a:rPr lang="en-US" altLang="zh-TW" dirty="0">
                <a:latin typeface="Arial" panose="020B0604020202020204" pitchFamily="34" charset="0"/>
              </a:rPr>
              <a:t>()</a:t>
            </a:r>
          </a:p>
          <a:p>
            <a:r>
              <a:rPr lang="zh-TW" altLang="en-US" dirty="0">
                <a:latin typeface="Arial" panose="020B0604020202020204" pitchFamily="34" charset="0"/>
              </a:rPr>
              <a:t>範例</a:t>
            </a:r>
            <a:endParaRPr lang="en-US" altLang="zh-TW" dirty="0">
              <a:latin typeface="Arial" panose="020B0604020202020204" pitchFamily="34" charset="0"/>
            </a:endParaRPr>
          </a:p>
          <a:p>
            <a:pPr lvl="1"/>
            <a:r>
              <a:rPr lang="en-US" altLang="zh-TW" b="1" dirty="0">
                <a:solidFill>
                  <a:srgbClr val="0000FF"/>
                </a:solidFill>
                <a:latin typeface="Courier New" panose="02070309020205020404" pitchFamily="49" charset="0"/>
                <a:cs typeface="Courier New" panose="02070309020205020404" pitchFamily="49" charset="0"/>
              </a:rPr>
              <a:t>for (</a:t>
            </a:r>
            <a:r>
              <a:rPr lang="en-US" altLang="zh-TW" b="1" dirty="0" err="1">
                <a:solidFill>
                  <a:srgbClr val="0000FF"/>
                </a:solidFill>
                <a:latin typeface="Courier New" panose="02070309020205020404" pitchFamily="49" charset="0"/>
                <a:cs typeface="Courier New" panose="02070309020205020404" pitchFamily="49" charset="0"/>
              </a:rPr>
              <a:t>int</a:t>
            </a:r>
            <a:r>
              <a:rPr lang="en-US" altLang="zh-TW" b="1" dirty="0">
                <a:solidFill>
                  <a:srgbClr val="0000FF"/>
                </a:solidFill>
                <a:latin typeface="Courier New" panose="02070309020205020404" pitchFamily="49" charset="0"/>
                <a:cs typeface="Courier New" panose="02070309020205020404" pitchFamily="49" charset="0"/>
              </a:rPr>
              <a:t> </a:t>
            </a:r>
            <a:r>
              <a:rPr lang="en-US" altLang="zh-TW" b="1" dirty="0" err="1">
                <a:solidFill>
                  <a:srgbClr val="0000FF"/>
                </a:solidFill>
                <a:latin typeface="Courier New" panose="02070309020205020404" pitchFamily="49" charset="0"/>
                <a:cs typeface="Courier New" panose="02070309020205020404" pitchFamily="49" charset="0"/>
              </a:rPr>
              <a:t>i</a:t>
            </a:r>
            <a:r>
              <a:rPr lang="en-US" altLang="zh-TW" b="1" dirty="0">
                <a:solidFill>
                  <a:srgbClr val="0000FF"/>
                </a:solidFill>
                <a:latin typeface="Courier New" panose="02070309020205020404" pitchFamily="49" charset="0"/>
                <a:cs typeface="Courier New" panose="02070309020205020404" pitchFamily="49" charset="0"/>
              </a:rPr>
              <a:t> =0; </a:t>
            </a:r>
            <a:r>
              <a:rPr lang="en-US" altLang="zh-TW" b="1" dirty="0" err="1">
                <a:solidFill>
                  <a:srgbClr val="0000FF"/>
                </a:solidFill>
                <a:latin typeface="Courier New" panose="02070309020205020404" pitchFamily="49" charset="0"/>
                <a:cs typeface="Courier New" panose="02070309020205020404" pitchFamily="49" charset="0"/>
              </a:rPr>
              <a:t>i</a:t>
            </a:r>
            <a:r>
              <a:rPr lang="zh-TW" altLang="en-US" b="1" dirty="0">
                <a:solidFill>
                  <a:srgbClr val="0000FF"/>
                </a:solidFill>
                <a:latin typeface="Courier New" panose="02070309020205020404" pitchFamily="49" charset="0"/>
                <a:cs typeface="Courier New" panose="02070309020205020404" pitchFamily="49" charset="0"/>
              </a:rPr>
              <a:t> </a:t>
            </a:r>
            <a:r>
              <a:rPr lang="en-US" altLang="zh-TW" b="1" dirty="0">
                <a:solidFill>
                  <a:srgbClr val="0000FF"/>
                </a:solidFill>
                <a:latin typeface="Courier New" panose="02070309020205020404" pitchFamily="49" charset="0"/>
                <a:cs typeface="Courier New" panose="02070309020205020404" pitchFamily="49" charset="0"/>
              </a:rPr>
              <a:t>&lt;</a:t>
            </a:r>
            <a:r>
              <a:rPr lang="zh-TW" altLang="en-US" b="1" dirty="0">
                <a:solidFill>
                  <a:srgbClr val="0000FF"/>
                </a:solidFill>
                <a:latin typeface="Courier New" panose="02070309020205020404" pitchFamily="49" charset="0"/>
                <a:cs typeface="Courier New" panose="02070309020205020404" pitchFamily="49" charset="0"/>
              </a:rPr>
              <a:t> </a:t>
            </a:r>
            <a:r>
              <a:rPr lang="en-US" altLang="zh-TW" b="1" dirty="0">
                <a:solidFill>
                  <a:srgbClr val="FF0000"/>
                </a:solidFill>
                <a:latin typeface="Courier New" panose="02070309020205020404" pitchFamily="49" charset="0"/>
                <a:cs typeface="Courier New" panose="02070309020205020404" pitchFamily="49" charset="0"/>
              </a:rPr>
              <a:t>m</a:t>
            </a:r>
            <a:r>
              <a:rPr lang="en-US" altLang="zh-TW" b="1" dirty="0">
                <a:solidFill>
                  <a:srgbClr val="0000FF"/>
                </a:solidFill>
                <a:latin typeface="Courier New" panose="02070309020205020404" pitchFamily="49" charset="0"/>
                <a:cs typeface="Courier New" panose="02070309020205020404" pitchFamily="49" charset="0"/>
              </a:rPr>
              <a:t>; </a:t>
            </a:r>
            <a:r>
              <a:rPr lang="en-US" altLang="zh-TW" b="1" dirty="0" err="1">
                <a:solidFill>
                  <a:srgbClr val="0000FF"/>
                </a:solidFill>
                <a:latin typeface="Courier New" panose="02070309020205020404" pitchFamily="49" charset="0"/>
                <a:cs typeface="Courier New" panose="02070309020205020404" pitchFamily="49" charset="0"/>
              </a:rPr>
              <a:t>i</a:t>
            </a:r>
            <a:r>
              <a:rPr lang="en-US" altLang="zh-TW" b="1" dirty="0">
                <a:solidFill>
                  <a:srgbClr val="0000FF"/>
                </a:solidFill>
                <a:latin typeface="Courier New" panose="02070309020205020404" pitchFamily="49" charset="0"/>
                <a:cs typeface="Courier New" panose="02070309020205020404" pitchFamily="49" charset="0"/>
              </a:rPr>
              <a:t>++){</a:t>
            </a:r>
          </a:p>
          <a:p>
            <a:pPr lvl="1">
              <a:buNone/>
            </a:pPr>
            <a:r>
              <a:rPr lang="en-US" altLang="zh-TW" b="1" dirty="0">
                <a:solidFill>
                  <a:srgbClr val="0000FF"/>
                </a:solidFill>
                <a:latin typeface="Courier New" panose="02070309020205020404" pitchFamily="49" charset="0"/>
                <a:cs typeface="Courier New" panose="02070309020205020404" pitchFamily="49" charset="0"/>
              </a:rPr>
              <a:t>		for(</a:t>
            </a:r>
            <a:r>
              <a:rPr lang="en-US" altLang="zh-TW" b="1" dirty="0" err="1">
                <a:solidFill>
                  <a:srgbClr val="0000FF"/>
                </a:solidFill>
                <a:latin typeface="Courier New" panose="02070309020205020404" pitchFamily="49" charset="0"/>
                <a:cs typeface="Courier New" panose="02070309020205020404" pitchFamily="49" charset="0"/>
              </a:rPr>
              <a:t>int</a:t>
            </a:r>
            <a:r>
              <a:rPr lang="en-US" altLang="zh-TW" b="1" dirty="0">
                <a:solidFill>
                  <a:srgbClr val="0000FF"/>
                </a:solidFill>
                <a:latin typeface="Courier New" panose="02070309020205020404" pitchFamily="49" charset="0"/>
                <a:cs typeface="Courier New" panose="02070309020205020404" pitchFamily="49" charset="0"/>
              </a:rPr>
              <a:t> j=0; j</a:t>
            </a:r>
            <a:r>
              <a:rPr lang="zh-TW" altLang="en-US" b="1" dirty="0">
                <a:solidFill>
                  <a:srgbClr val="0000FF"/>
                </a:solidFill>
                <a:latin typeface="Courier New" panose="02070309020205020404" pitchFamily="49" charset="0"/>
                <a:cs typeface="Courier New" panose="02070309020205020404" pitchFamily="49" charset="0"/>
              </a:rPr>
              <a:t> </a:t>
            </a:r>
            <a:r>
              <a:rPr lang="en-US" altLang="zh-TW" b="1" dirty="0">
                <a:solidFill>
                  <a:srgbClr val="0000FF"/>
                </a:solidFill>
                <a:latin typeface="Courier New" panose="02070309020205020404" pitchFamily="49" charset="0"/>
                <a:cs typeface="Courier New" panose="02070309020205020404" pitchFamily="49" charset="0"/>
              </a:rPr>
              <a:t>&lt;</a:t>
            </a:r>
            <a:r>
              <a:rPr lang="zh-TW" altLang="en-US" b="1" dirty="0">
                <a:solidFill>
                  <a:srgbClr val="0000FF"/>
                </a:solidFill>
                <a:latin typeface="Courier New" panose="02070309020205020404" pitchFamily="49" charset="0"/>
                <a:cs typeface="Courier New" panose="02070309020205020404" pitchFamily="49" charset="0"/>
              </a:rPr>
              <a:t> </a:t>
            </a:r>
            <a:r>
              <a:rPr lang="en-US" altLang="zh-TW" b="1" dirty="0">
                <a:solidFill>
                  <a:srgbClr val="FF0000"/>
                </a:solidFill>
                <a:latin typeface="Courier New" panose="02070309020205020404" pitchFamily="49" charset="0"/>
                <a:cs typeface="Courier New" panose="02070309020205020404" pitchFamily="49" charset="0"/>
              </a:rPr>
              <a:t>n</a:t>
            </a:r>
            <a:r>
              <a:rPr lang="en-US" altLang="zh-TW" b="1" dirty="0">
                <a:solidFill>
                  <a:srgbClr val="0000FF"/>
                </a:solidFill>
                <a:latin typeface="Courier New" panose="02070309020205020404" pitchFamily="49" charset="0"/>
                <a:cs typeface="Courier New" panose="02070309020205020404" pitchFamily="49" charset="0"/>
              </a:rPr>
              <a:t>; </a:t>
            </a:r>
            <a:r>
              <a:rPr lang="en-US" altLang="zh-TW" b="1" dirty="0" err="1">
                <a:solidFill>
                  <a:srgbClr val="0000FF"/>
                </a:solidFill>
                <a:latin typeface="Courier New" panose="02070309020205020404" pitchFamily="49" charset="0"/>
                <a:cs typeface="Courier New" panose="02070309020205020404" pitchFamily="49" charset="0"/>
              </a:rPr>
              <a:t>j++</a:t>
            </a:r>
            <a:r>
              <a:rPr lang="en-US" altLang="zh-TW" b="1" dirty="0">
                <a:solidFill>
                  <a:srgbClr val="0000FF"/>
                </a:solidFill>
                <a:latin typeface="Courier New" panose="02070309020205020404" pitchFamily="49" charset="0"/>
                <a:cs typeface="Courier New" panose="02070309020205020404" pitchFamily="49" charset="0"/>
              </a:rPr>
              <a:t>){ … }</a:t>
            </a:r>
            <a:endParaRPr lang="zh-TW" altLang="zh-TW" b="1" dirty="0">
              <a:solidFill>
                <a:srgbClr val="0000FF"/>
              </a:solidFill>
              <a:latin typeface="Courier New" panose="02070309020205020404" pitchFamily="49" charset="0"/>
              <a:cs typeface="Courier New" panose="02070309020205020404" pitchFamily="49" charset="0"/>
            </a:endParaRPr>
          </a:p>
          <a:p>
            <a:pPr lvl="1">
              <a:buNone/>
            </a:pPr>
            <a:r>
              <a:rPr lang="en-US" altLang="zh-TW" b="1" dirty="0">
                <a:solidFill>
                  <a:srgbClr val="0000FF"/>
                </a:solidFill>
                <a:latin typeface="Courier New" panose="02070309020205020404" pitchFamily="49" charset="0"/>
                <a:cs typeface="Courier New" panose="02070309020205020404" pitchFamily="49" charset="0"/>
              </a:rPr>
              <a:t>	}</a:t>
            </a:r>
            <a:endParaRPr lang="zh-TW" altLang="zh-TW" b="1" dirty="0">
              <a:solidFill>
                <a:srgbClr val="0000FF"/>
              </a:solidFill>
              <a:latin typeface="Courier New" panose="02070309020205020404" pitchFamily="49" charset="0"/>
              <a:cs typeface="Courier New" panose="02070309020205020404" pitchFamily="49" charset="0"/>
            </a:endParaRPr>
          </a:p>
          <a:p>
            <a:pPr lvl="1"/>
            <a:r>
              <a:rPr lang="zh-TW" altLang="zh-TW" dirty="0">
                <a:latin typeface="Arial" panose="020B0604020202020204" pitchFamily="34" charset="0"/>
              </a:rPr>
              <a:t>時間複雜度</a:t>
            </a:r>
            <a:r>
              <a:rPr lang="zh-TW" altLang="en-US" dirty="0">
                <a:latin typeface="Arial" panose="020B0604020202020204" pitchFamily="34" charset="0"/>
              </a:rPr>
              <a:t> </a:t>
            </a:r>
            <a:r>
              <a:rPr lang="en-US" altLang="zh-TW" dirty="0">
                <a:latin typeface="Arial" panose="020B0604020202020204" pitchFamily="34" charset="0"/>
              </a:rPr>
              <a:t>=</a:t>
            </a:r>
            <a:r>
              <a:rPr lang="zh-TW" altLang="en-US" dirty="0">
                <a:latin typeface="Arial" panose="020B0604020202020204" pitchFamily="34" charset="0"/>
              </a:rPr>
              <a:t> </a:t>
            </a:r>
            <a:r>
              <a:rPr lang="en-US" altLang="zh-TW" dirty="0">
                <a:latin typeface="Arial" panose="020B0604020202020204" pitchFamily="34" charset="0"/>
              </a:rPr>
              <a:t>O(</a:t>
            </a:r>
            <a:r>
              <a:rPr lang="en-US" altLang="zh-TW" dirty="0" err="1">
                <a:latin typeface="Arial" panose="020B0604020202020204" pitchFamily="34" charset="0"/>
              </a:rPr>
              <a:t>mn</a:t>
            </a:r>
            <a:r>
              <a:rPr lang="en-US" altLang="zh-TW" dirty="0">
                <a:latin typeface="Arial" panose="020B0604020202020204" pitchFamily="34" charset="0"/>
              </a:rPr>
              <a:t>)</a:t>
            </a:r>
            <a:r>
              <a:rPr lang="zh-TW" altLang="zh-TW" dirty="0">
                <a:latin typeface="Arial" panose="020B0604020202020204" pitchFamily="34" charset="0"/>
              </a:rPr>
              <a:t>。</a:t>
            </a:r>
            <a:endParaRPr lang="en-US" altLang="zh-TW" sz="2000" dirty="0">
              <a:latin typeface="Arial" panose="020B0604020202020204" pitchFamily="34" charset="0"/>
            </a:endParaRPr>
          </a:p>
          <a:p>
            <a:endParaRPr lang="zh-TW" altLang="en-US" dirty="0"/>
          </a:p>
        </p:txBody>
      </p:sp>
    </p:spTree>
    <p:extLst>
      <p:ext uri="{BB962C8B-B14F-4D97-AF65-F5344CB8AC3E}">
        <p14:creationId xmlns:p14="http://schemas.microsoft.com/office/powerpoint/2010/main" val="2059047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從限制條件猜測解法</a:t>
            </a:r>
          </a:p>
        </p:txBody>
      </p:sp>
      <p:sp>
        <p:nvSpPr>
          <p:cNvPr id="3" name="內容版面配置區 2"/>
          <p:cNvSpPr>
            <a:spLocks noGrp="1"/>
          </p:cNvSpPr>
          <p:nvPr>
            <p:ph idx="1"/>
          </p:nvPr>
        </p:nvSpPr>
        <p:spPr/>
        <p:txBody>
          <a:bodyPr/>
          <a:lstStyle/>
          <a:p>
            <a:r>
              <a:rPr lang="zh-TW" altLang="en-US" dirty="0">
                <a:latin typeface="Arial" panose="020B0604020202020204" pitchFamily="34" charset="0"/>
              </a:rPr>
              <a:t>時間限制過長（超過一分鐘）</a:t>
            </a:r>
          </a:p>
          <a:p>
            <a:pPr lvl="1"/>
            <a:r>
              <a:rPr lang="zh-TW" altLang="en-US" dirty="0">
                <a:latin typeface="Arial" panose="020B0604020202020204" pitchFamily="34" charset="0"/>
              </a:rPr>
              <a:t>暴力解</a:t>
            </a:r>
            <a:endParaRPr lang="en-US" altLang="zh-TW" dirty="0">
              <a:latin typeface="Arial" panose="020B0604020202020204" pitchFamily="34" charset="0"/>
            </a:endParaRPr>
          </a:p>
          <a:p>
            <a:pPr lvl="1"/>
            <a:r>
              <a:rPr lang="zh-TW" altLang="zh-TW" dirty="0">
                <a:latin typeface="Arial" panose="020B0604020202020204" pitchFamily="34" charset="0"/>
              </a:rPr>
              <a:t>尋寶問題</a:t>
            </a:r>
            <a:r>
              <a:rPr lang="zh-TW" altLang="en-US" dirty="0">
                <a:latin typeface="Arial" panose="020B0604020202020204" pitchFamily="34" charset="0"/>
              </a:rPr>
              <a:t>（</a:t>
            </a:r>
            <a:r>
              <a:rPr lang="en-US" altLang="zh-TW" dirty="0">
                <a:latin typeface="Arial" panose="020B0604020202020204" pitchFamily="34" charset="0"/>
              </a:rPr>
              <a:t>2009</a:t>
            </a:r>
            <a:r>
              <a:rPr lang="zh-TW" altLang="zh-TW" dirty="0">
                <a:latin typeface="Arial" panose="020B0604020202020204" pitchFamily="34" charset="0"/>
              </a:rPr>
              <a:t>年高中能力競賽全國賽</a:t>
            </a:r>
            <a:r>
              <a:rPr lang="zh-TW" altLang="en-US" dirty="0">
                <a:latin typeface="Arial" panose="020B0604020202020204" pitchFamily="34" charset="0"/>
              </a:rPr>
              <a:t>）</a:t>
            </a:r>
          </a:p>
          <a:p>
            <a:endParaRPr lang="en-US" altLang="zh-TW" sz="2400" dirty="0">
              <a:latin typeface="Arial" panose="020B0604020202020204" pitchFamily="34" charset="0"/>
            </a:endParaRPr>
          </a:p>
          <a:p>
            <a:r>
              <a:rPr lang="zh-TW" altLang="en-US" dirty="0">
                <a:latin typeface="Arial" panose="020B0604020202020204" pitchFamily="34" charset="0"/>
              </a:rPr>
              <a:t>時間限制很短（</a:t>
            </a:r>
            <a:r>
              <a:rPr lang="en-US" altLang="zh-TW" dirty="0">
                <a:latin typeface="Arial" panose="020B0604020202020204" pitchFamily="34" charset="0"/>
              </a:rPr>
              <a:t>0.1</a:t>
            </a:r>
            <a:r>
              <a:rPr lang="zh-TW" altLang="en-US" dirty="0">
                <a:latin typeface="Arial" panose="020B0604020202020204" pitchFamily="34" charset="0"/>
              </a:rPr>
              <a:t>秒）</a:t>
            </a:r>
          </a:p>
          <a:p>
            <a:pPr lvl="1"/>
            <a:r>
              <a:rPr lang="zh-TW" altLang="en-US" dirty="0">
                <a:latin typeface="Arial" panose="020B0604020202020204" pitchFamily="34" charset="0"/>
              </a:rPr>
              <a:t>公式解</a:t>
            </a:r>
            <a:endParaRPr lang="en-US" altLang="zh-TW" dirty="0">
              <a:latin typeface="Arial" panose="020B0604020202020204" pitchFamily="34" charset="0"/>
            </a:endParaRPr>
          </a:p>
          <a:p>
            <a:pPr lvl="1"/>
            <a:r>
              <a:rPr lang="en-US" altLang="zh-TW" dirty="0">
                <a:latin typeface="Arial" panose="020B0604020202020204" pitchFamily="34" charset="0"/>
              </a:rPr>
              <a:t>UVA438</a:t>
            </a:r>
            <a:r>
              <a:rPr lang="zh-TW" altLang="en-US" dirty="0">
                <a:latin typeface="Arial" panose="020B0604020202020204" pitchFamily="34" charset="0"/>
              </a:rPr>
              <a:t>：</a:t>
            </a:r>
            <a:r>
              <a:rPr lang="en-US" altLang="zh-TW" dirty="0">
                <a:latin typeface="Arial" panose="020B0604020202020204" pitchFamily="34" charset="0"/>
              </a:rPr>
              <a:t>The Circumference of the Circle</a:t>
            </a:r>
          </a:p>
          <a:p>
            <a:pPr lvl="1"/>
            <a:endParaRPr lang="en-US" altLang="zh-TW" dirty="0">
              <a:latin typeface="Arial" panose="020B0604020202020204" pitchFamily="34" charset="0"/>
            </a:endParaRPr>
          </a:p>
          <a:p>
            <a:endParaRPr lang="zh-TW" altLang="en-US" dirty="0"/>
          </a:p>
        </p:txBody>
      </p:sp>
    </p:spTree>
    <p:extLst>
      <p:ext uri="{BB962C8B-B14F-4D97-AF65-F5344CB8AC3E}">
        <p14:creationId xmlns:p14="http://schemas.microsoft.com/office/powerpoint/2010/main" val="1528725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內容版面配置區 2"/>
          <p:cNvSpPr>
            <a:spLocks noGrp="1"/>
          </p:cNvSpPr>
          <p:nvPr>
            <p:ph idx="1"/>
          </p:nvPr>
        </p:nvSpPr>
        <p:spPr/>
        <p:txBody>
          <a:bodyPr wrap="square" numCol="1" anchor="t" anchorCtr="0" compatLnSpc="1">
            <a:prstTxWarp prst="textNoShape">
              <a:avLst/>
            </a:prstTxWarp>
          </a:bodyPr>
          <a:lstStyle/>
          <a:p>
            <a:pPr eaLnBrk="1" hangingPunct="1"/>
            <a:r>
              <a:rPr lang="zh-TW" altLang="en-US" sz="3200" dirty="0">
                <a:latin typeface="Microsoft JhengHei" panose="020B0604030504040204" pitchFamily="34" charset="-120"/>
                <a:ea typeface="Microsoft JhengHei" panose="020B0604030504040204" pitchFamily="34" charset="-120"/>
                <a:cs typeface="微軟正黑體" panose="020B0604030504040204" pitchFamily="34" charset="-120"/>
              </a:rPr>
              <a:t>測試資料範圍</a:t>
            </a:r>
            <a:endParaRPr lang="en-US" altLang="zh-TW" sz="3200" dirty="0">
              <a:latin typeface="Microsoft JhengHei" panose="020B0604030504040204" pitchFamily="34" charset="-120"/>
              <a:ea typeface="Microsoft JhengHei" panose="020B0604030504040204" pitchFamily="34" charset="-120"/>
              <a:cs typeface="微軟正黑體" panose="020B0604030504040204" pitchFamily="34" charset="-120"/>
            </a:endParaRPr>
          </a:p>
          <a:p>
            <a:pPr eaLnBrk="1" hangingPunct="1"/>
            <a:r>
              <a:rPr lang="zh-TW" altLang="en-US" sz="3200" dirty="0">
                <a:latin typeface="Microsoft JhengHei" panose="020B0604030504040204" pitchFamily="34" charset="-120"/>
                <a:ea typeface="Microsoft JhengHei" panose="020B0604030504040204" pitchFamily="34" charset="-120"/>
                <a:cs typeface="微軟正黑體" panose="020B0604030504040204" pitchFamily="34" charset="-120"/>
              </a:rPr>
              <a:t>軟體測試</a:t>
            </a:r>
            <a:endParaRPr lang="en-US" altLang="zh-TW" sz="3200" dirty="0">
              <a:latin typeface="Microsoft JhengHei" panose="020B0604030504040204" pitchFamily="34" charset="-120"/>
              <a:ea typeface="Microsoft JhengHei" panose="020B0604030504040204" pitchFamily="34" charset="-120"/>
              <a:cs typeface="微軟正黑體" panose="020B0604030504040204" pitchFamily="34" charset="-120"/>
            </a:endParaRPr>
          </a:p>
          <a:p>
            <a:pPr eaLnBrk="1" hangingPunct="1"/>
            <a:r>
              <a:rPr lang="zh-TW" altLang="en-US" sz="3200" dirty="0">
                <a:latin typeface="Microsoft JhengHei" panose="020B0604030504040204" pitchFamily="34" charset="-120"/>
                <a:ea typeface="Microsoft JhengHei" panose="020B0604030504040204" pitchFamily="34" charset="-120"/>
                <a:cs typeface="微軟正黑體" panose="020B0604030504040204" pitchFamily="34" charset="-120"/>
              </a:rPr>
              <a:t>邊界測試 </a:t>
            </a:r>
            <a:r>
              <a:rPr lang="en-US" altLang="zh-TW" sz="3200" dirty="0">
                <a:latin typeface="Microsoft JhengHei" panose="020B0604030504040204" pitchFamily="34" charset="-120"/>
                <a:ea typeface="Microsoft JhengHei" panose="020B0604030504040204" pitchFamily="34" charset="-120"/>
                <a:cs typeface="微軟正黑體" panose="020B0604030504040204" pitchFamily="34" charset="-120"/>
              </a:rPr>
              <a:t>(Boundary Test)</a:t>
            </a:r>
          </a:p>
          <a:p>
            <a:pPr eaLnBrk="1" hangingPunct="1"/>
            <a:r>
              <a:rPr lang="zh-TW" altLang="en-US" sz="3200" dirty="0">
                <a:latin typeface="Microsoft JhengHei" panose="020B0604030504040204" pitchFamily="34" charset="-120"/>
                <a:ea typeface="Microsoft JhengHei" panose="020B0604030504040204" pitchFamily="34" charset="-120"/>
                <a:cs typeface="微軟正黑體" panose="020B0604030504040204" pitchFamily="34" charset="-120"/>
              </a:rPr>
              <a:t>產生測試資料</a:t>
            </a:r>
          </a:p>
        </p:txBody>
      </p:sp>
      <p:sp>
        <p:nvSpPr>
          <p:cNvPr id="18434" name="標題 1"/>
          <p:cNvSpPr>
            <a:spLocks noGrp="1"/>
          </p:cNvSpPr>
          <p:nvPr>
            <p:ph type="title"/>
          </p:nvPr>
        </p:nvSpPr>
        <p:spPr/>
        <p:txBody>
          <a:bodyPr wrap="square" numCol="1" anchorCtr="0" compatLnSpc="1">
            <a:prstTxWarp prst="textNoShape">
              <a:avLst/>
            </a:prstTxWarp>
          </a:bodyPr>
          <a:lstStyle/>
          <a:p>
            <a:pPr eaLnBrk="1" hangingPunct="1"/>
            <a:r>
              <a:rPr lang="zh-TW" altLang="en-US" sz="3600"/>
              <a:t>程式測試資料</a:t>
            </a:r>
          </a:p>
        </p:txBody>
      </p:sp>
    </p:spTree>
    <p:extLst>
      <p:ext uri="{BB962C8B-B14F-4D97-AF65-F5344CB8AC3E}">
        <p14:creationId xmlns:p14="http://schemas.microsoft.com/office/powerpoint/2010/main" val="3754136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26DE54-04E6-963F-C1A3-92FDCEEB13B1}"/>
              </a:ext>
            </a:extLst>
          </p:cNvPr>
          <p:cNvSpPr>
            <a:spLocks noGrp="1"/>
          </p:cNvSpPr>
          <p:nvPr>
            <p:ph type="title"/>
          </p:nvPr>
        </p:nvSpPr>
        <p:spPr/>
        <p:txBody>
          <a:bodyPr/>
          <a:lstStyle/>
          <a:p>
            <a:r>
              <a:rPr kumimoji="1" lang="zh-TW" altLang="en-US" dirty="0"/>
              <a:t>課程工具</a:t>
            </a:r>
          </a:p>
        </p:txBody>
      </p:sp>
      <p:sp>
        <p:nvSpPr>
          <p:cNvPr id="3" name="內容版面配置區 2">
            <a:extLst>
              <a:ext uri="{FF2B5EF4-FFF2-40B4-BE49-F238E27FC236}">
                <a16:creationId xmlns:a16="http://schemas.microsoft.com/office/drawing/2014/main" id="{1479A344-34FB-E5FD-3E49-C3DFFC429277}"/>
              </a:ext>
            </a:extLst>
          </p:cNvPr>
          <p:cNvSpPr>
            <a:spLocks noGrp="1"/>
          </p:cNvSpPr>
          <p:nvPr>
            <p:ph idx="1"/>
          </p:nvPr>
        </p:nvSpPr>
        <p:spPr/>
        <p:txBody>
          <a:bodyPr/>
          <a:lstStyle/>
          <a:p>
            <a:r>
              <a:rPr kumimoji="1" lang="zh-TW" altLang="en-US" dirty="0"/>
              <a:t>瘋狂程設系統</a:t>
            </a:r>
            <a:endParaRPr kumimoji="1" lang="en-US" altLang="zh-TW" dirty="0"/>
          </a:p>
          <a:p>
            <a:r>
              <a:rPr kumimoji="1" lang="en-US" altLang="zh-TW" dirty="0" err="1"/>
              <a:t>Codeblock</a:t>
            </a:r>
            <a:endParaRPr kumimoji="1" lang="en-US" altLang="zh-TW" dirty="0"/>
          </a:p>
          <a:p>
            <a:r>
              <a:rPr kumimoji="1" lang="en-US" altLang="zh-TW" dirty="0"/>
              <a:t>On Line Complier (</a:t>
            </a:r>
            <a:r>
              <a:rPr kumimoji="1" lang="en-US" altLang="zh-TW" dirty="0" err="1"/>
              <a:t>onlinegdb.com</a:t>
            </a:r>
            <a:r>
              <a:rPr kumimoji="1" lang="en-US" altLang="zh-TW" dirty="0"/>
              <a:t>/</a:t>
            </a:r>
            <a:r>
              <a:rPr kumimoji="1" lang="en-US" altLang="zh-TW" dirty="0" err="1"/>
              <a:t>online_c_compiler</a:t>
            </a:r>
            <a:r>
              <a:rPr kumimoji="1" lang="en-US" altLang="zh-TW"/>
              <a:t>)</a:t>
            </a:r>
            <a:endParaRPr kumimoji="1" lang="zh-TW" altLang="en-US"/>
          </a:p>
        </p:txBody>
      </p:sp>
    </p:spTree>
    <p:extLst>
      <p:ext uri="{BB962C8B-B14F-4D97-AF65-F5344CB8AC3E}">
        <p14:creationId xmlns:p14="http://schemas.microsoft.com/office/powerpoint/2010/main" val="323264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課程目標</a:t>
            </a:r>
          </a:p>
        </p:txBody>
      </p:sp>
      <p:sp>
        <p:nvSpPr>
          <p:cNvPr id="3" name="內容版面配置區 2"/>
          <p:cNvSpPr>
            <a:spLocks noGrp="1"/>
          </p:cNvSpPr>
          <p:nvPr>
            <p:ph idx="1"/>
          </p:nvPr>
        </p:nvSpPr>
        <p:spPr/>
        <p:txBody>
          <a:bodyPr/>
          <a:lstStyle/>
          <a:p>
            <a:r>
              <a:rPr lang="zh-TW" altLang="en-US" dirty="0"/>
              <a:t>幫助同學了解資料結構</a:t>
            </a:r>
            <a:endParaRPr lang="en-US" altLang="zh-TW" dirty="0"/>
          </a:p>
          <a:p>
            <a:r>
              <a:rPr lang="zh-TW" altLang="en-US" dirty="0"/>
              <a:t>鍛鍊同學程式撰寫技巧</a:t>
            </a:r>
            <a:endParaRPr lang="en-US" altLang="zh-TW" dirty="0"/>
          </a:p>
          <a:p>
            <a:r>
              <a:rPr lang="zh-TW" altLang="en-US" dirty="0"/>
              <a:t>協助同學通過</a:t>
            </a:r>
            <a:r>
              <a:rPr lang="en-US" altLang="zh-TW" dirty="0"/>
              <a:t>CPE</a:t>
            </a:r>
            <a:r>
              <a:rPr lang="zh-TW" altLang="en-US" dirty="0"/>
              <a:t>測驗</a:t>
            </a:r>
            <a:endParaRPr lang="en-US" altLang="zh-TW" dirty="0"/>
          </a:p>
          <a:p>
            <a:r>
              <a:rPr lang="zh-TW" altLang="en-US" dirty="0"/>
              <a:t>提升同學編程解題能力</a:t>
            </a:r>
          </a:p>
        </p:txBody>
      </p:sp>
    </p:spTree>
    <p:extLst>
      <p:ext uri="{BB962C8B-B14F-4D97-AF65-F5344CB8AC3E}">
        <p14:creationId xmlns:p14="http://schemas.microsoft.com/office/powerpoint/2010/main" val="234231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課程規劃</a:t>
            </a:r>
          </a:p>
        </p:txBody>
      </p:sp>
      <p:sp>
        <p:nvSpPr>
          <p:cNvPr id="3" name="內容版面配置區 2"/>
          <p:cNvSpPr>
            <a:spLocks noGrp="1"/>
          </p:cNvSpPr>
          <p:nvPr>
            <p:ph idx="1"/>
          </p:nvPr>
        </p:nvSpPr>
        <p:spPr/>
        <p:txBody>
          <a:bodyPr>
            <a:normAutofit/>
          </a:bodyPr>
          <a:lstStyle/>
          <a:p>
            <a:r>
              <a:rPr lang="zh-TW" altLang="en-US" dirty="0"/>
              <a:t>複習資料結構核心課題</a:t>
            </a:r>
            <a:endParaRPr lang="en-US" altLang="zh-TW" dirty="0"/>
          </a:p>
          <a:p>
            <a:pPr lvl="1"/>
            <a:r>
              <a:rPr lang="en-US" altLang="zh-TW" dirty="0"/>
              <a:t>Array, Stack/Queue, Link List, Tree, Graph</a:t>
            </a:r>
          </a:p>
          <a:p>
            <a:r>
              <a:rPr lang="zh-TW" altLang="en-US" dirty="0"/>
              <a:t>程式撰寫語言</a:t>
            </a:r>
            <a:endParaRPr lang="en-US" altLang="zh-TW" dirty="0"/>
          </a:p>
          <a:p>
            <a:pPr lvl="1"/>
            <a:r>
              <a:rPr lang="en-US" altLang="zh-TW" dirty="0"/>
              <a:t>C/C</a:t>
            </a:r>
            <a:r>
              <a:rPr lang="en-US" altLang="zh-TW" dirty="0" smtClean="0"/>
              <a:t>++ </a:t>
            </a:r>
            <a:r>
              <a:rPr lang="zh-TW" altLang="en-US" dirty="0" smtClean="0"/>
              <a:t>（主要使用 </a:t>
            </a:r>
            <a:r>
              <a:rPr lang="en-US" altLang="zh-TW" dirty="0" smtClean="0"/>
              <a:t>C </a:t>
            </a:r>
            <a:r>
              <a:rPr lang="zh-TW" altLang="en-US" dirty="0" smtClean="0"/>
              <a:t>語言）</a:t>
            </a:r>
            <a:endParaRPr lang="en-US" altLang="zh-TW" dirty="0"/>
          </a:p>
          <a:p>
            <a:r>
              <a:rPr lang="zh-TW" altLang="en-US" dirty="0"/>
              <a:t>程式開發環境</a:t>
            </a:r>
            <a:endParaRPr lang="en-US" altLang="zh-TW" dirty="0"/>
          </a:p>
          <a:p>
            <a:pPr lvl="1"/>
            <a:r>
              <a:rPr lang="en-US" altLang="zh-TW" dirty="0" err="1"/>
              <a:t>CodeBlocks</a:t>
            </a:r>
            <a:endParaRPr lang="en-US" altLang="zh-TW" dirty="0"/>
          </a:p>
          <a:p>
            <a:r>
              <a:rPr lang="zh-TW" altLang="en-US" dirty="0"/>
              <a:t>上機考試系統</a:t>
            </a:r>
            <a:endParaRPr lang="en-US" altLang="zh-TW" dirty="0"/>
          </a:p>
          <a:p>
            <a:pPr lvl="1"/>
            <a:r>
              <a:rPr lang="zh-TW" altLang="en-US" dirty="0"/>
              <a:t>瘋狂程設系統</a:t>
            </a:r>
            <a:endParaRPr lang="en-US" altLang="zh-TW" dirty="0"/>
          </a:p>
          <a:p>
            <a:r>
              <a:rPr lang="zh-TW" altLang="en-US" dirty="0"/>
              <a:t>授課方式</a:t>
            </a:r>
            <a:endParaRPr lang="en-US" altLang="zh-TW" dirty="0"/>
          </a:p>
          <a:p>
            <a:pPr lvl="1"/>
            <a:r>
              <a:rPr lang="zh-TW" altLang="en-US" dirty="0"/>
              <a:t>課程講解、實作練習、課堂小考、課後作業</a:t>
            </a:r>
          </a:p>
        </p:txBody>
      </p:sp>
    </p:spTree>
    <p:extLst>
      <p:ext uri="{BB962C8B-B14F-4D97-AF65-F5344CB8AC3E}">
        <p14:creationId xmlns:p14="http://schemas.microsoft.com/office/powerpoint/2010/main" val="364260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成績計算</a:t>
            </a:r>
          </a:p>
        </p:txBody>
      </p:sp>
      <p:sp>
        <p:nvSpPr>
          <p:cNvPr id="3" name="內容版面配置區 2"/>
          <p:cNvSpPr>
            <a:spLocks noGrp="1"/>
          </p:cNvSpPr>
          <p:nvPr>
            <p:ph sz="half" idx="1"/>
          </p:nvPr>
        </p:nvSpPr>
        <p:spPr/>
        <p:txBody>
          <a:bodyPr>
            <a:noAutofit/>
          </a:bodyPr>
          <a:lstStyle/>
          <a:p>
            <a:r>
              <a:rPr lang="zh-TW" altLang="en-US" sz="2400" dirty="0"/>
              <a:t>平時成績 </a:t>
            </a:r>
            <a:r>
              <a:rPr lang="en-US" altLang="zh-TW" sz="2400" dirty="0"/>
              <a:t>70%</a:t>
            </a:r>
          </a:p>
          <a:p>
            <a:pPr lvl="1"/>
            <a:r>
              <a:rPr lang="zh-TW" altLang="en-US" dirty="0"/>
              <a:t>課程參與 </a:t>
            </a:r>
            <a:r>
              <a:rPr lang="en-US" altLang="zh-TW" dirty="0" smtClean="0"/>
              <a:t>10 </a:t>
            </a:r>
            <a:r>
              <a:rPr lang="en-US" altLang="zh-TW" dirty="0" smtClean="0">
                <a:sym typeface="Wingdings" panose="05000000000000000000" pitchFamily="2" charset="2"/>
              </a:rPr>
              <a:t></a:t>
            </a:r>
            <a:endParaRPr lang="en-US" altLang="zh-TW" dirty="0" smtClean="0"/>
          </a:p>
          <a:p>
            <a:pPr lvl="2"/>
            <a:r>
              <a:rPr lang="zh-TW" altLang="en-US" dirty="0" smtClean="0"/>
              <a:t>曠課、事假扣 </a:t>
            </a:r>
            <a:r>
              <a:rPr lang="en-US" altLang="zh-TW" dirty="0" smtClean="0"/>
              <a:t>0.7 </a:t>
            </a:r>
            <a:r>
              <a:rPr lang="zh-TW" altLang="en-US" dirty="0" smtClean="0"/>
              <a:t>分</a:t>
            </a:r>
            <a:endParaRPr lang="en-US" altLang="zh-TW" dirty="0" smtClean="0"/>
          </a:p>
          <a:p>
            <a:pPr lvl="2"/>
            <a:r>
              <a:rPr lang="zh-TW" altLang="en-US" dirty="0" smtClean="0"/>
              <a:t>病假扣 </a:t>
            </a:r>
            <a:r>
              <a:rPr lang="en-US" altLang="zh-TW" dirty="0" smtClean="0"/>
              <a:t>0.4 </a:t>
            </a:r>
            <a:r>
              <a:rPr lang="zh-TW" altLang="en-US" dirty="0" smtClean="0"/>
              <a:t>分</a:t>
            </a:r>
            <a:r>
              <a:rPr lang="en-US" altLang="zh-TW" dirty="0"/>
              <a:t> </a:t>
            </a:r>
            <a:endParaRPr lang="en-US" altLang="zh-TW" dirty="0" smtClean="0"/>
          </a:p>
          <a:p>
            <a:pPr lvl="2"/>
            <a:r>
              <a:rPr lang="zh-TW" altLang="en-US" dirty="0" smtClean="0"/>
              <a:t>公、產、生理假不扣分</a:t>
            </a:r>
            <a:endParaRPr lang="en-US" altLang="zh-TW" dirty="0"/>
          </a:p>
          <a:p>
            <a:pPr lvl="1"/>
            <a:r>
              <a:rPr lang="zh-TW" altLang="en-US" dirty="0"/>
              <a:t>平時小考 </a:t>
            </a:r>
            <a:r>
              <a:rPr lang="en-US" altLang="zh-TW" dirty="0"/>
              <a:t>2</a:t>
            </a:r>
            <a:r>
              <a:rPr lang="en-US" altLang="zh-TW" dirty="0" smtClean="0"/>
              <a:t>0</a:t>
            </a:r>
            <a:endParaRPr lang="en-US" altLang="zh-TW" dirty="0"/>
          </a:p>
          <a:p>
            <a:pPr lvl="1"/>
            <a:r>
              <a:rPr lang="zh-TW" altLang="en-US" dirty="0"/>
              <a:t>課後作業 </a:t>
            </a:r>
            <a:r>
              <a:rPr lang="en-US" altLang="zh-TW" dirty="0" smtClean="0"/>
              <a:t>40 (</a:t>
            </a:r>
            <a:r>
              <a:rPr lang="zh-TW" altLang="en-US" dirty="0" smtClean="0"/>
              <a:t>作業繳交期限</a:t>
            </a:r>
            <a:r>
              <a:rPr lang="en-US" altLang="zh-TW" dirty="0" smtClean="0"/>
              <a:t>10</a:t>
            </a:r>
            <a:r>
              <a:rPr lang="zh-TW" altLang="en-US" dirty="0" smtClean="0"/>
              <a:t>天，超過</a:t>
            </a:r>
            <a:r>
              <a:rPr lang="en-US" altLang="zh-TW" dirty="0" smtClean="0"/>
              <a:t>10</a:t>
            </a:r>
            <a:r>
              <a:rPr lang="zh-TW" altLang="en-US" dirty="0" smtClean="0"/>
              <a:t>天不計分</a:t>
            </a:r>
            <a:r>
              <a:rPr lang="en-US" altLang="zh-TW" dirty="0" smtClean="0"/>
              <a:t>)</a:t>
            </a:r>
            <a:endParaRPr lang="en-US" altLang="zh-TW" dirty="0"/>
          </a:p>
          <a:p>
            <a:r>
              <a:rPr lang="zh-TW" altLang="en-US" sz="2400" dirty="0"/>
              <a:t>期中成績 </a:t>
            </a:r>
            <a:r>
              <a:rPr lang="en-US" altLang="zh-TW" dirty="0"/>
              <a:t>3</a:t>
            </a:r>
            <a:r>
              <a:rPr lang="en-US" altLang="zh-TW" sz="2400" dirty="0"/>
              <a:t>0%</a:t>
            </a:r>
          </a:p>
          <a:p>
            <a:pPr lvl="1"/>
            <a:r>
              <a:rPr lang="zh-TW" altLang="en-US" dirty="0" smtClean="0"/>
              <a:t>上機考試 </a:t>
            </a:r>
            <a:endParaRPr lang="en-US" altLang="zh-TW" dirty="0"/>
          </a:p>
          <a:p>
            <a:pPr lvl="2"/>
            <a:endParaRPr lang="zh-TW" altLang="en-US" sz="2400" dirty="0"/>
          </a:p>
        </p:txBody>
      </p:sp>
      <p:sp>
        <p:nvSpPr>
          <p:cNvPr id="4" name="內容版面配置區 3"/>
          <p:cNvSpPr>
            <a:spLocks noGrp="1"/>
          </p:cNvSpPr>
          <p:nvPr>
            <p:ph sz="half" idx="2"/>
          </p:nvPr>
        </p:nvSpPr>
        <p:spPr/>
        <p:txBody>
          <a:bodyPr/>
          <a:lstStyle/>
          <a:p>
            <a:r>
              <a:rPr lang="zh-TW" altLang="en-US" dirty="0"/>
              <a:t>加分機制 </a:t>
            </a:r>
            <a:r>
              <a:rPr lang="en-US" altLang="zh-TW" dirty="0"/>
              <a:t>(</a:t>
            </a:r>
            <a:r>
              <a:rPr lang="zh-TW" altLang="en-US" dirty="0"/>
              <a:t>加分後總分若超過</a:t>
            </a:r>
            <a:r>
              <a:rPr lang="en-US" altLang="zh-TW" dirty="0"/>
              <a:t>100</a:t>
            </a:r>
            <a:r>
              <a:rPr lang="zh-TW" altLang="en-US" dirty="0"/>
              <a:t>分，以</a:t>
            </a:r>
            <a:r>
              <a:rPr lang="en-US" altLang="zh-TW" dirty="0"/>
              <a:t>100</a:t>
            </a:r>
            <a:r>
              <a:rPr lang="zh-TW" altLang="en-US" dirty="0"/>
              <a:t>分計算</a:t>
            </a:r>
            <a:r>
              <a:rPr lang="en-US" altLang="zh-TW" dirty="0"/>
              <a:t>)</a:t>
            </a:r>
          </a:p>
          <a:p>
            <a:pPr lvl="1"/>
            <a:r>
              <a:rPr lang="zh-TW" altLang="en-US" dirty="0"/>
              <a:t>參加</a:t>
            </a:r>
            <a:r>
              <a:rPr lang="en-US" altLang="zh-TW" dirty="0"/>
              <a:t>CPE</a:t>
            </a:r>
            <a:r>
              <a:rPr lang="zh-TW" altLang="en-US" dirty="0"/>
              <a:t>測驗，測驗結果</a:t>
            </a:r>
            <a:endParaRPr lang="en-US" altLang="zh-TW" dirty="0"/>
          </a:p>
          <a:p>
            <a:pPr lvl="2"/>
            <a:r>
              <a:rPr lang="zh-TW" altLang="en-US" sz="2000" dirty="0"/>
              <a:t>完成一題 </a:t>
            </a:r>
            <a:r>
              <a:rPr lang="en-US" altLang="zh-TW" sz="2000" dirty="0"/>
              <a:t>+</a:t>
            </a:r>
            <a:r>
              <a:rPr lang="zh-TW" altLang="en-US" sz="2000" dirty="0"/>
              <a:t> </a:t>
            </a:r>
            <a:r>
              <a:rPr lang="en-US" altLang="zh-TW" sz="2000" dirty="0"/>
              <a:t>10</a:t>
            </a:r>
          </a:p>
          <a:p>
            <a:pPr lvl="2"/>
            <a:r>
              <a:rPr lang="zh-TW" altLang="en-US" sz="2000" dirty="0"/>
              <a:t>完成二題 </a:t>
            </a:r>
            <a:r>
              <a:rPr lang="en-US" altLang="zh-TW" sz="2000" dirty="0"/>
              <a:t>+</a:t>
            </a:r>
            <a:r>
              <a:rPr lang="zh-TW" altLang="en-US" sz="2000" dirty="0"/>
              <a:t> </a:t>
            </a:r>
            <a:r>
              <a:rPr lang="en-US" altLang="zh-TW" sz="2000" dirty="0"/>
              <a:t>20</a:t>
            </a:r>
          </a:p>
          <a:p>
            <a:pPr lvl="2"/>
            <a:r>
              <a:rPr lang="zh-TW" altLang="en-US" sz="2000" dirty="0"/>
              <a:t>三題以上 </a:t>
            </a:r>
            <a:r>
              <a:rPr lang="en-US" altLang="zh-TW" sz="2000" dirty="0"/>
              <a:t>+</a:t>
            </a:r>
            <a:r>
              <a:rPr lang="zh-TW" altLang="en-US" sz="2000" dirty="0"/>
              <a:t> </a:t>
            </a:r>
            <a:r>
              <a:rPr lang="en-US" altLang="zh-TW" sz="2000" dirty="0" smtClean="0"/>
              <a:t>30</a:t>
            </a:r>
          </a:p>
          <a:p>
            <a:pPr lvl="1"/>
            <a:r>
              <a:rPr lang="zh-TW" altLang="en-US" sz="2200" dirty="0" smtClean="0"/>
              <a:t>平時上課專心、主動提問，老師印象深刻者加分（最高</a:t>
            </a:r>
            <a:r>
              <a:rPr lang="en-US" altLang="zh-TW" sz="2200" dirty="0" smtClean="0"/>
              <a:t>5</a:t>
            </a:r>
            <a:r>
              <a:rPr lang="zh-TW" altLang="en-US" sz="2200" dirty="0" smtClean="0"/>
              <a:t>分）</a:t>
            </a:r>
            <a:endParaRPr lang="en-US" altLang="zh-TW" sz="1800" dirty="0"/>
          </a:p>
          <a:p>
            <a:endParaRPr lang="zh-TW" altLang="en-US" dirty="0"/>
          </a:p>
        </p:txBody>
      </p:sp>
    </p:spTree>
    <p:extLst>
      <p:ext uri="{BB962C8B-B14F-4D97-AF65-F5344CB8AC3E}">
        <p14:creationId xmlns:p14="http://schemas.microsoft.com/office/powerpoint/2010/main" val="2268998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疫情嚴重時授課</a:t>
            </a:r>
            <a:endParaRPr lang="zh-TW" altLang="en-US" dirty="0"/>
          </a:p>
        </p:txBody>
      </p:sp>
      <p:sp>
        <p:nvSpPr>
          <p:cNvPr id="6" name="內容版面配置區 5"/>
          <p:cNvSpPr>
            <a:spLocks noGrp="1"/>
          </p:cNvSpPr>
          <p:nvPr>
            <p:ph idx="1"/>
          </p:nvPr>
        </p:nvSpPr>
        <p:spPr/>
        <p:txBody>
          <a:bodyPr/>
          <a:lstStyle/>
          <a:p>
            <a:r>
              <a:rPr lang="zh-TW" altLang="en-US" dirty="0"/>
              <a:t>學校</a:t>
            </a:r>
            <a:r>
              <a:rPr lang="zh-TW" altLang="en-US" dirty="0" smtClean="0"/>
              <a:t>公佈疫情嚴重採線上同步授課</a:t>
            </a:r>
            <a:endParaRPr lang="en-US" altLang="zh-TW" dirty="0" smtClean="0"/>
          </a:p>
          <a:p>
            <a:r>
              <a:rPr lang="zh-TW" altLang="en-US" dirty="0" smtClean="0"/>
              <a:t>未</a:t>
            </a:r>
            <a:r>
              <a:rPr lang="zh-TW" altLang="en-US" dirty="0" smtClean="0"/>
              <a:t>禁止實體授課，上機考試仍照常舉行</a:t>
            </a:r>
            <a:r>
              <a:rPr lang="zh-TW" altLang="en-US" dirty="0" smtClean="0"/>
              <a:t>，但採分流</a:t>
            </a:r>
            <a:r>
              <a:rPr lang="zh-TW" altLang="en-US" dirty="0" smtClean="0"/>
              <a:t>分時考試</a:t>
            </a:r>
            <a:endParaRPr lang="en-US" altLang="zh-TW" dirty="0" smtClean="0"/>
          </a:p>
          <a:p>
            <a:r>
              <a:rPr lang="zh-TW" altLang="en-US" dirty="0" smtClean="0"/>
              <a:t>如禁止</a:t>
            </a:r>
            <a:r>
              <a:rPr lang="zh-TW" altLang="en-US" dirty="0"/>
              <a:t>實體授課，上機</a:t>
            </a:r>
            <a:r>
              <a:rPr lang="zh-TW" altLang="en-US" dirty="0" smtClean="0"/>
              <a:t>考試取消，擇期考試或採加重作業成績</a:t>
            </a:r>
            <a:endParaRPr lang="en-US" altLang="zh-TW" dirty="0" smtClean="0"/>
          </a:p>
          <a:p>
            <a:r>
              <a:rPr lang="zh-TW" altLang="en-US" dirty="0" smtClean="0"/>
              <a:t>同學確診無法上課，請向學校申請防疫假，並於課前通知老師</a:t>
            </a:r>
            <a:endParaRPr lang="en-US" altLang="zh-TW" dirty="0" smtClean="0"/>
          </a:p>
          <a:p>
            <a:r>
              <a:rPr lang="zh-TW" altLang="en-US" dirty="0" smtClean="0"/>
              <a:t>確診同學無法到校實體上課應於家中採線上上課或參考老師授課講義自我學習，並於二週內繳交上課心得</a:t>
            </a:r>
            <a:r>
              <a:rPr lang="en-US" altLang="zh-TW" dirty="0" smtClean="0"/>
              <a:t>200</a:t>
            </a:r>
            <a:r>
              <a:rPr lang="zh-TW" altLang="en-US" dirty="0" smtClean="0"/>
              <a:t>字及課後作業，否則仍以病假扣分</a:t>
            </a:r>
            <a:endParaRPr lang="en-US" altLang="zh-TW" dirty="0"/>
          </a:p>
          <a:p>
            <a:endParaRPr lang="zh-TW" altLang="en-US" dirty="0"/>
          </a:p>
        </p:txBody>
      </p:sp>
    </p:spTree>
    <p:extLst>
      <p:ext uri="{BB962C8B-B14F-4D97-AF65-F5344CB8AC3E}">
        <p14:creationId xmlns:p14="http://schemas.microsoft.com/office/powerpoint/2010/main" val="36907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大學生程式能力檢定 </a:t>
            </a:r>
            <a:r>
              <a:rPr lang="en-US" altLang="zh-TW" dirty="0"/>
              <a:t>(CPE</a:t>
            </a:r>
            <a:r>
              <a:rPr lang="zh-TW" altLang="en-US" dirty="0"/>
              <a:t>測驗</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latin typeface="Arial" panose="020B0604020202020204" pitchFamily="34" charset="0"/>
              </a:rPr>
              <a:t>ACM ICPC</a:t>
            </a:r>
            <a:r>
              <a:rPr lang="zh-TW" altLang="en-US" dirty="0">
                <a:latin typeface="Arial" panose="020B0604020202020204" pitchFamily="34" charset="0"/>
              </a:rPr>
              <a:t>（</a:t>
            </a:r>
            <a:r>
              <a:rPr lang="en-US" altLang="zh-TW" dirty="0">
                <a:latin typeface="Arial" panose="020B0604020202020204" pitchFamily="34" charset="0"/>
              </a:rPr>
              <a:t>International Collegiate Programming Contest</a:t>
            </a:r>
            <a:r>
              <a:rPr lang="zh-TW" altLang="zh-TW" dirty="0">
                <a:latin typeface="微軟正黑體" panose="020B0604030504040204" pitchFamily="34" charset="-120"/>
              </a:rPr>
              <a:t>，國際大學程式競賽</a:t>
            </a:r>
            <a:r>
              <a:rPr lang="zh-TW" altLang="en-US" dirty="0">
                <a:latin typeface="微軟正黑體" panose="020B0604030504040204" pitchFamily="34" charset="-120"/>
              </a:rPr>
              <a:t>）</a:t>
            </a:r>
            <a:endParaRPr lang="en-US" altLang="zh-TW" dirty="0">
              <a:latin typeface="微軟正黑體" panose="020B0604030504040204" pitchFamily="34" charset="-120"/>
            </a:endParaRPr>
          </a:p>
          <a:p>
            <a:r>
              <a:rPr lang="zh-TW" altLang="zh-TW" dirty="0">
                <a:latin typeface="Arial" panose="020B0604020202020204" pitchFamily="34" charset="0"/>
              </a:rPr>
              <a:t>1970</a:t>
            </a:r>
            <a:r>
              <a:rPr lang="zh-TW" altLang="zh-TW" dirty="0">
                <a:latin typeface="微軟正黑體" panose="020B0604030504040204" pitchFamily="34" charset="-120"/>
              </a:rPr>
              <a:t>年</a:t>
            </a:r>
            <a:r>
              <a:rPr lang="zh-TW" altLang="en-US" dirty="0">
                <a:latin typeface="微軟正黑體" panose="020B0604030504040204" pitchFamily="34" charset="-120"/>
              </a:rPr>
              <a:t>美國</a:t>
            </a:r>
            <a:r>
              <a:rPr lang="zh-TW" altLang="zh-TW" dirty="0">
                <a:latin typeface="Arial" panose="020B0604020202020204" pitchFamily="34" charset="0"/>
                <a:hlinkClick r:id="rId2" tooltip="Texas A&amp;M University"/>
              </a:rPr>
              <a:t>Texas A&amp;M University</a:t>
            </a:r>
            <a:r>
              <a:rPr lang="zh-TW" altLang="zh-TW" dirty="0">
                <a:latin typeface="微軟正黑體" panose="020B0604030504040204" pitchFamily="34" charset="-120"/>
              </a:rPr>
              <a:t>大學程式比賽</a:t>
            </a:r>
            <a:endParaRPr lang="en-US" altLang="zh-TW" dirty="0">
              <a:latin typeface="微軟正黑體" panose="020B0604030504040204" pitchFamily="34" charset="-120"/>
            </a:endParaRPr>
          </a:p>
          <a:p>
            <a:r>
              <a:rPr lang="zh-TW" altLang="zh-TW" dirty="0">
                <a:latin typeface="Arial" panose="020B0604020202020204" pitchFamily="34" charset="0"/>
              </a:rPr>
              <a:t>1991</a:t>
            </a:r>
            <a:r>
              <a:rPr lang="zh-TW" altLang="en-US" dirty="0">
                <a:latin typeface="微軟正黑體" panose="020B0604030504040204" pitchFamily="34" charset="-120"/>
              </a:rPr>
              <a:t>年：亞洲首支隊伍參加世界總決賽－國立交通大學</a:t>
            </a:r>
            <a:r>
              <a:rPr lang="zh-TW" altLang="en-US" dirty="0"/>
              <a:t>。</a:t>
            </a:r>
            <a:endParaRPr lang="zh-TW" altLang="en-US" dirty="0">
              <a:latin typeface="微軟正黑體" panose="020B0604030504040204" pitchFamily="34" charset="-120"/>
            </a:endParaRPr>
          </a:p>
          <a:p>
            <a:r>
              <a:rPr lang="zh-TW" altLang="zh-TW" dirty="0">
                <a:latin typeface="Arial" panose="020B0604020202020204" pitchFamily="34" charset="0"/>
              </a:rPr>
              <a:t>1995</a:t>
            </a:r>
            <a:r>
              <a:rPr lang="zh-TW" altLang="en-US" dirty="0">
                <a:latin typeface="微軟正黑體" panose="020B0604030504040204" pitchFamily="34" charset="-120"/>
              </a:rPr>
              <a:t>年：</a:t>
            </a:r>
            <a:r>
              <a:rPr lang="zh-TW" altLang="en-US" u="sng" dirty="0">
                <a:solidFill>
                  <a:schemeClr val="hlink"/>
                </a:solidFill>
                <a:latin typeface="微軟正黑體" panose="020B0604030504040204" pitchFamily="34" charset="-120"/>
              </a:rPr>
              <a:t>台灣</a:t>
            </a:r>
            <a:r>
              <a:rPr lang="zh-TW" altLang="en-US" dirty="0">
                <a:latin typeface="微軟正黑體" panose="020B0604030504040204" pitchFamily="34" charset="-120"/>
              </a:rPr>
              <a:t>首度舉辦</a:t>
            </a:r>
            <a:r>
              <a:rPr lang="zh-TW" altLang="en-US" u="sng" dirty="0">
                <a:solidFill>
                  <a:schemeClr val="hlink"/>
                </a:solidFill>
                <a:latin typeface="微軟正黑體" panose="020B0604030504040204" pitchFamily="34" charset="-120"/>
              </a:rPr>
              <a:t>亞洲區域賽</a:t>
            </a:r>
            <a:endParaRPr lang="en-US" altLang="zh-TW" dirty="0">
              <a:latin typeface="微軟正黑體" panose="020B0604030504040204" pitchFamily="34" charset="-120"/>
            </a:endParaRPr>
          </a:p>
          <a:p>
            <a:pPr lvl="1"/>
            <a:endParaRPr lang="zh-TW" altLang="en-US" dirty="0"/>
          </a:p>
        </p:txBody>
      </p:sp>
    </p:spTree>
    <p:extLst>
      <p:ext uri="{BB962C8B-B14F-4D97-AF65-F5344CB8AC3E}">
        <p14:creationId xmlns:p14="http://schemas.microsoft.com/office/powerpoint/2010/main" val="13602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latin typeface="Arial" panose="020B0604020202020204" pitchFamily="34" charset="0"/>
              </a:rPr>
              <a:t>UVA </a:t>
            </a:r>
            <a:r>
              <a:rPr lang="zh-TW" altLang="en-US" sz="4000" dirty="0"/>
              <a:t>線上評審 </a:t>
            </a:r>
            <a:r>
              <a:rPr lang="en-US" altLang="zh-TW" sz="4000" dirty="0"/>
              <a:t>(</a:t>
            </a:r>
            <a:r>
              <a:rPr lang="en-US" altLang="en-US" sz="4000" dirty="0">
                <a:latin typeface="Arial" panose="020B0604020202020204" pitchFamily="34" charset="0"/>
              </a:rPr>
              <a:t>http://uva.onlinejudge.org/</a:t>
            </a:r>
            <a:r>
              <a:rPr lang="en-US" altLang="zh-TW" sz="4000" dirty="0">
                <a:latin typeface="Arial" panose="020B0604020202020204" pitchFamily="34" charset="0"/>
              </a:rPr>
              <a:t>)</a:t>
            </a:r>
            <a:endParaRPr lang="zh-TW" altLang="en-US" sz="4000" dirty="0"/>
          </a:p>
        </p:txBody>
      </p:sp>
      <p:sp>
        <p:nvSpPr>
          <p:cNvPr id="3" name="內容版面配置區 2"/>
          <p:cNvSpPr>
            <a:spLocks noGrp="1"/>
          </p:cNvSpPr>
          <p:nvPr>
            <p:ph idx="1"/>
          </p:nvPr>
        </p:nvSpPr>
        <p:spPr/>
        <p:txBody>
          <a:bodyPr/>
          <a:lstStyle/>
          <a:p>
            <a:pPr>
              <a:lnSpc>
                <a:spcPct val="80000"/>
              </a:lnSpc>
            </a:pPr>
            <a:r>
              <a:rPr lang="zh-TW" altLang="en-US" dirty="0">
                <a:latin typeface="微軟正黑體" panose="020B0604030504040204" pitchFamily="34" charset="-120"/>
              </a:rPr>
              <a:t>線上即時評分系統</a:t>
            </a:r>
            <a:r>
              <a:rPr lang="en-US" altLang="en-US"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rPr>
              <a:t>電腦自動評分</a:t>
            </a:r>
            <a:r>
              <a:rPr lang="en-US" altLang="en-US"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ndParaRPr>
          </a:p>
          <a:p>
            <a:pPr>
              <a:lnSpc>
                <a:spcPct val="80000"/>
              </a:lnSpc>
            </a:pPr>
            <a:r>
              <a:rPr lang="zh-TW" altLang="en-US" dirty="0">
                <a:latin typeface="微軟正黑體" panose="020B0604030504040204" pitchFamily="34" charset="-120"/>
              </a:rPr>
              <a:t>題目來源：</a:t>
            </a:r>
            <a:r>
              <a:rPr lang="en-US" altLang="zh-TW" dirty="0">
                <a:latin typeface="Arial" panose="020B0604020202020204" pitchFamily="34" charset="0"/>
              </a:rPr>
              <a:t>ACM ICPC</a:t>
            </a:r>
          </a:p>
          <a:p>
            <a:pPr>
              <a:lnSpc>
                <a:spcPct val="80000"/>
              </a:lnSpc>
            </a:pPr>
            <a:r>
              <a:rPr lang="zh-TW" altLang="en-US" dirty="0">
                <a:latin typeface="微軟正黑體" panose="020B0604030504040204" pitchFamily="34" charset="-120"/>
              </a:rPr>
              <a:t>題目總數：超過</a:t>
            </a:r>
            <a:r>
              <a:rPr lang="en-US" altLang="zh-TW" dirty="0">
                <a:latin typeface="Arial" panose="020B0604020202020204" pitchFamily="34" charset="0"/>
              </a:rPr>
              <a:t>3600</a:t>
            </a:r>
            <a:r>
              <a:rPr lang="zh-TW" altLang="en-US" dirty="0">
                <a:latin typeface="微軟正黑體" panose="020B0604030504040204" pitchFamily="34" charset="-120"/>
              </a:rPr>
              <a:t>題</a:t>
            </a:r>
            <a:endParaRPr lang="en-US" altLang="zh-TW" dirty="0">
              <a:latin typeface="微軟正黑體" panose="020B0604030504040204" pitchFamily="34" charset="-120"/>
            </a:endParaRPr>
          </a:p>
          <a:p>
            <a:endParaRPr lang="zh-TW" altLang="en-US" dirty="0"/>
          </a:p>
        </p:txBody>
      </p:sp>
      <p:pic>
        <p:nvPicPr>
          <p:cNvPr id="5" name="圖片 4"/>
          <p:cNvPicPr>
            <a:picLocks noChangeAspect="1"/>
          </p:cNvPicPr>
          <p:nvPr/>
        </p:nvPicPr>
        <p:blipFill>
          <a:blip r:embed="rId2"/>
          <a:stretch>
            <a:fillRect/>
          </a:stretch>
        </p:blipFill>
        <p:spPr>
          <a:xfrm>
            <a:off x="5332394" y="2529033"/>
            <a:ext cx="6495551" cy="3496381"/>
          </a:xfrm>
          <a:prstGeom prst="rect">
            <a:avLst/>
          </a:prstGeom>
        </p:spPr>
      </p:pic>
    </p:spTree>
    <p:extLst>
      <p:ext uri="{BB962C8B-B14F-4D97-AF65-F5344CB8AC3E}">
        <p14:creationId xmlns:p14="http://schemas.microsoft.com/office/powerpoint/2010/main" val="157987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題目格式</a:t>
            </a:r>
          </a:p>
        </p:txBody>
      </p:sp>
      <p:sp>
        <p:nvSpPr>
          <p:cNvPr id="3" name="內容版面配置區 2"/>
          <p:cNvSpPr>
            <a:spLocks noGrp="1"/>
          </p:cNvSpPr>
          <p:nvPr>
            <p:ph idx="1"/>
          </p:nvPr>
        </p:nvSpPr>
        <p:spPr/>
        <p:txBody>
          <a:bodyPr/>
          <a:lstStyle/>
          <a:p>
            <a:r>
              <a:rPr lang="zh-TW" altLang="en-US" dirty="0"/>
              <a:t>題目描述</a:t>
            </a:r>
            <a:endParaRPr lang="en-US" altLang="zh-TW" dirty="0"/>
          </a:p>
          <a:p>
            <a:r>
              <a:rPr lang="zh-TW" altLang="en-US" dirty="0"/>
              <a:t>輸入格式</a:t>
            </a:r>
            <a:endParaRPr lang="en-US" altLang="zh-TW" dirty="0"/>
          </a:p>
          <a:p>
            <a:r>
              <a:rPr lang="zh-TW" altLang="en-US" dirty="0"/>
              <a:t>輸出格式</a:t>
            </a:r>
            <a:endParaRPr lang="en-US" altLang="zh-TW" dirty="0"/>
          </a:p>
          <a:p>
            <a:r>
              <a:rPr lang="zh-TW" altLang="en-US" dirty="0"/>
              <a:t>輸入樣本</a:t>
            </a:r>
            <a:endParaRPr lang="en-US" altLang="zh-TW" dirty="0"/>
          </a:p>
          <a:p>
            <a:r>
              <a:rPr lang="zh-TW" altLang="en-US" dirty="0"/>
              <a:t>輸出樣本</a:t>
            </a:r>
          </a:p>
        </p:txBody>
      </p:sp>
      <p:pic>
        <p:nvPicPr>
          <p:cNvPr id="4" name="圖片 3"/>
          <p:cNvPicPr>
            <a:picLocks noChangeAspect="1"/>
          </p:cNvPicPr>
          <p:nvPr/>
        </p:nvPicPr>
        <p:blipFill>
          <a:blip r:embed="rId2"/>
          <a:stretch>
            <a:fillRect/>
          </a:stretch>
        </p:blipFill>
        <p:spPr>
          <a:xfrm>
            <a:off x="5399844" y="365125"/>
            <a:ext cx="5953956" cy="6192114"/>
          </a:xfrm>
          <a:prstGeom prst="rect">
            <a:avLst/>
          </a:prstGeom>
          <a:ln>
            <a:solidFill>
              <a:schemeClr val="tx1"/>
            </a:solidFill>
          </a:ln>
        </p:spPr>
      </p:pic>
    </p:spTree>
    <p:extLst>
      <p:ext uri="{BB962C8B-B14F-4D97-AF65-F5344CB8AC3E}">
        <p14:creationId xmlns:p14="http://schemas.microsoft.com/office/powerpoint/2010/main" val="199900434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1884</Words>
  <Application>Microsoft Office PowerPoint</Application>
  <PresentationFormat>寬螢幕</PresentationFormat>
  <Paragraphs>251</Paragraphs>
  <Slides>29</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29</vt:i4>
      </vt:variant>
    </vt:vector>
  </HeadingPairs>
  <TitlesOfParts>
    <vt:vector size="40" baseType="lpstr">
      <vt:lpstr>Arial Unicode MS</vt:lpstr>
      <vt:lpstr>微軟正黑體</vt:lpstr>
      <vt:lpstr>微軟正黑體</vt:lpstr>
      <vt:lpstr>新細明體</vt:lpstr>
      <vt:lpstr>Arial</vt:lpstr>
      <vt:lpstr>Calibri</vt:lpstr>
      <vt:lpstr>Courier New</vt:lpstr>
      <vt:lpstr>Franklin Gothic Medium</vt:lpstr>
      <vt:lpstr>Times New Roman</vt:lpstr>
      <vt:lpstr>Wingdings</vt:lpstr>
      <vt:lpstr>Office 佈景主題</vt:lpstr>
      <vt:lpstr>資料結構實務</vt:lpstr>
      <vt:lpstr>授課教師</vt:lpstr>
      <vt:lpstr>課程目標</vt:lpstr>
      <vt:lpstr>課程規劃</vt:lpstr>
      <vt:lpstr>成績計算</vt:lpstr>
      <vt:lpstr>疫情嚴重時授課</vt:lpstr>
      <vt:lpstr>大學生程式能力檢定 (CPE測驗)</vt:lpstr>
      <vt:lpstr>UVA 線上評審 (http://uva.onlinejudge.org/)</vt:lpstr>
      <vt:lpstr>題目格式</vt:lpstr>
      <vt:lpstr>題目難易程度分級</vt:lpstr>
      <vt:lpstr>大學程式能力檢定(CPE)</vt:lpstr>
      <vt:lpstr>CPE辦理方式</vt:lpstr>
      <vt:lpstr>CPE計分規則</vt:lpstr>
      <vt:lpstr>CPE排名規則</vt:lpstr>
      <vt:lpstr>CPE程式設計規範</vt:lpstr>
      <vt:lpstr>CPE評審伺服器回傳之訊息(1)</vt:lpstr>
      <vt:lpstr>CPE評審伺服器回傳之訊息(2)</vt:lpstr>
      <vt:lpstr>CPE解題想法</vt:lpstr>
      <vt:lpstr>理解題意</vt:lpstr>
      <vt:lpstr>THE ONE-HANDED TYPIST (UVA10393)</vt:lpstr>
      <vt:lpstr>PowerPoint 簡報</vt:lpstr>
      <vt:lpstr>解法：找出某些字母不出現的最長單字</vt:lpstr>
      <vt:lpstr>PowerPoint 簡報</vt:lpstr>
      <vt:lpstr>估計程式效率</vt:lpstr>
      <vt:lpstr>估計記憶體用量</vt:lpstr>
      <vt:lpstr>估計時間</vt:lpstr>
      <vt:lpstr>從限制條件猜測解法</vt:lpstr>
      <vt:lpstr>程式測試資料</vt:lpstr>
      <vt:lpstr>課程工具</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資料結構實務</dc:title>
  <dc:creator>Jainshone Chung</dc:creator>
  <cp:lastModifiedBy>Jainshone Chung</cp:lastModifiedBy>
  <cp:revision>36</cp:revision>
  <dcterms:created xsi:type="dcterms:W3CDTF">2020-09-10T02:45:59Z</dcterms:created>
  <dcterms:modified xsi:type="dcterms:W3CDTF">2022-09-16T03:59:42Z</dcterms:modified>
</cp:coreProperties>
</file>