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299" r:id="rId10"/>
    <p:sldId id="300" r:id="rId11"/>
    <p:sldId id="305" r:id="rId12"/>
    <p:sldId id="308" r:id="rId13"/>
    <p:sldId id="310" r:id="rId14"/>
    <p:sldId id="316" r:id="rId15"/>
    <p:sldId id="301" r:id="rId16"/>
    <p:sldId id="302" r:id="rId17"/>
    <p:sldId id="306" r:id="rId18"/>
    <p:sldId id="303" r:id="rId19"/>
    <p:sldId id="304" r:id="rId20"/>
    <p:sldId id="307" r:id="rId21"/>
    <p:sldId id="309" r:id="rId22"/>
    <p:sldId id="31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9E0BA"/>
    <a:srgbClr val="FFFFFF"/>
    <a:srgbClr val="E7FAF1"/>
    <a:srgbClr val="EAD4D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9F4F5-1AB8-4F4A-AE1B-9CCC4A7636E8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48E6-CB30-479B-8781-D039A283CB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2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503891-352D-4852-8686-6EF67531806D}" type="slidenum">
              <a:rPr lang="zh-TW" altLang="en-US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771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31BF2D8-FCCC-4535-A38C-4AA0296B43A7}" type="slidenum">
              <a:rPr lang="zh-TW" altLang="en-US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7467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0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9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1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4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38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02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3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B999-1F5D-4060-B20B-B01B2254F606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AB01-630B-4682-AE42-2BE01CF38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2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鍾健雄</a:t>
            </a:r>
            <a:endParaRPr lang="en-US" altLang="zh-TW" dirty="0" smtClean="0"/>
          </a:p>
          <a:p>
            <a:r>
              <a:rPr lang="en-US" altLang="zh-TW" smtClean="0"/>
              <a:t>2021/9/14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35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</a:t>
            </a:r>
            <a:r>
              <a:rPr lang="zh-TW" altLang="zh-TW" dirty="0">
                <a:latin typeface="Arial" panose="020B0604020202020204" pitchFamily="34" charset="0"/>
              </a:rPr>
              <a:t>語言的</a:t>
            </a:r>
            <a:r>
              <a:rPr lang="en-US" altLang="zh-TW" dirty="0">
                <a:latin typeface="Arial" panose="020B0604020202020204" pitchFamily="34" charset="0"/>
              </a:rPr>
              <a:t>FGETS</a:t>
            </a:r>
            <a:r>
              <a:rPr lang="zh-TW" altLang="zh-TW" dirty="0">
                <a:latin typeface="Arial" panose="020B0604020202020204" pitchFamily="34" charset="0"/>
              </a:rPr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scanf</a:t>
            </a:r>
            <a:r>
              <a:rPr lang="zh-TW" altLang="zh-TW" dirty="0"/>
              <a:t>讀入字串</a:t>
            </a:r>
            <a:r>
              <a:rPr lang="zh-TW" altLang="en-US" dirty="0"/>
              <a:t>時，若</a:t>
            </a:r>
            <a:r>
              <a:rPr lang="zh-TW" altLang="zh-TW" dirty="0"/>
              <a:t>遇到空白字元，</a:t>
            </a:r>
            <a:r>
              <a:rPr lang="zh-TW" altLang="en-US" dirty="0"/>
              <a:t>就停止。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 err="1"/>
              <a:t>fgets</a:t>
            </a:r>
            <a:r>
              <a:rPr lang="zh-TW" altLang="en-US" dirty="0"/>
              <a:t>可讀取</a:t>
            </a:r>
            <a:r>
              <a:rPr lang="zh-TW" altLang="zh-TW" dirty="0"/>
              <a:t>一整列資料</a:t>
            </a:r>
            <a:r>
              <a:rPr lang="zh-TW" altLang="en-US" dirty="0"/>
              <a:t>，格式如下：</a:t>
            </a:r>
            <a:endParaRPr lang="en-US" altLang="zh-TW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TW" altLang="en-US" dirty="0"/>
              <a:t>     </a:t>
            </a:r>
            <a:r>
              <a:rPr lang="en-US" altLang="zh-TW" dirty="0"/>
              <a:t>char *</a:t>
            </a:r>
            <a:r>
              <a:rPr lang="en-US" altLang="zh-TW" dirty="0" err="1"/>
              <a:t>fgets</a:t>
            </a:r>
            <a:r>
              <a:rPr lang="en-US" altLang="zh-TW" dirty="0"/>
              <a:t>(char *</a:t>
            </a:r>
            <a:r>
              <a:rPr lang="en-US" altLang="zh-TW" dirty="0" err="1"/>
              <a:t>str,int</a:t>
            </a:r>
            <a:r>
              <a:rPr lang="en-US" altLang="zh-TW" dirty="0"/>
              <a:t> </a:t>
            </a:r>
            <a:r>
              <a:rPr lang="en-US" altLang="zh-TW" dirty="0" err="1"/>
              <a:t>num,FILE</a:t>
            </a:r>
            <a:r>
              <a:rPr lang="en-US" altLang="zh-TW" dirty="0"/>
              <a:t> *stream);</a:t>
            </a:r>
          </a:p>
          <a:p>
            <a:pPr>
              <a:lnSpc>
                <a:spcPct val="100000"/>
              </a:lnSpc>
            </a:pPr>
            <a:r>
              <a:rPr lang="en-US" altLang="zh-TW" dirty="0" err="1"/>
              <a:t>fgets</a:t>
            </a:r>
            <a:r>
              <a:rPr lang="zh-TW" altLang="zh-TW" dirty="0"/>
              <a:t>讀取</a:t>
            </a:r>
            <a:r>
              <a:rPr lang="zh-TW" altLang="en-US" dirty="0"/>
              <a:t>資料</a:t>
            </a:r>
            <a:r>
              <a:rPr lang="zh-TW" altLang="zh-TW" dirty="0"/>
              <a:t>直到換行字元「</a:t>
            </a:r>
            <a:r>
              <a:rPr lang="en-US" altLang="zh-TW" dirty="0"/>
              <a:t>\n</a:t>
            </a:r>
            <a:r>
              <a:rPr lang="zh-TW" altLang="zh-TW" dirty="0"/>
              <a:t>」或資料結束</a:t>
            </a:r>
            <a:r>
              <a:rPr lang="en-US" altLang="zh-TW" dirty="0"/>
              <a:t> (EOF)</a:t>
            </a:r>
            <a:r>
              <a:rPr lang="zh-TW" altLang="zh-TW" dirty="0"/>
              <a:t>，或最多讀入</a:t>
            </a:r>
            <a:r>
              <a:rPr lang="en-US" altLang="zh-TW" dirty="0"/>
              <a:t>num-1</a:t>
            </a:r>
            <a:r>
              <a:rPr lang="zh-TW" altLang="zh-TW" dirty="0"/>
              <a:t>個字元</a:t>
            </a:r>
            <a:r>
              <a:rPr lang="en-US" altLang="zh-TW" dirty="0"/>
              <a:t>(</a:t>
            </a:r>
            <a:r>
              <a:rPr lang="zh-TW" altLang="zh-TW" dirty="0"/>
              <a:t>所得字串會以「</a:t>
            </a:r>
            <a:r>
              <a:rPr lang="en-US" altLang="zh-TW" dirty="0"/>
              <a:t>\0</a:t>
            </a:r>
            <a:r>
              <a:rPr lang="zh-TW" altLang="zh-TW" dirty="0"/>
              <a:t>」結尾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zh-TW" altLang="zh-TW" dirty="0"/>
              <a:t>若有換行字元也會一併讀取進來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zh-TW" dirty="0"/>
              <a:t>若不希望所</a:t>
            </a:r>
            <a:r>
              <a:rPr lang="zh-TW" altLang="en-US" dirty="0"/>
              <a:t>讀</a:t>
            </a:r>
            <a:r>
              <a:rPr lang="zh-TW" altLang="zh-TW" dirty="0"/>
              <a:t>得的字串尾端含有換行字元，</a:t>
            </a:r>
            <a:r>
              <a:rPr lang="zh-TW" altLang="en-US" dirty="0"/>
              <a:t>可以下列將</a:t>
            </a:r>
            <a:r>
              <a:rPr lang="zh-TW" altLang="zh-TW" dirty="0"/>
              <a:t>換行字元則將之取代為「</a:t>
            </a:r>
            <a:r>
              <a:rPr lang="en-US" altLang="zh-TW" dirty="0"/>
              <a:t>\0</a:t>
            </a:r>
            <a:r>
              <a:rPr lang="zh-TW" altLang="zh-TW" dirty="0"/>
              <a:t>」。</a:t>
            </a:r>
            <a:endParaRPr lang="en-US" altLang="zh-TW" u="sng" dirty="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05802" y="4831882"/>
            <a:ext cx="360066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>#include &lt;</a:t>
            </a:r>
            <a:r>
              <a:rPr lang="en-US" altLang="zh-TW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string.h</a:t>
            </a: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>&gt; // for </a:t>
            </a:r>
            <a:r>
              <a:rPr lang="en-US" altLang="zh-TW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strlen</a:t>
            </a: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/>
            </a:r>
            <a:b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</a:br>
            <a:r>
              <a:rPr lang="en-US" altLang="zh-TW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len</a:t>
            </a: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>=</a:t>
            </a:r>
            <a:r>
              <a:rPr lang="en-US" altLang="zh-TW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strlen</a:t>
            </a: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>(line);</a:t>
            </a:r>
            <a:b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</a:b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>if (line[len-1]=='\n') line[len-1]='\0</a:t>
            </a:r>
            <a:r>
              <a:rPr lang="en-US" altLang="zh-TW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';</a:t>
            </a:r>
            <a:endParaRPr lang="zh-TW" altLang="zh-TW" b="1" dirty="0">
              <a:solidFill>
                <a:srgbClr val="0000FF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</a:t>
            </a: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zh-TW" altLang="en-US" dirty="0">
                <a:latin typeface="Arial" panose="020B0604020202020204" pitchFamily="34" charset="0"/>
              </a:rPr>
              <a:t>筆資料（</a:t>
            </a:r>
            <a:r>
              <a:rPr lang="en-US" altLang="zh-TW" dirty="0">
                <a:latin typeface="Arial" panose="020B0604020202020204" pitchFamily="34" charset="0"/>
              </a:rPr>
              <a:t>C</a:t>
            </a:r>
            <a:r>
              <a:rPr lang="zh-TW" altLang="en-US" dirty="0">
                <a:latin typeface="Arial" panose="020B0604020202020204" pitchFamily="34" charset="0"/>
              </a:rPr>
              <a:t>語言）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zh-TW" dirty="0"/>
              <a:t>第一列為欲處理的資料筆數</a:t>
            </a:r>
            <a:r>
              <a:rPr lang="zh-TW" altLang="en-US" dirty="0"/>
              <a:t>（</a:t>
            </a:r>
            <a:r>
              <a:rPr lang="zh-TW" altLang="zh-TW" dirty="0"/>
              <a:t>此處假設為</a:t>
            </a:r>
            <a:r>
              <a:rPr lang="en-US" altLang="zh-TW" dirty="0"/>
              <a:t>n</a:t>
            </a:r>
            <a:r>
              <a:rPr lang="zh-TW" altLang="en-US" dirty="0"/>
              <a:t>）</a:t>
            </a:r>
            <a:r>
              <a:rPr lang="zh-TW" altLang="zh-TW" dirty="0"/>
              <a:t>。處理方式就是讀進</a:t>
            </a:r>
            <a:r>
              <a:rPr lang="en-US" altLang="zh-TW" dirty="0"/>
              <a:t>n</a:t>
            </a:r>
            <a:r>
              <a:rPr lang="zh-TW" altLang="zh-TW" dirty="0"/>
              <a:t>之值，並執行</a:t>
            </a:r>
            <a:r>
              <a:rPr lang="en-US" altLang="zh-TW" dirty="0"/>
              <a:t>n</a:t>
            </a:r>
            <a:r>
              <a:rPr lang="zh-TW" altLang="zh-TW" dirty="0"/>
              <a:t>次的迴圈，讀取往後的每筆</a:t>
            </a:r>
            <a:r>
              <a:rPr lang="zh-TW" altLang="zh-TW" dirty="0" smtClean="0"/>
              <a:t>資料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spc="-150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</a:t>
            </a:r>
            <a:r>
              <a:rPr lang="en-US" altLang="zh-TW" spc="-150" dirty="0">
                <a:solidFill>
                  <a:srgbClr val="FF0000"/>
                </a:solidFill>
                <a:cs typeface="Courier New" pitchFamily="49" charset="0"/>
              </a:rPr>
              <a:t>n</a:t>
            </a: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cs typeface="Courier New" pitchFamily="49" charset="0"/>
              </a:rPr>
              <a:t>scanf</a:t>
            </a: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("%</a:t>
            </a:r>
            <a:r>
              <a:rPr lang="en-US" altLang="zh-TW" spc="-150" dirty="0" err="1">
                <a:solidFill>
                  <a:srgbClr val="0000FF"/>
                </a:solidFill>
                <a:cs typeface="Courier New" pitchFamily="49" charset="0"/>
              </a:rPr>
              <a:t>d",</a:t>
            </a:r>
            <a:r>
              <a:rPr lang="en-US" altLang="zh-TW" spc="-150" dirty="0" err="1">
                <a:solidFill>
                  <a:srgbClr val="FF0000"/>
                </a:solidFill>
                <a:cs typeface="Courier New" pitchFamily="49" charset="0"/>
              </a:rPr>
              <a:t>&amp;n</a:t>
            </a: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);</a:t>
            </a:r>
            <a:b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  while (</a:t>
            </a:r>
            <a:r>
              <a:rPr lang="en-US" altLang="zh-TW" spc="-150" dirty="0">
                <a:solidFill>
                  <a:srgbClr val="FF0000"/>
                </a:solidFill>
                <a:cs typeface="Courier New" pitchFamily="49" charset="0"/>
              </a:rPr>
              <a:t>n--</a:t>
            </a: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	  /* </a:t>
            </a:r>
            <a:r>
              <a:rPr lang="zh-TW" altLang="zh-TW" spc="-150" dirty="0">
                <a:solidFill>
                  <a:srgbClr val="0000FF"/>
                </a:solidFill>
                <a:cs typeface="Courier New" pitchFamily="49" charset="0"/>
              </a:rPr>
              <a:t>依序讀取每筆資料，並處理之</a:t>
            </a: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*/</a:t>
            </a:r>
            <a:b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  }</a:t>
            </a:r>
            <a:b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28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讀至檔案結束</a:t>
            </a:r>
            <a:r>
              <a:rPr lang="zh-TW" altLang="en-US" dirty="0">
                <a:latin typeface="Arial" panose="020B0604020202020204" pitchFamily="34" charset="0"/>
              </a:rPr>
              <a:t>（</a:t>
            </a:r>
            <a:r>
              <a:rPr lang="en-US" altLang="zh-TW" dirty="0">
                <a:latin typeface="Arial" panose="020B0604020202020204" pitchFamily="34" charset="0"/>
              </a:rPr>
              <a:t>C</a:t>
            </a:r>
            <a:r>
              <a:rPr lang="zh-TW" altLang="en-US" dirty="0">
                <a:latin typeface="Arial" panose="020B0604020202020204" pitchFamily="34" charset="0"/>
              </a:rPr>
              <a:t>語言）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scanf</a:t>
            </a:r>
            <a:r>
              <a:rPr lang="zh-TW" altLang="zh-TW" dirty="0">
                <a:latin typeface="+mn-lt"/>
              </a:rPr>
              <a:t>會回傳它成功讀入的元素個數；當讀到檔案結束時，</a:t>
            </a:r>
            <a:r>
              <a:rPr lang="en-US" altLang="zh-TW" dirty="0" err="1">
                <a:latin typeface="+mn-lt"/>
              </a:rPr>
              <a:t>scanf</a:t>
            </a:r>
            <a:r>
              <a:rPr lang="zh-TW" altLang="zh-TW" dirty="0">
                <a:latin typeface="+mn-lt"/>
              </a:rPr>
              <a:t>則回傳</a:t>
            </a:r>
            <a:r>
              <a:rPr lang="en-US" altLang="zh-TW" dirty="0" smtClean="0">
                <a:latin typeface="+mn-lt"/>
              </a:rPr>
              <a:t>EOF</a:t>
            </a:r>
          </a:p>
          <a:p>
            <a:pPr>
              <a:defRPr/>
            </a:pP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x;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while (</a:t>
            </a: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scanf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("%</a:t>
            </a: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d",&amp;x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)!=</a:t>
            </a:r>
            <a:r>
              <a:rPr lang="en-US" altLang="zh-TW" spc="-15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EOF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	   /* </a:t>
            </a:r>
            <a:r>
              <a:rPr lang="zh-TW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zh-TW" spc="-150" dirty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	   }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latin typeface="+mn-lt"/>
              <a:cs typeface="Courier New" pitchFamily="49" charset="0"/>
            </a:endParaRPr>
          </a:p>
          <a:p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611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zh-TW" cap="none" dirty="0" smtClean="0">
                <a:latin typeface="Arial" panose="020B0604020202020204" pitchFamily="34" charset="0"/>
              </a:rPr>
              <a:t>讀至</a:t>
            </a:r>
            <a:r>
              <a:rPr lang="en-US" altLang="zh-TW" cap="none" dirty="0" smtClean="0">
                <a:latin typeface="Arial" panose="020B0604020202020204" pitchFamily="34" charset="0"/>
              </a:rPr>
              <a:t>0</a:t>
            </a:r>
            <a:r>
              <a:rPr lang="zh-TW" altLang="zh-TW" cap="none" dirty="0" smtClean="0">
                <a:latin typeface="Arial" panose="020B0604020202020204" pitchFamily="34" charset="0"/>
              </a:rPr>
              <a:t>結束</a:t>
            </a:r>
            <a:r>
              <a:rPr lang="zh-TW" altLang="en-US" cap="none" dirty="0" smtClean="0">
                <a:latin typeface="Arial" panose="020B0604020202020204" pitchFamily="34" charset="0"/>
              </a:rPr>
              <a:t>（</a:t>
            </a:r>
            <a:r>
              <a:rPr lang="en-US" altLang="zh-TW" cap="none" dirty="0" smtClean="0">
                <a:latin typeface="Arial" panose="020B0604020202020204" pitchFamily="34" charset="0"/>
              </a:rPr>
              <a:t>C</a:t>
            </a:r>
            <a:r>
              <a:rPr lang="zh-TW" altLang="en-US" cap="none" dirty="0" smtClean="0">
                <a:latin typeface="Arial" panose="020B0604020202020204" pitchFamily="34" charset="0"/>
              </a:rPr>
              <a:t>語言）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</a:rPr>
              <a:t>讀入資料，</a:t>
            </a:r>
            <a:r>
              <a:rPr lang="zh-TW" altLang="zh-TW" dirty="0">
                <a:latin typeface="+mn-lt"/>
              </a:rPr>
              <a:t>簡單地加個判斷</a:t>
            </a:r>
            <a:r>
              <a:rPr lang="zh-TW" altLang="en-US" dirty="0">
                <a:latin typeface="+mn-lt"/>
              </a:rPr>
              <a:t>是否為</a:t>
            </a:r>
            <a:r>
              <a:rPr lang="en-US" altLang="zh-TW" dirty="0">
                <a:latin typeface="+mn-lt"/>
              </a:rPr>
              <a:t>0</a:t>
            </a:r>
            <a:r>
              <a:rPr lang="zh-TW" altLang="en-US" dirty="0">
                <a:latin typeface="+mn-lt"/>
              </a:rPr>
              <a:t>。若是，</a:t>
            </a:r>
            <a:r>
              <a:rPr lang="zh-TW" altLang="zh-TW" dirty="0">
                <a:latin typeface="+mn-lt"/>
              </a:rPr>
              <a:t>跳出迴圈即可。</a:t>
            </a:r>
            <a:endParaRPr lang="en-US" altLang="zh-TW" u="sng" dirty="0">
              <a:solidFill>
                <a:schemeClr val="hlink"/>
              </a:solidFill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n;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while (</a:t>
            </a: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scanf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("%</a:t>
            </a:r>
            <a:r>
              <a:rPr lang="en-US" altLang="zh-TW" spc="-150" dirty="0" err="1">
                <a:solidFill>
                  <a:srgbClr val="0000FF"/>
                </a:solidFill>
                <a:latin typeface="+mn-lt"/>
                <a:cs typeface="Courier New" pitchFamily="49" charset="0"/>
              </a:rPr>
              <a:t>d",&amp;n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)!=</a:t>
            </a:r>
            <a:r>
              <a:rPr lang="en-US" altLang="zh-TW" spc="-15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EOF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   if (n==0) break;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      /* </a:t>
            </a:r>
            <a:r>
              <a:rPr lang="zh-TW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*/</a:t>
            </a:r>
            <a:endParaRPr lang="zh-TW" altLang="zh-TW" spc="-150" dirty="0">
              <a:solidFill>
                <a:srgbClr val="0000FF"/>
              </a:solidFill>
              <a:latin typeface="+mn-lt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zh-TW" spc="-150" dirty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	}</a:t>
            </a: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+mn-lt"/>
                <a:cs typeface="Courier New" pitchFamily="49" charset="0"/>
              </a:rPr>
            </a:br>
            <a:r>
              <a:rPr lang="en-US" altLang="zh-TW" spc="-150" dirty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}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C++</a:t>
            </a:r>
            <a:r>
              <a:rPr lang="zh-TW" altLang="en-US" sz="5400" dirty="0" smtClean="0"/>
              <a:t>語言</a:t>
            </a:r>
            <a:r>
              <a:rPr lang="zh-TW" altLang="en-US" sz="5400" dirty="0"/>
              <a:t>基本輸出與輸入方法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1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C++</a:t>
            </a:r>
            <a:r>
              <a:rPr lang="zh-TW" altLang="zh-TW" dirty="0">
                <a:latin typeface="Arial" panose="020B0604020202020204" pitchFamily="34" charset="0"/>
              </a:rPr>
              <a:t>的</a:t>
            </a:r>
            <a:r>
              <a:rPr lang="en-US" altLang="zh-TW" dirty="0" smtClean="0">
                <a:latin typeface="Arial" panose="020B0604020202020204" pitchFamily="34" charset="0"/>
              </a:rPr>
              <a:t>CIN</a:t>
            </a:r>
            <a:r>
              <a:rPr lang="zh-TW" altLang="en-US" dirty="0" smtClean="0">
                <a:latin typeface="Arial" panose="020B0604020202020204" pitchFamily="34" charset="0"/>
              </a:rPr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char </a:t>
            </a:r>
            <a:r>
              <a:rPr lang="en-US" altLang="zh-TW" spc="-150" dirty="0" err="1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ch,str</a:t>
            </a:r>
            <a: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[64];</a:t>
            </a:r>
            <a:b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float value;</a:t>
            </a:r>
            <a:b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cin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ch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str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num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&gt;&gt;</a:t>
            </a:r>
            <a:r>
              <a:rPr lang="zh-TW" altLang="en-US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value</a:t>
            </a:r>
            <a:r>
              <a:rPr lang="en-US" altLang="zh-TW" spc="-150" dirty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;</a:t>
            </a:r>
            <a:endParaRPr lang="zh-TW" altLang="zh-TW" spc="-150" dirty="0">
              <a:solidFill>
                <a:srgbClr val="0000FF"/>
              </a:solidFill>
              <a:ea typeface="新細明體" charset="-12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16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</a:rPr>
              <a:t>CIN.GETLINE</a:t>
            </a:r>
            <a:r>
              <a:rPr lang="zh-TW" altLang="zh-TW" dirty="0">
                <a:latin typeface="Arial" panose="020B0604020202020204" pitchFamily="34" charset="0"/>
              </a:rPr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讀取到換行字元「</a:t>
            </a:r>
            <a:r>
              <a:rPr lang="en-US" altLang="zh-TW" dirty="0"/>
              <a:t>\n</a:t>
            </a:r>
            <a:r>
              <a:rPr lang="zh-TW" altLang="zh-TW" dirty="0"/>
              <a:t>」或檔案結束</a:t>
            </a:r>
            <a:r>
              <a:rPr lang="en-US" altLang="zh-TW" dirty="0"/>
              <a:t> (</a:t>
            </a:r>
            <a:r>
              <a:rPr lang="en-US" altLang="zh-TW" dirty="0" err="1"/>
              <a:t>eof</a:t>
            </a:r>
            <a:r>
              <a:rPr lang="en-US" altLang="zh-TW" dirty="0"/>
              <a:t>) </a:t>
            </a:r>
            <a:r>
              <a:rPr lang="zh-TW" altLang="zh-TW" dirty="0"/>
              <a:t>為止，所讀得的字串不含換行字元「</a:t>
            </a:r>
            <a:r>
              <a:rPr lang="en-US" altLang="zh-TW" dirty="0"/>
              <a:t>\n</a:t>
            </a:r>
            <a:r>
              <a:rPr lang="zh-TW" altLang="zh-TW" dirty="0"/>
              <a:t>」，並會以「</a:t>
            </a:r>
            <a:r>
              <a:rPr lang="en-US" altLang="zh-TW" dirty="0"/>
              <a:t>\0</a:t>
            </a:r>
            <a:r>
              <a:rPr lang="zh-TW" altLang="zh-TW" dirty="0"/>
              <a:t>」結束</a:t>
            </a:r>
            <a:r>
              <a:rPr lang="zh-TW" altLang="en-US" dirty="0"/>
              <a:t>：</a:t>
            </a:r>
            <a:endParaRPr lang="en-US" altLang="zh-TW" u="sng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char line[64];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cin.getline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(line,64);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5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C++</a:t>
            </a:r>
            <a:r>
              <a:rPr lang="zh-TW" altLang="zh-TW" dirty="0">
                <a:latin typeface="Arial" panose="020B0604020202020204" pitchFamily="34" charset="0"/>
              </a:rPr>
              <a:t>的</a:t>
            </a:r>
            <a:r>
              <a:rPr lang="en-US" altLang="zh-TW" dirty="0">
                <a:latin typeface="Arial" panose="020B0604020202020204" pitchFamily="34" charset="0"/>
              </a:rPr>
              <a:t>COUT</a:t>
            </a:r>
            <a:r>
              <a:rPr lang="zh-TW" altLang="zh-TW" dirty="0">
                <a:latin typeface="Arial" panose="020B0604020202020204" pitchFamily="34" charset="0"/>
              </a:rPr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char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='A',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[64]="Apple";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=3;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float pi=3.14;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&lt;&lt;"Hello World!"&lt;&lt;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&lt;&lt;"Output: 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&lt;&lt;","&lt;&lt;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&lt;&lt;","&lt;&lt;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&lt;&lt;","&lt;&lt;pi&lt;&lt;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設定</a:t>
            </a:r>
            <a:r>
              <a:rPr lang="pt-BR" altLang="zh-TW" dirty="0" smtClean="0">
                <a:latin typeface="Arial" panose="020B0604020202020204" pitchFamily="34" charset="0"/>
              </a:rPr>
              <a:t>C</a:t>
            </a:r>
            <a:r>
              <a:rPr lang="pt-BR" altLang="zh-TW" dirty="0">
                <a:latin typeface="Arial" panose="020B0604020202020204" pitchFamily="34" charset="0"/>
              </a:rPr>
              <a:t>++</a:t>
            </a:r>
            <a:r>
              <a:rPr lang="zh-TW" altLang="zh-TW" dirty="0">
                <a:latin typeface="Arial" panose="020B0604020202020204" pitchFamily="34" charset="0"/>
              </a:rPr>
              <a:t>的</a:t>
            </a:r>
            <a:r>
              <a:rPr lang="en-US" altLang="zh-TW" dirty="0">
                <a:latin typeface="Arial" panose="020B0604020202020204" pitchFamily="34" charset="0"/>
              </a:rPr>
              <a:t>COUT</a:t>
            </a:r>
            <a:r>
              <a:rPr lang="zh-TW" altLang="zh-TW" dirty="0">
                <a:latin typeface="Arial" panose="020B0604020202020204" pitchFamily="34" charset="0"/>
              </a:rPr>
              <a:t>函式</a:t>
            </a:r>
            <a:r>
              <a:rPr lang="zh-TW" altLang="en-US" dirty="0">
                <a:latin typeface="Arial" panose="020B0604020202020204" pitchFamily="34" charset="0"/>
              </a:rPr>
              <a:t>輸出格式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spc="-150" dirty="0">
                <a:latin typeface="Courier New" pitchFamily="49" charset="0"/>
                <a:cs typeface="Courier New" pitchFamily="49" charset="0"/>
              </a:rPr>
              <a:t>必須先引入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zh-TW" spc="-150" dirty="0">
                <a:latin typeface="Courier New" pitchFamily="49" charset="0"/>
                <a:cs typeface="Courier New" pitchFamily="49" charset="0"/>
              </a:rPr>
              <a:t>標頭</a:t>
            </a:r>
            <a:r>
              <a:rPr lang="zh-TW" altLang="zh-TW" spc="-150" dirty="0" smtClean="0">
                <a:latin typeface="Courier New" pitchFamily="49" charset="0"/>
                <a:cs typeface="Courier New" pitchFamily="49" charset="0"/>
              </a:rPr>
              <a:t>檔</a:t>
            </a:r>
            <a:endParaRPr lang="en-US" altLang="zh-TW" spc="-15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TW" spc="-15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value=1.83;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(8)&lt;&lt;</a:t>
            </a:r>
            <a:r>
              <a:rPr lang="en-US" altLang="zh-TW" spc="-1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&lt;&lt;fixed&lt;&lt;value</a:t>
            </a:r>
            <a:r>
              <a:rPr lang="en-US" altLang="zh-TW" spc="-1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973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>
                <a:latin typeface="Arial" panose="020B0604020202020204" pitchFamily="34" charset="0"/>
              </a:rPr>
              <a:t>C++</a:t>
            </a:r>
            <a:r>
              <a:rPr lang="zh-TW" altLang="en-US" dirty="0">
                <a:latin typeface="Arial" panose="020B0604020202020204" pitchFamily="34" charset="0"/>
              </a:rPr>
              <a:t>輸出格式化</a:t>
            </a:r>
            <a:r>
              <a:rPr lang="zh-TW" altLang="en-US" dirty="0" smtClean="0">
                <a:latin typeface="Arial" panose="020B0604020202020204" pitchFamily="34" charset="0"/>
              </a:rPr>
              <a:t>控制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9742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4057">
                  <a:extLst>
                    <a:ext uri="{9D8B030D-6E8A-4147-A177-3AD203B41FA5}">
                      <a16:colId xmlns:a16="http://schemas.microsoft.com/office/drawing/2014/main" val="1905345717"/>
                    </a:ext>
                  </a:extLst>
                </a:gridCol>
                <a:gridCol w="6531543">
                  <a:extLst>
                    <a:ext uri="{9D8B030D-6E8A-4147-A177-3AD203B41FA5}">
                      <a16:colId xmlns:a16="http://schemas.microsoft.com/office/drawing/2014/main" val="390739099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setw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(n)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保留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n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個字元的寬度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7039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setfill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ch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內容長度不足時，要填補的字元。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69629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right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靠右對齊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711095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left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靠左對齊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03241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setprecision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(n)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設定小數點位數為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n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位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768856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fixed 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小數位數不足時補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20346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oct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進位表示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56731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dec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進位表示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7938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hex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16 </a:t>
                      </a: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進位表示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78965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showpos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強制顯示正負符號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948917"/>
                  </a:ext>
                </a:extLst>
              </a:tr>
              <a:tr h="370840"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noshowpos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indent="1270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負數則顯示負號，但正數不顯示正號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6" marR="36196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82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C</a:t>
            </a:r>
            <a:r>
              <a:rPr lang="zh-TW" altLang="en-US" sz="4800" dirty="0" smtClean="0"/>
              <a:t>語言</a:t>
            </a:r>
            <a:r>
              <a:rPr lang="zh-TW" altLang="en-US" sz="4800" dirty="0"/>
              <a:t>基本輸出與</a:t>
            </a:r>
            <a:r>
              <a:rPr lang="zh-TW" altLang="en-US" sz="4800" dirty="0" smtClean="0"/>
              <a:t>輸入方法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6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</a:t>
            </a: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zh-TW" altLang="en-US" dirty="0">
                <a:latin typeface="Arial" panose="020B0604020202020204" pitchFamily="34" charset="0"/>
              </a:rPr>
              <a:t>筆資料（</a:t>
            </a:r>
            <a:r>
              <a:rPr lang="en-US" altLang="zh-TW" dirty="0" smtClean="0">
                <a:latin typeface="Arial" panose="020B0604020202020204" pitchFamily="34" charset="0"/>
              </a:rPr>
              <a:t>C++</a:t>
            </a:r>
            <a:r>
              <a:rPr lang="zh-TW" altLang="en-US" dirty="0" smtClean="0">
                <a:latin typeface="Arial" panose="020B0604020202020204" pitchFamily="34" charset="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n--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// </a:t>
            </a:r>
            <a:r>
              <a:rPr lang="zh-TW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依序讀取每筆資料，並處理之 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82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讀至檔案結束</a:t>
            </a:r>
            <a:r>
              <a:rPr lang="zh-TW" altLang="en-US" dirty="0">
                <a:latin typeface="Arial" panose="020B0604020202020204" pitchFamily="34" charset="0"/>
              </a:rPr>
              <a:t>（</a:t>
            </a:r>
            <a:r>
              <a:rPr lang="en-US" altLang="zh-TW" dirty="0" smtClean="0">
                <a:latin typeface="Arial" panose="020B0604020202020204" pitchFamily="34" charset="0"/>
              </a:rPr>
              <a:t>C++</a:t>
            </a:r>
            <a:r>
              <a:rPr lang="zh-TW" altLang="en-US" dirty="0" smtClean="0">
                <a:latin typeface="Arial" panose="020B0604020202020204" pitchFamily="34" charset="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當檔案結束時，</a:t>
            </a:r>
            <a:r>
              <a:rPr lang="en-US" altLang="zh-TW" dirty="0" err="1">
                <a:latin typeface="Arial" panose="020B0604020202020204" pitchFamily="34" charset="0"/>
              </a:rPr>
              <a:t>cin</a:t>
            </a:r>
            <a:r>
              <a:rPr lang="zh-TW" altLang="en-US" dirty="0">
                <a:latin typeface="Arial" panose="020B0604020202020204" pitchFamily="34" charset="0"/>
              </a:rPr>
              <a:t>得到的</a:t>
            </a:r>
            <a:r>
              <a:rPr lang="zh-TW" altLang="zh-TW" dirty="0">
                <a:latin typeface="Arial" panose="020B0604020202020204" pitchFamily="34" charset="0"/>
              </a:rPr>
              <a:t>值會變成</a:t>
            </a:r>
            <a:r>
              <a:rPr lang="en-US" altLang="zh-TW" dirty="0">
                <a:latin typeface="Arial" panose="020B0604020202020204" pitchFamily="34" charset="0"/>
              </a:rPr>
              <a:t>NULL</a:t>
            </a:r>
            <a:r>
              <a:rPr lang="zh-TW" altLang="zh-TW" dirty="0">
                <a:latin typeface="Arial" panose="020B0604020202020204" pitchFamily="34" charset="0"/>
              </a:rPr>
              <a:t>，也就是</a:t>
            </a:r>
            <a:r>
              <a:rPr lang="en-US" altLang="zh-TW" dirty="0">
                <a:latin typeface="Arial" panose="020B0604020202020204" pitchFamily="34" charset="0"/>
              </a:rPr>
              <a:t>0</a:t>
            </a:r>
            <a:r>
              <a:rPr lang="zh-TW" altLang="zh-TW" dirty="0">
                <a:latin typeface="Arial" panose="020B0604020202020204" pitchFamily="34" charset="0"/>
              </a:rPr>
              <a:t>，代表</a:t>
            </a:r>
            <a:r>
              <a:rPr lang="en-US" altLang="zh-TW" dirty="0" smtClean="0">
                <a:latin typeface="Arial" panose="020B0604020202020204" pitchFamily="34" charset="0"/>
              </a:rPr>
              <a:t>false</a:t>
            </a:r>
          </a:p>
          <a:p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x;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&gt;&gt;x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// </a:t>
            </a:r>
            <a:r>
              <a:rPr lang="zh-TW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13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rial" panose="020B0604020202020204" pitchFamily="34" charset="0"/>
              </a:rPr>
              <a:t>讀至</a:t>
            </a:r>
            <a:r>
              <a:rPr lang="en-US" altLang="zh-TW" dirty="0">
                <a:latin typeface="Arial" panose="020B0604020202020204" pitchFamily="34" charset="0"/>
              </a:rPr>
              <a:t>0</a:t>
            </a:r>
            <a:r>
              <a:rPr lang="zh-TW" altLang="zh-TW" dirty="0">
                <a:latin typeface="Arial" panose="020B0604020202020204" pitchFamily="34" charset="0"/>
              </a:rPr>
              <a:t>結束</a:t>
            </a:r>
            <a:r>
              <a:rPr lang="zh-TW" altLang="en-US" dirty="0">
                <a:latin typeface="Arial" panose="020B0604020202020204" pitchFamily="34" charset="0"/>
              </a:rPr>
              <a:t>（</a:t>
            </a:r>
            <a:r>
              <a:rPr lang="en-US" altLang="zh-TW" dirty="0" smtClean="0">
                <a:latin typeface="Arial" panose="020B0604020202020204" pitchFamily="34" charset="0"/>
              </a:rPr>
              <a:t>C++</a:t>
            </a:r>
            <a:r>
              <a:rPr lang="zh-TW" altLang="en-US" dirty="0" smtClean="0">
                <a:latin typeface="Arial" panose="020B0604020202020204" pitchFamily="34" charset="0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讀入資料，</a:t>
            </a:r>
            <a:r>
              <a:rPr lang="zh-TW" altLang="zh-TW" dirty="0"/>
              <a:t>簡單地加個判斷</a:t>
            </a:r>
            <a:r>
              <a:rPr lang="zh-TW" altLang="en-US" dirty="0"/>
              <a:t>是否為</a:t>
            </a:r>
            <a:r>
              <a:rPr lang="en-US" altLang="zh-TW" dirty="0"/>
              <a:t>0</a:t>
            </a:r>
            <a:r>
              <a:rPr lang="zh-TW" altLang="en-US" dirty="0"/>
              <a:t>。若是，</a:t>
            </a:r>
            <a:r>
              <a:rPr lang="zh-TW" altLang="zh-TW" dirty="0"/>
              <a:t>跳出迴圈</a:t>
            </a:r>
            <a:r>
              <a:rPr lang="zh-TW" altLang="zh-TW" dirty="0" smtClean="0"/>
              <a:t>即可</a:t>
            </a:r>
            <a:endParaRPr lang="en-US" altLang="zh-TW" dirty="0" smtClean="0"/>
          </a:p>
          <a:p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main() {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n;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zh-TW" spc="-15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&gt;&gt;n) {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altLang="zh-TW" spc="-1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n==0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) break;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zh-TW" altLang="zh-TW" spc="-150" dirty="0">
                <a:latin typeface="Courier New" pitchFamily="49" charset="0"/>
                <a:cs typeface="Courier New" pitchFamily="49" charset="0"/>
              </a:rPr>
              <a:t>處理目前這筆資料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   return 0;</a:t>
            </a:r>
            <a:br>
              <a:rPr lang="en-US" altLang="zh-TW" spc="-15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zh-TW" spc="-150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39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螢幕顯示與輸出格式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charset="0"/>
                <a:ea typeface="微軟正黑體" charset="0"/>
              </a:rPr>
              <a:t>printf</a:t>
            </a:r>
            <a:r>
              <a:rPr lang="en-US" altLang="zh-TW" dirty="0">
                <a:latin typeface="微軟正黑體" charset="0"/>
                <a:ea typeface="微軟正黑體" charset="0"/>
              </a:rPr>
              <a:t>() </a:t>
            </a:r>
            <a:r>
              <a:rPr lang="zh-TW" altLang="en-US" dirty="0">
                <a:latin typeface="微軟正黑體" charset="0"/>
                <a:ea typeface="微軟正黑體" charset="0"/>
              </a:rPr>
              <a:t>的輸出格式控制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b="1" dirty="0" err="1">
                <a:solidFill>
                  <a:srgbClr val="0000FF"/>
                </a:solidFill>
                <a:latin typeface="微軟正黑體" charset="0"/>
                <a:ea typeface="微軟正黑體" charset="0"/>
              </a:rPr>
              <a:t>printf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(“</a:t>
            </a:r>
            <a:r>
              <a:rPr lang="zh-TW" altLang="en-US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格式化字串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”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,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 </a:t>
            </a:r>
            <a:r>
              <a:rPr lang="zh-TW" altLang="en-US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1, </a:t>
            </a:r>
            <a:r>
              <a:rPr lang="zh-TW" altLang="en-US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1, …)</a:t>
            </a:r>
            <a:r>
              <a:rPr lang="en-US" altLang="zh-TW" sz="4400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;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77244"/>
              </p:ext>
            </p:extLst>
          </p:nvPr>
        </p:nvGraphicFramePr>
        <p:xfrm>
          <a:off x="1584542" y="2911975"/>
          <a:ext cx="66513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25">
                  <a:extLst>
                    <a:ext uri="{9D8B030D-6E8A-4147-A177-3AD203B41FA5}">
                      <a16:colId xmlns:a16="http://schemas.microsoft.com/office/drawing/2014/main" val="41110606"/>
                    </a:ext>
                  </a:extLst>
                </a:gridCol>
                <a:gridCol w="4112598">
                  <a:extLst>
                    <a:ext uri="{9D8B030D-6E8A-4147-A177-3AD203B41FA5}">
                      <a16:colId xmlns:a16="http://schemas.microsoft.com/office/drawing/2014/main" val="2397348932"/>
                    </a:ext>
                  </a:extLst>
                </a:gridCol>
                <a:gridCol w="1323698">
                  <a:extLst>
                    <a:ext uri="{9D8B030D-6E8A-4147-A177-3AD203B41FA5}">
                      <a16:colId xmlns:a16="http://schemas.microsoft.com/office/drawing/2014/main" val="106627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控制符號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適用之型別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2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%d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十進位的整數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int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8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%u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無正負號的十進位整數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unsigned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int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%o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無正負號的八進位整數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unsigned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int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7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%x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無正負號的十六進位整數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英文部分小寫 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a-f)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unsigned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int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%X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無正負號的十六進位整數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英文部分大寫 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A-F)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unsigned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int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%f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浮點數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小數點表示法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float, double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%e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浮點數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科學符號表示法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指數使用小寫 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float, double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%E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浮點數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科學符號表示法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指數使用大寫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E)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float, double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2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%c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輸出字元型別的資料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char</a:t>
                      </a:r>
                      <a:endParaRPr lang="zh-TW" altLang="en-US" sz="1600" baseline="0" dirty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3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TW" sz="2400" dirty="0" err="1">
                <a:latin typeface="微軟正黑體" charset="0"/>
                <a:ea typeface="微軟正黑體" charset="0"/>
              </a:rPr>
              <a:t>printf</a:t>
            </a:r>
            <a:r>
              <a:rPr lang="en-US" altLang="zh-TW" sz="2400" dirty="0">
                <a:latin typeface="微軟正黑體" charset="0"/>
                <a:ea typeface="微軟正黑體" charset="0"/>
              </a:rPr>
              <a:t>()  </a:t>
            </a:r>
            <a:r>
              <a:rPr lang="zh-TW" altLang="en-US" sz="2400" dirty="0">
                <a:latin typeface="微軟正黑體" charset="0"/>
                <a:ea typeface="微軟正黑體" charset="0"/>
              </a:rPr>
              <a:t>不只可輸出變數值</a:t>
            </a:r>
            <a:r>
              <a:rPr lang="en-US" altLang="zh-TW" sz="2400" dirty="0">
                <a:latin typeface="微軟正黑體" charset="0"/>
                <a:ea typeface="微軟正黑體" charset="0"/>
              </a:rPr>
              <a:t>,  </a:t>
            </a:r>
            <a:r>
              <a:rPr lang="zh-TW" altLang="en-US" sz="2400" dirty="0">
                <a:latin typeface="微軟正黑體" charset="0"/>
                <a:ea typeface="微軟正黑體" charset="0"/>
              </a:rPr>
              <a:t>更可以輸出算式的運算結果。但提醒您</a:t>
            </a:r>
            <a:r>
              <a:rPr lang="zh-TW" altLang="en-US" sz="2400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要注意指定算式的輸出格式時</a:t>
            </a:r>
            <a:r>
              <a:rPr lang="en-US" altLang="zh-TW" sz="2400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,  </a:t>
            </a:r>
            <a:r>
              <a:rPr lang="zh-TW" altLang="en-US" sz="2400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必須能符合運算結果的資料型別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charset="0"/>
                <a:ea typeface="微軟正黑體" charset="0"/>
              </a:rPr>
              <a:t>輸出格式的應用：不同的浮點數表示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法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400" dirty="0">
                <a:latin typeface="微軟正黑體" charset="0"/>
                <a:ea typeface="微軟正黑體" charset="0"/>
              </a:rPr>
              <a:t>以小數點表示浮點</a:t>
            </a:r>
            <a:r>
              <a:rPr lang="zh-TW" altLang="en-US" sz="2400" dirty="0" smtClean="0">
                <a:latin typeface="微軟正黑體" charset="0"/>
                <a:ea typeface="微軟正黑體" charset="0"/>
              </a:rPr>
              <a:t>數 </a:t>
            </a:r>
            <a:r>
              <a:rPr lang="en-US" altLang="zh-TW" sz="2400" dirty="0" smtClean="0">
                <a:latin typeface="微軟正黑體" charset="0"/>
                <a:ea typeface="微軟正黑體" charset="0"/>
              </a:rPr>
              <a:t>%f</a:t>
            </a:r>
          </a:p>
          <a:p>
            <a:pPr lvl="1">
              <a:lnSpc>
                <a:spcPct val="100000"/>
              </a:lnSpc>
            </a:pPr>
            <a:r>
              <a:rPr lang="zh-TW" altLang="en-US" sz="2400" dirty="0">
                <a:latin typeface="微軟正黑體" charset="0"/>
                <a:ea typeface="微軟正黑體" charset="0"/>
              </a:rPr>
              <a:t>以科學符號</a:t>
            </a:r>
            <a:r>
              <a:rPr lang="zh-TW" altLang="en-US" sz="2400" dirty="0" smtClean="0">
                <a:latin typeface="微軟正黑體" charset="0"/>
                <a:ea typeface="微軟正黑體" charset="0"/>
              </a:rPr>
              <a:t>表示</a:t>
            </a:r>
            <a:r>
              <a:rPr lang="zh-TW" altLang="en-US" sz="2400" dirty="0">
                <a:latin typeface="微軟正黑體" charset="0"/>
                <a:ea typeface="微軟正黑體" charset="0"/>
              </a:rPr>
              <a:t>浮點</a:t>
            </a:r>
            <a:r>
              <a:rPr lang="zh-TW" altLang="en-US" sz="2400" dirty="0" smtClean="0">
                <a:latin typeface="微軟正黑體" charset="0"/>
                <a:ea typeface="微軟正黑體" charset="0"/>
              </a:rPr>
              <a:t>數 </a:t>
            </a:r>
            <a:r>
              <a:rPr lang="en-US" altLang="zh-TW" sz="2400" dirty="0" smtClean="0">
                <a:latin typeface="微軟正黑體" charset="0"/>
                <a:ea typeface="微軟正黑體" charset="0"/>
              </a:rPr>
              <a:t>%e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26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輸出格式的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參數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dirty="0" smtClean="0">
                <a:latin typeface="微軟正黑體" charset="0"/>
                <a:ea typeface="微軟正黑體" charset="0"/>
              </a:rPr>
              <a:t>- 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：輸出數字向左靠齊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dirty="0" smtClean="0">
                <a:latin typeface="微軟正黑體" charset="0"/>
                <a:ea typeface="微軟正黑體" charset="0"/>
              </a:rPr>
              <a:t>+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：輸出數值前加正或負符號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/>
            <a:r>
              <a:rPr lang="zh-TW" altLang="en-US" dirty="0" smtClean="0">
                <a:latin typeface="微軟正黑體" charset="0"/>
                <a:ea typeface="微軟正黑體" charset="0"/>
              </a:rPr>
              <a:t>數字：固定欄位顯示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i="1" dirty="0" smtClean="0">
                <a:latin typeface="微軟正黑體" charset="0"/>
                <a:ea typeface="微軟正黑體" charset="0"/>
              </a:rPr>
              <a:t>h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：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short 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int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i="1" dirty="0" smtClean="0">
                <a:latin typeface="微軟正黑體" charset="0"/>
                <a:ea typeface="微軟正黑體" charset="0"/>
              </a:rPr>
              <a:t>l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：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long </a:t>
            </a:r>
            <a:r>
              <a:rPr lang="en-US" altLang="zh-TW" dirty="0" err="1" smtClean="0">
                <a:latin typeface="微軟正黑體" charset="0"/>
                <a:ea typeface="微軟正黑體" charset="0"/>
              </a:rPr>
              <a:t>int</a:t>
            </a:r>
            <a:endParaRPr lang="zh-TW" altLang="en-US" dirty="0">
              <a:latin typeface="微軟正黑體" charset="0"/>
              <a:ea typeface="微軟正黑體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4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charset="0"/>
                <a:ea typeface="微軟正黑體" charset="0"/>
              </a:rPr>
              <a:t>指定固定寬度的輸出欄位</a:t>
            </a:r>
          </a:p>
          <a:p>
            <a:pPr lvl="1"/>
            <a:r>
              <a:rPr lang="zh-TW" altLang="en-US" sz="2000" dirty="0">
                <a:latin typeface="微軟正黑體" charset="0"/>
                <a:ea typeface="微軟正黑體" charset="0"/>
              </a:rPr>
              <a:t>整數的設定方式：</a:t>
            </a:r>
            <a:r>
              <a:rPr lang="zh-TW" altLang="en-US" sz="2000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直接以數字指定寬度</a:t>
            </a:r>
          </a:p>
          <a:p>
            <a:pPr lvl="1"/>
            <a:r>
              <a:rPr lang="zh-TW" altLang="en-US" sz="2000" dirty="0">
                <a:latin typeface="微軟正黑體" charset="0"/>
                <a:ea typeface="微軟正黑體" charset="0"/>
              </a:rPr>
              <a:t>浮點數的設定方式：</a:t>
            </a:r>
            <a:r>
              <a:rPr lang="zh-TW" altLang="en-US" sz="2000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可同時指定整數部分和小數部分的位數</a:t>
            </a:r>
            <a:r>
              <a:rPr lang="en-US" altLang="zh-TW" sz="2000" dirty="0">
                <a:latin typeface="微軟正黑體" charset="0"/>
                <a:ea typeface="微軟正黑體" charset="0"/>
              </a:rPr>
              <a:t>,  </a:t>
            </a:r>
            <a:r>
              <a:rPr lang="zh-TW" altLang="en-US" sz="2000" dirty="0">
                <a:latin typeface="微軟正黑體" charset="0"/>
                <a:ea typeface="微軟正黑體" charset="0"/>
              </a:rPr>
              <a:t>其間以小數點隔開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74" y="3177381"/>
            <a:ext cx="7570177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59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格式控制符號中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參數</a:t>
            </a:r>
            <a:endParaRPr lang="en-US" altLang="zh-TW" dirty="0" smtClean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dirty="0" smtClean="0">
                <a:latin typeface="微軟正黑體" charset="0"/>
                <a:ea typeface="微軟正黑體" charset="0"/>
              </a:rPr>
              <a:t>%[- + 0] [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寬度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]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 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[ . 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精確度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]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 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[</a:t>
            </a:r>
            <a:r>
              <a:rPr lang="zh-TW" altLang="en-US" dirty="0" smtClean="0">
                <a:latin typeface="微軟正黑體" charset="0"/>
                <a:ea typeface="微軟正黑體" charset="0"/>
              </a:rPr>
              <a:t> </a:t>
            </a:r>
            <a:r>
              <a:rPr lang="en-US" altLang="zh-TW" i="1" dirty="0" smtClean="0">
                <a:latin typeface="微軟正黑體" charset="0"/>
                <a:ea typeface="微軟正黑體" charset="0"/>
              </a:rPr>
              <a:t>h</a:t>
            </a:r>
            <a:r>
              <a:rPr lang="en-US" altLang="zh-TW" dirty="0" smtClean="0">
                <a:latin typeface="微軟正黑體" charset="0"/>
                <a:ea typeface="微軟正黑體" charset="0"/>
              </a:rPr>
              <a:t> / l] 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輸出格式</a:t>
            </a:r>
            <a:endParaRPr lang="en-US" altLang="zh-TW" b="1" dirty="0" smtClean="0">
              <a:solidFill>
                <a:srgbClr val="0000FF"/>
              </a:solidFill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dirty="0" smtClean="0">
                <a:solidFill>
                  <a:srgbClr val="0000FF"/>
                </a:solidFill>
                <a:latin typeface="微軟正黑體" charset="0"/>
                <a:ea typeface="微軟正黑體" charset="0"/>
              </a:rPr>
              <a:t>“+010ld”</a:t>
            </a:r>
          </a:p>
          <a:p>
            <a:pPr lvl="2"/>
            <a:r>
              <a:rPr lang="zh-TW" altLang="en-US" b="1" dirty="0" smtClean="0"/>
              <a:t>有正負號整數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共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個位元顯示數字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前面多的空格補</a:t>
            </a:r>
            <a:r>
              <a:rPr lang="en-US" altLang="zh-TW" b="1" dirty="0" smtClean="0"/>
              <a:t>0</a:t>
            </a:r>
          </a:p>
          <a:p>
            <a:pPr lvl="2"/>
            <a:r>
              <a:rPr lang="zh-TW" altLang="en-US" b="1" dirty="0" smtClean="0"/>
              <a:t>可顯示</a:t>
            </a:r>
            <a:r>
              <a:rPr lang="en-US" altLang="zh-TW" b="1" dirty="0" smtClean="0"/>
              <a:t>long </a:t>
            </a:r>
            <a:r>
              <a:rPr lang="en-US" altLang="zh-TW" b="1" dirty="0" err="1" smtClean="0"/>
              <a:t>int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534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鍵盤輸入與格式設定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charset="0"/>
                <a:ea typeface="微軟正黑體" charset="0"/>
              </a:rPr>
              <a:t>格式化輸入函式：</a:t>
            </a:r>
            <a:r>
              <a:rPr lang="en-US" altLang="zh-TW" dirty="0" err="1">
                <a:latin typeface="微軟正黑體" charset="0"/>
                <a:ea typeface="微軟正黑體" charset="0"/>
              </a:rPr>
              <a:t>scanf</a:t>
            </a:r>
            <a:r>
              <a:rPr lang="en-US" altLang="zh-TW" dirty="0">
                <a:latin typeface="微軟正黑體" charset="0"/>
                <a:ea typeface="微軟正黑體" charset="0"/>
              </a:rPr>
              <a:t>() </a:t>
            </a:r>
            <a:r>
              <a:rPr lang="zh-TW" altLang="en-US" dirty="0">
                <a:latin typeface="微軟正黑體" charset="0"/>
                <a:ea typeface="微軟正黑體" charset="0"/>
              </a:rPr>
              <a:t>函式</a:t>
            </a:r>
            <a:endParaRPr lang="en-US" altLang="zh-TW" dirty="0">
              <a:latin typeface="微軟正黑體" charset="0"/>
              <a:ea typeface="微軟正黑體" charset="0"/>
            </a:endParaRPr>
          </a:p>
          <a:p>
            <a:pPr lvl="1"/>
            <a:r>
              <a:rPr lang="en-US" altLang="zh-TW" b="1" dirty="0" err="1">
                <a:solidFill>
                  <a:srgbClr val="0000FF"/>
                </a:solidFill>
                <a:latin typeface="微軟正黑體" charset="0"/>
                <a:ea typeface="微軟正黑體" charset="0"/>
              </a:rPr>
              <a:t>scanf</a:t>
            </a:r>
            <a:r>
              <a:rPr lang="en-US" altLang="zh-TW" b="1" dirty="0">
                <a:latin typeface="微軟正黑體" charset="0"/>
                <a:ea typeface="微軟正黑體" charset="0"/>
              </a:rPr>
              <a:t>(“</a:t>
            </a:r>
            <a:r>
              <a:rPr lang="zh-TW" altLang="en-US" b="1" dirty="0">
                <a:solidFill>
                  <a:srgbClr val="008000"/>
                </a:solidFill>
                <a:latin typeface="微軟正黑體" charset="0"/>
                <a:ea typeface="微軟正黑體" charset="0"/>
              </a:rPr>
              <a:t>輸入格式</a:t>
            </a:r>
            <a:r>
              <a:rPr lang="en-US" altLang="zh-TW" b="1" dirty="0">
                <a:latin typeface="微軟正黑體" charset="0"/>
                <a:ea typeface="微軟正黑體" charset="0"/>
              </a:rPr>
              <a:t>”, 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&amp;</a:t>
            </a:r>
            <a:r>
              <a:rPr lang="zh-TW" altLang="en-US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1, &amp;</a:t>
            </a:r>
            <a:r>
              <a:rPr lang="zh-TW" altLang="en-US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變數</a:t>
            </a:r>
            <a:r>
              <a:rPr lang="en-US" altLang="zh-TW" b="1" dirty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charset="0"/>
                <a:ea typeface="微軟正黑體" charset="0"/>
              </a:rPr>
              <a:t>,…</a:t>
            </a:r>
            <a:r>
              <a:rPr lang="en-US" altLang="zh-TW" b="1" dirty="0" smtClean="0">
                <a:latin typeface="微軟正黑體" charset="0"/>
                <a:ea typeface="微軟正黑體" charset="0"/>
              </a:rPr>
              <a:t>)</a:t>
            </a:r>
          </a:p>
          <a:p>
            <a:pPr lvl="1"/>
            <a:r>
              <a:rPr lang="en-US" altLang="zh-TW" dirty="0">
                <a:latin typeface="微軟正黑體" charset="0"/>
                <a:ea typeface="微軟正黑體" charset="0"/>
              </a:rPr>
              <a:t>&amp;</a:t>
            </a:r>
            <a:r>
              <a:rPr lang="zh-TW" altLang="en-US" dirty="0">
                <a:latin typeface="微軟正黑體" charset="0"/>
                <a:ea typeface="微軟正黑體" charset="0"/>
              </a:rPr>
              <a:t>變數名稱：用來接受輸入值</a:t>
            </a:r>
            <a:r>
              <a:rPr lang="en-US" altLang="zh-TW" dirty="0">
                <a:latin typeface="微軟正黑體" charset="0"/>
                <a:ea typeface="微軟正黑體" charset="0"/>
              </a:rPr>
              <a:t>, &amp; </a:t>
            </a:r>
            <a:r>
              <a:rPr lang="zh-TW" altLang="en-US" dirty="0">
                <a:latin typeface="微軟正黑體" charset="0"/>
                <a:ea typeface="微軟正黑體" charset="0"/>
              </a:rPr>
              <a:t>表示取得變數在記憶體的位址</a:t>
            </a:r>
            <a:endParaRPr lang="zh-TW" altLang="en-US" b="1" dirty="0">
              <a:latin typeface="微軟正黑體" charset="0"/>
              <a:ea typeface="微軟正黑體" charset="0"/>
            </a:endParaRPr>
          </a:p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32" y="3258370"/>
            <a:ext cx="9801026" cy="1872430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85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145" y="380999"/>
            <a:ext cx="10347158" cy="1303421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cap="none" dirty="0" smtClean="0">
                <a:latin typeface="Arial" panose="020B0604020202020204" pitchFamily="34" charset="0"/>
              </a:rPr>
              <a:t>C</a:t>
            </a:r>
            <a:r>
              <a:rPr lang="zh-TW" altLang="zh-TW" cap="none" dirty="0" smtClean="0">
                <a:latin typeface="Arial" panose="020B0604020202020204" pitchFamily="34" charset="0"/>
              </a:rPr>
              <a:t>語言格式化控制符號</a:t>
            </a:r>
            <a:endParaRPr lang="en-US" altLang="zh-TW" cap="none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1133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1887"/>
              </p:ext>
            </p:extLst>
          </p:nvPr>
        </p:nvGraphicFramePr>
        <p:xfrm>
          <a:off x="741144" y="1989139"/>
          <a:ext cx="10347158" cy="356552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25501">
                  <a:extLst>
                    <a:ext uri="{9D8B030D-6E8A-4147-A177-3AD203B41FA5}">
                      <a16:colId xmlns:a16="http://schemas.microsoft.com/office/drawing/2014/main" val="2301189432"/>
                    </a:ext>
                  </a:extLst>
                </a:gridCol>
                <a:gridCol w="1957518">
                  <a:extLst>
                    <a:ext uri="{9D8B030D-6E8A-4147-A177-3AD203B41FA5}">
                      <a16:colId xmlns:a16="http://schemas.microsoft.com/office/drawing/2014/main" val="1657271556"/>
                    </a:ext>
                  </a:extLst>
                </a:gridCol>
                <a:gridCol w="1489585">
                  <a:extLst>
                    <a:ext uri="{9D8B030D-6E8A-4147-A177-3AD203B41FA5}">
                      <a16:colId xmlns:a16="http://schemas.microsoft.com/office/drawing/2014/main" val="60651665"/>
                    </a:ext>
                  </a:extLst>
                </a:gridCol>
                <a:gridCol w="1725502">
                  <a:extLst>
                    <a:ext uri="{9D8B030D-6E8A-4147-A177-3AD203B41FA5}">
                      <a16:colId xmlns:a16="http://schemas.microsoft.com/office/drawing/2014/main" val="2445801783"/>
                    </a:ext>
                  </a:extLst>
                </a:gridCol>
                <a:gridCol w="1723551">
                  <a:extLst>
                    <a:ext uri="{9D8B030D-6E8A-4147-A177-3AD203B41FA5}">
                      <a16:colId xmlns:a16="http://schemas.microsoft.com/office/drawing/2014/main" val="1995812288"/>
                    </a:ext>
                  </a:extLst>
                </a:gridCol>
                <a:gridCol w="1725501">
                  <a:extLst>
                    <a:ext uri="{9D8B030D-6E8A-4147-A177-3AD203B41FA5}">
                      <a16:colId xmlns:a16="http://schemas.microsoft.com/office/drawing/2014/main" val="3339016522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字元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333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char*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%c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字串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char*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%s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028634750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3048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304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整數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正整數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八進位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十六進位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633680504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(unsigned) char*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hhd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hhu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hho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hhx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459989107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(unsigned) short*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%hd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hu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%ho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hx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629917680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(unsigned) 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*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%d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%u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%o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%x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221561120"/>
                  </a:ext>
                </a:extLst>
              </a:tr>
              <a:tr h="404813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(unsigned) long*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%ld</a:t>
                      </a: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lu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%lo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%lx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4101466765"/>
                  </a:ext>
                </a:extLst>
              </a:tr>
              <a:tr h="731838">
                <a:tc gridSpan="2">
                  <a:txBody>
                    <a:bodyPr/>
                    <a:lstStyle>
                      <a:lvl1pPr indent="7938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79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(unsigned) long long*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lld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llu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llo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kumimoji="0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llx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577213691"/>
                  </a:ext>
                </a:extLst>
              </a:tr>
              <a:tr h="404813"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浮點數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333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float*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428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42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%f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1747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浮點數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152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152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double*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tc>
                  <a:txBody>
                    <a:bodyPr/>
                    <a:lstStyle>
                      <a:lvl1pPr indent="98425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28B70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7706B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F777D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98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%lf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567506652"/>
                  </a:ext>
                </a:extLst>
              </a:tr>
            </a:tbl>
          </a:graphicData>
        </a:graphic>
      </p:graphicFrame>
      <p:cxnSp>
        <p:nvCxnSpPr>
          <p:cNvPr id="3" name="直線接點 2"/>
          <p:cNvCxnSpPr/>
          <p:nvPr/>
        </p:nvCxnSpPr>
        <p:spPr>
          <a:xfrm>
            <a:off x="741144" y="2398734"/>
            <a:ext cx="3686807" cy="394570"/>
          </a:xfrm>
          <a:prstGeom prst="line">
            <a:avLst/>
          </a:prstGeom>
          <a:ln w="19050">
            <a:solidFill>
              <a:srgbClr val="C9E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寬螢幕</PresentationFormat>
  <Paragraphs>168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Courier New</vt:lpstr>
      <vt:lpstr>Tahoma</vt:lpstr>
      <vt:lpstr>Times New Roman</vt:lpstr>
      <vt:lpstr>Wingdings</vt:lpstr>
      <vt:lpstr>Office 佈景主題</vt:lpstr>
      <vt:lpstr>資料結構實務</vt:lpstr>
      <vt:lpstr>C語言基本輸出與輸入方法</vt:lpstr>
      <vt:lpstr>螢幕顯示與輸出格式</vt:lpstr>
      <vt:lpstr>PowerPoint 簡報</vt:lpstr>
      <vt:lpstr>PowerPoint 簡報</vt:lpstr>
      <vt:lpstr>PowerPoint 簡報</vt:lpstr>
      <vt:lpstr>PowerPoint 簡報</vt:lpstr>
      <vt:lpstr>鍵盤輸入與格式設定</vt:lpstr>
      <vt:lpstr>C語言格式化控制符號</vt:lpstr>
      <vt:lpstr>C語言的FGETS函式</vt:lpstr>
      <vt:lpstr>讀至N筆資料（C語言）</vt:lpstr>
      <vt:lpstr>讀至檔案結束（C語言）</vt:lpstr>
      <vt:lpstr>讀至0結束（C語言）</vt:lpstr>
      <vt:lpstr>C++語言基本輸出與輸入方法</vt:lpstr>
      <vt:lpstr>C++的CIN函式</vt:lpstr>
      <vt:lpstr>CIN.GETLINE函式</vt:lpstr>
      <vt:lpstr>C++的COUT函式</vt:lpstr>
      <vt:lpstr>設定C++的COUT函式輸出格式</vt:lpstr>
      <vt:lpstr>C++輸出格式化控制</vt:lpstr>
      <vt:lpstr>讀至N筆資料（C++）</vt:lpstr>
      <vt:lpstr>讀至檔案結束（C++）</vt:lpstr>
      <vt:lpstr>讀至0結束（C++）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資料結構實務</dc:title>
  <dc:creator>Jainshone Chung</dc:creator>
  <cp:lastModifiedBy>Jainshone Chung</cp:lastModifiedBy>
  <cp:revision>31</cp:revision>
  <dcterms:created xsi:type="dcterms:W3CDTF">2020-09-10T02:45:59Z</dcterms:created>
  <dcterms:modified xsi:type="dcterms:W3CDTF">2022-09-07T04:05:04Z</dcterms:modified>
</cp:coreProperties>
</file>