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8" r:id="rId9"/>
    <p:sldId id="288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4" r:id="rId19"/>
    <p:sldId id="272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59" r:id="rId33"/>
    <p:sldId id="277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427B6-E1BD-4653-8ACA-77434797C586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755E6-67DF-4931-8698-316A1BA6F1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903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56B8-122B-45BB-8A42-5D06D8A36933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9EF-C1FF-458C-81DE-EE6A4FC0C7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56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9B3C-3D95-4FCF-A8FB-07782F2F3810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9EF-C1FF-458C-81DE-EE6A4FC0C7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41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4198-6644-418D-984B-4F4AFC1ACC18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9EF-C1FF-458C-81DE-EE6A4FC0C7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22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4051-3C14-4558-9AC6-CC6788D381C5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9EF-C1FF-458C-81DE-EE6A4FC0C7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73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5C56-29BF-46DC-8D18-EE3E408B5AE4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9EF-C1FF-458C-81DE-EE6A4FC0C7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33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84D0-414E-4262-AB74-7F244F238869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9EF-C1FF-458C-81DE-EE6A4FC0C7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21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450D-76BD-4194-8AE2-68936C3FD621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9EF-C1FF-458C-81DE-EE6A4FC0C7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54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706D-E411-4ADC-BC6F-1498394D9CD0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9EF-C1FF-458C-81DE-EE6A4FC0C7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72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4D4C-B5D2-4FFB-ACB5-ED4D94158201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9EF-C1FF-458C-81DE-EE6A4FC0C7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58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D0D9-A9D4-47B6-9F79-CC51CC71842D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9EF-C1FF-458C-81DE-EE6A4FC0C7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90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3791-1930-40B6-84DF-C828160A9143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9EF-C1FF-458C-81DE-EE6A4FC0C7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89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C6607-3538-463D-A6CE-FF6B09B303DF}" type="datetime1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049EF-C1FF-458C-81DE-EE6A4FC0C7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47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unity3d.com/2021.1/Documentation/ScriptReference/ForceMod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Jump/Rotate by Force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Jainshone Chung</a:t>
            </a:r>
          </a:p>
          <a:p>
            <a:r>
              <a:rPr lang="en-US" altLang="zh-TW" dirty="0"/>
              <a:t>@cceen.mcu.edu.tw</a:t>
            </a:r>
          </a:p>
          <a:p>
            <a:r>
              <a:rPr lang="en-US" altLang="zh-TW" dirty="0"/>
              <a:t>2022/4/20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81" y="374887"/>
            <a:ext cx="2054038" cy="74747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9EF-C1FF-458C-81DE-EE6A4FC0C70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666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Jump with rotation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將</a:t>
            </a:r>
            <a:r>
              <a:rPr lang="en-US" altLang="zh-TW" sz="2400" dirty="0"/>
              <a:t>jump</a:t>
            </a:r>
            <a:r>
              <a:rPr lang="zh-TW" altLang="en-US" sz="2400" dirty="0"/>
              <a:t>動作放入</a:t>
            </a:r>
            <a:r>
              <a:rPr lang="en-US" altLang="zh-TW" sz="2400" dirty="0" err="1"/>
              <a:t>FixedUpdate</a:t>
            </a:r>
            <a:r>
              <a:rPr lang="en-US" altLang="zh-TW" sz="2400" dirty="0"/>
              <a:t>()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Release freeze Rotation</a:t>
            </a:r>
          </a:p>
          <a:p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152"/>
          <a:stretch/>
        </p:blipFill>
        <p:spPr>
          <a:xfrm>
            <a:off x="1129333" y="2327410"/>
            <a:ext cx="7135853" cy="3128562"/>
          </a:xfrm>
          <a:prstGeom prst="rect">
            <a:avLst/>
          </a:prstGeom>
        </p:spPr>
      </p:pic>
      <p:sp>
        <p:nvSpPr>
          <p:cNvPr id="5" name="右中括弧 4"/>
          <p:cNvSpPr/>
          <p:nvPr/>
        </p:nvSpPr>
        <p:spPr>
          <a:xfrm>
            <a:off x="7653403" y="3039114"/>
            <a:ext cx="87682" cy="651353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左箭號 5"/>
          <p:cNvSpPr/>
          <p:nvPr/>
        </p:nvSpPr>
        <p:spPr>
          <a:xfrm>
            <a:off x="7943782" y="3255187"/>
            <a:ext cx="263046" cy="21920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左箭號 6"/>
          <p:cNvSpPr/>
          <p:nvPr/>
        </p:nvSpPr>
        <p:spPr>
          <a:xfrm>
            <a:off x="7004139" y="3791188"/>
            <a:ext cx="263046" cy="21920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左箭號 7"/>
          <p:cNvSpPr/>
          <p:nvPr/>
        </p:nvSpPr>
        <p:spPr>
          <a:xfrm>
            <a:off x="6017512" y="4278950"/>
            <a:ext cx="263046" cy="21920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273441" y="2995273"/>
            <a:ext cx="1888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在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x, y, z</a:t>
            </a:r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軸向產生</a:t>
            </a:r>
            <a:endParaRPr lang="en-US" altLang="zh-TW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隨機旋轉角度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280558" y="420220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使物件依三軸向旋轉</a:t>
            </a:r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9EF-C1FF-458C-81DE-EE6A4FC0C70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495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Scene Dice: </a:t>
            </a:r>
            <a:r>
              <a:rPr lang="zh-TW" altLang="en-US" dirty="0"/>
              <a:t>模擬擲骰子並讀出點數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7609" y="1825625"/>
            <a:ext cx="6776782" cy="4351338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9EF-C1FF-458C-81DE-EE6A4FC0C70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9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建立擲</a:t>
            </a:r>
            <a:r>
              <a:rPr lang="zh-TW" altLang="en-US" dirty="0" smtClean="0"/>
              <a:t>骰子場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建立</a:t>
            </a:r>
            <a:r>
              <a:rPr lang="zh-TW" altLang="en-US" sz="2400" dirty="0"/>
              <a:t>底部</a:t>
            </a:r>
            <a:endParaRPr lang="en-US" altLang="zh-TW" sz="2400" dirty="0"/>
          </a:p>
          <a:p>
            <a:pPr lvl="1"/>
            <a:r>
              <a:rPr lang="en-US" altLang="zh-TW" sz="2200" dirty="0"/>
              <a:t>Create </a:t>
            </a:r>
            <a:r>
              <a:rPr lang="en-US" altLang="zh-TW" sz="2200" dirty="0" smtClean="0"/>
              <a:t>Plane </a:t>
            </a:r>
            <a:r>
              <a:rPr lang="zh-TW" altLang="en-US" sz="2200" dirty="0" smtClean="0"/>
              <a:t>（大小自行調整）</a:t>
            </a:r>
            <a:endParaRPr lang="en-US" altLang="zh-TW" sz="2200" dirty="0"/>
          </a:p>
          <a:p>
            <a:r>
              <a:rPr lang="zh-TW" altLang="en-US" sz="2400" dirty="0" smtClean="0"/>
              <a:t>建立牆</a:t>
            </a:r>
            <a:r>
              <a:rPr lang="en-US" altLang="zh-TW" sz="2400" dirty="0" smtClean="0"/>
              <a:t>1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(cube, scale = 0.1, 2, 10)</a:t>
            </a:r>
          </a:p>
          <a:p>
            <a:pPr lvl="1"/>
            <a:r>
              <a:rPr lang="en-US" altLang="zh-TW" sz="2000" dirty="0"/>
              <a:t>cube</a:t>
            </a:r>
            <a:endParaRPr lang="en-US" altLang="zh-TW" sz="2200" dirty="0"/>
          </a:p>
          <a:p>
            <a:pPr lvl="1"/>
            <a:r>
              <a:rPr lang="en-US" altLang="zh-TW" sz="2200" dirty="0" err="1"/>
              <a:t>pos</a:t>
            </a:r>
            <a:r>
              <a:rPr lang="en-US" altLang="zh-TW" sz="2200" dirty="0"/>
              <a:t> = (-1, 1, 0), rot = (0, 0, 0</a:t>
            </a:r>
            <a:r>
              <a:rPr lang="en-US" altLang="zh-TW" sz="2200" dirty="0" smtClean="0"/>
              <a:t>)</a:t>
            </a:r>
          </a:p>
          <a:p>
            <a:pPr lvl="1"/>
            <a:r>
              <a:rPr lang="en-US" altLang="zh-TW" sz="2000" dirty="0"/>
              <a:t>scale = 0.1, 2, 10</a:t>
            </a:r>
            <a:endParaRPr lang="en-US" altLang="zh-TW" sz="2200" dirty="0"/>
          </a:p>
          <a:p>
            <a:r>
              <a:rPr lang="zh-TW" altLang="en-US" sz="2600" dirty="0" smtClean="0"/>
              <a:t>建立</a:t>
            </a:r>
            <a:r>
              <a:rPr lang="zh-TW" altLang="en-US" dirty="0"/>
              <a:t>牆</a:t>
            </a:r>
            <a:r>
              <a:rPr lang="en-US" altLang="zh-TW" sz="2600" dirty="0" smtClean="0"/>
              <a:t>2,</a:t>
            </a:r>
            <a:r>
              <a:rPr lang="zh-TW" altLang="en-US" dirty="0"/>
              <a:t>牆</a:t>
            </a:r>
            <a:r>
              <a:rPr lang="en-US" altLang="zh-TW" sz="2600" dirty="0" smtClean="0"/>
              <a:t>3,</a:t>
            </a:r>
            <a:r>
              <a:rPr lang="zh-TW" altLang="en-US" dirty="0"/>
              <a:t>牆</a:t>
            </a:r>
            <a:r>
              <a:rPr lang="en-US" altLang="zh-TW" sz="2600" dirty="0" smtClean="0"/>
              <a:t>4 </a:t>
            </a:r>
            <a:r>
              <a:rPr lang="zh-TW" altLang="en-US" sz="2600" dirty="0"/>
              <a:t>調整</a:t>
            </a:r>
            <a:r>
              <a:rPr lang="zh-TW" altLang="en-US" sz="2600" dirty="0" smtClean="0"/>
              <a:t>位置如右圖</a:t>
            </a:r>
            <a:endParaRPr lang="en-US" altLang="zh-TW" sz="2600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3364236"/>
          </a:xfrm>
          <a:prstGeom prst="rect">
            <a:avLst/>
          </a:prstGeom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9EF-C1FF-458C-81DE-EE6A4FC0C70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508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建立骰子</a:t>
            </a:r>
            <a:endParaRPr lang="en-US" altLang="zh-TW" dirty="0"/>
          </a:p>
          <a:p>
            <a:pPr lvl="1"/>
            <a:r>
              <a:rPr lang="zh-TW" altLang="en-US" dirty="0"/>
              <a:t>將 </a:t>
            </a:r>
            <a:r>
              <a:rPr lang="en-US" altLang="zh-TW" dirty="0" err="1"/>
              <a:t>dice_obj</a:t>
            </a:r>
            <a:r>
              <a:rPr lang="en-US" altLang="zh-TW" dirty="0"/>
              <a:t> </a:t>
            </a:r>
            <a:r>
              <a:rPr lang="zh-TW" altLang="en-US" dirty="0"/>
              <a:t>資料夾拉入 </a:t>
            </a:r>
            <a:r>
              <a:rPr lang="en-US" altLang="zh-TW" dirty="0"/>
              <a:t>assets </a:t>
            </a:r>
            <a:r>
              <a:rPr lang="zh-TW" altLang="en-US" dirty="0"/>
              <a:t>目錄</a:t>
            </a:r>
            <a:endParaRPr lang="en-US" altLang="zh-TW" dirty="0"/>
          </a:p>
          <a:p>
            <a:pPr lvl="1"/>
            <a:r>
              <a:rPr lang="zh-TW" altLang="en-US" dirty="0"/>
              <a:t>將 </a:t>
            </a:r>
            <a:r>
              <a:rPr lang="en-US" altLang="zh-TW" dirty="0"/>
              <a:t>dice </a:t>
            </a:r>
            <a:r>
              <a:rPr lang="zh-TW" altLang="en-US" dirty="0"/>
              <a:t>物件拉入場景</a:t>
            </a:r>
            <a:endParaRPr lang="en-US" altLang="zh-TW" dirty="0"/>
          </a:p>
          <a:p>
            <a:pPr lvl="2"/>
            <a:r>
              <a:rPr lang="en-US" altLang="zh-TW" dirty="0" err="1"/>
              <a:t>pos</a:t>
            </a:r>
            <a:r>
              <a:rPr lang="en-US" altLang="zh-TW" dirty="0"/>
              <a:t> = 0, 2, 0</a:t>
            </a:r>
          </a:p>
          <a:p>
            <a:pPr lvl="2"/>
            <a:r>
              <a:rPr lang="zh-TW" altLang="en-US" dirty="0"/>
              <a:t>設定 </a:t>
            </a:r>
            <a:r>
              <a:rPr lang="en-US" altLang="zh-TW" dirty="0" err="1"/>
              <a:t>Rigidbody</a:t>
            </a:r>
            <a:endParaRPr lang="en-US" altLang="zh-TW" dirty="0"/>
          </a:p>
          <a:p>
            <a:pPr lvl="3"/>
            <a:r>
              <a:rPr lang="en-US" altLang="zh-TW" dirty="0"/>
              <a:t>Mass = 2</a:t>
            </a:r>
          </a:p>
          <a:p>
            <a:pPr lvl="3"/>
            <a:r>
              <a:rPr lang="en-US" altLang="zh-TW" dirty="0"/>
              <a:t>Use Gravity</a:t>
            </a:r>
          </a:p>
          <a:p>
            <a:pPr lvl="2"/>
            <a:r>
              <a:rPr lang="zh-TW" altLang="en-US" dirty="0"/>
              <a:t>選擇 </a:t>
            </a:r>
            <a:r>
              <a:rPr lang="en-US" altLang="zh-TW" dirty="0"/>
              <a:t>box collider</a:t>
            </a:r>
          </a:p>
          <a:p>
            <a:pPr lvl="3"/>
            <a:r>
              <a:rPr lang="zh-TW" altLang="en-US" dirty="0"/>
              <a:t>加入</a:t>
            </a:r>
            <a:r>
              <a:rPr lang="en-US" altLang="zh-TW" dirty="0"/>
              <a:t>New Physic Material (0, 0, </a:t>
            </a:r>
            <a:r>
              <a:rPr lang="en-US" altLang="zh-TW" dirty="0" err="1"/>
              <a:t>boundness</a:t>
            </a:r>
            <a:r>
              <a:rPr lang="en-US" altLang="zh-TW" dirty="0"/>
              <a:t> = 0.5)</a:t>
            </a:r>
          </a:p>
          <a:p>
            <a:r>
              <a:rPr lang="zh-TW" altLang="en-US" dirty="0" smtClean="0"/>
              <a:t>撰寫 </a:t>
            </a:r>
            <a:r>
              <a:rPr lang="en-US" altLang="zh-TW" dirty="0" err="1" smtClean="0"/>
              <a:t>DiceScript.cs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由骰子物件執行</a:t>
            </a:r>
            <a:endParaRPr lang="en-US" altLang="zh-TW" dirty="0"/>
          </a:p>
          <a:p>
            <a:pPr lvl="2"/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080" y="2672171"/>
            <a:ext cx="1887010" cy="1847057"/>
          </a:xfrm>
          <a:prstGeom prst="rect">
            <a:avLst/>
          </a:prstGeom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9EF-C1FF-458C-81DE-EE6A4FC0C70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956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866"/>
          </a:xfrm>
        </p:spPr>
        <p:txBody>
          <a:bodyPr/>
          <a:lstStyle/>
          <a:p>
            <a:r>
              <a:rPr lang="en-US" altLang="zh-TW" dirty="0" err="1"/>
              <a:t>DiceScript.cs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838200" y="981004"/>
            <a:ext cx="5376863" cy="2903537"/>
          </a:xfrm>
          <a:prstGeom prst="rect">
            <a:avLst/>
          </a:prstGeom>
        </p:spPr>
      </p:pic>
      <p:pic>
        <p:nvPicPr>
          <p:cNvPr id="8" name="內容版面配置區 7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6437170" y="365125"/>
            <a:ext cx="5450029" cy="6277339"/>
          </a:xfrm>
          <a:prstGeom prst="rect">
            <a:avLst/>
          </a:prstGeom>
        </p:spPr>
      </p:pic>
      <p:sp>
        <p:nvSpPr>
          <p:cNvPr id="10" name="向左箭號 9"/>
          <p:cNvSpPr/>
          <p:nvPr/>
        </p:nvSpPr>
        <p:spPr>
          <a:xfrm>
            <a:off x="4954137" y="1719618"/>
            <a:ext cx="491320" cy="4846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091801" y="17860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擲骰字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9EF-C1FF-458C-81DE-EE6A4FC0C70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825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建立骰子每個面的參考</a:t>
            </a:r>
            <a:r>
              <a:rPr lang="zh-TW" altLang="en-US" dirty="0" smtClean="0"/>
              <a:t>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Empty object (</a:t>
            </a:r>
            <a:r>
              <a:rPr lang="zh-TW" altLang="en-US" dirty="0" smtClean="0"/>
              <a:t>空物件</a:t>
            </a:r>
            <a:r>
              <a:rPr lang="en-US" altLang="zh-TW" dirty="0" smtClean="0"/>
              <a:t>) – side[x]</a:t>
            </a:r>
            <a:endParaRPr lang="en-US" altLang="zh-TW" dirty="0"/>
          </a:p>
          <a:p>
            <a:pPr lvl="1"/>
            <a:r>
              <a:rPr lang="zh-TW" altLang="en-US" dirty="0" smtClean="0"/>
              <a:t>選擇</a:t>
            </a:r>
            <a:r>
              <a:rPr lang="en-US" altLang="zh-TW" dirty="0" smtClean="0"/>
              <a:t>Sphere </a:t>
            </a:r>
            <a:r>
              <a:rPr lang="en-US" altLang="zh-TW" dirty="0"/>
              <a:t>collider</a:t>
            </a:r>
          </a:p>
          <a:p>
            <a:pPr lvl="1"/>
            <a:r>
              <a:rPr lang="en-US" altLang="zh-TW" dirty="0"/>
              <a:t>Is Trigger </a:t>
            </a:r>
            <a:r>
              <a:rPr lang="en-US" altLang="zh-TW" dirty="0">
                <a:sym typeface="Wingdings" panose="05000000000000000000" pitchFamily="2" charset="2"/>
              </a:rPr>
              <a:t></a:t>
            </a:r>
          </a:p>
          <a:p>
            <a:r>
              <a:rPr lang="en-US" altLang="zh-TW" dirty="0" smtClean="0"/>
              <a:t>Name=side1</a:t>
            </a:r>
            <a:r>
              <a:rPr lang="en-US" altLang="zh-TW" dirty="0"/>
              <a:t>: </a:t>
            </a:r>
            <a:r>
              <a:rPr lang="en-US" altLang="zh-TW" dirty="0" err="1"/>
              <a:t>pos</a:t>
            </a:r>
            <a:r>
              <a:rPr lang="en-US" altLang="zh-TW" dirty="0"/>
              <a:t> = 0, -1, 0 → blue</a:t>
            </a:r>
          </a:p>
          <a:p>
            <a:r>
              <a:rPr lang="en-US" altLang="zh-TW" dirty="0"/>
              <a:t>Name=side2</a:t>
            </a:r>
            <a:r>
              <a:rPr lang="en-US" altLang="zh-TW" dirty="0"/>
              <a:t>: </a:t>
            </a:r>
            <a:r>
              <a:rPr lang="en-US" altLang="zh-TW" dirty="0" err="1"/>
              <a:t>pos</a:t>
            </a:r>
            <a:r>
              <a:rPr lang="en-US" altLang="zh-TW" dirty="0"/>
              <a:t> = 1, 0, 0 → yellow</a:t>
            </a:r>
          </a:p>
          <a:p>
            <a:r>
              <a:rPr lang="en-US" altLang="zh-TW" dirty="0"/>
              <a:t>Name=side3</a:t>
            </a:r>
            <a:r>
              <a:rPr lang="en-US" altLang="zh-TW" dirty="0"/>
              <a:t>: </a:t>
            </a:r>
            <a:r>
              <a:rPr lang="en-US" altLang="zh-TW" dirty="0" err="1"/>
              <a:t>pos</a:t>
            </a:r>
            <a:r>
              <a:rPr lang="en-US" altLang="zh-TW" dirty="0"/>
              <a:t> = 0, 0, -1 → green</a:t>
            </a:r>
          </a:p>
          <a:p>
            <a:r>
              <a:rPr lang="en-US" altLang="zh-TW" dirty="0"/>
              <a:t>Name=side4</a:t>
            </a:r>
            <a:r>
              <a:rPr lang="en-US" altLang="zh-TW" dirty="0"/>
              <a:t>: </a:t>
            </a:r>
            <a:r>
              <a:rPr lang="en-US" altLang="zh-TW" dirty="0" err="1"/>
              <a:t>pos</a:t>
            </a:r>
            <a:r>
              <a:rPr lang="en-US" altLang="zh-TW" dirty="0"/>
              <a:t> = 0, 0, 1 → orange</a:t>
            </a:r>
          </a:p>
          <a:p>
            <a:r>
              <a:rPr lang="en-US" altLang="zh-TW" dirty="0"/>
              <a:t>Name=side5</a:t>
            </a:r>
            <a:r>
              <a:rPr lang="en-US" altLang="zh-TW" dirty="0"/>
              <a:t>: </a:t>
            </a:r>
            <a:r>
              <a:rPr lang="en-US" altLang="zh-TW" dirty="0" err="1"/>
              <a:t>pos</a:t>
            </a:r>
            <a:r>
              <a:rPr lang="en-US" altLang="zh-TW" dirty="0"/>
              <a:t> = -1, 0, 0 → red</a:t>
            </a:r>
          </a:p>
          <a:p>
            <a:r>
              <a:rPr lang="en-US" altLang="zh-TW" dirty="0"/>
              <a:t>Name=side6</a:t>
            </a:r>
            <a:r>
              <a:rPr lang="en-US" altLang="zh-TW" dirty="0"/>
              <a:t>: </a:t>
            </a:r>
            <a:r>
              <a:rPr lang="en-US" altLang="zh-TW" dirty="0" err="1"/>
              <a:t>pos</a:t>
            </a:r>
            <a:r>
              <a:rPr lang="en-US" altLang="zh-TW" dirty="0"/>
              <a:t> = 0, 1, 0 → purple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997" y="2502551"/>
            <a:ext cx="2730938" cy="2410643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9EF-C1FF-458C-81DE-EE6A4FC0C70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563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新增一個點光源</a:t>
            </a:r>
            <a:endParaRPr lang="en-US" altLang="zh-TW" dirty="0"/>
          </a:p>
          <a:p>
            <a:pPr lvl="1"/>
            <a:r>
              <a:rPr lang="en-US" altLang="zh-TW" dirty="0" err="1"/>
              <a:t>pos</a:t>
            </a:r>
            <a:r>
              <a:rPr lang="en-US" altLang="zh-TW" dirty="0"/>
              <a:t> = (-3, 3, -3)</a:t>
            </a:r>
          </a:p>
          <a:p>
            <a:pPr lvl="1"/>
            <a:r>
              <a:rPr lang="en-US" altLang="zh-TW" dirty="0"/>
              <a:t>soft </a:t>
            </a:r>
            <a:r>
              <a:rPr lang="en-US" altLang="zh-TW" dirty="0" smtClean="0"/>
              <a:t>shadows</a:t>
            </a:r>
            <a:endParaRPr lang="en-US" altLang="zh-TW" dirty="0"/>
          </a:p>
          <a:p>
            <a:r>
              <a:rPr lang="zh-TW" altLang="en-US" dirty="0" smtClean="0"/>
              <a:t>調整攝影機位置</a:t>
            </a:r>
            <a:endParaRPr lang="en-US" altLang="zh-TW" dirty="0"/>
          </a:p>
          <a:p>
            <a:pPr lvl="1"/>
            <a:r>
              <a:rPr lang="en-US" altLang="zh-TW" dirty="0" err="1"/>
              <a:t>pos</a:t>
            </a:r>
            <a:r>
              <a:rPr lang="en-US" altLang="zh-TW" dirty="0"/>
              <a:t> = (-7, 7, 0)</a:t>
            </a:r>
          </a:p>
          <a:p>
            <a:pPr lvl="1"/>
            <a:r>
              <a:rPr lang="en-US" altLang="zh-TW" dirty="0"/>
              <a:t>rot = (45, 90, 0)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9EF-C1FF-458C-81DE-EE6A4FC0C70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87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 </a:t>
            </a:r>
            <a:r>
              <a:rPr lang="en-US" altLang="zh-TW" dirty="0"/>
              <a:t>dice check zone</a:t>
            </a:r>
          </a:p>
          <a:p>
            <a:pPr lvl="1"/>
            <a:r>
              <a:rPr lang="en-US" altLang="zh-TW" dirty="0"/>
              <a:t>Empty object</a:t>
            </a:r>
          </a:p>
          <a:p>
            <a:pPr lvl="2"/>
            <a:r>
              <a:rPr lang="en-US" altLang="zh-TW" dirty="0"/>
              <a:t>Name: </a:t>
            </a:r>
            <a:r>
              <a:rPr lang="en-US" altLang="zh-TW" dirty="0" err="1"/>
              <a:t>DiceCheckZone</a:t>
            </a:r>
            <a:endParaRPr lang="en-US" altLang="zh-TW" dirty="0"/>
          </a:p>
          <a:p>
            <a:pPr lvl="1"/>
            <a:r>
              <a:rPr lang="en-US" altLang="zh-TW" dirty="0"/>
              <a:t>Box collider</a:t>
            </a:r>
          </a:p>
          <a:p>
            <a:pPr lvl="2"/>
            <a:r>
              <a:rPr lang="en-US" altLang="zh-TW" dirty="0"/>
              <a:t>Is Trigger </a:t>
            </a:r>
            <a:r>
              <a:rPr lang="en-US" altLang="zh-TW" dirty="0">
                <a:sym typeface="Wingdings" panose="05000000000000000000" pitchFamily="2" charset="2"/>
              </a:rPr>
              <a:t></a:t>
            </a:r>
            <a:endParaRPr lang="en-US" altLang="zh-TW" dirty="0"/>
          </a:p>
          <a:p>
            <a:pPr lvl="2"/>
            <a:r>
              <a:rPr lang="en-US" altLang="zh-TW" dirty="0" err="1"/>
              <a:t>pos</a:t>
            </a:r>
            <a:r>
              <a:rPr lang="en-US" altLang="zh-TW" dirty="0"/>
              <a:t> = 0, -0.75, 0</a:t>
            </a:r>
          </a:p>
          <a:p>
            <a:pPr lvl="2"/>
            <a:r>
              <a:rPr lang="en-US" altLang="zh-TW" dirty="0"/>
              <a:t>Collider size = 10, 1, 10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9EF-C1FF-458C-81DE-EE6A4FC0C70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706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8074" y="214999"/>
            <a:ext cx="10515600" cy="658457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DiceCheckZoneScript.cs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84" y="1270501"/>
            <a:ext cx="5125165" cy="232442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031" y="1270501"/>
            <a:ext cx="6207917" cy="5010451"/>
          </a:xfrm>
          <a:prstGeom prst="rect">
            <a:avLst/>
          </a:prstGeom>
        </p:spPr>
      </p:pic>
      <p:sp>
        <p:nvSpPr>
          <p:cNvPr id="5" name="向下箭號 4"/>
          <p:cNvSpPr/>
          <p:nvPr/>
        </p:nvSpPr>
        <p:spPr>
          <a:xfrm flipV="1">
            <a:off x="2593075" y="3330909"/>
            <a:ext cx="484632" cy="52803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 flipV="1">
            <a:off x="10678967" y="1804634"/>
            <a:ext cx="484632" cy="52803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左箭號 6"/>
          <p:cNvSpPr/>
          <p:nvPr/>
        </p:nvSpPr>
        <p:spPr>
          <a:xfrm>
            <a:off x="9990161" y="3236502"/>
            <a:ext cx="491320" cy="4846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945874" y="31339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讀點數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9EF-C1FF-458C-81DE-EE6A4FC0C70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904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建立顯示字串</a:t>
            </a:r>
            <a:endParaRPr lang="en-US" altLang="zh-TW" dirty="0"/>
          </a:p>
          <a:p>
            <a:pPr lvl="1"/>
            <a:r>
              <a:rPr lang="en-US" altLang="zh-TW" dirty="0"/>
              <a:t>UI </a:t>
            </a:r>
            <a:r>
              <a:rPr lang="en-US" altLang="zh-TW" dirty="0">
                <a:sym typeface="Wingdings" panose="05000000000000000000" pitchFamily="2" charset="2"/>
              </a:rPr>
              <a:t> Text</a:t>
            </a:r>
          </a:p>
          <a:p>
            <a:pPr lvl="2"/>
            <a:r>
              <a:rPr lang="en-US" altLang="zh-TW" dirty="0">
                <a:sym typeface="Wingdings" panose="05000000000000000000" pitchFamily="2" charset="2"/>
              </a:rPr>
              <a:t>Name: </a:t>
            </a:r>
            <a:r>
              <a:rPr lang="en-US" altLang="zh-TW" dirty="0" err="1">
                <a:sym typeface="Wingdings" panose="05000000000000000000" pitchFamily="2" charset="2"/>
              </a:rPr>
              <a:t>DiceNumberText</a:t>
            </a:r>
            <a:endParaRPr lang="en-US" altLang="zh-TW" dirty="0">
              <a:sym typeface="Wingdings" panose="05000000000000000000" pitchFamily="2" charset="2"/>
            </a:endParaRPr>
          </a:p>
          <a:p>
            <a:pPr lvl="2"/>
            <a:r>
              <a:rPr lang="zh-TW" altLang="en-US" dirty="0"/>
              <a:t>中間靠上對齊</a:t>
            </a:r>
            <a:endParaRPr lang="en-US" altLang="zh-TW" dirty="0"/>
          </a:p>
          <a:p>
            <a:pPr lvl="2"/>
            <a:r>
              <a:rPr lang="en-US" altLang="zh-TW" dirty="0" err="1"/>
              <a:t>Pos</a:t>
            </a:r>
            <a:r>
              <a:rPr lang="en-US" altLang="zh-TW" dirty="0"/>
              <a:t> = 0, 0, 0</a:t>
            </a:r>
          </a:p>
          <a:p>
            <a:pPr lvl="2"/>
            <a:r>
              <a:rPr lang="en-US" altLang="zh-TW" dirty="0"/>
              <a:t>Width, height = 160, 30</a:t>
            </a:r>
          </a:p>
          <a:p>
            <a:pPr lvl="2"/>
            <a:r>
              <a:rPr lang="zh-TW" altLang="en-US" dirty="0"/>
              <a:t>字型</a:t>
            </a:r>
            <a:r>
              <a:rPr lang="en-US" altLang="zh-TW" dirty="0"/>
              <a:t>: Arial, style = Normal, size = 40</a:t>
            </a:r>
          </a:p>
          <a:p>
            <a:pPr lvl="2"/>
            <a:r>
              <a:rPr lang="zh-TW" altLang="en-US" dirty="0"/>
              <a:t>中間對齊</a:t>
            </a:r>
            <a:endParaRPr lang="en-US" altLang="zh-TW" dirty="0"/>
          </a:p>
          <a:p>
            <a:pPr lvl="2"/>
            <a:r>
              <a:rPr lang="en-US" altLang="zh-TW" dirty="0"/>
              <a:t>Overflow</a:t>
            </a:r>
          </a:p>
          <a:p>
            <a:pPr lvl="2"/>
            <a:r>
              <a:rPr lang="zh-TW" altLang="en-US" dirty="0"/>
              <a:t>顏色</a:t>
            </a:r>
            <a:r>
              <a:rPr lang="en-US" altLang="zh-TW" dirty="0"/>
              <a:t>: green</a:t>
            </a:r>
          </a:p>
          <a:p>
            <a:pPr lvl="1"/>
            <a:r>
              <a:rPr lang="en-US" altLang="zh-TW" dirty="0"/>
              <a:t>Canvas</a:t>
            </a:r>
          </a:p>
          <a:p>
            <a:pPr lvl="2"/>
            <a:r>
              <a:rPr lang="en-US" altLang="zh-TW" dirty="0"/>
              <a:t>Render Mode: Screen Space – Overlay</a:t>
            </a:r>
          </a:p>
          <a:p>
            <a:pPr lvl="2"/>
            <a:r>
              <a:rPr lang="en-US" altLang="zh-TW" dirty="0"/>
              <a:t>UI Scale Mode: Scale With Screen Size</a:t>
            </a:r>
          </a:p>
          <a:p>
            <a:pPr lvl="2"/>
            <a:r>
              <a:rPr lang="en-US" altLang="zh-TW" dirty="0"/>
              <a:t>Screen Match Mode: Match Width Or Height</a:t>
            </a:r>
          </a:p>
          <a:p>
            <a:pPr lvl="1"/>
            <a:r>
              <a:rPr lang="en-US" altLang="zh-TW" dirty="0" err="1"/>
              <a:t>DiceNumberTextScript.cs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033" y="365125"/>
            <a:ext cx="3919546" cy="623848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9EF-C1FF-458C-81DE-EE6A4FC0C70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87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遊戲物件「跳躍」與「翻滾」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AddForce</a:t>
            </a:r>
            <a:endParaRPr lang="en-US" altLang="zh-TW" dirty="0"/>
          </a:p>
          <a:p>
            <a:r>
              <a:rPr lang="en-US" altLang="zh-TW" dirty="0" err="1"/>
              <a:t>AddTorque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9EF-C1FF-458C-81DE-EE6A4FC0C70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244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05818"/>
            <a:ext cx="10515600" cy="767640"/>
          </a:xfrm>
        </p:spPr>
        <p:txBody>
          <a:bodyPr/>
          <a:lstStyle/>
          <a:p>
            <a:r>
              <a:rPr lang="en-US" altLang="zh-TW" dirty="0" err="1"/>
              <a:t>DiceNumberTextScript.cs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73458"/>
            <a:ext cx="5797468" cy="5745706"/>
          </a:xfrm>
          <a:prstGeom prst="rect">
            <a:avLst/>
          </a:prstGeom>
        </p:spPr>
      </p:pic>
      <p:sp>
        <p:nvSpPr>
          <p:cNvPr id="4" name="向左箭號 3"/>
          <p:cNvSpPr/>
          <p:nvPr/>
        </p:nvSpPr>
        <p:spPr>
          <a:xfrm rot="20789854">
            <a:off x="4462817" y="2770496"/>
            <a:ext cx="491320" cy="4846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下箭號 4"/>
          <p:cNvSpPr/>
          <p:nvPr/>
        </p:nvSpPr>
        <p:spPr>
          <a:xfrm flipV="1">
            <a:off x="3494618" y="6036540"/>
            <a:ext cx="484632" cy="52803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810233" y="25880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顯示點數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9EF-C1FF-458C-81DE-EE6A4FC0C70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771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447259"/>
            <a:ext cx="9821646" cy="5963482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9EF-C1FF-458C-81DE-EE6A4FC0C70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850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預製物件</a:t>
            </a:r>
            <a:r>
              <a:rPr lang="en-US" altLang="zh-TW" dirty="0"/>
              <a:t>(prefab)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預製物件可以建構成一個複雜物件，在遊戲設計或執行過程預製物件可以不斷地生成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9EF-C1FF-458C-81DE-EE6A4FC0C70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252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Prefab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預製物件是一種結合遊戲物件的特殊型態素材</a:t>
            </a:r>
            <a:endParaRPr lang="en-US" altLang="zh-TW" dirty="0"/>
          </a:p>
          <a:p>
            <a:r>
              <a:rPr lang="zh-TW" altLang="en-US" dirty="0"/>
              <a:t>預製物件存放於</a:t>
            </a:r>
            <a:r>
              <a:rPr lang="en-US" altLang="zh-TW" dirty="0"/>
              <a:t> Project </a:t>
            </a:r>
            <a:r>
              <a:rPr lang="zh-TW" altLang="en-US" dirty="0"/>
              <a:t>視窗，可重複使用於許多場景中</a:t>
            </a:r>
            <a:endParaRPr lang="en-US" altLang="zh-TW" dirty="0"/>
          </a:p>
          <a:p>
            <a:r>
              <a:rPr lang="zh-TW" altLang="en-US" dirty="0"/>
              <a:t>預製物件可以構成複雜的遊戲物件</a:t>
            </a:r>
            <a:endParaRPr lang="en-US" altLang="zh-TW" dirty="0"/>
          </a:p>
          <a:p>
            <a:r>
              <a:rPr lang="zh-TW" altLang="en-US" dirty="0"/>
              <a:t>預製物件可以由程式控制，在遊戲執行的過程中經程式產生，如產生砲彈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9EF-C1FF-458C-81DE-EE6A4FC0C70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864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預製物件結構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預製物件可以組成一個複雜的遊戲物件，可以由父子階層結構定義，每個階層的特性也可以分別定義。</a:t>
            </a:r>
            <a:endParaRPr lang="en-US" altLang="zh-TW" dirty="0"/>
          </a:p>
          <a:p>
            <a:r>
              <a:rPr lang="en-US" altLang="zh-TW" dirty="0"/>
              <a:t>Unity </a:t>
            </a:r>
            <a:r>
              <a:rPr lang="zh-TW" altLang="en-US" dirty="0"/>
              <a:t>中的角色控制器</a:t>
            </a:r>
            <a:r>
              <a:rPr lang="en-US" altLang="zh-TW" dirty="0"/>
              <a:t>(character controller)</a:t>
            </a:r>
            <a:r>
              <a:rPr lang="zh-TW" altLang="en-US" dirty="0"/>
              <a:t>就是一個 </a:t>
            </a:r>
            <a:r>
              <a:rPr lang="en-US" altLang="zh-TW" dirty="0"/>
              <a:t>prefab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9EF-C1FF-458C-81DE-EE6A4FC0C70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638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預製物件</a:t>
            </a:r>
            <a:r>
              <a:rPr lang="en-US" altLang="zh-TW" dirty="0"/>
              <a:t>(Prefab) </a:t>
            </a:r>
            <a:r>
              <a:rPr lang="zh-TW" altLang="en-US" dirty="0"/>
              <a:t>專有名詞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Prefab: </a:t>
            </a:r>
            <a:r>
              <a:rPr lang="zh-TW" altLang="en-US" dirty="0"/>
              <a:t>預製物件是一個 </a:t>
            </a:r>
            <a:r>
              <a:rPr lang="en-US" altLang="zh-TW" dirty="0"/>
              <a:t>unity </a:t>
            </a:r>
            <a:r>
              <a:rPr lang="zh-TW" altLang="en-US" dirty="0"/>
              <a:t>建立遊戲的基礎物件，它存放於</a:t>
            </a:r>
            <a:r>
              <a:rPr lang="en-US" altLang="zh-TW" dirty="0"/>
              <a:t>Project </a:t>
            </a:r>
            <a:r>
              <a:rPr lang="zh-TW" altLang="en-US" dirty="0"/>
              <a:t>視窗，呈現藍色線條</a:t>
            </a:r>
            <a:endParaRPr lang="en-US" altLang="zh-TW" dirty="0"/>
          </a:p>
          <a:p>
            <a:r>
              <a:rPr lang="en-US" altLang="zh-TW" dirty="0"/>
              <a:t>Instance: </a:t>
            </a:r>
            <a:r>
              <a:rPr lang="zh-TW" altLang="en-US" dirty="0"/>
              <a:t>在場景中由預製物件產生的一個實例</a:t>
            </a:r>
            <a:r>
              <a:rPr lang="en-US" altLang="zh-TW" dirty="0"/>
              <a:t>(instance)</a:t>
            </a:r>
            <a:r>
              <a:rPr lang="zh-TW" altLang="en-US" dirty="0"/>
              <a:t>，又稱為物件</a:t>
            </a:r>
            <a:r>
              <a:rPr lang="en-US" altLang="zh-TW" dirty="0"/>
              <a:t>(object)</a:t>
            </a:r>
          </a:p>
          <a:p>
            <a:r>
              <a:rPr lang="en-US" altLang="zh-TW" dirty="0"/>
              <a:t>instantiate: </a:t>
            </a:r>
            <a:r>
              <a:rPr lang="zh-TW" altLang="en-US" dirty="0"/>
              <a:t>由預製物件生成物件的過程</a:t>
            </a:r>
            <a:r>
              <a:rPr lang="en-US" altLang="zh-TW" dirty="0"/>
              <a:t>(</a:t>
            </a:r>
            <a:r>
              <a:rPr lang="zh-TW" altLang="en-US" dirty="0"/>
              <a:t>動詞：產生物件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Inheritance: </a:t>
            </a:r>
            <a:r>
              <a:rPr lang="zh-TW" altLang="en-US" dirty="0"/>
              <a:t>表示由預製物件生成的物件具有預製物件的特性，亦即</a:t>
            </a:r>
            <a:r>
              <a:rPr lang="en-US" altLang="zh-TW" dirty="0"/>
              <a:t>prefab </a:t>
            </a:r>
            <a:r>
              <a:rPr lang="zh-TW" altLang="en-US" dirty="0"/>
              <a:t>與 </a:t>
            </a:r>
            <a:r>
              <a:rPr lang="en-US" altLang="zh-TW" dirty="0"/>
              <a:t>prefab instance </a:t>
            </a:r>
            <a:r>
              <a:rPr lang="zh-TW" altLang="en-US" dirty="0"/>
              <a:t>之間有關聯性，</a:t>
            </a:r>
            <a:r>
              <a:rPr lang="en-US" altLang="zh-TW" dirty="0"/>
              <a:t> prefab instance </a:t>
            </a:r>
            <a:r>
              <a:rPr lang="zh-TW" altLang="en-US" dirty="0"/>
              <a:t>繼承 </a:t>
            </a:r>
            <a:r>
              <a:rPr lang="en-US" altLang="zh-TW" dirty="0"/>
              <a:t>prefab </a:t>
            </a:r>
            <a:r>
              <a:rPr lang="zh-TW" altLang="en-US" dirty="0"/>
              <a:t>的特性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9EF-C1FF-458C-81DE-EE6A4FC0C70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746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建立預製物件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步：在 </a:t>
            </a:r>
            <a:r>
              <a:rPr lang="en-US" altLang="zh-TW" dirty="0"/>
              <a:t>Project </a:t>
            </a:r>
            <a:r>
              <a:rPr lang="zh-TW" altLang="en-US" dirty="0"/>
              <a:t>視窗中建立一個目錄夾，在目錄夾上按滑鼠右鍵，點選 </a:t>
            </a:r>
            <a:r>
              <a:rPr lang="en-US" altLang="zh-TW" dirty="0"/>
              <a:t>Create &gt; </a:t>
            </a:r>
            <a:r>
              <a:rPr lang="en-US" altLang="zh-TW" dirty="0" err="1"/>
              <a:t>Prebab</a:t>
            </a:r>
            <a:r>
              <a:rPr lang="zh-TW" altLang="en-US" dirty="0"/>
              <a:t>，並給予一個命名，將產生一個白色空立方體。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第</a:t>
            </a:r>
            <a:r>
              <a:rPr lang="en-US" altLang="zh-TW" dirty="0"/>
              <a:t>2</a:t>
            </a:r>
            <a:r>
              <a:rPr lang="zh-TW" altLang="en-US" dirty="0"/>
              <a:t>步：設定預製物件的內容</a:t>
            </a:r>
            <a:endParaRPr lang="en-US" altLang="zh-TW" dirty="0"/>
          </a:p>
          <a:p>
            <a:pPr lvl="1"/>
            <a:r>
              <a:rPr lang="zh-TW" altLang="en-US" dirty="0"/>
              <a:t>可以在 </a:t>
            </a:r>
            <a:r>
              <a:rPr lang="en-US" altLang="zh-TW" dirty="0"/>
              <a:t>Scene </a:t>
            </a:r>
            <a:r>
              <a:rPr lang="zh-TW" altLang="en-US" dirty="0"/>
              <a:t>視窗建立完成遊戲物件設定內容，在將其用滑鼠拖至 </a:t>
            </a:r>
            <a:r>
              <a:rPr lang="en-US" altLang="zh-TW" dirty="0"/>
              <a:t>Project </a:t>
            </a:r>
            <a:r>
              <a:rPr lang="zh-TW" altLang="en-US" dirty="0"/>
              <a:t>視窗</a:t>
            </a:r>
            <a:r>
              <a:rPr lang="en-US" altLang="zh-TW" dirty="0"/>
              <a:t>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765" y="2781924"/>
            <a:ext cx="1181265" cy="121937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9EF-C1FF-458C-81DE-EE6A4FC0C70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877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新增預製物件至場景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一旦預製物件素材建立完成，它可以不限數量地加入任何場景，只需要用滑鼠將預製物件由 </a:t>
            </a:r>
            <a:r>
              <a:rPr lang="en-US" altLang="zh-TW" dirty="0"/>
              <a:t>Project </a:t>
            </a:r>
            <a:r>
              <a:rPr lang="zh-TW" altLang="en-US" dirty="0"/>
              <a:t>視窗拖拉至 </a:t>
            </a:r>
            <a:r>
              <a:rPr lang="en-US" altLang="zh-TW" dirty="0"/>
              <a:t>Scene </a:t>
            </a:r>
            <a:r>
              <a:rPr lang="zh-TW" altLang="en-US" dirty="0"/>
              <a:t>視窗中。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9EF-C1FF-458C-81DE-EE6A4FC0C70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781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Inheritance (</a:t>
            </a:r>
            <a:r>
              <a:rPr lang="zh-TW" altLang="en-US" dirty="0"/>
              <a:t>繼承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此處繼承的意義是所產生的預製物件的實例</a:t>
            </a:r>
            <a:r>
              <a:rPr lang="en-US" altLang="zh-TW" dirty="0"/>
              <a:t>(instance)</a:t>
            </a:r>
            <a:r>
              <a:rPr lang="zh-TW" altLang="en-US" dirty="0"/>
              <a:t>具有預製物件的特性，因此當改變預製物件的屬性，所有由預製物件生成的實例都將自動改變。</a:t>
            </a:r>
            <a:endParaRPr lang="en-US" altLang="zh-TW" dirty="0"/>
          </a:p>
          <a:p>
            <a:r>
              <a:rPr lang="zh-TW" altLang="en-US" dirty="0"/>
              <a:t>改變預製物件的屬性可以在 </a:t>
            </a:r>
            <a:r>
              <a:rPr lang="en-US" altLang="zh-TW" dirty="0"/>
              <a:t>Project </a:t>
            </a:r>
            <a:r>
              <a:rPr lang="zh-TW" altLang="en-US" dirty="0"/>
              <a:t>視窗中點選預製物件，在其 </a:t>
            </a:r>
            <a:r>
              <a:rPr lang="en-US" altLang="zh-TW" dirty="0"/>
              <a:t>Inspector </a:t>
            </a:r>
            <a:r>
              <a:rPr lang="zh-TW" altLang="en-US" dirty="0"/>
              <a:t>視窗中設定其屬性。如果預製物件有子物件，則須進入其子物件修改屬性。</a:t>
            </a:r>
            <a:endParaRPr lang="en-US" altLang="zh-TW" dirty="0"/>
          </a:p>
          <a:p>
            <a:r>
              <a:rPr lang="zh-TW" altLang="en-US" dirty="0"/>
              <a:t>另也可在 </a:t>
            </a:r>
            <a:r>
              <a:rPr lang="en-US" altLang="zh-TW" dirty="0"/>
              <a:t>Scene </a:t>
            </a:r>
            <a:r>
              <a:rPr lang="zh-TW" altLang="en-US" dirty="0"/>
              <a:t>視窗直接修改遊戲物件，修改完成在將其拖回 </a:t>
            </a:r>
            <a:r>
              <a:rPr lang="en-US" altLang="zh-TW" dirty="0"/>
              <a:t>Project </a:t>
            </a:r>
            <a:r>
              <a:rPr lang="zh-TW" altLang="en-US" dirty="0"/>
              <a:t>視窗中的預製物件。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9EF-C1FF-458C-81DE-EE6A4FC0C70C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161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停止預製物件的連結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如果想中止遊戲物件與預製物件的關聯，可以在 </a:t>
            </a:r>
            <a:r>
              <a:rPr lang="en-US" altLang="zh-TW" dirty="0"/>
              <a:t>Hierarchy  </a:t>
            </a:r>
            <a:r>
              <a:rPr lang="zh-TW" altLang="en-US" dirty="0"/>
              <a:t>視窗點選遊戲物件，按滑鼠右鍵</a:t>
            </a:r>
            <a:r>
              <a:rPr lang="en-US" altLang="zh-TW" dirty="0"/>
              <a:t> prefab &gt; unpack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9EF-C1FF-458C-81DE-EE6A4FC0C70C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11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Jump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遊戲物件 </a:t>
            </a:r>
            <a:r>
              <a:rPr lang="en-US" altLang="zh-TW" dirty="0"/>
              <a:t>player (cube)</a:t>
            </a:r>
          </a:p>
          <a:p>
            <a:pPr lvl="1"/>
            <a:r>
              <a:rPr lang="zh-TW" altLang="en-US" dirty="0"/>
              <a:t>向上運動</a:t>
            </a:r>
            <a:endParaRPr lang="en-US" altLang="zh-TW" dirty="0"/>
          </a:p>
          <a:p>
            <a:pPr lvl="1"/>
            <a:r>
              <a:rPr lang="en-US" altLang="zh-TW" dirty="0" err="1"/>
              <a:t>Rigidbody</a:t>
            </a:r>
            <a:endParaRPr lang="en-US" altLang="zh-TW" dirty="0"/>
          </a:p>
          <a:p>
            <a:pPr lvl="1"/>
            <a:r>
              <a:rPr lang="en-US" altLang="zh-TW" dirty="0" err="1"/>
              <a:t>AddForce</a:t>
            </a:r>
            <a:endParaRPr lang="en-US" altLang="zh-TW" dirty="0"/>
          </a:p>
          <a:p>
            <a:pPr lvl="2"/>
            <a:r>
              <a:rPr lang="zh-TW" altLang="en-US" dirty="0"/>
              <a:t>向上力 </a:t>
            </a:r>
            <a:r>
              <a:rPr lang="en-US" altLang="zh-TW" dirty="0"/>
              <a:t>(Vector3.up)</a:t>
            </a:r>
          </a:p>
          <a:p>
            <a:pPr lvl="2"/>
            <a:r>
              <a:rPr lang="en-US" altLang="zh-TW" dirty="0" err="1"/>
              <a:t>forcemode</a:t>
            </a:r>
            <a:r>
              <a:rPr lang="en-US" altLang="zh-TW" dirty="0"/>
              <a:t> = Impulse</a:t>
            </a:r>
          </a:p>
          <a:p>
            <a:pPr lvl="1"/>
            <a:r>
              <a:rPr lang="zh-TW" altLang="en-US" dirty="0"/>
              <a:t>出力控制</a:t>
            </a:r>
            <a:endParaRPr lang="en-US" altLang="zh-TW" dirty="0"/>
          </a:p>
          <a:p>
            <a:pPr lvl="2"/>
            <a:r>
              <a:rPr lang="en-US" altLang="zh-TW" dirty="0"/>
              <a:t>Space key</a:t>
            </a:r>
          </a:p>
          <a:p>
            <a:pPr lvl="1"/>
            <a:r>
              <a:rPr lang="zh-TW" altLang="en-US" dirty="0"/>
              <a:t>避免連續跳躍</a:t>
            </a:r>
            <a:r>
              <a:rPr lang="en-US" altLang="zh-TW" dirty="0"/>
              <a:t>(</a:t>
            </a:r>
            <a:r>
              <a:rPr lang="zh-TW" altLang="en-US" dirty="0"/>
              <a:t>一次跳躍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 err="1"/>
              <a:t>isOnGround</a:t>
            </a:r>
            <a:r>
              <a:rPr lang="en-US" altLang="zh-TW" dirty="0"/>
              <a:t> = False</a:t>
            </a:r>
          </a:p>
          <a:p>
            <a:pPr lvl="2"/>
            <a:r>
              <a:rPr lang="en-US" altLang="zh-TW" dirty="0"/>
              <a:t>ground tag (test to change </a:t>
            </a:r>
            <a:r>
              <a:rPr lang="en-US" altLang="zh-TW" dirty="0" err="1"/>
              <a:t>isOnGround</a:t>
            </a:r>
            <a:r>
              <a:rPr lang="en-US" altLang="zh-TW" dirty="0"/>
              <a:t> = True)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210" y="1779213"/>
            <a:ext cx="5050769" cy="2920926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9EF-C1FF-458C-81DE-EE6A4FC0C70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317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程式控制生成預製物件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instantiate(</a:t>
            </a:r>
            <a:r>
              <a:rPr lang="en-US" altLang="zh-TW" dirty="0" err="1">
                <a:solidFill>
                  <a:srgbClr val="0000FF"/>
                </a:solidFill>
              </a:rPr>
              <a:t>GameObject</a:t>
            </a:r>
            <a:r>
              <a:rPr lang="en-US" altLang="zh-TW" dirty="0">
                <a:solidFill>
                  <a:srgbClr val="0000FF"/>
                </a:solidFill>
              </a:rPr>
              <a:t> prefab);</a:t>
            </a:r>
          </a:p>
          <a:p>
            <a:pPr lvl="1"/>
            <a:r>
              <a:rPr lang="zh-TW" altLang="en-US" dirty="0"/>
              <a:t>簡單第由預製物件 </a:t>
            </a:r>
            <a:r>
              <a:rPr lang="en-US" altLang="zh-TW" dirty="0"/>
              <a:t>prefab </a:t>
            </a:r>
            <a:r>
              <a:rPr lang="zh-TW" altLang="en-US" dirty="0"/>
              <a:t>生成一個遊戲物件，並產生一個遊戲物件變數，新物件的位置，旋轉，及大小都與預製物件相同</a:t>
            </a:r>
            <a:endParaRPr lang="en-US" altLang="zh-TW" dirty="0"/>
          </a:p>
          <a:p>
            <a:r>
              <a:rPr lang="en-US" altLang="zh-TW" dirty="0">
                <a:solidFill>
                  <a:srgbClr val="0000FF"/>
                </a:solidFill>
              </a:rPr>
              <a:t>instantiate(</a:t>
            </a:r>
            <a:r>
              <a:rPr lang="en-US" altLang="zh-TW" dirty="0" err="1">
                <a:solidFill>
                  <a:srgbClr val="0000FF"/>
                </a:solidFill>
              </a:rPr>
              <a:t>GameObject</a:t>
            </a:r>
            <a:r>
              <a:rPr lang="en-US" altLang="zh-TW" dirty="0">
                <a:solidFill>
                  <a:srgbClr val="0000FF"/>
                </a:solidFill>
              </a:rPr>
              <a:t> prefab, Vector3 position, Quaternion rotation);</a:t>
            </a:r>
          </a:p>
          <a:p>
            <a:pPr lvl="1"/>
            <a:r>
              <a:rPr lang="zh-TW" altLang="en-US" dirty="0"/>
              <a:t>由 </a:t>
            </a:r>
            <a:r>
              <a:rPr lang="en-US" altLang="zh-TW" dirty="0"/>
              <a:t>prefab </a:t>
            </a:r>
            <a:r>
              <a:rPr lang="zh-TW" altLang="en-US" dirty="0"/>
              <a:t>產生一個遊戲物件，並設定物件的位置及轉動，轉動是由 </a:t>
            </a:r>
            <a:r>
              <a:rPr lang="en-US" altLang="zh-TW" dirty="0"/>
              <a:t>Quaternion </a:t>
            </a:r>
            <a:r>
              <a:rPr lang="zh-TW" altLang="en-US" dirty="0"/>
              <a:t>來定義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9EF-C1FF-458C-81DE-EE6A4FC0C70C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181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Prefab </a:t>
            </a:r>
            <a:r>
              <a:rPr lang="zh-TW" altLang="en-US" dirty="0" smtClean="0"/>
              <a:t>展示程式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3040"/>
            <a:ext cx="9356387" cy="52584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9EF-C1FF-458C-81DE-EE6A4FC0C70C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48690" y="2560320"/>
            <a:ext cx="3257550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352550" y="4255770"/>
            <a:ext cx="1333500" cy="259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948690" y="4994910"/>
            <a:ext cx="9144000" cy="1645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166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攝影機跟拍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9EF-C1FF-458C-81DE-EE6A4FC0C70C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919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102" y="1132282"/>
            <a:ext cx="9002065" cy="539134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文字方塊 7"/>
          <p:cNvSpPr txBox="1"/>
          <p:nvPr/>
        </p:nvSpPr>
        <p:spPr>
          <a:xfrm>
            <a:off x="864103" y="408433"/>
            <a:ext cx="2619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/>
              <a:t>CameraFollow.cs</a:t>
            </a:r>
            <a:endParaRPr lang="zh-TW" altLang="en-US" sz="2800" dirty="0"/>
          </a:p>
        </p:txBody>
      </p:sp>
      <p:sp>
        <p:nvSpPr>
          <p:cNvPr id="2" name="向左箭號 1"/>
          <p:cNvSpPr/>
          <p:nvPr/>
        </p:nvSpPr>
        <p:spPr>
          <a:xfrm>
            <a:off x="4189863" y="3138985"/>
            <a:ext cx="518615" cy="4846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左箭號 5"/>
          <p:cNvSpPr/>
          <p:nvPr/>
        </p:nvSpPr>
        <p:spPr>
          <a:xfrm>
            <a:off x="9907111" y="5475026"/>
            <a:ext cx="518615" cy="4846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9EF-C1FF-458C-81DE-EE6A4FC0C70C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7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SimpleJump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600" dirty="0"/>
              <a:t>  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600" dirty="0"/>
              <a:t>   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t="365" b="1"/>
          <a:stretch/>
        </p:blipFill>
        <p:spPr>
          <a:xfrm>
            <a:off x="838199" y="1421704"/>
            <a:ext cx="8249433" cy="510268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985375" y="5498926"/>
            <a:ext cx="6156543" cy="678037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左箭號 10"/>
          <p:cNvSpPr/>
          <p:nvPr/>
        </p:nvSpPr>
        <p:spPr>
          <a:xfrm>
            <a:off x="3864280" y="2229633"/>
            <a:ext cx="263046" cy="21920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左箭號 11"/>
          <p:cNvSpPr/>
          <p:nvPr/>
        </p:nvSpPr>
        <p:spPr>
          <a:xfrm>
            <a:off x="5313124" y="3045913"/>
            <a:ext cx="263046" cy="21920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左箭號 12"/>
          <p:cNvSpPr/>
          <p:nvPr/>
        </p:nvSpPr>
        <p:spPr>
          <a:xfrm>
            <a:off x="4932123" y="2010428"/>
            <a:ext cx="263046" cy="21920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9EF-C1FF-458C-81DE-EE6A4FC0C70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25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SimpleJump2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按</a:t>
            </a:r>
            <a:r>
              <a:rPr lang="en-US" altLang="zh-TW" dirty="0"/>
              <a:t>space</a:t>
            </a:r>
            <a:r>
              <a:rPr lang="zh-TW" altLang="en-US" dirty="0"/>
              <a:t>鍵一次，向上跳一次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private bool </a:t>
            </a:r>
            <a:r>
              <a:rPr lang="en-US" altLang="zh-TW" dirty="0" err="1">
                <a:solidFill>
                  <a:srgbClr val="0070C0"/>
                </a:solidFill>
              </a:rPr>
              <a:t>isOnGround</a:t>
            </a:r>
            <a:r>
              <a:rPr lang="en-US" altLang="zh-TW" dirty="0">
                <a:solidFill>
                  <a:srgbClr val="0070C0"/>
                </a:solidFill>
              </a:rPr>
              <a:t> = true;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r>
              <a:rPr lang="zh-TW" altLang="en-US" dirty="0"/>
              <a:t>如果</a:t>
            </a:r>
            <a:r>
              <a:rPr lang="en-US" altLang="zh-TW" dirty="0"/>
              <a:t>cube</a:t>
            </a:r>
            <a:r>
              <a:rPr lang="zh-TW" altLang="en-US" dirty="0"/>
              <a:t>不在地板則不會跳躍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767" y="2849694"/>
            <a:ext cx="6944694" cy="2486372"/>
          </a:xfrm>
          <a:prstGeom prst="rect">
            <a:avLst/>
          </a:prstGeom>
        </p:spPr>
      </p:pic>
      <p:sp>
        <p:nvSpPr>
          <p:cNvPr id="10" name="圓角矩形圖說文字 9"/>
          <p:cNvSpPr/>
          <p:nvPr/>
        </p:nvSpPr>
        <p:spPr>
          <a:xfrm>
            <a:off x="7959328" y="3786556"/>
            <a:ext cx="2355854" cy="1242644"/>
          </a:xfrm>
          <a:prstGeom prst="wedgeRoundRectCallout">
            <a:avLst>
              <a:gd name="adj1" fmla="val -82240"/>
              <a:gd name="adj2" fmla="val -1108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利用</a:t>
            </a:r>
            <a:r>
              <a:rPr lang="en-US" altLang="zh-TW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onCollisionEnter</a:t>
            </a:r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函式檢查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cube</a:t>
            </a:r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是否碰地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?</a:t>
            </a:r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如是將</a:t>
            </a:r>
            <a:r>
              <a:rPr lang="en-US" altLang="zh-TW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isOnGround</a:t>
            </a:r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設為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true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圓角矩形圖說文字 10"/>
          <p:cNvSpPr/>
          <p:nvPr/>
        </p:nvSpPr>
        <p:spPr>
          <a:xfrm>
            <a:off x="8040747" y="1539582"/>
            <a:ext cx="2274435" cy="1242644"/>
          </a:xfrm>
          <a:prstGeom prst="wedgeRoundRectCallout">
            <a:avLst>
              <a:gd name="adj1" fmla="val -75631"/>
              <a:gd name="adj2" fmla="val 7308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物件向上跳的條件</a:t>
            </a: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1.</a:t>
            </a:r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按下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space</a:t>
            </a:r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鍵</a:t>
            </a: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2.</a:t>
            </a:r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物件在地板上</a:t>
            </a:r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9EF-C1FF-458C-81DE-EE6A4FC0C70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27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SimpleJump3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新增 </a:t>
            </a:r>
            <a:r>
              <a:rPr lang="en-US" altLang="zh-TW" dirty="0">
                <a:solidFill>
                  <a:srgbClr val="00B0F0"/>
                </a:solidFill>
              </a:rPr>
              <a:t>ground</a:t>
            </a:r>
            <a:r>
              <a:rPr lang="en-US" altLang="zh-TW" dirty="0"/>
              <a:t> tag</a:t>
            </a:r>
            <a:r>
              <a:rPr lang="zh-TW" altLang="en-US" dirty="0"/>
              <a:t>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利用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onCollisionEnter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函式檢查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cube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碰撞的對象的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tag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是否為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ground?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如是將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isOnGround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設為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true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61" y="2931884"/>
            <a:ext cx="6078630" cy="1769496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9EF-C1FF-458C-81DE-EE6A4FC0C70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2A20E2-95D6-4DEA-AF69-B5FDA3D31BB5}"/>
              </a:ext>
            </a:extLst>
          </p:cNvPr>
          <p:cNvSpPr/>
          <p:nvPr/>
        </p:nvSpPr>
        <p:spPr>
          <a:xfrm>
            <a:off x="2106273" y="3542939"/>
            <a:ext cx="2497258" cy="2630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80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Jump scene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Plane (name = Plane)</a:t>
            </a:r>
          </a:p>
          <a:p>
            <a:r>
              <a:rPr lang="en-US" altLang="zh-TW" sz="2000" dirty="0"/>
              <a:t>Cube1</a:t>
            </a:r>
          </a:p>
          <a:p>
            <a:pPr lvl="1"/>
            <a:r>
              <a:rPr lang="en-US" altLang="zh-TW" sz="1800" dirty="0"/>
              <a:t>pos = (0, 1, 0)</a:t>
            </a:r>
          </a:p>
          <a:p>
            <a:pPr lvl="1"/>
            <a:r>
              <a:rPr lang="en-US" altLang="zh-TW" sz="1800" dirty="0" err="1"/>
              <a:t>Rigidbody</a:t>
            </a:r>
            <a:endParaRPr lang="en-US" altLang="zh-TW" sz="1800" dirty="0"/>
          </a:p>
          <a:p>
            <a:pPr lvl="2"/>
            <a:r>
              <a:rPr lang="en-US" altLang="zh-TW" sz="1600" dirty="0"/>
              <a:t>Gravity</a:t>
            </a:r>
          </a:p>
          <a:p>
            <a:pPr lvl="2"/>
            <a:r>
              <a:rPr lang="en-US" altLang="zh-TW" sz="1600" b="1" dirty="0">
                <a:solidFill>
                  <a:srgbClr val="C00000"/>
                </a:solidFill>
              </a:rPr>
              <a:t>Freeze Rotation </a:t>
            </a:r>
            <a:r>
              <a:rPr lang="en-US" altLang="zh-TW" sz="1600" dirty="0"/>
              <a:t>x, y, z</a:t>
            </a:r>
          </a:p>
          <a:p>
            <a:r>
              <a:rPr lang="en-US" altLang="zh-TW" sz="2000" dirty="0"/>
              <a:t>Cube2(platform)</a:t>
            </a:r>
          </a:p>
          <a:p>
            <a:pPr lvl="1"/>
            <a:r>
              <a:rPr lang="en-US" altLang="zh-TW" sz="1800" dirty="0" err="1"/>
              <a:t>pos</a:t>
            </a:r>
            <a:r>
              <a:rPr lang="en-US" altLang="zh-TW" sz="1800" dirty="0"/>
              <a:t> = (-2.5, 0.5, 1)</a:t>
            </a:r>
          </a:p>
          <a:p>
            <a:pPr lvl="1"/>
            <a:endParaRPr lang="zh-TW" altLang="en-US" sz="18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9EF-C1FF-458C-81DE-EE6A4FC0C70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43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3857" y="-560069"/>
            <a:ext cx="12665857" cy="76904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投擲骰子</a:t>
            </a: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9EF-C1FF-458C-81DE-EE6A4FC0C70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32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D371E6-DD7C-4832-BB08-4745F69F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AddTorque</a:t>
            </a:r>
            <a:r>
              <a:rPr lang="en-US" altLang="zh-TW" dirty="0"/>
              <a:t> </a:t>
            </a:r>
            <a:r>
              <a:rPr lang="zh-TW" altLang="en-US" dirty="0"/>
              <a:t>對</a:t>
            </a:r>
            <a:r>
              <a:rPr lang="en-US" altLang="zh-TW" dirty="0" err="1"/>
              <a:t>Rigidbody</a:t>
            </a:r>
            <a:r>
              <a:rPr lang="zh-TW" altLang="en-US" dirty="0"/>
              <a:t>物件產生扭力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998683-011C-4E75-9753-C2C261700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zh-TW" sz="2400" dirty="0"/>
              <a:t>public void </a:t>
            </a:r>
            <a:r>
              <a:rPr lang="fr-FR" altLang="zh-TW" sz="2400" b="1" dirty="0">
                <a:solidFill>
                  <a:srgbClr val="0070C0"/>
                </a:solidFill>
              </a:rPr>
              <a:t>AddTorque</a:t>
            </a:r>
            <a:r>
              <a:rPr lang="fr-FR" altLang="zh-TW" sz="2400" dirty="0"/>
              <a:t>(</a:t>
            </a:r>
            <a:r>
              <a:rPr lang="fr-FR" altLang="zh-TW" sz="2400" dirty="0">
                <a:solidFill>
                  <a:srgbClr val="00B050"/>
                </a:solidFill>
              </a:rPr>
              <a:t>Vector3</a:t>
            </a:r>
            <a:r>
              <a:rPr lang="fr-FR" altLang="zh-TW" sz="2400" dirty="0"/>
              <a:t> </a:t>
            </a:r>
            <a:r>
              <a:rPr lang="fr-FR" altLang="zh-TW" sz="2400" b="1" dirty="0"/>
              <a:t>torque</a:t>
            </a:r>
            <a:r>
              <a:rPr lang="fr-FR" altLang="zh-TW" sz="2400" dirty="0"/>
              <a:t>, </a:t>
            </a:r>
            <a:r>
              <a:rPr lang="fr-FR" altLang="zh-TW" sz="2400" dirty="0">
                <a:solidFill>
                  <a:schemeClr val="accent4">
                    <a:lumMod val="75000"/>
                  </a:schemeClr>
                </a:solidFill>
              </a:rPr>
              <a:t>ForceMode</a:t>
            </a:r>
            <a:r>
              <a:rPr lang="fr-FR" altLang="zh-TW" sz="2400" dirty="0"/>
              <a:t> </a:t>
            </a:r>
            <a:r>
              <a:rPr lang="fr-FR" altLang="zh-TW" sz="2400" b="1" dirty="0"/>
              <a:t>mode</a:t>
            </a:r>
            <a:r>
              <a:rPr lang="fr-FR" altLang="zh-TW" sz="2400" dirty="0"/>
              <a:t> = ForceMode.Force);</a:t>
            </a:r>
          </a:p>
          <a:p>
            <a:pPr lvl="1"/>
            <a:r>
              <a:rPr lang="en-US" altLang="zh-TW" dirty="0"/>
              <a:t>public void </a:t>
            </a:r>
            <a:r>
              <a:rPr lang="en-US" altLang="zh-TW" b="1" dirty="0" err="1"/>
              <a:t>AddTorque</a:t>
            </a:r>
            <a:r>
              <a:rPr lang="en-US" altLang="zh-TW" dirty="0"/>
              <a:t>(float </a:t>
            </a:r>
            <a:r>
              <a:rPr lang="en-US" altLang="zh-TW" b="1" dirty="0">
                <a:solidFill>
                  <a:srgbClr val="FF00FF"/>
                </a:solidFill>
              </a:rPr>
              <a:t>x</a:t>
            </a:r>
            <a:r>
              <a:rPr lang="en-US" altLang="zh-TW" dirty="0"/>
              <a:t>, float </a:t>
            </a:r>
            <a:r>
              <a:rPr lang="en-US" altLang="zh-TW" b="1" dirty="0">
                <a:solidFill>
                  <a:srgbClr val="FF00FF"/>
                </a:solidFill>
              </a:rPr>
              <a:t>y</a:t>
            </a:r>
            <a:r>
              <a:rPr lang="en-US" altLang="zh-TW" dirty="0"/>
              <a:t>, float </a:t>
            </a:r>
            <a:r>
              <a:rPr lang="en-US" altLang="zh-TW" b="1" dirty="0">
                <a:solidFill>
                  <a:srgbClr val="FF00FF"/>
                </a:solidFill>
              </a:rPr>
              <a:t>z</a:t>
            </a:r>
            <a:r>
              <a:rPr lang="en-US" altLang="zh-TW" dirty="0"/>
              <a:t>, </a:t>
            </a:r>
            <a:r>
              <a:rPr lang="en-US" altLang="zh-TW" dirty="0">
                <a:hlinkClick r:id="rId2"/>
              </a:rPr>
              <a:t>ForceMode</a:t>
            </a:r>
            <a:r>
              <a:rPr lang="en-US" altLang="zh-TW" dirty="0"/>
              <a:t> </a:t>
            </a:r>
            <a:r>
              <a:rPr lang="en-US" altLang="zh-TW" b="1" dirty="0"/>
              <a:t>mode</a:t>
            </a:r>
            <a:r>
              <a:rPr lang="en-US" altLang="zh-TW" dirty="0"/>
              <a:t> = </a:t>
            </a:r>
            <a:r>
              <a:rPr lang="en-US" altLang="zh-TW" dirty="0" err="1"/>
              <a:t>ForceMode.Force</a:t>
            </a:r>
            <a:r>
              <a:rPr lang="en-US" altLang="zh-TW" dirty="0"/>
              <a:t>);</a:t>
            </a:r>
          </a:p>
          <a:p>
            <a:pPr lvl="2"/>
            <a:r>
              <a:rPr lang="en-US" altLang="zh-TW" sz="2400" dirty="0"/>
              <a:t>X, y, z = </a:t>
            </a:r>
            <a:r>
              <a:rPr lang="zh-TW" altLang="en-US" sz="2400" dirty="0"/>
              <a:t>三個座標軸</a:t>
            </a:r>
            <a:endParaRPr lang="en-US" altLang="zh-TW" sz="2400" dirty="0"/>
          </a:p>
          <a:p>
            <a:pPr lvl="2"/>
            <a:r>
              <a:rPr lang="fr-FR" altLang="zh-TW" sz="2400" dirty="0"/>
              <a:t>ForceMode = Force, Acceleration, Impuse, </a:t>
            </a:r>
            <a:r>
              <a:rPr lang="fr-FR" altLang="zh-TW" sz="2400" b="1" dirty="0">
                <a:solidFill>
                  <a:srgbClr val="002060"/>
                </a:solidFill>
              </a:rPr>
              <a:t>or</a:t>
            </a:r>
            <a:r>
              <a:rPr lang="fr-FR" altLang="zh-TW" sz="2400" dirty="0"/>
              <a:t> VelocityChange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F9776F-7830-4455-9A45-A236CF50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9EF-C1FF-458C-81DE-EE6A4FC0C70C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539150-B20C-492C-B143-05F5DC162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699" y="4156364"/>
            <a:ext cx="3810084" cy="235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1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1193</Words>
  <Application>Microsoft Office PowerPoint</Application>
  <PresentationFormat>寬螢幕</PresentationFormat>
  <Paragraphs>201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0" baseType="lpstr"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Jump/Rotate by Force</vt:lpstr>
      <vt:lpstr>遊戲物件「跳躍」與「翻滾」</vt:lpstr>
      <vt:lpstr>Jump</vt:lpstr>
      <vt:lpstr>SimpleJump</vt:lpstr>
      <vt:lpstr>SimpleJump2</vt:lpstr>
      <vt:lpstr>SimpleJump3</vt:lpstr>
      <vt:lpstr>Jump scene</vt:lpstr>
      <vt:lpstr>投擲骰子</vt:lpstr>
      <vt:lpstr>AddTorque 對Rigidbody物件產生扭力</vt:lpstr>
      <vt:lpstr>Jump with rotation</vt:lpstr>
      <vt:lpstr>Scene Dice: 模擬擲骰子並讀出點數</vt:lpstr>
      <vt:lpstr>建立擲骰子場</vt:lpstr>
      <vt:lpstr>PowerPoint 簡報</vt:lpstr>
      <vt:lpstr>DiceScript.cs</vt:lpstr>
      <vt:lpstr>建立骰子每個面的參考點</vt:lpstr>
      <vt:lpstr>PowerPoint 簡報</vt:lpstr>
      <vt:lpstr>PowerPoint 簡報</vt:lpstr>
      <vt:lpstr>DiceCheckZoneScript.cs</vt:lpstr>
      <vt:lpstr>PowerPoint 簡報</vt:lpstr>
      <vt:lpstr>DiceNumberTextScript.cs</vt:lpstr>
      <vt:lpstr>PowerPoint 簡報</vt:lpstr>
      <vt:lpstr>預製物件(prefab)</vt:lpstr>
      <vt:lpstr>Prefab </vt:lpstr>
      <vt:lpstr>預製物件結構</vt:lpstr>
      <vt:lpstr>預製物件(Prefab) 專有名詞</vt:lpstr>
      <vt:lpstr>建立預製物件</vt:lpstr>
      <vt:lpstr>新增預製物件至場景</vt:lpstr>
      <vt:lpstr>Inheritance (繼承)</vt:lpstr>
      <vt:lpstr>停止預製物件的連結</vt:lpstr>
      <vt:lpstr>程式控制生成預製物件</vt:lpstr>
      <vt:lpstr>Prefab 展示程式</vt:lpstr>
      <vt:lpstr>攝影機跟拍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Jump/Rotate by Force</dc:title>
  <dc:creator>Jainshone Chung</dc:creator>
  <cp:lastModifiedBy>Jainshone Chung</cp:lastModifiedBy>
  <cp:revision>30</cp:revision>
  <dcterms:created xsi:type="dcterms:W3CDTF">2022-04-19T02:07:42Z</dcterms:created>
  <dcterms:modified xsi:type="dcterms:W3CDTF">2023-04-18T14:25:19Z</dcterms:modified>
</cp:coreProperties>
</file>