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6" r:id="rId34"/>
    <p:sldId id="289" r:id="rId35"/>
    <p:sldId id="290"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42" autoAdjust="0"/>
    <p:restoredTop sz="94660"/>
  </p:normalViewPr>
  <p:slideViewPr>
    <p:cSldViewPr snapToGrid="0">
      <p:cViewPr varScale="1">
        <p:scale>
          <a:sx n="64" d="100"/>
          <a:sy n="64" d="100"/>
        </p:scale>
        <p:origin x="91" y="403"/>
      </p:cViewPr>
      <p:guideLst/>
    </p:cSldViewPr>
  </p:slideViewPr>
  <p:notesTextViewPr>
    <p:cViewPr>
      <p:scale>
        <a:sx n="1" d="1"/>
        <a:sy n="1" d="1"/>
      </p:scale>
      <p:origin x="0" y="0"/>
    </p:cViewPr>
  </p:notesTextViewPr>
  <p:sorterViewPr>
    <p:cViewPr>
      <p:scale>
        <a:sx n="60" d="100"/>
        <a:sy n="60" d="100"/>
      </p:scale>
      <p:origin x="0" y="-50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9F4F5-1AB8-4F4A-AE1B-9CCC4A7636E8}" type="datetimeFigureOut">
              <a:rPr lang="zh-TW" altLang="en-US" smtClean="0"/>
              <a:t>2021/8/9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748E6-CB30-479B-8781-D039A283CB01}" type="slidenum">
              <a:rPr lang="zh-TW" altLang="en-US" smtClean="0"/>
              <a:t>‹#›</a:t>
            </a:fld>
            <a:endParaRPr lang="zh-TW" altLang="en-US"/>
          </a:p>
        </p:txBody>
      </p:sp>
    </p:spTree>
    <p:extLst>
      <p:ext uri="{BB962C8B-B14F-4D97-AF65-F5344CB8AC3E}">
        <p14:creationId xmlns:p14="http://schemas.microsoft.com/office/powerpoint/2010/main" val="390242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ln>
            <a:miter lim="800000"/>
            <a:headEnd/>
            <a:tailEnd/>
          </a:ln>
        </p:spPr>
        <p:txBody>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fld id="{8168EF2F-88E8-4638-BC3B-FA62255CF0E0}" type="slidenum">
              <a:rPr lang="zh-TW" altLang="en-US" sz="1200"/>
              <a:pPr/>
              <a:t>32</a:t>
            </a:fld>
            <a:endParaRPr lang="en-US" altLang="zh-TW" sz="1200"/>
          </a:p>
        </p:txBody>
      </p:sp>
      <p:sp>
        <p:nvSpPr>
          <p:cNvPr id="35842" name="Rectangle 2"/>
          <p:cNvSpPr>
            <a:spLocks noGrp="1" noRot="1" noChangeAspect="1" noChangeArrowheads="1" noTextEdit="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TW" altLang="en-US" smtClean="0"/>
          </a:p>
        </p:txBody>
      </p:sp>
    </p:spTree>
    <p:extLst>
      <p:ext uri="{BB962C8B-B14F-4D97-AF65-F5344CB8AC3E}">
        <p14:creationId xmlns:p14="http://schemas.microsoft.com/office/powerpoint/2010/main" val="65032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a:solidFill>
            <a:srgbClr val="7030A0"/>
          </a:solidFill>
        </p:spPr>
        <p:txBody>
          <a:bodyPr anchor="b">
            <a:normAutofit/>
          </a:bodyPr>
          <a:lstStyle>
            <a:lvl1pPr algn="ctr">
              <a:defRPr sz="5400">
                <a:solidFill>
                  <a:schemeClr val="bg1"/>
                </a:solidFill>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51800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98125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703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solidFill>
            <a:schemeClr val="accent2">
              <a:lumMod val="75000"/>
            </a:schemeClr>
          </a:solidFill>
        </p:spPr>
        <p:txBody>
          <a:bodyPr/>
          <a:lstStyle>
            <a:lvl1pPr>
              <a:defRPr>
                <a:solidFill>
                  <a:schemeClr val="bg1"/>
                </a:solidFill>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18828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5521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solidFill>
            <a:schemeClr val="accent2">
              <a:lumMod val="75000"/>
            </a:schemeClr>
          </a:solidFill>
        </p:spPr>
        <p:txBody>
          <a:bodyPr/>
          <a:lstStyle>
            <a:lvl1pPr>
              <a:defRPr>
                <a:solidFill>
                  <a:schemeClr val="bg1"/>
                </a:solidFill>
              </a:defRPr>
            </a:lvl1p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39804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409790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8383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55702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0833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A5B999-1F5D-4060-B20B-B01B2254F606}" type="datetimeFigureOut">
              <a:rPr lang="zh-TW" altLang="en-US" smtClean="0"/>
              <a:t>2021/8/9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293393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5B999-1F5D-4060-B20B-B01B2254F606}" type="datetimeFigureOut">
              <a:rPr lang="zh-TW" altLang="en-US" smtClean="0"/>
              <a:t>2021/8/9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BAB01-630B-4682-AE42-2BE01CF3831B}" type="slidenum">
              <a:rPr lang="zh-TW" altLang="en-US" smtClean="0"/>
              <a:t>‹#›</a:t>
            </a:fld>
            <a:endParaRPr lang="zh-TW" altLang="en-US"/>
          </a:p>
        </p:txBody>
      </p:sp>
    </p:spTree>
    <p:extLst>
      <p:ext uri="{BB962C8B-B14F-4D97-AF65-F5344CB8AC3E}">
        <p14:creationId xmlns:p14="http://schemas.microsoft.com/office/powerpoint/2010/main" val="393022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baseline="0">
          <a:solidFill>
            <a:schemeClr val="tx1"/>
          </a:solidFill>
          <a:latin typeface="Calibri" panose="020F050202020403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1"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pe.cse.nsysu.edu.t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Texas_A&amp;M_Univers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資料結構實務</a:t>
            </a:r>
          </a:p>
        </p:txBody>
      </p:sp>
      <p:sp>
        <p:nvSpPr>
          <p:cNvPr id="3" name="副標題 2"/>
          <p:cNvSpPr>
            <a:spLocks noGrp="1"/>
          </p:cNvSpPr>
          <p:nvPr>
            <p:ph type="subTitle" idx="1"/>
          </p:nvPr>
        </p:nvSpPr>
        <p:spPr/>
        <p:txBody>
          <a:bodyPr/>
          <a:lstStyle/>
          <a:p>
            <a:r>
              <a:rPr lang="zh-TW" altLang="en-US" dirty="0" smtClean="0"/>
              <a:t>鍾健雄</a:t>
            </a:r>
            <a:endParaRPr lang="en-US" altLang="zh-TW" dirty="0" smtClean="0"/>
          </a:p>
          <a:p>
            <a:r>
              <a:rPr lang="en-US" altLang="zh-TW" dirty="0" smtClean="0"/>
              <a:t>2021</a:t>
            </a:r>
            <a:endParaRPr lang="zh-TW" altLang="en-US" dirty="0"/>
          </a:p>
        </p:txBody>
      </p:sp>
    </p:spTree>
    <p:extLst>
      <p:ext uri="{BB962C8B-B14F-4D97-AF65-F5344CB8AC3E}">
        <p14:creationId xmlns:p14="http://schemas.microsoft.com/office/powerpoint/2010/main" val="397035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題目難易程度分級</a:t>
            </a:r>
          </a:p>
        </p:txBody>
      </p:sp>
      <p:sp>
        <p:nvSpPr>
          <p:cNvPr id="3" name="內容版面配置區 2"/>
          <p:cNvSpPr>
            <a:spLocks noGrp="1"/>
          </p:cNvSpPr>
          <p:nvPr>
            <p:ph idx="1"/>
          </p:nvPr>
        </p:nvSpPr>
        <p:spPr/>
        <p:txBody>
          <a:bodyPr>
            <a:normAutofit/>
          </a:bodyPr>
          <a:lstStyle/>
          <a:p>
            <a:pPr>
              <a:lnSpc>
                <a:spcPct val="100000"/>
              </a:lnSpc>
            </a:pPr>
            <a:r>
              <a:rPr lang="zh-TW" altLang="en-US" dirty="0">
                <a:solidFill>
                  <a:schemeClr val="hlink"/>
                </a:solidFill>
              </a:rPr>
              <a:t>一顆星</a:t>
            </a:r>
            <a:r>
              <a:rPr lang="zh-TW" altLang="en-US" dirty="0"/>
              <a:t>：學習完計算機概論之後即可解答（</a:t>
            </a:r>
            <a:r>
              <a:rPr lang="zh-TW" altLang="zh-TW" dirty="0"/>
              <a:t>專家級設計師大約可於</a:t>
            </a:r>
            <a:r>
              <a:rPr lang="en-US" altLang="zh-TW" dirty="0">
                <a:latin typeface="Arial" panose="020B0604020202020204" pitchFamily="34" charset="0"/>
              </a:rPr>
              <a:t>10</a:t>
            </a:r>
            <a:r>
              <a:rPr lang="zh-TW" altLang="zh-TW" dirty="0"/>
              <a:t>分鐘撰寫完畢</a:t>
            </a:r>
            <a:r>
              <a:rPr lang="zh-TW" altLang="en-US" dirty="0"/>
              <a:t>）</a:t>
            </a:r>
            <a:endParaRPr lang="en-US" altLang="zh-TW" dirty="0"/>
          </a:p>
          <a:p>
            <a:pPr>
              <a:lnSpc>
                <a:spcPct val="100000"/>
              </a:lnSpc>
            </a:pPr>
            <a:r>
              <a:rPr lang="zh-TW" altLang="en-US" dirty="0">
                <a:solidFill>
                  <a:schemeClr val="hlink"/>
                </a:solidFill>
              </a:rPr>
              <a:t>兩顆星</a:t>
            </a:r>
            <a:r>
              <a:rPr lang="zh-TW" altLang="en-US" dirty="0"/>
              <a:t>：學習完資料結構之後才能解答或是苦工題（</a:t>
            </a:r>
            <a:r>
              <a:rPr lang="zh-TW" altLang="zh-TW" dirty="0"/>
              <a:t>專家級設計師大約可於</a:t>
            </a:r>
            <a:r>
              <a:rPr lang="en-US" altLang="zh-TW" dirty="0">
                <a:latin typeface="Arial" panose="020B0604020202020204" pitchFamily="34" charset="0"/>
              </a:rPr>
              <a:t>10</a:t>
            </a:r>
            <a:r>
              <a:rPr lang="zh-TW" altLang="en-US" dirty="0"/>
              <a:t>～</a:t>
            </a:r>
            <a:r>
              <a:rPr lang="en-US" altLang="zh-TW" dirty="0">
                <a:latin typeface="Arial" panose="020B0604020202020204" pitchFamily="34" charset="0"/>
              </a:rPr>
              <a:t>30</a:t>
            </a:r>
            <a:r>
              <a:rPr lang="zh-TW" altLang="zh-TW" dirty="0"/>
              <a:t>分鐘撰寫完畢</a:t>
            </a:r>
            <a:r>
              <a:rPr lang="zh-TW" altLang="en-US" dirty="0"/>
              <a:t>）</a:t>
            </a:r>
          </a:p>
          <a:p>
            <a:pPr>
              <a:lnSpc>
                <a:spcPct val="100000"/>
              </a:lnSpc>
            </a:pPr>
            <a:r>
              <a:rPr lang="zh-TW" altLang="en-US" dirty="0">
                <a:solidFill>
                  <a:schemeClr val="hlink"/>
                </a:solidFill>
              </a:rPr>
              <a:t>三顆星</a:t>
            </a:r>
            <a:r>
              <a:rPr lang="zh-TW" altLang="en-US" dirty="0"/>
              <a:t>：要有好的演算法或數學方法才能解答（</a:t>
            </a:r>
            <a:r>
              <a:rPr lang="zh-TW" altLang="zh-TW" dirty="0"/>
              <a:t>專家級設計師大約可於</a:t>
            </a:r>
            <a:r>
              <a:rPr lang="en-US" altLang="zh-TW" dirty="0">
                <a:latin typeface="Arial" panose="020B0604020202020204" pitchFamily="34" charset="0"/>
              </a:rPr>
              <a:t>30</a:t>
            </a:r>
            <a:r>
              <a:rPr lang="zh-TW" altLang="en-US" dirty="0"/>
              <a:t>～</a:t>
            </a:r>
            <a:r>
              <a:rPr lang="en-US" altLang="zh-TW" dirty="0">
                <a:latin typeface="Arial" panose="020B0604020202020204" pitchFamily="34" charset="0"/>
              </a:rPr>
              <a:t>100</a:t>
            </a:r>
            <a:r>
              <a:rPr lang="zh-TW" altLang="zh-TW" dirty="0"/>
              <a:t>分鐘撰寫完畢</a:t>
            </a:r>
            <a:r>
              <a:rPr lang="zh-TW" altLang="en-US" dirty="0"/>
              <a:t>）</a:t>
            </a:r>
          </a:p>
          <a:p>
            <a:pPr>
              <a:lnSpc>
                <a:spcPct val="100000"/>
              </a:lnSpc>
            </a:pPr>
            <a:r>
              <a:rPr lang="zh-TW" altLang="en-US" dirty="0">
                <a:solidFill>
                  <a:schemeClr val="hlink"/>
                </a:solidFill>
              </a:rPr>
              <a:t>四顆星</a:t>
            </a:r>
            <a:r>
              <a:rPr lang="zh-TW" altLang="en-US" dirty="0"/>
              <a:t>：要有特殊的演算法或是綜合多種演算法才能解答（</a:t>
            </a:r>
            <a:r>
              <a:rPr lang="zh-TW" altLang="zh-TW" dirty="0"/>
              <a:t>專家級設計師需要超過</a:t>
            </a:r>
            <a:r>
              <a:rPr lang="en-US" altLang="zh-TW" dirty="0">
                <a:latin typeface="Arial" panose="020B0604020202020204" pitchFamily="34" charset="0"/>
              </a:rPr>
              <a:t>100</a:t>
            </a:r>
            <a:r>
              <a:rPr lang="zh-TW" altLang="zh-TW" dirty="0"/>
              <a:t>分鐘才能撰寫完畢</a:t>
            </a:r>
            <a:r>
              <a:rPr lang="zh-TW" altLang="en-US" dirty="0"/>
              <a:t>）</a:t>
            </a:r>
          </a:p>
          <a:p>
            <a:pPr>
              <a:lnSpc>
                <a:spcPct val="100000"/>
              </a:lnSpc>
            </a:pPr>
            <a:r>
              <a:rPr lang="zh-TW" altLang="en-US" dirty="0">
                <a:solidFill>
                  <a:schemeClr val="hlink"/>
                </a:solidFill>
              </a:rPr>
              <a:t>五顆星</a:t>
            </a:r>
            <a:r>
              <a:rPr lang="zh-TW" altLang="en-US" dirty="0"/>
              <a:t>：超越四顆星的極特殊</a:t>
            </a:r>
            <a:r>
              <a:rPr lang="zh-TW" altLang="en-US" dirty="0" smtClean="0"/>
              <a:t>題目</a:t>
            </a:r>
            <a:endParaRPr lang="en-US" altLang="zh-TW" dirty="0"/>
          </a:p>
        </p:txBody>
      </p:sp>
    </p:spTree>
    <p:extLst>
      <p:ext uri="{BB962C8B-B14F-4D97-AF65-F5344CB8AC3E}">
        <p14:creationId xmlns:p14="http://schemas.microsoft.com/office/powerpoint/2010/main" val="153343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rPr>
              <a:t>國際計算機器協會程式競賽台灣協會</a:t>
            </a:r>
            <a:endParaRPr lang="zh-TW" altLang="en-US" dirty="0"/>
          </a:p>
        </p:txBody>
      </p:sp>
      <p:sp>
        <p:nvSpPr>
          <p:cNvPr id="3" name="內容版面配置區 2"/>
          <p:cNvSpPr>
            <a:spLocks noGrp="1"/>
          </p:cNvSpPr>
          <p:nvPr>
            <p:ph idx="1"/>
          </p:nvPr>
        </p:nvSpPr>
        <p:spPr/>
        <p:txBody>
          <a:bodyPr/>
          <a:lstStyle/>
          <a:p>
            <a:r>
              <a:rPr lang="zh-TW" altLang="zh-TW" b="1" dirty="0">
                <a:solidFill>
                  <a:srgbClr val="FF0000"/>
                </a:solidFill>
                <a:latin typeface="微軟正黑體" panose="020B0604030504040204" pitchFamily="34" charset="-120"/>
              </a:rPr>
              <a:t>推動委員會</a:t>
            </a:r>
            <a:r>
              <a:rPr lang="zh-TW" altLang="zh-TW" dirty="0">
                <a:latin typeface="微軟正黑體" panose="020B0604030504040204" pitchFamily="34" charset="-120"/>
              </a:rPr>
              <a:t>：負責資源與庶務之整合。</a:t>
            </a:r>
          </a:p>
          <a:p>
            <a:r>
              <a:rPr lang="zh-TW" altLang="zh-TW" b="1" dirty="0">
                <a:solidFill>
                  <a:srgbClr val="FF0000"/>
                </a:solidFill>
                <a:latin typeface="微軟正黑體" panose="020B0604030504040204" pitchFamily="34" charset="-120"/>
              </a:rPr>
              <a:t>技術委員會</a:t>
            </a:r>
            <a:r>
              <a:rPr lang="zh-TW" altLang="zh-TW" dirty="0">
                <a:latin typeface="微軟正黑體" panose="020B0604030504040204" pitchFamily="34" charset="-120"/>
              </a:rPr>
              <a:t>：由教練與命題老師組成，負責培訓與命題事務。</a:t>
            </a:r>
          </a:p>
          <a:p>
            <a:r>
              <a:rPr lang="zh-TW" altLang="zh-TW" b="1" dirty="0">
                <a:solidFill>
                  <a:srgbClr val="FF0000"/>
                </a:solidFill>
                <a:latin typeface="微軟正黑體" panose="020B0604030504040204" pitchFamily="34" charset="-120"/>
              </a:rPr>
              <a:t>大學程式能力檢定委員會</a:t>
            </a:r>
            <a:r>
              <a:rPr lang="zh-TW" altLang="en-US" dirty="0">
                <a:latin typeface="微軟正黑體" panose="020B0604030504040204" pitchFamily="34" charset="-120"/>
              </a:rPr>
              <a:t>（</a:t>
            </a:r>
            <a:r>
              <a:rPr lang="en-US" altLang="zh-TW" dirty="0">
                <a:latin typeface="Arial" panose="020B0604020202020204" pitchFamily="34" charset="0"/>
              </a:rPr>
              <a:t>Collegiate Programming Examination Committee</a:t>
            </a:r>
            <a:r>
              <a:rPr lang="en-US" altLang="zh-TW" dirty="0">
                <a:latin typeface="微軟正黑體" panose="020B0604030504040204" pitchFamily="34" charset="-120"/>
              </a:rPr>
              <a:t>, </a:t>
            </a:r>
            <a:r>
              <a:rPr lang="zh-TW" altLang="zh-TW" dirty="0">
                <a:latin typeface="微軟正黑體" panose="020B0604030504040204" pitchFamily="34" charset="-120"/>
              </a:rPr>
              <a:t>簡稱</a:t>
            </a:r>
            <a:r>
              <a:rPr lang="en-US" altLang="zh-TW" dirty="0">
                <a:latin typeface="Arial" panose="020B0604020202020204" pitchFamily="34" charset="0"/>
              </a:rPr>
              <a:t>CPE Committee</a:t>
            </a:r>
            <a:r>
              <a:rPr lang="zh-TW" altLang="en-US" dirty="0">
                <a:latin typeface="微軟正黑體" panose="020B0604030504040204" pitchFamily="34" charset="-120"/>
              </a:rPr>
              <a:t>）</a:t>
            </a:r>
            <a:r>
              <a:rPr lang="zh-TW" altLang="zh-TW" dirty="0">
                <a:latin typeface="微軟正黑體" panose="020B0604030504040204" pitchFamily="34" charset="-120"/>
              </a:rPr>
              <a:t>：共同舉辦</a:t>
            </a:r>
            <a:r>
              <a:rPr lang="en-US" altLang="zh-TW" dirty="0">
                <a:latin typeface="Arial" panose="020B0604020202020204" pitchFamily="34" charset="0"/>
              </a:rPr>
              <a:t>CPE</a:t>
            </a:r>
            <a:r>
              <a:rPr lang="zh-TW" altLang="zh-TW" dirty="0">
                <a:latin typeface="微軟正黑體" panose="020B0604030504040204" pitchFamily="34" charset="-120"/>
              </a:rPr>
              <a:t>程式檢定</a:t>
            </a:r>
            <a:endParaRPr lang="zh-TW" altLang="en-US" dirty="0"/>
          </a:p>
        </p:txBody>
      </p:sp>
    </p:spTree>
    <p:extLst>
      <p:ext uri="{BB962C8B-B14F-4D97-AF65-F5344CB8AC3E}">
        <p14:creationId xmlns:p14="http://schemas.microsoft.com/office/powerpoint/2010/main" val="149946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大學程式能力檢定</a:t>
            </a:r>
            <a:r>
              <a:rPr lang="en-US" altLang="zh-TW" dirty="0">
                <a:latin typeface="Arial" panose="020B0604020202020204" pitchFamily="34" charset="0"/>
              </a:rPr>
              <a:t>(CPE)</a:t>
            </a:r>
            <a:endParaRPr lang="zh-TW" altLang="en-US" dirty="0"/>
          </a:p>
        </p:txBody>
      </p:sp>
      <p:sp>
        <p:nvSpPr>
          <p:cNvPr id="3" name="內容版面配置區 2"/>
          <p:cNvSpPr>
            <a:spLocks noGrp="1"/>
          </p:cNvSpPr>
          <p:nvPr>
            <p:ph idx="1"/>
          </p:nvPr>
        </p:nvSpPr>
        <p:spPr/>
        <p:txBody>
          <a:bodyPr>
            <a:normAutofit/>
          </a:bodyPr>
          <a:lstStyle/>
          <a:p>
            <a:r>
              <a:rPr lang="zh-TW" altLang="en-US" dirty="0"/>
              <a:t>大學程式能力檢定</a:t>
            </a:r>
            <a:r>
              <a:rPr lang="en-US" altLang="zh-TW" u="sng" dirty="0">
                <a:solidFill>
                  <a:schemeClr val="hlink"/>
                </a:solidFill>
                <a:latin typeface="Arial" panose="020B0604020202020204" pitchFamily="34" charset="0"/>
              </a:rPr>
              <a:t>CPE (Collegiate  Programming Examination)</a:t>
            </a:r>
          </a:p>
          <a:p>
            <a:r>
              <a:rPr lang="zh-TW" altLang="en-US" dirty="0"/>
              <a:t>線上程式設計、電腦自動評判，</a:t>
            </a:r>
            <a:r>
              <a:rPr lang="zh-TW" altLang="en-US" u="sng" dirty="0">
                <a:solidFill>
                  <a:schemeClr val="hlink"/>
                </a:solidFill>
              </a:rPr>
              <a:t>採</a:t>
            </a:r>
            <a:r>
              <a:rPr lang="en-US" altLang="zh-TW" u="sng" dirty="0">
                <a:solidFill>
                  <a:schemeClr val="hlink"/>
                </a:solidFill>
                <a:latin typeface="Arial" panose="020B0604020202020204" pitchFamily="34" charset="0"/>
              </a:rPr>
              <a:t>ACM ICPC</a:t>
            </a:r>
            <a:r>
              <a:rPr lang="zh-TW" altLang="en-US" u="sng" dirty="0">
                <a:solidFill>
                  <a:schemeClr val="hlink"/>
                </a:solidFill>
              </a:rPr>
              <a:t>排名方式</a:t>
            </a:r>
          </a:p>
          <a:p>
            <a:r>
              <a:rPr lang="en-US" altLang="zh-TW" dirty="0"/>
              <a:t>CPE</a:t>
            </a:r>
            <a:r>
              <a:rPr lang="zh-TW" altLang="en-US" dirty="0"/>
              <a:t>用途：</a:t>
            </a:r>
          </a:p>
          <a:p>
            <a:pPr lvl="1"/>
            <a:r>
              <a:rPr lang="zh-TW" altLang="en-US" sz="2400" dirty="0"/>
              <a:t>單一課程上機考試</a:t>
            </a:r>
          </a:p>
          <a:p>
            <a:pPr lvl="1"/>
            <a:r>
              <a:rPr lang="zh-TW" altLang="en-US" sz="2400" dirty="0"/>
              <a:t>學系畢業檢定</a:t>
            </a:r>
          </a:p>
          <a:p>
            <a:pPr lvl="1"/>
            <a:r>
              <a:rPr lang="zh-TW" altLang="en-US" sz="2400" u="sng" dirty="0">
                <a:solidFill>
                  <a:schemeClr val="hlink"/>
                </a:solidFill>
              </a:rPr>
              <a:t>研究所入學考</a:t>
            </a:r>
            <a:r>
              <a:rPr lang="zh-TW" altLang="en-US" sz="2400" dirty="0"/>
              <a:t>、廠商徵才</a:t>
            </a:r>
          </a:p>
          <a:p>
            <a:pPr lvl="1"/>
            <a:r>
              <a:rPr lang="zh-TW" altLang="en-US" sz="2400" dirty="0"/>
              <a:t>提升個人程式設計</a:t>
            </a:r>
            <a:r>
              <a:rPr lang="zh-TW" altLang="en-US" sz="2400" dirty="0" smtClean="0"/>
              <a:t>能力（</a:t>
            </a:r>
            <a:r>
              <a:rPr lang="zh-TW" altLang="en-US" sz="2400" dirty="0"/>
              <a:t>比賽之練習）</a:t>
            </a:r>
          </a:p>
          <a:p>
            <a:r>
              <a:rPr lang="zh-TW" altLang="en-US" dirty="0">
                <a:latin typeface="Times New Roman" panose="02020603050405020304" pitchFamily="18" charset="0"/>
              </a:rPr>
              <a:t>網址：</a:t>
            </a:r>
            <a:r>
              <a:rPr lang="en-US" altLang="zh-TW" dirty="0">
                <a:latin typeface="Arial" panose="020B0604020202020204" pitchFamily="34" charset="0"/>
                <a:hlinkClick r:id="rId2"/>
              </a:rPr>
              <a:t>http://</a:t>
            </a:r>
            <a:r>
              <a:rPr lang="en-US" altLang="zh-TW" dirty="0" smtClean="0">
                <a:latin typeface="Arial" panose="020B0604020202020204" pitchFamily="34" charset="0"/>
                <a:hlinkClick r:id="rId2"/>
              </a:rPr>
              <a:t>cpe.cse.nsysu.edu.tw</a:t>
            </a:r>
            <a:endParaRPr lang="en-US" altLang="zh-TW" dirty="0">
              <a:latin typeface="Arial" panose="020B0604020202020204" pitchFamily="34" charset="0"/>
            </a:endParaRPr>
          </a:p>
        </p:txBody>
      </p:sp>
      <p:pic>
        <p:nvPicPr>
          <p:cNvPr id="4"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29073" y="4200609"/>
            <a:ext cx="223361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21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all" spc="200" dirty="0"/>
              <a:t>CPE</a:t>
            </a:r>
            <a:r>
              <a:rPr lang="zh-TW" altLang="en-US" cap="all" spc="200" dirty="0"/>
              <a:t>辦理</a:t>
            </a:r>
            <a:r>
              <a:rPr lang="zh-TW" altLang="en-US" cap="all" spc="200" dirty="0" smtClean="0"/>
              <a:t>方式</a:t>
            </a:r>
            <a:endParaRPr lang="zh-TW" altLang="en-US" dirty="0"/>
          </a:p>
        </p:txBody>
      </p:sp>
      <p:sp>
        <p:nvSpPr>
          <p:cNvPr id="3" name="內容版面配置區 2"/>
          <p:cNvSpPr>
            <a:spLocks noGrp="1"/>
          </p:cNvSpPr>
          <p:nvPr>
            <p:ph idx="1"/>
          </p:nvPr>
        </p:nvSpPr>
        <p:spPr/>
        <p:txBody>
          <a:bodyPr/>
          <a:lstStyle/>
          <a:p>
            <a:r>
              <a:rPr lang="zh-TW" altLang="zh-TW" dirty="0">
                <a:latin typeface="微軟正黑體" panose="020B0604030504040204" pitchFamily="34" charset="-120"/>
                <a:ea typeface="微軟正黑體" panose="020B0604030504040204" pitchFamily="34" charset="-120"/>
              </a:rPr>
              <a:t>每年辦理四次，大約為每年的</a:t>
            </a:r>
            <a:r>
              <a:rPr lang="en-US" altLang="zh-TW" dirty="0">
                <a:latin typeface="Arial" panose="020B0604020202020204" pitchFamily="34" charset="0"/>
                <a:ea typeface="微軟正黑體" panose="020B0604030504040204" pitchFamily="34" charset="-120"/>
              </a:rPr>
              <a:t>3</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6</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9</a:t>
            </a:r>
            <a:r>
              <a:rPr lang="zh-TW" altLang="zh-TW" dirty="0">
                <a:latin typeface="微軟正黑體" panose="020B0604030504040204" pitchFamily="34" charset="-120"/>
                <a:ea typeface="微軟正黑體" panose="020B0604030504040204" pitchFamily="34" charset="-120"/>
              </a:rPr>
              <a:t>、</a:t>
            </a:r>
            <a:r>
              <a:rPr lang="en-US" altLang="zh-TW" dirty="0">
                <a:latin typeface="Arial" panose="020B0604020202020204" pitchFamily="34" charset="0"/>
                <a:ea typeface="微軟正黑體" panose="020B0604030504040204" pitchFamily="34" charset="-120"/>
              </a:rPr>
              <a:t>12</a:t>
            </a:r>
            <a:r>
              <a:rPr lang="zh-TW" altLang="zh-TW" dirty="0">
                <a:latin typeface="微軟正黑體" panose="020B0604030504040204" pitchFamily="34" charset="-120"/>
                <a:ea typeface="微軟正黑體" panose="020B0604030504040204" pitchFamily="34" charset="-120"/>
              </a:rPr>
              <a:t>月</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考生若為</a:t>
            </a:r>
            <a:r>
              <a:rPr lang="zh-TW" altLang="zh-TW" b="1" u="sng" dirty="0">
                <a:solidFill>
                  <a:srgbClr val="FF0000"/>
                </a:solidFill>
                <a:latin typeface="微軟正黑體" panose="020B0604030504040204" pitchFamily="34" charset="-120"/>
                <a:ea typeface="微軟正黑體" panose="020B0604030504040204" pitchFamily="34" charset="-120"/>
              </a:rPr>
              <a:t>大專學生，則是免費報名</a:t>
            </a:r>
            <a:r>
              <a:rPr lang="zh-TW" altLang="zh-TW"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報名後，無故缺席而未到考，將取消其後一次考試資格。 </a:t>
            </a:r>
            <a:endParaRPr lang="en-US" altLang="zh-TW" dirty="0">
              <a:solidFill>
                <a:schemeClr val="hlink"/>
              </a:solidFill>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電腦現場上機考試</a:t>
            </a:r>
            <a:endParaRPr lang="en-US"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考試時，封閉與考試無關之網路。考生除</a:t>
            </a:r>
            <a:r>
              <a:rPr lang="zh-TW" altLang="zh-TW" b="1" u="sng" dirty="0">
                <a:solidFill>
                  <a:srgbClr val="FF0000"/>
                </a:solidFill>
                <a:latin typeface="微軟正黑體" panose="020B0604030504040204" pitchFamily="34" charset="-120"/>
                <a:ea typeface="微軟正黑體" panose="020B0604030504040204" pitchFamily="34" charset="-120"/>
              </a:rPr>
              <a:t>紙本字典</a:t>
            </a:r>
            <a:r>
              <a:rPr lang="zh-TW" altLang="zh-TW" dirty="0">
                <a:latin typeface="微軟正黑體" panose="020B0604030504040204" pitchFamily="34" charset="-120"/>
                <a:ea typeface="微軟正黑體" panose="020B0604030504040204" pitchFamily="34" charset="-120"/>
              </a:rPr>
              <a:t>外，不能攜帶任何資料。</a:t>
            </a:r>
            <a:endParaRPr lang="en-US" altLang="zh-TW" dirty="0">
              <a:latin typeface="微軟正黑體" panose="020B0604030504040204" pitchFamily="34" charset="-120"/>
              <a:ea typeface="微軟正黑體" panose="020B0604030504040204" pitchFamily="34" charset="-120"/>
            </a:endParaRPr>
          </a:p>
          <a:p>
            <a:r>
              <a:rPr lang="zh-TW" altLang="en-US" b="1" u="sng" dirty="0">
                <a:solidFill>
                  <a:srgbClr val="FF0000"/>
                </a:solidFill>
                <a:latin typeface="微軟正黑體" panose="020B0604030504040204" pitchFamily="34" charset="-120"/>
                <a:ea typeface="微軟正黑體" panose="020B0604030504040204" pitchFamily="34" charset="-120"/>
              </a:rPr>
              <a:t>題目來源：</a:t>
            </a:r>
            <a:r>
              <a:rPr lang="en-US" altLang="zh-TW" b="1" u="sng" dirty="0" err="1">
                <a:solidFill>
                  <a:srgbClr val="FF0000"/>
                </a:solidFill>
                <a:latin typeface="Arial" panose="020B0604020202020204" pitchFamily="34" charset="0"/>
                <a:ea typeface="微軟正黑體" panose="020B0604030504040204" pitchFamily="34" charset="-120"/>
              </a:rPr>
              <a:t>Uva</a:t>
            </a:r>
            <a:r>
              <a:rPr lang="zh-TW" altLang="en-US" b="1" u="sng" dirty="0">
                <a:solidFill>
                  <a:srgbClr val="FF0000"/>
                </a:solidFill>
                <a:latin typeface="微軟正黑體" panose="020B0604030504040204" pitchFamily="34" charset="-120"/>
                <a:ea typeface="微軟正黑體" panose="020B0604030504040204" pitchFamily="34" charset="-120"/>
              </a:rPr>
              <a:t>題目</a:t>
            </a:r>
            <a:r>
              <a:rPr lang="zh-TW" altLang="en-US" b="1" u="sng" dirty="0" smtClean="0">
                <a:solidFill>
                  <a:srgbClr val="FF0000"/>
                </a:solidFill>
                <a:latin typeface="微軟正黑體" panose="020B0604030504040204" pitchFamily="34" charset="-120"/>
                <a:ea typeface="微軟正黑體" panose="020B0604030504040204" pitchFamily="34" charset="-120"/>
              </a:rPr>
              <a:t>庫</a:t>
            </a:r>
            <a:endParaRPr lang="zh-TW" altLang="en-US" b="1" u="sng"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935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ea typeface="微軟正黑體" panose="020B0604030504040204" pitchFamily="34" charset="-120"/>
              </a:rPr>
              <a:t>CPE</a:t>
            </a:r>
            <a:r>
              <a:rPr lang="zh-TW" altLang="en-US" dirty="0">
                <a:ea typeface="微軟正黑體" panose="020B0604030504040204" pitchFamily="34" charset="-120"/>
              </a:rPr>
              <a:t>計分</a:t>
            </a:r>
            <a:r>
              <a:rPr lang="zh-TW" altLang="en-US" dirty="0" smtClean="0">
                <a:ea typeface="微軟正黑體" panose="020B0604030504040204" pitchFamily="34" charset="-120"/>
              </a:rPr>
              <a:t>規則</a:t>
            </a:r>
            <a:endParaRPr lang="zh-TW" altLang="en-US" dirty="0"/>
          </a:p>
        </p:txBody>
      </p:sp>
      <p:sp>
        <p:nvSpPr>
          <p:cNvPr id="3" name="內容版面配置區 2"/>
          <p:cNvSpPr>
            <a:spLocks noGrp="1"/>
          </p:cNvSpPr>
          <p:nvPr>
            <p:ph idx="1"/>
          </p:nvPr>
        </p:nvSpPr>
        <p:spPr/>
        <p:txBody>
          <a:bodyPr/>
          <a:lstStyle/>
          <a:p>
            <a:r>
              <a:rPr lang="zh-TW" altLang="en-US" dirty="0">
                <a:latin typeface="Arial" panose="020B0604020202020204" pitchFamily="34" charset="0"/>
                <a:ea typeface="微軟正黑體" panose="020B0604030504040204" pitchFamily="34" charset="-120"/>
              </a:rPr>
              <a:t>絕對成績：</a:t>
            </a:r>
            <a:r>
              <a:rPr lang="en-US" altLang="zh-TW" dirty="0">
                <a:latin typeface="Arial" panose="020B0604020202020204" pitchFamily="34" charset="0"/>
                <a:ea typeface="微軟正黑體" panose="020B0604030504040204" pitchFamily="34" charset="-120"/>
              </a:rPr>
              <a:t>A,B,C,F </a:t>
            </a:r>
            <a:r>
              <a:rPr lang="zh-TW" altLang="en-US" dirty="0">
                <a:latin typeface="Arial" panose="020B0604020202020204" pitchFamily="34" charset="0"/>
                <a:ea typeface="微軟正黑體" panose="020B0604030504040204" pitchFamily="34" charset="-120"/>
              </a:rPr>
              <a:t>等級距</a:t>
            </a:r>
            <a:endParaRPr lang="en-US" altLang="zh-TW" dirty="0">
              <a:latin typeface="Arial" panose="020B0604020202020204" pitchFamily="34" charset="0"/>
              <a:ea typeface="微軟正黑體" panose="020B0604030504040204" pitchFamily="34" charset="-120"/>
            </a:endParaRPr>
          </a:p>
          <a:p>
            <a:pPr lvl="1"/>
            <a:r>
              <a:rPr lang="en-US" altLang="zh-TW" sz="2400" dirty="0">
                <a:latin typeface="Arial" panose="020B0604020202020204" pitchFamily="34" charset="0"/>
                <a:ea typeface="微軟正黑體" panose="020B0604030504040204" pitchFamily="34" charset="-120"/>
              </a:rPr>
              <a:t>A+</a:t>
            </a:r>
            <a:r>
              <a:rPr lang="zh-TW" altLang="en-US" sz="2400" dirty="0">
                <a:latin typeface="Arial" panose="020B0604020202020204" pitchFamily="34" charset="0"/>
                <a:ea typeface="微軟正黑體" panose="020B0604030504040204" pitchFamily="34" charset="-120"/>
              </a:rPr>
              <a:t>：</a:t>
            </a:r>
            <a:r>
              <a:rPr lang="en-US" altLang="zh-TW" sz="2400" dirty="0">
                <a:latin typeface="Arial" panose="020B0604020202020204" pitchFamily="34" charset="0"/>
                <a:ea typeface="微軟正黑體" panose="020B0604030504040204" pitchFamily="34" charset="-120"/>
              </a:rPr>
              <a:t>6</a:t>
            </a:r>
            <a:r>
              <a:rPr lang="zh-TW" altLang="en-US" sz="2400" dirty="0">
                <a:latin typeface="Arial" panose="020B0604020202020204" pitchFamily="34" charset="0"/>
                <a:ea typeface="微軟正黑體" panose="020B0604030504040204" pitchFamily="34" charset="-120"/>
              </a:rPr>
              <a:t>題或</a:t>
            </a:r>
            <a:r>
              <a:rPr lang="en-US" altLang="zh-TW" sz="2400" dirty="0">
                <a:latin typeface="Arial" panose="020B0604020202020204" pitchFamily="34" charset="0"/>
                <a:ea typeface="微軟正黑體" panose="020B0604030504040204" pitchFamily="34" charset="-120"/>
              </a:rPr>
              <a:t>6</a:t>
            </a:r>
            <a:r>
              <a:rPr lang="zh-TW" altLang="en-US" sz="2400" dirty="0">
                <a:latin typeface="Arial" panose="020B0604020202020204" pitchFamily="34" charset="0"/>
                <a:ea typeface="微軟正黑體" panose="020B0604030504040204" pitchFamily="34" charset="-120"/>
              </a:rPr>
              <a:t>題以上</a:t>
            </a:r>
            <a:endParaRPr lang="en-US" altLang="zh-TW" sz="2400" dirty="0">
              <a:latin typeface="Arial" panose="020B0604020202020204" pitchFamily="34" charset="0"/>
              <a:ea typeface="微軟正黑體" panose="020B0604030504040204" pitchFamily="34" charset="-120"/>
            </a:endParaRPr>
          </a:p>
          <a:p>
            <a:pPr lvl="1"/>
            <a:r>
              <a:rPr lang="en-US" altLang="zh-TW" sz="2400" dirty="0">
                <a:latin typeface="Arial" panose="020B0604020202020204" pitchFamily="34" charset="0"/>
                <a:ea typeface="微軟正黑體" panose="020B0604030504040204" pitchFamily="34" charset="-120"/>
              </a:rPr>
              <a:t>A</a:t>
            </a:r>
            <a:r>
              <a:rPr lang="zh-TW" altLang="en-US" sz="2400" dirty="0">
                <a:latin typeface="Arial" panose="020B0604020202020204" pitchFamily="34" charset="0"/>
                <a:ea typeface="微軟正黑體" panose="020B0604030504040204" pitchFamily="34" charset="-120"/>
              </a:rPr>
              <a:t>：</a:t>
            </a:r>
            <a:r>
              <a:rPr lang="en-US" altLang="zh-TW" sz="2400" dirty="0">
                <a:latin typeface="Arial" panose="020B0604020202020204" pitchFamily="34" charset="0"/>
                <a:ea typeface="微軟正黑體" panose="020B0604030504040204" pitchFamily="34" charset="-120"/>
              </a:rPr>
              <a:t>4</a:t>
            </a:r>
            <a:r>
              <a:rPr lang="zh-TW" altLang="en-US" sz="2400" dirty="0">
                <a:latin typeface="Arial" panose="020B0604020202020204" pitchFamily="34" charset="0"/>
                <a:ea typeface="微軟正黑體" panose="020B0604030504040204" pitchFamily="34" charset="-120"/>
              </a:rPr>
              <a:t>題至</a:t>
            </a:r>
            <a:r>
              <a:rPr lang="en-US" altLang="zh-TW" sz="2400" dirty="0">
                <a:latin typeface="Arial" panose="020B0604020202020204" pitchFamily="34" charset="0"/>
                <a:ea typeface="微軟正黑體" panose="020B0604030504040204" pitchFamily="34" charset="-120"/>
              </a:rPr>
              <a:t>5</a:t>
            </a:r>
            <a:r>
              <a:rPr lang="zh-TW" altLang="en-US" sz="2400" dirty="0">
                <a:latin typeface="Arial" panose="020B0604020202020204" pitchFamily="34" charset="0"/>
                <a:ea typeface="微軟正黑體" panose="020B0604030504040204" pitchFamily="34" charset="-120"/>
              </a:rPr>
              <a:t>題</a:t>
            </a:r>
            <a:endParaRPr lang="en-US" altLang="zh-TW" sz="2400" dirty="0">
              <a:latin typeface="Arial" panose="020B0604020202020204" pitchFamily="34" charset="0"/>
              <a:ea typeface="微軟正黑體" panose="020B0604030504040204" pitchFamily="34" charset="-120"/>
            </a:endParaRPr>
          </a:p>
          <a:p>
            <a:pPr lvl="1"/>
            <a:r>
              <a:rPr lang="en-US" altLang="zh-TW" sz="2400" dirty="0">
                <a:latin typeface="Arial" panose="020B0604020202020204" pitchFamily="34" charset="0"/>
                <a:ea typeface="微軟正黑體" panose="020B0604030504040204" pitchFamily="34" charset="-120"/>
              </a:rPr>
              <a:t>A-</a:t>
            </a:r>
            <a:r>
              <a:rPr lang="zh-TW" altLang="en-US" sz="2400" dirty="0">
                <a:latin typeface="Arial" panose="020B0604020202020204" pitchFamily="34" charset="0"/>
                <a:ea typeface="微軟正黑體" panose="020B0604030504040204" pitchFamily="34" charset="-120"/>
              </a:rPr>
              <a:t>：</a:t>
            </a:r>
            <a:r>
              <a:rPr lang="en-US" altLang="zh-TW" sz="2400" dirty="0">
                <a:latin typeface="Arial" panose="020B0604020202020204" pitchFamily="34" charset="0"/>
                <a:ea typeface="微軟正黑體" panose="020B0604030504040204" pitchFamily="34" charset="-120"/>
              </a:rPr>
              <a:t>3</a:t>
            </a:r>
            <a:r>
              <a:rPr lang="zh-TW" altLang="en-US" sz="2400" dirty="0">
                <a:latin typeface="Arial" panose="020B0604020202020204" pitchFamily="34" charset="0"/>
                <a:ea typeface="微軟正黑體" panose="020B0604030504040204" pitchFamily="34" charset="-120"/>
              </a:rPr>
              <a:t>題</a:t>
            </a:r>
          </a:p>
          <a:p>
            <a:pPr lvl="1"/>
            <a:r>
              <a:rPr lang="en-US" altLang="zh-TW" sz="2400" dirty="0">
                <a:latin typeface="Arial" panose="020B0604020202020204" pitchFamily="34" charset="0"/>
                <a:ea typeface="微軟正黑體" panose="020B0604030504040204" pitchFamily="34" charset="-120"/>
              </a:rPr>
              <a:t>B</a:t>
            </a:r>
            <a:r>
              <a:rPr lang="zh-TW" altLang="en-US" sz="2400" dirty="0">
                <a:latin typeface="Arial" panose="020B0604020202020204" pitchFamily="34" charset="0"/>
                <a:ea typeface="微軟正黑體" panose="020B0604030504040204" pitchFamily="34" charset="-120"/>
              </a:rPr>
              <a:t>：</a:t>
            </a:r>
            <a:r>
              <a:rPr lang="en-US" altLang="zh-TW" sz="2400" dirty="0">
                <a:latin typeface="Arial" panose="020B0604020202020204" pitchFamily="34" charset="0"/>
                <a:ea typeface="微軟正黑體" panose="020B0604030504040204" pitchFamily="34" charset="-120"/>
              </a:rPr>
              <a:t>2</a:t>
            </a:r>
            <a:r>
              <a:rPr lang="zh-TW" altLang="en-US" sz="2400" dirty="0">
                <a:latin typeface="Arial" panose="020B0604020202020204" pitchFamily="34" charset="0"/>
                <a:ea typeface="微軟正黑體" panose="020B0604030504040204" pitchFamily="34" charset="-120"/>
              </a:rPr>
              <a:t>題</a:t>
            </a:r>
            <a:endParaRPr lang="en-US" altLang="zh-TW" sz="2400" dirty="0">
              <a:latin typeface="Arial" panose="020B0604020202020204" pitchFamily="34" charset="0"/>
              <a:ea typeface="微軟正黑體" panose="020B0604030504040204" pitchFamily="34" charset="-120"/>
            </a:endParaRPr>
          </a:p>
          <a:p>
            <a:pPr lvl="1"/>
            <a:r>
              <a:rPr lang="en-US" altLang="zh-TW" sz="2400" dirty="0">
                <a:latin typeface="Arial" panose="020B0604020202020204" pitchFamily="34" charset="0"/>
                <a:ea typeface="微軟正黑體" panose="020B0604030504040204" pitchFamily="34" charset="-120"/>
              </a:rPr>
              <a:t>C</a:t>
            </a:r>
            <a:r>
              <a:rPr lang="zh-TW" altLang="en-US" sz="2400" dirty="0">
                <a:latin typeface="Arial" panose="020B0604020202020204" pitchFamily="34" charset="0"/>
                <a:ea typeface="微軟正黑體" panose="020B0604030504040204" pitchFamily="34" charset="-120"/>
              </a:rPr>
              <a:t>：</a:t>
            </a:r>
            <a:r>
              <a:rPr lang="en-US" altLang="zh-TW" sz="2400" dirty="0">
                <a:latin typeface="Arial" panose="020B0604020202020204" pitchFamily="34" charset="0"/>
                <a:ea typeface="微軟正黑體" panose="020B0604030504040204" pitchFamily="34" charset="-120"/>
              </a:rPr>
              <a:t>1</a:t>
            </a:r>
            <a:r>
              <a:rPr lang="zh-TW" altLang="en-US" sz="2400" dirty="0">
                <a:latin typeface="Arial" panose="020B0604020202020204" pitchFamily="34" charset="0"/>
                <a:ea typeface="微軟正黑體" panose="020B0604030504040204" pitchFamily="34" charset="-120"/>
              </a:rPr>
              <a:t>題</a:t>
            </a:r>
          </a:p>
          <a:p>
            <a:endParaRPr lang="zh-TW" altLang="en-US" dirty="0"/>
          </a:p>
        </p:txBody>
      </p:sp>
    </p:spTree>
    <p:extLst>
      <p:ext uri="{BB962C8B-B14F-4D97-AF65-F5344CB8AC3E}">
        <p14:creationId xmlns:p14="http://schemas.microsoft.com/office/powerpoint/2010/main" val="282502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en-US" dirty="0">
                <a:latin typeface="Arial" panose="020B0604020202020204" pitchFamily="34" charset="0"/>
              </a:rPr>
              <a:t>排名規則</a:t>
            </a:r>
            <a:endParaRPr lang="zh-TW" altLang="en-US" dirty="0"/>
          </a:p>
        </p:txBody>
      </p:sp>
      <p:sp>
        <p:nvSpPr>
          <p:cNvPr id="3" name="內容版面配置區 2"/>
          <p:cNvSpPr>
            <a:spLocks noGrp="1"/>
          </p:cNvSpPr>
          <p:nvPr>
            <p:ph idx="1"/>
          </p:nvPr>
        </p:nvSpPr>
        <p:spPr/>
        <p:txBody>
          <a:bodyPr>
            <a:normAutofit fontScale="92500" lnSpcReduction="10000"/>
          </a:bodyPr>
          <a:lstStyle/>
          <a:p>
            <a:pPr>
              <a:lnSpc>
                <a:spcPct val="110000"/>
              </a:lnSpc>
            </a:pPr>
            <a:r>
              <a:rPr lang="zh-TW" altLang="en-US" dirty="0">
                <a:latin typeface="Arial" panose="020B0604020202020204" pitchFamily="34" charset="0"/>
              </a:rPr>
              <a:t>與</a:t>
            </a:r>
            <a:r>
              <a:rPr lang="en-US" altLang="zh-TW" dirty="0">
                <a:latin typeface="Arial" panose="020B0604020202020204" pitchFamily="34" charset="0"/>
              </a:rPr>
              <a:t>ACM</a:t>
            </a:r>
            <a:r>
              <a:rPr lang="zh-TW" altLang="en-US" dirty="0">
                <a:latin typeface="Arial" panose="020B0604020202020204" pitchFamily="34" charset="0"/>
              </a:rPr>
              <a:t> </a:t>
            </a:r>
            <a:r>
              <a:rPr lang="en-US" altLang="zh-TW" dirty="0">
                <a:latin typeface="Arial" panose="020B0604020202020204" pitchFamily="34" charset="0"/>
              </a:rPr>
              <a:t>ICPC</a:t>
            </a:r>
            <a:r>
              <a:rPr lang="zh-TW" altLang="en-US" dirty="0">
                <a:latin typeface="Arial" panose="020B0604020202020204" pitchFamily="34" charset="0"/>
              </a:rPr>
              <a:t>排名規則相同</a:t>
            </a:r>
            <a:endParaRPr lang="en-US" altLang="zh-TW" dirty="0">
              <a:latin typeface="Arial" panose="020B0604020202020204" pitchFamily="34" charset="0"/>
            </a:endParaRPr>
          </a:p>
          <a:p>
            <a:pPr>
              <a:lnSpc>
                <a:spcPct val="110000"/>
              </a:lnSpc>
            </a:pPr>
            <a:r>
              <a:rPr lang="en-US" altLang="zh-TW" dirty="0">
                <a:latin typeface="Arial" panose="020B0604020202020204" pitchFamily="34" charset="0"/>
              </a:rPr>
              <a:t>CPE</a:t>
            </a:r>
            <a:r>
              <a:rPr lang="zh-TW" altLang="en-US" dirty="0">
                <a:latin typeface="Arial" panose="020B0604020202020204" pitchFamily="34" charset="0"/>
              </a:rPr>
              <a:t>考試時間為</a:t>
            </a:r>
            <a:r>
              <a:rPr lang="en-US" altLang="zh-TW" dirty="0">
                <a:latin typeface="Arial" panose="020B0604020202020204" pitchFamily="34" charset="0"/>
              </a:rPr>
              <a:t>3</a:t>
            </a:r>
            <a:r>
              <a:rPr lang="zh-TW" altLang="en-US" dirty="0">
                <a:latin typeface="Arial" panose="020B0604020202020204" pitchFamily="34" charset="0"/>
              </a:rPr>
              <a:t>小時</a:t>
            </a:r>
          </a:p>
          <a:p>
            <a:pPr>
              <a:lnSpc>
                <a:spcPct val="110000"/>
              </a:lnSpc>
            </a:pPr>
            <a:r>
              <a:rPr lang="zh-TW" altLang="en-US" u="sng" dirty="0">
                <a:solidFill>
                  <a:schemeClr val="hlink"/>
                </a:solidFill>
                <a:latin typeface="Arial" panose="020B0604020202020204" pitchFamily="34" charset="0"/>
              </a:rPr>
              <a:t>每個題目結果只有「對」與「錯」</a:t>
            </a:r>
          </a:p>
          <a:p>
            <a:pPr>
              <a:lnSpc>
                <a:spcPct val="110000"/>
              </a:lnSpc>
            </a:pPr>
            <a:r>
              <a:rPr lang="zh-TW" altLang="en-US" u="sng" dirty="0">
                <a:solidFill>
                  <a:schemeClr val="hlink"/>
                </a:solidFill>
                <a:latin typeface="Arial" panose="020B0604020202020204" pitchFamily="34" charset="0"/>
              </a:rPr>
              <a:t>答對題數較多者，排名較前</a:t>
            </a:r>
          </a:p>
          <a:p>
            <a:pPr>
              <a:lnSpc>
                <a:spcPct val="110000"/>
              </a:lnSpc>
            </a:pPr>
            <a:r>
              <a:rPr lang="zh-TW" altLang="en-US" u="sng" dirty="0">
                <a:solidFill>
                  <a:schemeClr val="hlink"/>
                </a:solidFill>
                <a:latin typeface="Arial" panose="020B0604020202020204" pitchFamily="34" charset="0"/>
              </a:rPr>
              <a:t>答對題數相同者，以解題時間總和決定排名</a:t>
            </a:r>
          </a:p>
          <a:p>
            <a:pPr>
              <a:lnSpc>
                <a:spcPct val="110000"/>
              </a:lnSpc>
            </a:pPr>
            <a:r>
              <a:rPr lang="zh-TW" altLang="en-US" dirty="0">
                <a:latin typeface="Arial" panose="020B0604020202020204" pitchFamily="34" charset="0"/>
              </a:rPr>
              <a:t>解題時間為比賽開始至解題正確所花時間，再加上罰扣時間（每送出題解錯誤一次罰加20分鐘）</a:t>
            </a:r>
          </a:p>
          <a:p>
            <a:pPr>
              <a:lnSpc>
                <a:spcPct val="110000"/>
              </a:lnSpc>
            </a:pPr>
            <a:r>
              <a:rPr lang="zh-TW" altLang="en-US" dirty="0">
                <a:latin typeface="Arial" panose="020B0604020202020204" pitchFamily="34" charset="0"/>
              </a:rPr>
              <a:t>答錯的題目不計時間及罰扣時間</a:t>
            </a:r>
          </a:p>
          <a:p>
            <a:pPr>
              <a:lnSpc>
                <a:spcPct val="110000"/>
              </a:lnSpc>
            </a:pPr>
            <a:r>
              <a:rPr lang="zh-TW" altLang="en-US" u="sng" dirty="0">
                <a:solidFill>
                  <a:schemeClr val="hlink"/>
                </a:solidFill>
                <a:latin typeface="Arial" panose="020B0604020202020204" pitchFamily="34" charset="0"/>
              </a:rPr>
              <a:t>計分範例</a:t>
            </a:r>
            <a:r>
              <a:rPr lang="zh-TW" altLang="en-US" dirty="0">
                <a:latin typeface="Arial" panose="020B0604020202020204" pitchFamily="34" charset="0"/>
              </a:rPr>
              <a:t>：甲生開賽後</a:t>
            </a:r>
            <a:r>
              <a:rPr lang="en-US" altLang="zh-TW" dirty="0">
                <a:latin typeface="Arial" panose="020B0604020202020204" pitchFamily="34" charset="0"/>
              </a:rPr>
              <a:t>10</a:t>
            </a:r>
            <a:r>
              <a:rPr lang="zh-TW" altLang="en-US" dirty="0">
                <a:latin typeface="Arial" panose="020B0604020202020204" pitchFamily="34" charset="0"/>
              </a:rPr>
              <a:t>分鐘答對</a:t>
            </a:r>
            <a:r>
              <a:rPr lang="en-US" altLang="zh-TW" dirty="0">
                <a:latin typeface="Arial" panose="020B0604020202020204" pitchFamily="34" charset="0"/>
              </a:rPr>
              <a:t>A</a:t>
            </a:r>
            <a:r>
              <a:rPr lang="zh-TW" altLang="en-US" dirty="0">
                <a:latin typeface="Arial" panose="020B0604020202020204" pitchFamily="34" charset="0"/>
              </a:rPr>
              <a:t>題，</a:t>
            </a:r>
            <a:r>
              <a:rPr lang="en-US" altLang="zh-TW" dirty="0">
                <a:latin typeface="Arial" panose="020B0604020202020204" pitchFamily="34" charset="0"/>
              </a:rPr>
              <a:t>25</a:t>
            </a:r>
            <a:r>
              <a:rPr lang="zh-TW" altLang="en-US" dirty="0">
                <a:latin typeface="Arial" panose="020B0604020202020204" pitchFamily="34" charset="0"/>
              </a:rPr>
              <a:t>分鐘送出</a:t>
            </a:r>
            <a:r>
              <a:rPr lang="en-US" altLang="zh-TW" dirty="0">
                <a:latin typeface="Arial" panose="020B0604020202020204" pitchFamily="34" charset="0"/>
              </a:rPr>
              <a:t>B</a:t>
            </a:r>
            <a:r>
              <a:rPr lang="zh-TW" altLang="en-US" dirty="0">
                <a:latin typeface="Arial" panose="020B0604020202020204" pitchFamily="34" charset="0"/>
              </a:rPr>
              <a:t>題（但錯誤），</a:t>
            </a:r>
            <a:r>
              <a:rPr lang="en-US" altLang="zh-TW" dirty="0">
                <a:latin typeface="Arial" panose="020B0604020202020204" pitchFamily="34" charset="0"/>
              </a:rPr>
              <a:t>32</a:t>
            </a:r>
            <a:r>
              <a:rPr lang="zh-TW" altLang="en-US" dirty="0">
                <a:latin typeface="Arial" panose="020B0604020202020204" pitchFamily="34" charset="0"/>
              </a:rPr>
              <a:t>分答對</a:t>
            </a:r>
            <a:r>
              <a:rPr lang="en-US" altLang="zh-TW" dirty="0">
                <a:latin typeface="Arial" panose="020B0604020202020204" pitchFamily="34" charset="0"/>
              </a:rPr>
              <a:t>B</a:t>
            </a:r>
            <a:r>
              <a:rPr lang="zh-TW" altLang="en-US" dirty="0">
                <a:latin typeface="Arial" panose="020B0604020202020204" pitchFamily="34" charset="0"/>
              </a:rPr>
              <a:t>題。總時間為</a:t>
            </a:r>
            <a:r>
              <a:rPr lang="en-US" altLang="zh-TW" dirty="0">
                <a:latin typeface="Arial" panose="020B0604020202020204" pitchFamily="34" charset="0"/>
              </a:rPr>
              <a:t>10+32+20*1=62</a:t>
            </a:r>
            <a:r>
              <a:rPr lang="zh-TW" altLang="en-US" dirty="0">
                <a:latin typeface="Arial" panose="020B0604020202020204" pitchFamily="34" charset="0"/>
              </a:rPr>
              <a:t>分</a:t>
            </a:r>
          </a:p>
          <a:p>
            <a:pPr>
              <a:lnSpc>
                <a:spcPct val="110000"/>
              </a:lnSpc>
            </a:pPr>
            <a:endParaRPr lang="zh-TW" altLang="en-US" dirty="0"/>
          </a:p>
        </p:txBody>
      </p:sp>
    </p:spTree>
    <p:extLst>
      <p:ext uri="{BB962C8B-B14F-4D97-AF65-F5344CB8AC3E}">
        <p14:creationId xmlns:p14="http://schemas.microsoft.com/office/powerpoint/2010/main" val="53402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CPE</a:t>
            </a:r>
            <a:r>
              <a:rPr lang="zh-TW" altLang="en-US" dirty="0"/>
              <a:t>程式設計規範</a:t>
            </a:r>
          </a:p>
        </p:txBody>
      </p:sp>
      <p:sp>
        <p:nvSpPr>
          <p:cNvPr id="3" name="內容版面配置區 2"/>
          <p:cNvSpPr>
            <a:spLocks noGrp="1"/>
          </p:cNvSpPr>
          <p:nvPr>
            <p:ph idx="1"/>
          </p:nvPr>
        </p:nvSpPr>
        <p:spPr/>
        <p:txBody>
          <a:bodyPr>
            <a:normAutofit lnSpcReduction="10000"/>
          </a:bodyPr>
          <a:lstStyle/>
          <a:p>
            <a:pPr marL="274320">
              <a:lnSpc>
                <a:spcPct val="110000"/>
              </a:lnSpc>
              <a:defRPr/>
            </a:pPr>
            <a:r>
              <a:rPr lang="zh-TW" altLang="zh-TW" dirty="0"/>
              <a:t>輸出與輸入都不是視窗介面</a:t>
            </a:r>
          </a:p>
          <a:p>
            <a:pPr marL="274320">
              <a:lnSpc>
                <a:spcPct val="110000"/>
              </a:lnSpc>
              <a:defRPr/>
            </a:pPr>
            <a:r>
              <a:rPr lang="zh-TW" altLang="zh-TW" dirty="0">
                <a:solidFill>
                  <a:srgbClr val="FF0000"/>
                </a:solidFill>
              </a:rPr>
              <a:t>輸入與輸出均採取「標準輸入」</a:t>
            </a:r>
            <a:r>
              <a:rPr lang="en-US" altLang="zh-TW" dirty="0">
                <a:solidFill>
                  <a:srgbClr val="FF0000"/>
                </a:solidFill>
              </a:rPr>
              <a:t>(</a:t>
            </a:r>
            <a:r>
              <a:rPr lang="en-US" altLang="zh-TW" dirty="0" err="1">
                <a:solidFill>
                  <a:srgbClr val="FF0000"/>
                </a:solidFill>
              </a:rPr>
              <a:t>stdin</a:t>
            </a:r>
            <a:r>
              <a:rPr lang="en-US" altLang="zh-TW" dirty="0">
                <a:solidFill>
                  <a:srgbClr val="FF0000"/>
                </a:solidFill>
              </a:rPr>
              <a:t>)</a:t>
            </a:r>
            <a:r>
              <a:rPr lang="zh-TW" altLang="zh-TW" dirty="0">
                <a:solidFill>
                  <a:srgbClr val="FF0000"/>
                </a:solidFill>
              </a:rPr>
              <a:t>與標準輸出」</a:t>
            </a:r>
            <a:r>
              <a:rPr lang="en-US" altLang="zh-TW" dirty="0">
                <a:solidFill>
                  <a:srgbClr val="FF0000"/>
                </a:solidFill>
              </a:rPr>
              <a:t>(</a:t>
            </a:r>
            <a:r>
              <a:rPr lang="en-US" altLang="zh-TW" dirty="0" err="1">
                <a:solidFill>
                  <a:srgbClr val="FF0000"/>
                </a:solidFill>
              </a:rPr>
              <a:t>stdout</a:t>
            </a:r>
            <a:r>
              <a:rPr lang="en-US" altLang="zh-TW" dirty="0">
                <a:solidFill>
                  <a:srgbClr val="FF0000"/>
                </a:solidFill>
              </a:rPr>
              <a:t>)</a:t>
            </a:r>
            <a:r>
              <a:rPr lang="zh-TW" altLang="zh-TW" dirty="0"/>
              <a:t>，不可使用檔案讀寫。撰寫程式時，於</a:t>
            </a:r>
            <a:r>
              <a:rPr lang="en-US" altLang="zh-TW" dirty="0"/>
              <a:t> C </a:t>
            </a:r>
            <a:r>
              <a:rPr lang="zh-TW" altLang="zh-TW" dirty="0"/>
              <a:t>語言，可使用如</a:t>
            </a:r>
            <a:r>
              <a:rPr lang="en-US" altLang="zh-TW" dirty="0"/>
              <a:t> </a:t>
            </a:r>
            <a:r>
              <a:rPr lang="en-US" altLang="zh-TW" dirty="0" err="1"/>
              <a:t>scanf</a:t>
            </a:r>
            <a:r>
              <a:rPr lang="en-US" altLang="zh-TW" dirty="0"/>
              <a:t> </a:t>
            </a:r>
            <a:r>
              <a:rPr lang="zh-TW" altLang="zh-TW" dirty="0"/>
              <a:t>與</a:t>
            </a:r>
            <a:r>
              <a:rPr lang="en-US" altLang="zh-TW" dirty="0"/>
              <a:t> </a:t>
            </a:r>
            <a:r>
              <a:rPr lang="en-US" altLang="zh-TW" dirty="0" err="1"/>
              <a:t>printf</a:t>
            </a:r>
            <a:r>
              <a:rPr lang="en-US" altLang="zh-TW" dirty="0"/>
              <a:t> </a:t>
            </a:r>
            <a:r>
              <a:rPr lang="zh-TW" altLang="zh-TW" dirty="0"/>
              <a:t>函式；於</a:t>
            </a:r>
            <a:r>
              <a:rPr lang="en-US" altLang="zh-TW" dirty="0"/>
              <a:t> C++</a:t>
            </a:r>
            <a:r>
              <a:rPr lang="zh-TW" altLang="zh-TW" dirty="0"/>
              <a:t>，可使用如</a:t>
            </a:r>
            <a:r>
              <a:rPr lang="en-US" altLang="zh-TW" dirty="0"/>
              <a:t> </a:t>
            </a:r>
            <a:r>
              <a:rPr lang="en-US" altLang="zh-TW" dirty="0" err="1"/>
              <a:t>cin</a:t>
            </a:r>
            <a:r>
              <a:rPr lang="en-US" altLang="zh-TW" dirty="0"/>
              <a:t> </a:t>
            </a:r>
            <a:r>
              <a:rPr lang="zh-TW" altLang="zh-TW" dirty="0"/>
              <a:t>與</a:t>
            </a:r>
            <a:r>
              <a:rPr lang="en-US" altLang="zh-TW" dirty="0"/>
              <a:t> </a:t>
            </a:r>
            <a:r>
              <a:rPr lang="en-US" altLang="zh-TW" dirty="0" err="1"/>
              <a:t>cout</a:t>
            </a:r>
            <a:r>
              <a:rPr lang="en-US" altLang="zh-TW" dirty="0"/>
              <a:t> </a:t>
            </a:r>
            <a:r>
              <a:rPr lang="zh-TW" altLang="zh-TW" dirty="0"/>
              <a:t>物件。</a:t>
            </a:r>
          </a:p>
          <a:p>
            <a:pPr marL="274320">
              <a:lnSpc>
                <a:spcPct val="110000"/>
              </a:lnSpc>
              <a:defRPr/>
            </a:pPr>
            <a:r>
              <a:rPr lang="zh-TW" altLang="zh-TW" dirty="0"/>
              <a:t>資料全為純文字資料，必須完全依照題目的輸入與輸出格式。</a:t>
            </a:r>
            <a:r>
              <a:rPr lang="zh-TW" altLang="zh-TW" dirty="0">
                <a:solidFill>
                  <a:srgbClr val="FF0000"/>
                </a:solidFill>
              </a:rPr>
              <a:t>程式必須通過評判伺服器的測試資料</a:t>
            </a:r>
            <a:r>
              <a:rPr lang="en-US" altLang="zh-TW" dirty="0">
                <a:solidFill>
                  <a:srgbClr val="FF0000"/>
                </a:solidFill>
              </a:rPr>
              <a:t>(</a:t>
            </a:r>
            <a:r>
              <a:rPr lang="zh-TW" altLang="zh-TW" dirty="0">
                <a:solidFill>
                  <a:srgbClr val="FF0000"/>
                </a:solidFill>
              </a:rPr>
              <a:t>不公開</a:t>
            </a:r>
            <a:r>
              <a:rPr lang="en-US" altLang="zh-TW" dirty="0">
                <a:solidFill>
                  <a:srgbClr val="FF0000"/>
                </a:solidFill>
              </a:rPr>
              <a:t>)</a:t>
            </a:r>
            <a:r>
              <a:rPr lang="zh-TW" altLang="zh-TW" dirty="0">
                <a:solidFill>
                  <a:srgbClr val="FF0000"/>
                </a:solidFill>
              </a:rPr>
              <a:t>，才算「答對」</a:t>
            </a:r>
            <a:r>
              <a:rPr lang="zh-TW" altLang="zh-TW" dirty="0"/>
              <a:t>。</a:t>
            </a:r>
          </a:p>
          <a:p>
            <a:pPr marL="274320">
              <a:lnSpc>
                <a:spcPct val="110000"/>
              </a:lnSpc>
              <a:defRPr/>
            </a:pPr>
            <a:r>
              <a:rPr lang="zh-TW" altLang="zh-TW" dirty="0">
                <a:solidFill>
                  <a:srgbClr val="FF0000"/>
                </a:solidFill>
              </a:rPr>
              <a:t>測試資料的格式一定按照題目所給予的輸入與輸出格式</a:t>
            </a:r>
            <a:r>
              <a:rPr lang="zh-TW" altLang="zh-TW" dirty="0"/>
              <a:t>，撰寫程式時，無需檢查格式是否正確。</a:t>
            </a:r>
          </a:p>
          <a:p>
            <a:pPr marL="274320">
              <a:lnSpc>
                <a:spcPct val="110000"/>
              </a:lnSpc>
              <a:defRPr/>
            </a:pPr>
            <a:r>
              <a:rPr lang="zh-TW" altLang="zh-TW" dirty="0"/>
              <a:t>所撰寫的程式必須有正確的副檔名，如</a:t>
            </a:r>
            <a:r>
              <a:rPr lang="en-US" altLang="zh-TW" dirty="0"/>
              <a:t> </a:t>
            </a:r>
            <a:r>
              <a:rPr lang="en-US" altLang="zh-TW" dirty="0" err="1"/>
              <a:t>filea.c</a:t>
            </a:r>
            <a:r>
              <a:rPr lang="zh-TW" altLang="zh-TW" dirty="0"/>
              <a:t>或</a:t>
            </a:r>
            <a:r>
              <a:rPr lang="en-US" altLang="zh-TW" dirty="0"/>
              <a:t>filea.cpp</a:t>
            </a:r>
            <a:r>
              <a:rPr lang="zh-TW" altLang="zh-TW" dirty="0"/>
              <a:t>等，並且「選擇正確的語言」送繳程式</a:t>
            </a:r>
            <a:r>
              <a:rPr lang="zh-TW" altLang="zh-TW" dirty="0" smtClean="0"/>
              <a:t>。</a:t>
            </a:r>
            <a:endParaRPr lang="zh-TW" altLang="zh-TW" dirty="0"/>
          </a:p>
        </p:txBody>
      </p:sp>
    </p:spTree>
    <p:extLst>
      <p:ext uri="{BB962C8B-B14F-4D97-AF65-F5344CB8AC3E}">
        <p14:creationId xmlns:p14="http://schemas.microsoft.com/office/powerpoint/2010/main" val="140065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189291189"/>
              </p:ext>
            </p:extLst>
          </p:nvPr>
        </p:nvGraphicFramePr>
        <p:xfrm>
          <a:off x="838200" y="1825625"/>
          <a:ext cx="10515600" cy="384052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00371621"/>
                    </a:ext>
                  </a:extLst>
                </a:gridCol>
                <a:gridCol w="5257800">
                  <a:extLst>
                    <a:ext uri="{9D8B030D-6E8A-4147-A177-3AD203B41FA5}">
                      <a16:colId xmlns:a16="http://schemas.microsoft.com/office/drawing/2014/main" val="897550356"/>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rgbClr val="FFFFFF"/>
                          </a:solidFill>
                          <a:effectLst/>
                          <a:latin typeface="Arial" panose="020B0604020202020204" pitchFamily="34" charset="0"/>
                          <a:ea typeface="微軟正黑體" panose="020B0604030504040204" pitchFamily="34" charset="-120"/>
                        </a:rPr>
                        <a:t>訊息</a:t>
                      </a: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smtClean="0">
                          <a:ln>
                            <a:noFill/>
                          </a:ln>
                          <a:solidFill>
                            <a:srgbClr val="FFFFFF"/>
                          </a:solidFill>
                          <a:effectLst/>
                          <a:latin typeface="Arial" panose="020B0604020202020204" pitchFamily="34" charset="0"/>
                          <a:ea typeface="微軟正黑體" panose="020B0604030504040204" pitchFamily="34" charset="-120"/>
                        </a:rPr>
                        <a:t>意義</a:t>
                      </a:r>
                    </a:p>
                  </a:txBody>
                  <a:tcPr marL="98910" marR="98910" marT="45724" marB="45724" horzOverflow="overflow"/>
                </a:tc>
                <a:extLst>
                  <a:ext uri="{0D108BD9-81ED-4DB2-BD59-A6C34878D82A}">
                    <a16:rowId xmlns:a16="http://schemas.microsoft.com/office/drawing/2014/main" val="2011739105"/>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COMPILER-ERROR</a:t>
                      </a:r>
                      <a:endPar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程式碼未通過編譯。（點入連結可以查閱編譯器所產生的錯誤訊息。）</a:t>
                      </a:r>
                    </a:p>
                  </a:txBody>
                  <a:tcPr marL="98910" marR="98910" marT="45724" marB="45724" horzOverflow="overflow"/>
                </a:tc>
                <a:extLst>
                  <a:ext uri="{0D108BD9-81ED-4DB2-BD59-A6C34878D82A}">
                    <a16:rowId xmlns:a16="http://schemas.microsoft.com/office/drawing/2014/main" val="43200876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rPr>
                        <a:t>CORRECT</a:t>
                      </a:r>
                      <a:endParaRPr kumimoji="0" lang="zh-TW" altLang="en-US" sz="2400" b="1" i="0" u="none" strike="noStrike" cap="none" normalizeH="0" baseline="0" dirty="0" smtClean="0">
                        <a:ln>
                          <a:noFill/>
                        </a:ln>
                        <a:solidFill>
                          <a:srgbClr val="FF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程式已經正確，並通過測試。</a:t>
                      </a:r>
                      <a:endPar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2773081521"/>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NO-OUTPUT</a:t>
                      </a:r>
                      <a:endPar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程式沒有輸出任何資料。</a:t>
                      </a:r>
                      <a:endPar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extLst>
                  <a:ext uri="{0D108BD9-81ED-4DB2-BD59-A6C34878D82A}">
                    <a16:rowId xmlns:a16="http://schemas.microsoft.com/office/drawing/2014/main" val="1765811229"/>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PENDING</a:t>
                      </a:r>
                      <a:endPar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送出的程式碼仍在處理中。</a:t>
                      </a:r>
                    </a:p>
                  </a:txBody>
                  <a:tcPr marL="98910" marR="98910" marT="45724" marB="45724" horzOverflow="overflow"/>
                </a:tc>
                <a:extLst>
                  <a:ext uri="{0D108BD9-81ED-4DB2-BD59-A6C34878D82A}">
                    <a16:rowId xmlns:a16="http://schemas.microsoft.com/office/drawing/2014/main" val="1038483428"/>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rPr>
                        <a:t>PRESENTATION-ERROR</a:t>
                      </a:r>
                      <a:endParaRPr kumimoji="0" lang="zh-TW" altLang="en-US" sz="2400" b="1" i="0" u="none" strike="noStrike" cap="none" normalizeH="0" baseline="0" smtClean="0">
                        <a:ln>
                          <a:noFill/>
                        </a:ln>
                        <a:solidFill>
                          <a:srgbClr val="000000"/>
                        </a:solidFill>
                        <a:effectLst/>
                        <a:latin typeface="Arial" panose="020B0604020202020204" pitchFamily="34" charset="0"/>
                        <a:ea typeface="微軟正黑體" panose="020B0604030504040204" pitchFamily="34" charset="-120"/>
                      </a:endParaRPr>
                    </a:p>
                  </a:txBody>
                  <a:tcPr marL="98910" marR="98910" marT="45724" marB="45724"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rgbClr val="000000"/>
                          </a:solidFill>
                          <a:effectLst/>
                          <a:latin typeface="Arial" panose="020B0604020202020204" pitchFamily="34" charset="0"/>
                          <a:ea typeface="微軟正黑體" panose="020B0604030504040204" pitchFamily="34" charset="-120"/>
                        </a:rPr>
                        <a:t>輸出的結果正確，但格式錯誤，例如未依規定空格或換行（多空格或少空格，多換行或少換行）。</a:t>
                      </a:r>
                    </a:p>
                  </a:txBody>
                  <a:tcPr marL="98910" marR="98910" marT="45724" marB="45724" horzOverflow="overflow"/>
                </a:tc>
                <a:extLst>
                  <a:ext uri="{0D108BD9-81ED-4DB2-BD59-A6C34878D82A}">
                    <a16:rowId xmlns:a16="http://schemas.microsoft.com/office/drawing/2014/main" val="4180559357"/>
                  </a:ext>
                </a:extLst>
              </a:tr>
            </a:tbl>
          </a:graphicData>
        </a:graphic>
      </p:graphicFrame>
    </p:spTree>
    <p:extLst>
      <p:ext uri="{BB962C8B-B14F-4D97-AF65-F5344CB8AC3E}">
        <p14:creationId xmlns:p14="http://schemas.microsoft.com/office/powerpoint/2010/main" val="348539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rPr>
              <a:t>CPE</a:t>
            </a:r>
            <a:r>
              <a:rPr lang="zh-TW" altLang="zh-TW" dirty="0">
                <a:latin typeface="Arial" panose="020B0604020202020204" pitchFamily="34" charset="0"/>
              </a:rPr>
              <a:t>評審伺服器回傳之訊息</a:t>
            </a:r>
            <a:r>
              <a:rPr lang="en-US" altLang="zh-TW" dirty="0">
                <a:latin typeface="Arial" panose="020B0604020202020204" pitchFamily="34" charset="0"/>
              </a:rPr>
              <a:t>(2)</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2912741"/>
              </p:ext>
            </p:extLst>
          </p:nvPr>
        </p:nvGraphicFramePr>
        <p:xfrm>
          <a:off x="838200" y="1825625"/>
          <a:ext cx="10515600" cy="35963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83461653"/>
                    </a:ext>
                  </a:extLst>
                </a:gridCol>
                <a:gridCol w="5257800">
                  <a:extLst>
                    <a:ext uri="{9D8B030D-6E8A-4147-A177-3AD203B41FA5}">
                      <a16:colId xmlns:a16="http://schemas.microsoft.com/office/drawing/2014/main" val="1536534891"/>
                    </a:ext>
                  </a:extLst>
                </a:gridCol>
              </a:tblGrid>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dirty="0" smtClean="0">
                          <a:ln>
                            <a:noFill/>
                          </a:ln>
                          <a:solidFill>
                            <a:srgbClr val="FFFFFF"/>
                          </a:solidFill>
                          <a:effectLst/>
                          <a:latin typeface="Franklin Gothic Medium" panose="020B0603020102020204" pitchFamily="34" charset="0"/>
                          <a:ea typeface="微軟正黑體" panose="020B0604030504040204" pitchFamily="34" charset="-120"/>
                        </a:rPr>
                        <a:t>訊息</a:t>
                      </a: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smtClean="0">
                          <a:ln>
                            <a:noFill/>
                          </a:ln>
                          <a:solidFill>
                            <a:srgbClr val="FFFFFF"/>
                          </a:solidFill>
                          <a:effectLst/>
                          <a:latin typeface="Franklin Gothic Medium" panose="020B0603020102020204" pitchFamily="34" charset="0"/>
                          <a:ea typeface="微軟正黑體" panose="020B0604030504040204" pitchFamily="34" charset="-120"/>
                        </a:rPr>
                        <a:t>意義</a:t>
                      </a:r>
                    </a:p>
                  </a:txBody>
                  <a:tcPr marL="98910" marR="98910" marT="45687" marB="45687" horzOverflow="overflow"/>
                </a:tc>
                <a:extLst>
                  <a:ext uri="{0D108BD9-81ED-4DB2-BD59-A6C34878D82A}">
                    <a16:rowId xmlns:a16="http://schemas.microsoft.com/office/drawing/2014/main" val="3975616542"/>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RUN-ERROR</a:t>
                      </a:r>
                      <a:endParaRPr kumimoji="0" lang="zh-TW" altLang="en-US"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無法順利將程式執行完畢，亦即程式執行過程發生錯誤，例如記憶體存取錯誤。</a:t>
                      </a:r>
                      <a:endParaRPr kumimoji="0" lang="zh-TW" altLang="en-US"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extLst>
                  <a:ext uri="{0D108BD9-81ED-4DB2-BD59-A6C34878D82A}">
                    <a16:rowId xmlns:a16="http://schemas.microsoft.com/office/drawing/2014/main" val="399893820"/>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TIMELIMIT</a:t>
                      </a:r>
                      <a:endParaRPr kumimoji="0" lang="zh-TW" altLang="en-US"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程式執行所花費的時間超過題目限制。程式可能落入無窮迴圈，或是必須改進解題方法。</a:t>
                      </a:r>
                    </a:p>
                  </a:txBody>
                  <a:tcPr marL="98910" marR="98910" marT="45687" marB="45687" horzOverflow="overflow"/>
                </a:tc>
                <a:extLst>
                  <a:ext uri="{0D108BD9-81ED-4DB2-BD59-A6C34878D82A}">
                    <a16:rowId xmlns:a16="http://schemas.microsoft.com/office/drawing/2014/main" val="1600225763"/>
                  </a:ext>
                </a:extLst>
              </a:tr>
              <a:tr h="370840">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rgbClr val="000000"/>
                          </a:solidFill>
                          <a:effectLst/>
                          <a:latin typeface="Franklin Gothic Medium" panose="020B0603020102020204" pitchFamily="34" charset="0"/>
                          <a:ea typeface="微軟正黑體" panose="020B0604030504040204" pitchFamily="34" charset="-120"/>
                        </a:rPr>
                        <a:t>WRONG-ANSWER</a:t>
                      </a:r>
                      <a:endParaRPr kumimoji="0" lang="zh-TW" altLang="en-US" sz="2400" b="1" i="0" u="none" strike="noStrike" cap="none" normalizeH="0" baseline="0" smtClean="0">
                        <a:ln>
                          <a:noFill/>
                        </a:ln>
                        <a:solidFill>
                          <a:srgbClr val="000000"/>
                        </a:solidFill>
                        <a:effectLst/>
                        <a:latin typeface="Franklin Gothic Medium" panose="020B0603020102020204" pitchFamily="34" charset="0"/>
                        <a:ea typeface="微軟正黑體" panose="020B0604030504040204" pitchFamily="34" charset="-120"/>
                      </a:endParaRPr>
                    </a:p>
                  </a:txBody>
                  <a:tcPr marL="98910" marR="98910" marT="45687" marB="45687" horzOverflow="overflow"/>
                </a:tc>
                <a:tc>
                  <a:txBody>
                    <a:bodyPr/>
                    <a:lstStyle>
                      <a:lvl1pPr eaLnBrk="0" hangingPunct="0">
                        <a:spcBef>
                          <a:spcPct val="20000"/>
                        </a:spcBef>
                        <a:buClr>
                          <a:schemeClr val="accent1"/>
                        </a:buClr>
                        <a:buFont typeface="Wingdings 2" panose="05020102010507070707" pitchFamily="18" charset="2"/>
                        <a:defRPr>
                          <a:solidFill>
                            <a:schemeClr val="tx2"/>
                          </a:solidFill>
                          <a:latin typeface="Franklin Gothic Medium" panose="020B0603020102020204" pitchFamily="34" charset="0"/>
                        </a:defRPr>
                      </a:lvl1pPr>
                      <a:lvl2pPr marL="742950" indent="-285750" eaLnBrk="0" hangingPunct="0">
                        <a:spcBef>
                          <a:spcPct val="20000"/>
                        </a:spcBef>
                        <a:buClr>
                          <a:schemeClr val="accent2"/>
                        </a:buClr>
                        <a:buFont typeface="Wingdings" panose="05000000000000000000" pitchFamily="2" charset="2"/>
                        <a:defRPr sz="1600">
                          <a:solidFill>
                            <a:schemeClr val="tx2"/>
                          </a:solidFill>
                          <a:latin typeface="Franklin Gothic Medium" panose="020B0603020102020204" pitchFamily="34" charset="0"/>
                        </a:defRPr>
                      </a:lvl2pPr>
                      <a:lvl3pPr marL="1143000" indent="-228600" eaLnBrk="0" hangingPunct="0">
                        <a:spcBef>
                          <a:spcPct val="20000"/>
                        </a:spcBef>
                        <a:buClr>
                          <a:srgbClr val="928B70"/>
                        </a:buClr>
                        <a:buFont typeface="Wingdings" panose="05000000000000000000" pitchFamily="2" charset="2"/>
                        <a:defRPr sz="1400">
                          <a:solidFill>
                            <a:schemeClr val="tx2"/>
                          </a:solidFill>
                          <a:latin typeface="Franklin Gothic Medium" panose="020B0603020102020204" pitchFamily="34" charset="0"/>
                        </a:defRPr>
                      </a:lvl3pPr>
                      <a:lvl4pPr marL="1600200" indent="-228600" eaLnBrk="0" hangingPunct="0">
                        <a:spcBef>
                          <a:spcPct val="20000"/>
                        </a:spcBef>
                        <a:buClr>
                          <a:srgbClr val="87706B"/>
                        </a:buClr>
                        <a:buFont typeface="Wingdings" panose="05000000000000000000" pitchFamily="2" charset="2"/>
                        <a:defRPr sz="1200">
                          <a:solidFill>
                            <a:schemeClr val="tx2"/>
                          </a:solidFill>
                          <a:latin typeface="Franklin Gothic Medium" panose="020B0603020102020204" pitchFamily="34" charset="0"/>
                        </a:defRPr>
                      </a:lvl4pPr>
                      <a:lvl5pPr marL="2057400" indent="-228600" eaLnBrk="0" hangingPunct="0">
                        <a:spcBef>
                          <a:spcPct val="20000"/>
                        </a:spcBef>
                        <a:buClr>
                          <a:srgbClr val="6F777D"/>
                        </a:buClr>
                        <a:buFont typeface="Wingdings" panose="05000000000000000000" pitchFamily="2" charset="2"/>
                        <a:defRPr sz="1100">
                          <a:solidFill>
                            <a:schemeClr val="tx2"/>
                          </a:solidFill>
                          <a:latin typeface="Franklin Gothic Medium" panose="020B0603020102020204" pitchFamily="34" charset="0"/>
                        </a:defRPr>
                      </a:lvl5pPr>
                      <a:lvl6pPr marL="25146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6pPr>
                      <a:lvl7pPr marL="29718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7pPr>
                      <a:lvl8pPr marL="34290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8pPr>
                      <a:lvl9pPr marL="3886200" indent="-228600" eaLnBrk="0" fontAlgn="base" hangingPunct="0">
                        <a:spcBef>
                          <a:spcPct val="20000"/>
                        </a:spcBef>
                        <a:spcAft>
                          <a:spcPct val="0"/>
                        </a:spcAft>
                        <a:buClr>
                          <a:srgbClr val="6F777D"/>
                        </a:buClr>
                        <a:buFont typeface="Wingdings" panose="05000000000000000000" pitchFamily="2" charset="2"/>
                        <a:defRPr sz="1100">
                          <a:solidFill>
                            <a:schemeClr val="tx2"/>
                          </a:solidFill>
                          <a:latin typeface="Franklin Gothic Medium" panose="020B06030201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zh-TW"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輸出的結果錯誤。</a:t>
                      </a:r>
                      <a:r>
                        <a:rPr kumimoji="0" lang="zh-TW" altLang="en-US"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a:t>
                      </a:r>
                      <a:r>
                        <a:rPr kumimoji="0" lang="zh-TW" altLang="zh-TW"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若輸出的格式產生過大錯誤，也可能造成此結果。</a:t>
                      </a:r>
                      <a:r>
                        <a:rPr kumimoji="0" lang="zh-TW" altLang="en-US" sz="2400" b="1" i="0" u="none" strike="noStrike" cap="none" normalizeH="0" baseline="0" dirty="0" smtClean="0">
                          <a:ln>
                            <a:noFill/>
                          </a:ln>
                          <a:solidFill>
                            <a:srgbClr val="000000"/>
                          </a:solidFill>
                          <a:effectLst/>
                          <a:latin typeface="Franklin Gothic Medium" panose="020B0603020102020204" pitchFamily="34" charset="0"/>
                          <a:ea typeface="微軟正黑體" panose="020B0604030504040204" pitchFamily="34" charset="-120"/>
                        </a:rPr>
                        <a:t>）</a:t>
                      </a:r>
                    </a:p>
                  </a:txBody>
                  <a:tcPr marL="98910" marR="98910" marT="45687" marB="45687" horzOverflow="overflow"/>
                </a:tc>
                <a:extLst>
                  <a:ext uri="{0D108BD9-81ED-4DB2-BD59-A6C34878D82A}">
                    <a16:rowId xmlns:a16="http://schemas.microsoft.com/office/drawing/2014/main" val="672395566"/>
                  </a:ext>
                </a:extLst>
              </a:tr>
            </a:tbl>
          </a:graphicData>
        </a:graphic>
      </p:graphicFrame>
    </p:spTree>
    <p:extLst>
      <p:ext uri="{BB962C8B-B14F-4D97-AF65-F5344CB8AC3E}">
        <p14:creationId xmlns:p14="http://schemas.microsoft.com/office/powerpoint/2010/main" val="271488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CPE</a:t>
            </a:r>
            <a:r>
              <a:rPr lang="zh-TW" altLang="en-US" dirty="0" smtClean="0"/>
              <a:t>解題想法</a:t>
            </a:r>
            <a:endParaRPr lang="zh-TW" altLang="en-US" dirty="0"/>
          </a:p>
        </p:txBody>
      </p:sp>
      <p:sp>
        <p:nvSpPr>
          <p:cNvPr id="3" name="內容版面配置區 2"/>
          <p:cNvSpPr>
            <a:spLocks noGrp="1"/>
          </p:cNvSpPr>
          <p:nvPr>
            <p:ph idx="1"/>
          </p:nvPr>
        </p:nvSpPr>
        <p:spPr/>
        <p:txBody>
          <a:bodyPr/>
          <a:lstStyle/>
          <a:p>
            <a:r>
              <a:rPr lang="zh-TW" altLang="en-US" dirty="0" smtClean="0"/>
              <a:t>了解題意</a:t>
            </a:r>
            <a:r>
              <a:rPr lang="en-US" altLang="zh-TW" dirty="0" smtClean="0"/>
              <a:t>(</a:t>
            </a:r>
            <a:r>
              <a:rPr lang="zh-TW" altLang="en-US" dirty="0" smtClean="0"/>
              <a:t>英文出題，加強英文能力！利用輸入</a:t>
            </a:r>
            <a:r>
              <a:rPr lang="en-US" altLang="zh-TW" dirty="0" smtClean="0"/>
              <a:t>/</a:t>
            </a:r>
            <a:r>
              <a:rPr lang="zh-TW" altLang="en-US" dirty="0" smtClean="0"/>
              <a:t>出猜出提意</a:t>
            </a:r>
            <a:r>
              <a:rPr lang="en-US" altLang="zh-TW" dirty="0" smtClean="0"/>
              <a:t>)</a:t>
            </a:r>
          </a:p>
          <a:p>
            <a:r>
              <a:rPr lang="zh-TW" altLang="en-US" dirty="0"/>
              <a:t>挑選適當的</a:t>
            </a:r>
            <a:r>
              <a:rPr lang="zh-TW" altLang="en-US" dirty="0" smtClean="0"/>
              <a:t>演算法</a:t>
            </a:r>
            <a:r>
              <a:rPr lang="en-US" altLang="zh-TW" dirty="0" smtClean="0"/>
              <a:t>(</a:t>
            </a:r>
            <a:r>
              <a:rPr lang="zh-TW" altLang="en-US" dirty="0" smtClean="0"/>
              <a:t>含資料結構</a:t>
            </a:r>
            <a:r>
              <a:rPr lang="en-US" altLang="zh-TW" dirty="0" smtClean="0"/>
              <a:t>)</a:t>
            </a:r>
          </a:p>
          <a:p>
            <a:r>
              <a:rPr lang="zh-TW" altLang="en-US" dirty="0"/>
              <a:t>估計程式</a:t>
            </a:r>
            <a:r>
              <a:rPr lang="zh-TW" altLang="en-US" dirty="0" smtClean="0"/>
              <a:t>效率</a:t>
            </a:r>
            <a:r>
              <a:rPr lang="en-US" altLang="zh-TW" dirty="0" smtClean="0"/>
              <a:t>(</a:t>
            </a:r>
            <a:r>
              <a:rPr lang="zh-TW" altLang="en-US" dirty="0" smtClean="0"/>
              <a:t>時間、記憶體使用</a:t>
            </a:r>
            <a:r>
              <a:rPr lang="en-US" altLang="zh-TW" dirty="0" smtClean="0"/>
              <a:t>)</a:t>
            </a:r>
          </a:p>
          <a:p>
            <a:r>
              <a:rPr lang="zh-TW" altLang="en-US" dirty="0"/>
              <a:t>程式測試</a:t>
            </a:r>
            <a:r>
              <a:rPr lang="zh-TW" altLang="en-US" dirty="0" smtClean="0"/>
              <a:t>資料</a:t>
            </a:r>
            <a:endParaRPr lang="en-US" altLang="zh-TW" dirty="0" smtClean="0"/>
          </a:p>
          <a:p>
            <a:r>
              <a:rPr lang="zh-TW" altLang="en-US" dirty="0"/>
              <a:t>善用既有資源</a:t>
            </a:r>
          </a:p>
        </p:txBody>
      </p:sp>
    </p:spTree>
    <p:extLst>
      <p:ext uri="{BB962C8B-B14F-4D97-AF65-F5344CB8AC3E}">
        <p14:creationId xmlns:p14="http://schemas.microsoft.com/office/powerpoint/2010/main" val="6181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本日課程</a:t>
            </a:r>
            <a:endParaRPr lang="zh-TW" altLang="en-US" dirty="0"/>
          </a:p>
        </p:txBody>
      </p:sp>
      <p:sp>
        <p:nvSpPr>
          <p:cNvPr id="3" name="內容版面配置區 2"/>
          <p:cNvSpPr>
            <a:spLocks noGrp="1"/>
          </p:cNvSpPr>
          <p:nvPr>
            <p:ph idx="1"/>
          </p:nvPr>
        </p:nvSpPr>
        <p:spPr/>
        <p:txBody>
          <a:bodyPr/>
          <a:lstStyle/>
          <a:p>
            <a:r>
              <a:rPr lang="zh-TW" altLang="en-US" dirty="0" smtClean="0"/>
              <a:t>課程介紹</a:t>
            </a:r>
            <a:endParaRPr lang="en-US" altLang="zh-TW" dirty="0" smtClean="0"/>
          </a:p>
          <a:p>
            <a:pPr lvl="1"/>
            <a:r>
              <a:rPr lang="zh-TW" altLang="en-US" dirty="0" smtClean="0"/>
              <a:t>授課教師、課程目標</a:t>
            </a:r>
            <a:r>
              <a:rPr lang="zh-TW" altLang="en-US" dirty="0"/>
              <a:t>、</a:t>
            </a:r>
            <a:r>
              <a:rPr lang="zh-TW" altLang="en-US" dirty="0" smtClean="0"/>
              <a:t>課程規劃、成績計算</a:t>
            </a:r>
            <a:endParaRPr lang="en-US" altLang="zh-TW" dirty="0" smtClean="0"/>
          </a:p>
          <a:p>
            <a:r>
              <a:rPr lang="zh-TW" altLang="en-US" dirty="0"/>
              <a:t>大學生程式能力檢定</a:t>
            </a:r>
            <a:r>
              <a:rPr lang="zh-TW" altLang="en-US" dirty="0" smtClean="0"/>
              <a:t>測驗 </a:t>
            </a:r>
            <a:r>
              <a:rPr lang="en-US" altLang="zh-TW" dirty="0" smtClean="0"/>
              <a:t>(CPE)</a:t>
            </a:r>
          </a:p>
          <a:p>
            <a:r>
              <a:rPr lang="zh-TW" altLang="en-US" dirty="0"/>
              <a:t>一點點演算法</a:t>
            </a:r>
            <a:r>
              <a:rPr lang="zh-TW" altLang="en-US" dirty="0" smtClean="0"/>
              <a:t>概念</a:t>
            </a:r>
            <a:endParaRPr lang="en-US" altLang="zh-TW" dirty="0" smtClean="0"/>
          </a:p>
          <a:p>
            <a:r>
              <a:rPr lang="zh-TW" altLang="en-US" dirty="0"/>
              <a:t>瘋狂程</a:t>
            </a:r>
            <a:r>
              <a:rPr lang="zh-TW" altLang="en-US" dirty="0" smtClean="0"/>
              <a:t>設系統操作練習</a:t>
            </a:r>
            <a:endParaRPr lang="zh-TW" altLang="en-US" dirty="0"/>
          </a:p>
        </p:txBody>
      </p:sp>
    </p:spTree>
    <p:extLst>
      <p:ext uri="{BB962C8B-B14F-4D97-AF65-F5344CB8AC3E}">
        <p14:creationId xmlns:p14="http://schemas.microsoft.com/office/powerpoint/2010/main" val="381316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理解題意</a:t>
            </a:r>
            <a:endParaRPr lang="zh-TW" altLang="en-US" dirty="0"/>
          </a:p>
        </p:txBody>
      </p:sp>
      <p:sp>
        <p:nvSpPr>
          <p:cNvPr id="3" name="內容版面配置區 2"/>
          <p:cNvSpPr>
            <a:spLocks noGrp="1"/>
          </p:cNvSpPr>
          <p:nvPr>
            <p:ph idx="1"/>
          </p:nvPr>
        </p:nvSpPr>
        <p:spPr/>
        <p:txBody>
          <a:bodyPr>
            <a:normAutofit/>
          </a:bodyPr>
          <a:lstStyle/>
          <a:p>
            <a:pPr>
              <a:defRPr/>
            </a:pPr>
            <a:r>
              <a:rPr lang="zh-TW" altLang="en-US" dirty="0">
                <a:latin typeface="Arial" charset="0"/>
                <a:cs typeface="微軟正黑體"/>
              </a:rPr>
              <a:t>關鍵字</a:t>
            </a:r>
            <a:endParaRPr lang="en-US" altLang="zh-TW" dirty="0">
              <a:latin typeface="Arial" charset="0"/>
              <a:cs typeface="微軟正黑體"/>
            </a:endParaRPr>
          </a:p>
          <a:p>
            <a:pPr lvl="1">
              <a:defRPr/>
            </a:pPr>
            <a:r>
              <a:rPr lang="en-US" altLang="zh-TW" sz="2400" dirty="0">
                <a:latin typeface="Arial" charset="0"/>
                <a:cs typeface="微軟正黑體"/>
              </a:rPr>
              <a:t>Given, Let’s, Define, Solve</a:t>
            </a:r>
            <a:r>
              <a:rPr lang="en-US" altLang="zh-TW" sz="2400" dirty="0" smtClean="0">
                <a:latin typeface="Arial" charset="0"/>
                <a:cs typeface="微軟正黑體"/>
              </a:rPr>
              <a:t>…</a:t>
            </a:r>
            <a:endParaRPr lang="en-US" altLang="zh-TW" sz="2400" dirty="0">
              <a:latin typeface="Arial" charset="0"/>
              <a:cs typeface="微軟正黑體"/>
            </a:endParaRPr>
          </a:p>
          <a:p>
            <a:pPr>
              <a:defRPr/>
            </a:pPr>
            <a:r>
              <a:rPr lang="zh-TW" altLang="en-US" dirty="0">
                <a:latin typeface="Arial" charset="0"/>
                <a:cs typeface="微軟正黑體"/>
              </a:rPr>
              <a:t>排版不同的部分</a:t>
            </a:r>
            <a:endParaRPr lang="en-US" altLang="zh-TW" dirty="0">
              <a:latin typeface="Arial" charset="0"/>
              <a:cs typeface="微軟正黑體"/>
            </a:endParaRPr>
          </a:p>
          <a:p>
            <a:pPr lvl="1">
              <a:defRPr/>
            </a:pPr>
            <a:r>
              <a:rPr lang="zh-TW" altLang="en-US" sz="2400" dirty="0">
                <a:latin typeface="Arial" charset="0"/>
                <a:cs typeface="微軟正黑體"/>
              </a:rPr>
              <a:t>圖片</a:t>
            </a:r>
            <a:endParaRPr lang="en-US" altLang="zh-TW" sz="2400" dirty="0">
              <a:latin typeface="Arial" charset="0"/>
              <a:cs typeface="微軟正黑體"/>
            </a:endParaRPr>
          </a:p>
          <a:p>
            <a:pPr lvl="1">
              <a:defRPr/>
            </a:pPr>
            <a:r>
              <a:rPr lang="zh-TW" altLang="en-US" sz="2400" dirty="0">
                <a:latin typeface="Arial" charset="0"/>
                <a:cs typeface="微軟正黑體"/>
              </a:rPr>
              <a:t>表格</a:t>
            </a:r>
          </a:p>
          <a:p>
            <a:endParaRPr lang="zh-TW" altLang="en-US" dirty="0"/>
          </a:p>
        </p:txBody>
      </p:sp>
    </p:spTree>
    <p:extLst>
      <p:ext uri="{BB962C8B-B14F-4D97-AF65-F5344CB8AC3E}">
        <p14:creationId xmlns:p14="http://schemas.microsoft.com/office/powerpoint/2010/main" val="195155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74750"/>
            <a:ext cx="10515600" cy="1325563"/>
          </a:xfrm>
        </p:spPr>
        <p:txBody>
          <a:bodyPr/>
          <a:lstStyle/>
          <a:p>
            <a:r>
              <a:rPr lang="en-US" altLang="zh-TW" dirty="0">
                <a:latin typeface="Arial" panose="020B0604020202020204" pitchFamily="34" charset="0"/>
              </a:rPr>
              <a:t>THE ONE-HANDED TYPIST (UVA10393)</a:t>
            </a:r>
            <a:endParaRPr lang="zh-TW" altLang="en-US" dirty="0"/>
          </a:p>
        </p:txBody>
      </p:sp>
      <p:sp>
        <p:nvSpPr>
          <p:cNvPr id="3" name="內容版面配置區 2"/>
          <p:cNvSpPr>
            <a:spLocks noGrp="1"/>
          </p:cNvSpPr>
          <p:nvPr>
            <p:ph idx="1"/>
          </p:nvPr>
        </p:nvSpPr>
        <p:spPr/>
        <p:txBody>
          <a:bodyPr/>
          <a:lstStyle/>
          <a:p>
            <a:pPr marL="0" indent="0">
              <a:buNone/>
              <a:defRPr/>
            </a:pPr>
            <a:r>
              <a:rPr lang="zh-TW" altLang="en-US" sz="2400" dirty="0" smtClean="0">
                <a:latin typeface="Arial" charset="0"/>
                <a:cs typeface="微軟正黑體"/>
              </a:rPr>
              <a:t>    </a:t>
            </a:r>
            <a:r>
              <a:rPr lang="en-US" altLang="zh-TW" sz="2400" dirty="0" smtClean="0">
                <a:latin typeface="Arial" charset="0"/>
                <a:cs typeface="微軟正黑體"/>
              </a:rPr>
              <a:t>Jimmy </a:t>
            </a:r>
            <a:r>
              <a:rPr lang="en-US" altLang="zh-TW" sz="2400" dirty="0">
                <a:latin typeface="Arial" charset="0"/>
                <a:cs typeface="微軟正黑體"/>
              </a:rPr>
              <a:t>has a job of typing documents for ACM or he rather had a job until his unfortunate skiing accident. With some of his fingers in a cast, he is finding it difficult to type as he cannot press all the keys of a keyboard and hence his job is in </a:t>
            </a:r>
            <a:r>
              <a:rPr lang="en-US" altLang="zh-TW" sz="2400" dirty="0" smtClean="0">
                <a:latin typeface="Arial" charset="0"/>
                <a:cs typeface="微軟正黑體"/>
              </a:rPr>
              <a:t>danger.</a:t>
            </a:r>
          </a:p>
          <a:p>
            <a:pPr marL="0" indent="0">
              <a:buNone/>
              <a:defRPr/>
            </a:pPr>
            <a:r>
              <a:rPr lang="zh-TW" altLang="en-US" dirty="0" smtClean="0">
                <a:latin typeface="Arial" charset="0"/>
                <a:cs typeface="微軟正黑體"/>
              </a:rPr>
              <a:t>    </a:t>
            </a:r>
            <a:r>
              <a:rPr lang="en-US" altLang="zh-TW" dirty="0" smtClean="0">
                <a:latin typeface="Arial" charset="0"/>
                <a:cs typeface="微軟正黑體"/>
              </a:rPr>
              <a:t>Jimmy </a:t>
            </a:r>
            <a:r>
              <a:rPr lang="en-US" altLang="zh-TW" dirty="0">
                <a:latin typeface="Arial" charset="0"/>
                <a:cs typeface="微軟正黑體"/>
              </a:rPr>
              <a:t>has come to you for help. He needs to prove to his boss that he can still type long words (his boss likes long words because it makes him look smart). </a:t>
            </a:r>
            <a:r>
              <a:rPr lang="en-US" altLang="zh-TW" b="1" u="sng" dirty="0">
                <a:solidFill>
                  <a:srgbClr val="FF0000"/>
                </a:solidFill>
                <a:latin typeface="Arial" charset="0"/>
                <a:cs typeface="微軟正黑體"/>
              </a:rPr>
              <a:t>Given</a:t>
            </a:r>
            <a:r>
              <a:rPr lang="en-US" altLang="zh-TW" dirty="0">
                <a:latin typeface="Arial" charset="0"/>
                <a:cs typeface="微軟正黑體"/>
              </a:rPr>
              <a:t> a list of fingers (fingers are identified by integers) that cannot be used (due to his accident), and a list of words Jimmy can add to his boss's documents to make him look smart, </a:t>
            </a:r>
            <a:r>
              <a:rPr lang="en-US" altLang="zh-TW" b="1" dirty="0">
                <a:solidFill>
                  <a:srgbClr val="FF0000"/>
                </a:solidFill>
                <a:latin typeface="Arial" charset="0"/>
                <a:cs typeface="微軟正黑體"/>
              </a:rPr>
              <a:t>find</a:t>
            </a:r>
            <a:r>
              <a:rPr lang="en-US" altLang="zh-TW" dirty="0">
                <a:latin typeface="Arial" charset="0"/>
                <a:cs typeface="微軟正黑體"/>
              </a:rPr>
              <a:t> all the longest words that Jimmy can type.</a:t>
            </a:r>
            <a:endParaRPr lang="zh-TW" altLang="en-US" dirty="0">
              <a:latin typeface="Arial" charset="0"/>
              <a:cs typeface="微軟正黑體"/>
            </a:endParaRPr>
          </a:p>
          <a:p>
            <a:pPr marL="0" indent="0">
              <a:buNone/>
            </a:pPr>
            <a:endParaRPr lang="zh-TW" altLang="en-US" dirty="0"/>
          </a:p>
        </p:txBody>
      </p:sp>
    </p:spTree>
    <p:extLst>
      <p:ext uri="{BB962C8B-B14F-4D97-AF65-F5344CB8AC3E}">
        <p14:creationId xmlns:p14="http://schemas.microsoft.com/office/powerpoint/2010/main" val="21523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en-US" altLang="zh-TW" dirty="0">
                <a:latin typeface="Arial" charset="0"/>
                <a:cs typeface="微軟正黑體"/>
              </a:rPr>
              <a:t>Jimmy uses standard fingering, meaning he can type each of these letters with a finger. The list below shows a finger number and the characters it can press.</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3891433"/>
              </p:ext>
            </p:extLst>
          </p:nvPr>
        </p:nvGraphicFramePr>
        <p:xfrm>
          <a:off x="2032000" y="3453241"/>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13001747"/>
                    </a:ext>
                  </a:extLst>
                </a:gridCol>
                <a:gridCol w="2032000">
                  <a:extLst>
                    <a:ext uri="{9D8B030D-6E8A-4147-A177-3AD203B41FA5}">
                      <a16:colId xmlns:a16="http://schemas.microsoft.com/office/drawing/2014/main" val="3535275366"/>
                    </a:ext>
                  </a:extLst>
                </a:gridCol>
                <a:gridCol w="2032000">
                  <a:extLst>
                    <a:ext uri="{9D8B030D-6E8A-4147-A177-3AD203B41FA5}">
                      <a16:colId xmlns:a16="http://schemas.microsoft.com/office/drawing/2014/main" val="1727958842"/>
                    </a:ext>
                  </a:extLst>
                </a:gridCol>
                <a:gridCol w="2032000">
                  <a:extLst>
                    <a:ext uri="{9D8B030D-6E8A-4147-A177-3AD203B41FA5}">
                      <a16:colId xmlns:a16="http://schemas.microsoft.com/office/drawing/2014/main" val="3817879907"/>
                    </a:ext>
                  </a:extLst>
                </a:gridCol>
              </a:tblGrid>
              <a:tr h="370840">
                <a:tc>
                  <a:txBody>
                    <a:bodyPr/>
                    <a:lstStyle/>
                    <a:p>
                      <a:pPr algn="ctr"/>
                      <a:r>
                        <a:rPr lang="zh-TW" altLang="en-US" dirty="0" smtClean="0"/>
                        <a:t>左手</a:t>
                      </a:r>
                      <a:endParaRPr lang="zh-TW" altLang="en-US" dirty="0"/>
                    </a:p>
                  </a:txBody>
                  <a:tcPr/>
                </a:tc>
                <a:tc>
                  <a:txBody>
                    <a:bodyPr/>
                    <a:lstStyle/>
                    <a:p>
                      <a:pPr algn="ctr"/>
                      <a:r>
                        <a:rPr lang="en-US" altLang="zh-TW" dirty="0" smtClean="0"/>
                        <a:t>keys</a:t>
                      </a:r>
                      <a:endParaRPr lang="zh-TW" altLang="en-US" dirty="0"/>
                    </a:p>
                  </a:txBody>
                  <a:tcPr/>
                </a:tc>
                <a:tc>
                  <a:txBody>
                    <a:bodyPr/>
                    <a:lstStyle/>
                    <a:p>
                      <a:pPr algn="ctr"/>
                      <a:r>
                        <a:rPr lang="zh-TW" altLang="en-US" dirty="0" smtClean="0"/>
                        <a:t>右手</a:t>
                      </a:r>
                      <a:endParaRPr lang="zh-TW" altLang="en-US" dirty="0"/>
                    </a:p>
                  </a:txBody>
                  <a:tcPr/>
                </a:tc>
                <a:tc>
                  <a:txBody>
                    <a:bodyPr/>
                    <a:lstStyle/>
                    <a:p>
                      <a:pPr algn="ctr"/>
                      <a:r>
                        <a:rPr lang="en-US" altLang="zh-TW" dirty="0" smtClean="0"/>
                        <a:t>keys</a:t>
                      </a:r>
                      <a:endParaRPr lang="zh-TW" altLang="en-US" dirty="0"/>
                    </a:p>
                  </a:txBody>
                  <a:tcPr/>
                </a:tc>
                <a:extLst>
                  <a:ext uri="{0D108BD9-81ED-4DB2-BD59-A6C34878D82A}">
                    <a16:rowId xmlns:a16="http://schemas.microsoft.com/office/drawing/2014/main" val="304927432"/>
                  </a:ext>
                </a:extLst>
              </a:tr>
              <a:tr h="370840">
                <a:tc>
                  <a:txBody>
                    <a:bodyPr/>
                    <a:lstStyle/>
                    <a:p>
                      <a:r>
                        <a:rPr lang="en-US" altLang="zh-TW" dirty="0" smtClean="0"/>
                        <a:t>1</a:t>
                      </a:r>
                      <a:r>
                        <a:rPr lang="zh-TW" altLang="en-US" dirty="0" smtClean="0"/>
                        <a:t> </a:t>
                      </a:r>
                      <a:r>
                        <a:rPr lang="en-US" altLang="zh-TW" dirty="0" smtClean="0"/>
                        <a:t>(</a:t>
                      </a:r>
                      <a:r>
                        <a:rPr lang="zh-TW" altLang="en-US" dirty="0" smtClean="0"/>
                        <a:t>小拇指</a:t>
                      </a:r>
                      <a:r>
                        <a:rPr lang="en-US" altLang="zh-TW" dirty="0" smtClean="0"/>
                        <a:t>)</a:t>
                      </a:r>
                      <a:endParaRPr lang="zh-TW" altLang="en-US" dirty="0"/>
                    </a:p>
                  </a:txBody>
                  <a:tcPr/>
                </a:tc>
                <a:tc>
                  <a:txBody>
                    <a:bodyPr/>
                    <a:lstStyle/>
                    <a:p>
                      <a:r>
                        <a:rPr lang="en-US" altLang="zh-TW" dirty="0" smtClean="0"/>
                        <a:t>q, a, z</a:t>
                      </a:r>
                      <a:endParaRPr lang="zh-TW" altLang="en-US" dirty="0"/>
                    </a:p>
                  </a:txBody>
                  <a:tcPr/>
                </a:tc>
                <a:tc>
                  <a:txBody>
                    <a:bodyPr/>
                    <a:lstStyle/>
                    <a:p>
                      <a:r>
                        <a:rPr lang="en-US" altLang="zh-TW" dirty="0" smtClean="0"/>
                        <a:t>6</a:t>
                      </a:r>
                      <a:r>
                        <a:rPr lang="zh-TW" altLang="en-US" dirty="0" smtClean="0"/>
                        <a:t> </a:t>
                      </a:r>
                      <a:r>
                        <a:rPr lang="en-US" altLang="zh-TW" dirty="0" smtClean="0"/>
                        <a:t>(</a:t>
                      </a:r>
                      <a:r>
                        <a:rPr lang="zh-TW" altLang="en-US" dirty="0" smtClean="0"/>
                        <a:t>拇指</a:t>
                      </a:r>
                      <a:r>
                        <a:rPr lang="en-US" altLang="zh-TW" dirty="0" smtClean="0"/>
                        <a:t>)</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space(</a:t>
                      </a:r>
                      <a:r>
                        <a:rPr lang="zh-TW" altLang="en-US" dirty="0" smtClean="0"/>
                        <a:t>空白健</a:t>
                      </a:r>
                      <a:r>
                        <a:rPr lang="en-US" altLang="zh-TW" dirty="0" smtClean="0"/>
                        <a:t>)</a:t>
                      </a:r>
                      <a:endParaRPr lang="zh-TW" altLang="en-US" dirty="0" smtClean="0"/>
                    </a:p>
                  </a:txBody>
                  <a:tcPr/>
                </a:tc>
                <a:extLst>
                  <a:ext uri="{0D108BD9-81ED-4DB2-BD59-A6C34878D82A}">
                    <a16:rowId xmlns:a16="http://schemas.microsoft.com/office/drawing/2014/main" val="4121024908"/>
                  </a:ext>
                </a:extLst>
              </a:tr>
              <a:tr h="370840">
                <a:tc>
                  <a:txBody>
                    <a:bodyPr/>
                    <a:lstStyle/>
                    <a:p>
                      <a:r>
                        <a:rPr lang="en-US" altLang="zh-TW" dirty="0" smtClean="0"/>
                        <a:t>2</a:t>
                      </a:r>
                      <a:r>
                        <a:rPr lang="zh-TW" altLang="en-US" dirty="0" smtClean="0"/>
                        <a:t> </a:t>
                      </a:r>
                      <a:r>
                        <a:rPr lang="en-US" altLang="zh-TW" dirty="0" smtClean="0"/>
                        <a:t>(</a:t>
                      </a:r>
                      <a:r>
                        <a:rPr lang="zh-TW" altLang="en-US" dirty="0" smtClean="0"/>
                        <a:t>無名指</a:t>
                      </a:r>
                      <a:r>
                        <a:rPr lang="en-US" altLang="zh-TW" dirty="0" smtClean="0"/>
                        <a:t>)</a:t>
                      </a:r>
                      <a:endParaRPr lang="zh-TW" altLang="en-US" dirty="0"/>
                    </a:p>
                  </a:txBody>
                  <a:tcPr/>
                </a:tc>
                <a:tc>
                  <a:txBody>
                    <a:bodyPr/>
                    <a:lstStyle/>
                    <a:p>
                      <a:r>
                        <a:rPr lang="en-US" altLang="zh-TW" dirty="0" smtClean="0"/>
                        <a:t>w, s, x</a:t>
                      </a:r>
                      <a:endParaRPr lang="zh-TW" altLang="en-US" dirty="0"/>
                    </a:p>
                  </a:txBody>
                  <a:tcPr/>
                </a:tc>
                <a:tc>
                  <a:txBody>
                    <a:bodyPr/>
                    <a:lstStyle/>
                    <a:p>
                      <a:r>
                        <a:rPr lang="en-US" altLang="zh-TW" dirty="0" smtClean="0"/>
                        <a:t>7</a:t>
                      </a:r>
                      <a:r>
                        <a:rPr lang="zh-TW" altLang="en-US" dirty="0" smtClean="0"/>
                        <a:t> </a:t>
                      </a:r>
                      <a:r>
                        <a:rPr lang="en-US" altLang="zh-TW" dirty="0" smtClean="0"/>
                        <a:t>(</a:t>
                      </a:r>
                      <a:r>
                        <a:rPr lang="zh-TW" altLang="en-US" dirty="0" smtClean="0"/>
                        <a:t>無名指</a:t>
                      </a:r>
                      <a:r>
                        <a:rPr lang="en-US" altLang="zh-TW" dirty="0" smtClean="0"/>
                        <a:t>)</a:t>
                      </a:r>
                      <a:endParaRPr lang="zh-TW" altLang="en-US" dirty="0"/>
                    </a:p>
                  </a:txBody>
                  <a:tcPr/>
                </a:tc>
                <a:tc>
                  <a:txBody>
                    <a:bodyPr/>
                    <a:lstStyle/>
                    <a:p>
                      <a:r>
                        <a:rPr lang="en-US" altLang="zh-TW" dirty="0" smtClean="0"/>
                        <a:t>u, h, n, u, j, m</a:t>
                      </a:r>
                      <a:endParaRPr lang="zh-TW" altLang="en-US" dirty="0"/>
                    </a:p>
                  </a:txBody>
                  <a:tcPr/>
                </a:tc>
                <a:extLst>
                  <a:ext uri="{0D108BD9-81ED-4DB2-BD59-A6C34878D82A}">
                    <a16:rowId xmlns:a16="http://schemas.microsoft.com/office/drawing/2014/main" val="2308847563"/>
                  </a:ext>
                </a:extLst>
              </a:tr>
              <a:tr h="370840">
                <a:tc>
                  <a:txBody>
                    <a:bodyPr/>
                    <a:lstStyle/>
                    <a:p>
                      <a:r>
                        <a:rPr lang="en-US" altLang="zh-TW" dirty="0" smtClean="0"/>
                        <a:t>3</a:t>
                      </a:r>
                      <a:r>
                        <a:rPr lang="zh-TW" altLang="en-US" dirty="0" smtClean="0"/>
                        <a:t> </a:t>
                      </a:r>
                      <a:r>
                        <a:rPr lang="en-US" altLang="zh-TW" dirty="0" smtClean="0"/>
                        <a:t>(</a:t>
                      </a:r>
                      <a:r>
                        <a:rPr lang="zh-TW" altLang="en-US" dirty="0" smtClean="0"/>
                        <a:t>中指</a:t>
                      </a:r>
                      <a:r>
                        <a:rPr lang="en-US" altLang="zh-TW" dirty="0" smtClean="0"/>
                        <a:t>)</a:t>
                      </a:r>
                      <a:endParaRPr lang="zh-TW" altLang="en-US" dirty="0"/>
                    </a:p>
                  </a:txBody>
                  <a:tcPr/>
                </a:tc>
                <a:tc>
                  <a:txBody>
                    <a:bodyPr/>
                    <a:lstStyle/>
                    <a:p>
                      <a:r>
                        <a:rPr lang="en-US" altLang="zh-TW" dirty="0" smtClean="0"/>
                        <a:t>e, d, c</a:t>
                      </a:r>
                      <a:endParaRPr lang="zh-TW" altLang="en-US" dirty="0"/>
                    </a:p>
                  </a:txBody>
                  <a:tcPr/>
                </a:tc>
                <a:tc>
                  <a:txBody>
                    <a:bodyPr/>
                    <a:lstStyle/>
                    <a:p>
                      <a:r>
                        <a:rPr lang="en-US" altLang="zh-TW" dirty="0" smtClean="0"/>
                        <a:t>8</a:t>
                      </a:r>
                      <a:r>
                        <a:rPr lang="zh-TW" altLang="en-US" dirty="0" smtClean="0"/>
                        <a:t> </a:t>
                      </a:r>
                      <a:r>
                        <a:rPr lang="en-US" altLang="zh-TW" dirty="0" smtClean="0"/>
                        <a:t>(</a:t>
                      </a:r>
                      <a:r>
                        <a:rPr lang="zh-TW" altLang="en-US" dirty="0" smtClean="0"/>
                        <a:t>中指</a:t>
                      </a:r>
                      <a:r>
                        <a:rPr lang="en-US" altLang="zh-TW" dirty="0" smtClean="0"/>
                        <a:t>)</a:t>
                      </a:r>
                      <a:endParaRPr lang="zh-TW" altLang="en-US" dirty="0"/>
                    </a:p>
                  </a:txBody>
                  <a:tcPr/>
                </a:tc>
                <a:tc>
                  <a:txBody>
                    <a:bodyPr/>
                    <a:lstStyle/>
                    <a:p>
                      <a:r>
                        <a:rPr lang="en-US" altLang="zh-TW" dirty="0" err="1" smtClean="0"/>
                        <a:t>i</a:t>
                      </a:r>
                      <a:r>
                        <a:rPr lang="en-US" altLang="zh-TW" dirty="0" smtClean="0"/>
                        <a:t>, k</a:t>
                      </a:r>
                    </a:p>
                  </a:txBody>
                  <a:tcPr/>
                </a:tc>
                <a:extLst>
                  <a:ext uri="{0D108BD9-81ED-4DB2-BD59-A6C34878D82A}">
                    <a16:rowId xmlns:a16="http://schemas.microsoft.com/office/drawing/2014/main" val="1797061770"/>
                  </a:ext>
                </a:extLst>
              </a:tr>
              <a:tr h="370840">
                <a:tc>
                  <a:txBody>
                    <a:bodyPr/>
                    <a:lstStyle/>
                    <a:p>
                      <a:r>
                        <a:rPr lang="en-US" altLang="zh-TW" dirty="0" smtClean="0"/>
                        <a:t>4</a:t>
                      </a:r>
                      <a:r>
                        <a:rPr lang="zh-TW" altLang="en-US" dirty="0" smtClean="0"/>
                        <a:t> </a:t>
                      </a:r>
                      <a:r>
                        <a:rPr lang="en-US" altLang="zh-TW" dirty="0" smtClean="0"/>
                        <a:t>(</a:t>
                      </a:r>
                      <a:r>
                        <a:rPr lang="zh-TW" altLang="en-US" dirty="0" smtClean="0"/>
                        <a:t>食指</a:t>
                      </a:r>
                      <a:r>
                        <a:rPr lang="en-US" altLang="zh-TW" dirty="0" smtClean="0"/>
                        <a:t>)</a:t>
                      </a:r>
                      <a:endParaRPr lang="zh-TW" altLang="en-US" dirty="0"/>
                    </a:p>
                  </a:txBody>
                  <a:tcPr/>
                </a:tc>
                <a:tc>
                  <a:txBody>
                    <a:bodyPr/>
                    <a:lstStyle/>
                    <a:p>
                      <a:r>
                        <a:rPr lang="en-US" altLang="zh-TW" dirty="0" smtClean="0"/>
                        <a:t>r, f, v, t,</a:t>
                      </a:r>
                      <a:r>
                        <a:rPr lang="en-US" altLang="zh-TW" baseline="0" dirty="0" smtClean="0"/>
                        <a:t> g, b</a:t>
                      </a:r>
                      <a:endParaRPr lang="zh-TW" altLang="en-US" dirty="0"/>
                    </a:p>
                  </a:txBody>
                  <a:tcPr/>
                </a:tc>
                <a:tc>
                  <a:txBody>
                    <a:bodyPr/>
                    <a:lstStyle/>
                    <a:p>
                      <a:r>
                        <a:rPr lang="en-US" altLang="zh-TW" dirty="0" smtClean="0"/>
                        <a:t>9</a:t>
                      </a:r>
                      <a:r>
                        <a:rPr lang="zh-TW" altLang="en-US" dirty="0" smtClean="0"/>
                        <a:t> </a:t>
                      </a:r>
                      <a:r>
                        <a:rPr lang="en-US" altLang="zh-TW" dirty="0" smtClean="0"/>
                        <a:t>(</a:t>
                      </a:r>
                      <a:r>
                        <a:rPr lang="zh-TW" altLang="en-US" dirty="0" smtClean="0"/>
                        <a:t>食指</a:t>
                      </a:r>
                      <a:r>
                        <a:rPr lang="en-US" altLang="zh-TW" dirty="0" smtClean="0"/>
                        <a:t>)</a:t>
                      </a:r>
                      <a:endParaRPr lang="zh-TW" altLang="en-US" dirty="0"/>
                    </a:p>
                  </a:txBody>
                  <a:tcPr/>
                </a:tc>
                <a:tc>
                  <a:txBody>
                    <a:bodyPr/>
                    <a:lstStyle/>
                    <a:p>
                      <a:r>
                        <a:rPr lang="en-US" altLang="zh-TW" dirty="0" smtClean="0"/>
                        <a:t>o, l</a:t>
                      </a:r>
                      <a:endParaRPr lang="zh-TW" altLang="en-US" dirty="0"/>
                    </a:p>
                  </a:txBody>
                  <a:tcPr/>
                </a:tc>
                <a:extLst>
                  <a:ext uri="{0D108BD9-81ED-4DB2-BD59-A6C34878D82A}">
                    <a16:rowId xmlns:a16="http://schemas.microsoft.com/office/drawing/2014/main" val="1678142409"/>
                  </a:ext>
                </a:extLst>
              </a:tr>
              <a:tr h="370840">
                <a:tc>
                  <a:txBody>
                    <a:bodyPr/>
                    <a:lstStyle/>
                    <a:p>
                      <a:r>
                        <a:rPr lang="en-US" altLang="zh-TW" dirty="0" smtClean="0"/>
                        <a:t>5</a:t>
                      </a:r>
                      <a:r>
                        <a:rPr lang="zh-TW" altLang="en-US" dirty="0" smtClean="0"/>
                        <a:t> </a:t>
                      </a:r>
                      <a:r>
                        <a:rPr lang="en-US" altLang="zh-TW" dirty="0" smtClean="0"/>
                        <a:t>(</a:t>
                      </a:r>
                      <a:r>
                        <a:rPr lang="zh-TW" altLang="en-US" dirty="0" smtClean="0"/>
                        <a:t>拇指</a:t>
                      </a:r>
                      <a:r>
                        <a:rPr lang="en-US" altLang="zh-TW" dirty="0" smtClean="0"/>
                        <a:t>)</a:t>
                      </a:r>
                      <a:endParaRPr lang="zh-TW" altLang="en-US" dirty="0"/>
                    </a:p>
                  </a:txBody>
                  <a:tcPr/>
                </a:tc>
                <a:tc>
                  <a:txBody>
                    <a:bodyPr/>
                    <a:lstStyle/>
                    <a:p>
                      <a:r>
                        <a:rPr lang="en-US" altLang="zh-TW" dirty="0" smtClean="0"/>
                        <a:t>space(</a:t>
                      </a:r>
                      <a:r>
                        <a:rPr lang="zh-TW" altLang="en-US" dirty="0" smtClean="0"/>
                        <a:t>空白健</a:t>
                      </a:r>
                      <a:r>
                        <a:rPr lang="en-US" altLang="zh-TW" dirty="0" smtClean="0"/>
                        <a:t>)</a:t>
                      </a:r>
                      <a:endParaRPr lang="zh-TW" altLang="en-US" dirty="0"/>
                    </a:p>
                  </a:txBody>
                  <a:tcPr/>
                </a:tc>
                <a:tc>
                  <a:txBody>
                    <a:bodyPr/>
                    <a:lstStyle/>
                    <a:p>
                      <a:r>
                        <a:rPr lang="en-US" altLang="zh-TW" dirty="0" smtClean="0"/>
                        <a:t>10</a:t>
                      </a:r>
                      <a:r>
                        <a:rPr lang="zh-TW" altLang="en-US" dirty="0" smtClean="0"/>
                        <a:t> </a:t>
                      </a:r>
                      <a:r>
                        <a:rPr lang="en-US" altLang="zh-TW" dirty="0" smtClean="0"/>
                        <a:t>(</a:t>
                      </a:r>
                      <a:r>
                        <a:rPr lang="zh-TW" altLang="en-US" dirty="0" smtClean="0"/>
                        <a:t>小拇指</a:t>
                      </a:r>
                      <a:r>
                        <a:rPr lang="en-US" altLang="zh-TW" dirty="0" smtClean="0"/>
                        <a:t>)</a:t>
                      </a:r>
                      <a:endParaRPr lang="zh-TW" altLang="en-US" dirty="0"/>
                    </a:p>
                  </a:txBody>
                  <a:tcPr/>
                </a:tc>
                <a:tc>
                  <a:txBody>
                    <a:bodyPr/>
                    <a:lstStyle/>
                    <a:p>
                      <a:r>
                        <a:rPr lang="en-US" altLang="zh-TW" dirty="0" smtClean="0"/>
                        <a:t>p, ;, /</a:t>
                      </a:r>
                      <a:endParaRPr lang="zh-TW" altLang="en-US" dirty="0"/>
                    </a:p>
                  </a:txBody>
                  <a:tcPr/>
                </a:tc>
                <a:extLst>
                  <a:ext uri="{0D108BD9-81ED-4DB2-BD59-A6C34878D82A}">
                    <a16:rowId xmlns:a16="http://schemas.microsoft.com/office/drawing/2014/main" val="2148914712"/>
                  </a:ext>
                </a:extLst>
              </a:tr>
            </a:tbl>
          </a:graphicData>
        </a:graphic>
      </p:graphicFrame>
    </p:spTree>
    <p:extLst>
      <p:ext uri="{BB962C8B-B14F-4D97-AF65-F5344CB8AC3E}">
        <p14:creationId xmlns:p14="http://schemas.microsoft.com/office/powerpoint/2010/main" val="268826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Arial" charset="0"/>
                <a:cs typeface="微軟正黑體"/>
              </a:rPr>
              <a:t>解法：</a:t>
            </a:r>
            <a:r>
              <a:rPr lang="zh-TW" altLang="zh-TW" dirty="0">
                <a:latin typeface="Arial" charset="0"/>
                <a:cs typeface="微軟正黑體"/>
              </a:rPr>
              <a:t>找出某些字母不出現的最長</a:t>
            </a:r>
            <a:r>
              <a:rPr lang="zh-TW" altLang="zh-TW" dirty="0" smtClean="0">
                <a:latin typeface="Arial" charset="0"/>
                <a:cs typeface="微軟正黑體"/>
              </a:rPr>
              <a:t>單字</a:t>
            </a:r>
            <a:endParaRPr lang="zh-TW" altLang="en-US" dirty="0"/>
          </a:p>
        </p:txBody>
      </p:sp>
      <p:sp>
        <p:nvSpPr>
          <p:cNvPr id="3" name="內容版面配置區 2"/>
          <p:cNvSpPr>
            <a:spLocks noGrp="1"/>
          </p:cNvSpPr>
          <p:nvPr>
            <p:ph idx="1"/>
          </p:nvPr>
        </p:nvSpPr>
        <p:spPr/>
        <p:txBody>
          <a:bodyPr/>
          <a:lstStyle/>
          <a:p>
            <a:pPr marL="514350" indent="-514350">
              <a:lnSpc>
                <a:spcPct val="100000"/>
              </a:lnSpc>
              <a:buFont typeface="+mj-lt"/>
              <a:buAutoNum type="arabicPeriod"/>
              <a:defRPr/>
            </a:pPr>
            <a:r>
              <a:rPr lang="zh-TW" altLang="zh-TW" dirty="0" smtClean="0">
                <a:latin typeface="Arial" charset="0"/>
                <a:cs typeface="微軟正黑體"/>
              </a:rPr>
              <a:t>讀取</a:t>
            </a:r>
            <a:r>
              <a:rPr lang="zh-TW" altLang="zh-TW" dirty="0">
                <a:latin typeface="Arial" charset="0"/>
                <a:cs typeface="微軟正黑體"/>
              </a:rPr>
              <a:t>單字列表中一個未處理的單字。</a:t>
            </a:r>
          </a:p>
          <a:p>
            <a:pPr marL="514350" indent="-514350">
              <a:lnSpc>
                <a:spcPct val="100000"/>
              </a:lnSpc>
              <a:buFont typeface="+mj-lt"/>
              <a:buAutoNum type="arabicPeriod"/>
              <a:defRPr/>
            </a:pPr>
            <a:r>
              <a:rPr lang="zh-TW" altLang="zh-TW" dirty="0" smtClean="0">
                <a:latin typeface="Arial" charset="0"/>
                <a:cs typeface="微軟正黑體"/>
              </a:rPr>
              <a:t>若</a:t>
            </a:r>
            <a:r>
              <a:rPr lang="zh-TW" altLang="zh-TW" dirty="0">
                <a:latin typeface="Arial" charset="0"/>
                <a:cs typeface="微軟正黑體"/>
              </a:rPr>
              <a:t>單字中包含禁止的字母，則回到</a:t>
            </a:r>
            <a:r>
              <a:rPr lang="en-US" altLang="zh-TW" dirty="0">
                <a:latin typeface="Arial" charset="0"/>
                <a:cs typeface="微軟正黑體"/>
              </a:rPr>
              <a:t>1</a:t>
            </a:r>
            <a:r>
              <a:rPr lang="zh-TW" altLang="zh-TW" dirty="0">
                <a:latin typeface="Arial" charset="0"/>
                <a:cs typeface="微軟正黑體"/>
              </a:rPr>
              <a:t>讀取下一個字。</a:t>
            </a:r>
          </a:p>
          <a:p>
            <a:pPr marL="514350" indent="-514350">
              <a:lnSpc>
                <a:spcPct val="100000"/>
              </a:lnSpc>
              <a:buFont typeface="+mj-lt"/>
              <a:buAutoNum type="arabicPeriod"/>
              <a:defRPr/>
            </a:pPr>
            <a:r>
              <a:rPr lang="zh-TW" altLang="zh-TW" dirty="0" smtClean="0">
                <a:latin typeface="Arial" charset="0"/>
                <a:cs typeface="微軟正黑體"/>
              </a:rPr>
              <a:t>如果</a:t>
            </a:r>
            <a:r>
              <a:rPr lang="zh-TW" altLang="zh-TW" dirty="0">
                <a:latin typeface="Arial" charset="0"/>
                <a:cs typeface="微軟正黑體"/>
              </a:rPr>
              <a:t>單字長度比目前最長的單字長，就清除答案陣列，然後放入此單字。</a:t>
            </a:r>
          </a:p>
          <a:p>
            <a:pPr marL="514350" indent="-514350">
              <a:lnSpc>
                <a:spcPct val="100000"/>
              </a:lnSpc>
              <a:buFont typeface="+mj-lt"/>
              <a:buAutoNum type="arabicPeriod"/>
              <a:defRPr/>
            </a:pPr>
            <a:r>
              <a:rPr lang="zh-TW" altLang="zh-TW" dirty="0" smtClean="0">
                <a:latin typeface="Arial" charset="0"/>
                <a:cs typeface="微軟正黑體"/>
              </a:rPr>
              <a:t>如果</a:t>
            </a:r>
            <a:r>
              <a:rPr lang="zh-TW" altLang="zh-TW" dirty="0">
                <a:latin typeface="Arial" charset="0"/>
                <a:cs typeface="微軟正黑體"/>
              </a:rPr>
              <a:t>一樣長，則放入答案的陣列中。</a:t>
            </a:r>
          </a:p>
          <a:p>
            <a:pPr marL="514350" indent="-514350">
              <a:lnSpc>
                <a:spcPct val="100000"/>
              </a:lnSpc>
              <a:buFont typeface="+mj-lt"/>
              <a:buAutoNum type="arabicPeriod"/>
              <a:defRPr/>
            </a:pPr>
            <a:r>
              <a:rPr lang="zh-TW" altLang="zh-TW" dirty="0" smtClean="0">
                <a:latin typeface="Arial" charset="0"/>
                <a:cs typeface="微軟正黑體"/>
              </a:rPr>
              <a:t>如果</a:t>
            </a:r>
            <a:r>
              <a:rPr lang="zh-TW" altLang="zh-TW" dirty="0">
                <a:latin typeface="Arial" charset="0"/>
                <a:cs typeface="微軟正黑體"/>
              </a:rPr>
              <a:t>還有單字還沒處理，回到</a:t>
            </a:r>
            <a:r>
              <a:rPr lang="en-US" altLang="zh-TW" dirty="0">
                <a:latin typeface="Arial" charset="0"/>
                <a:cs typeface="微軟正黑體"/>
              </a:rPr>
              <a:t>1</a:t>
            </a:r>
            <a:r>
              <a:rPr lang="zh-TW" altLang="zh-TW" dirty="0">
                <a:latin typeface="Arial" charset="0"/>
                <a:cs typeface="微軟正黑體"/>
              </a:rPr>
              <a:t>。</a:t>
            </a:r>
          </a:p>
          <a:p>
            <a:pPr marL="514350" indent="-514350">
              <a:lnSpc>
                <a:spcPct val="100000"/>
              </a:lnSpc>
              <a:buFont typeface="+mj-lt"/>
              <a:buAutoNum type="arabicPeriod"/>
              <a:defRPr/>
            </a:pPr>
            <a:r>
              <a:rPr lang="zh-TW" altLang="zh-TW" dirty="0" smtClean="0">
                <a:latin typeface="Arial" charset="0"/>
                <a:cs typeface="微軟正黑體"/>
              </a:rPr>
              <a:t>輸出</a:t>
            </a:r>
            <a:r>
              <a:rPr lang="zh-TW" altLang="zh-TW" dirty="0">
                <a:latin typeface="Arial" charset="0"/>
                <a:cs typeface="微軟正黑體"/>
              </a:rPr>
              <a:t>答案陣列。</a:t>
            </a:r>
            <a:endParaRPr lang="zh-TW" altLang="en-US" dirty="0">
              <a:latin typeface="Arial" charset="0"/>
              <a:cs typeface="微軟正黑體"/>
            </a:endParaRPr>
          </a:p>
          <a:p>
            <a:pPr>
              <a:lnSpc>
                <a:spcPct val="100000"/>
              </a:lnSpc>
            </a:pPr>
            <a:endParaRPr lang="zh-TW" altLang="en-US" dirty="0"/>
          </a:p>
        </p:txBody>
      </p:sp>
    </p:spTree>
    <p:extLst>
      <p:ext uri="{BB962C8B-B14F-4D97-AF65-F5344CB8AC3E}">
        <p14:creationId xmlns:p14="http://schemas.microsoft.com/office/powerpoint/2010/main" val="148000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sz="half" idx="1"/>
          </p:nvPr>
        </p:nvSpPr>
        <p:spPr/>
        <p:txBody>
          <a:bodyPr/>
          <a:lstStyle/>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5 5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a:solidFill>
                  <a:srgbClr val="000000"/>
                </a:solidFill>
                <a:latin typeface="Arial Unicode MS"/>
              </a:rPr>
              <a:t>6 7 8 9 10 </a:t>
            </a:r>
            <a:endParaRPr lang="en-US" altLang="zh-TW" dirty="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en-US" altLang="zh-TW" strike="dblStrike" dirty="0" smtClean="0">
                <a:solidFill>
                  <a:srgbClr val="000000"/>
                </a:solidFill>
                <a:latin typeface="Arial Unicode MS"/>
              </a:rPr>
              <a:t>t</a:t>
            </a:r>
            <a:r>
              <a:rPr lang="zh-TW" altLang="zh-TW" strike="dblStrike" dirty="0" smtClean="0">
                <a:solidFill>
                  <a:srgbClr val="000000"/>
                </a:solidFill>
                <a:latin typeface="Arial Unicode MS"/>
              </a:rPr>
              <a:t>he</a:t>
            </a:r>
            <a:endParaRPr lang="en-US" altLang="zh-TW" strike="dblStrike" dirty="0" smtClean="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dirty="0" smtClean="0">
                <a:solidFill>
                  <a:srgbClr val="FF0000"/>
                </a:solidFill>
                <a:latin typeface="Arial Unicode MS"/>
              </a:rPr>
              <a:t>stewardesses </a:t>
            </a:r>
            <a:endParaRPr lang="en-US" altLang="zh-TW" dirty="0" smtClean="0">
              <a:solidFill>
                <a:srgbClr val="FF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smtClean="0">
                <a:solidFill>
                  <a:srgbClr val="000000"/>
                </a:solidFill>
                <a:latin typeface="Arial Unicode MS"/>
              </a:rPr>
              <a:t>have </a:t>
            </a:r>
            <a:endParaRPr lang="en-US" altLang="zh-TW" strike="dblStrike" dirty="0" smtClean="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smtClean="0">
                <a:solidFill>
                  <a:srgbClr val="000000"/>
                </a:solidFill>
                <a:latin typeface="Arial Unicode MS"/>
              </a:rPr>
              <a:t>funny</a:t>
            </a:r>
            <a:r>
              <a:rPr lang="zh-TW" altLang="zh-TW" dirty="0" smtClean="0">
                <a:solidFill>
                  <a:srgbClr val="000000"/>
                </a:solidFill>
                <a:latin typeface="Arial Unicode MS"/>
              </a:rPr>
              <a:t> </a:t>
            </a:r>
            <a:endParaRPr lang="en-US" altLang="zh-TW" dirty="0" smtClean="0">
              <a:solidFill>
                <a:srgbClr val="000000"/>
              </a:solidFill>
              <a:latin typeface="Arial Unicode MS"/>
            </a:endParaRPr>
          </a:p>
          <a:p>
            <a:pPr marL="514350" lvl="0" indent="-514350" eaLnBrk="0" fontAlgn="base" hangingPunct="0">
              <a:lnSpc>
                <a:spcPct val="100000"/>
              </a:lnSpc>
              <a:spcBef>
                <a:spcPct val="0"/>
              </a:spcBef>
              <a:spcAft>
                <a:spcPct val="0"/>
              </a:spcAft>
              <a:buFont typeface="+mj-lt"/>
              <a:buAutoNum type="arabicPeriod"/>
            </a:pPr>
            <a:r>
              <a:rPr lang="zh-TW" altLang="zh-TW" strike="dblStrike" dirty="0" smtClean="0">
                <a:solidFill>
                  <a:srgbClr val="000000"/>
                </a:solidFill>
                <a:latin typeface="Arial Unicode MS"/>
              </a:rPr>
              <a:t>hair</a:t>
            </a:r>
            <a:r>
              <a:rPr lang="zh-TW" altLang="zh-TW" sz="2400" dirty="0" smtClean="0"/>
              <a:t> </a:t>
            </a:r>
            <a:endParaRPr lang="zh-TW" altLang="zh-TW" sz="5400" dirty="0" smtClean="0">
              <a:latin typeface="Arial" panose="020B0604020202020204" pitchFamily="34" charset="0"/>
            </a:endParaRPr>
          </a:p>
          <a:p>
            <a:endParaRPr lang="zh-TW" altLang="en-US" dirty="0"/>
          </a:p>
        </p:txBody>
      </p:sp>
      <p:graphicFrame>
        <p:nvGraphicFramePr>
          <p:cNvPr id="10" name="內容版面配置區 9"/>
          <p:cNvGraphicFramePr>
            <a:graphicFrameLocks noGrp="1"/>
          </p:cNvGraphicFramePr>
          <p:nvPr>
            <p:ph sz="half" idx="2"/>
            <p:extLst>
              <p:ext uri="{D42A27DB-BD31-4B8C-83A1-F6EECF244321}">
                <p14:modId xmlns:p14="http://schemas.microsoft.com/office/powerpoint/2010/main" val="2271772226"/>
              </p:ext>
            </p:extLst>
          </p:nvPr>
        </p:nvGraphicFramePr>
        <p:xfrm>
          <a:off x="5573028" y="2002057"/>
          <a:ext cx="5780772" cy="2472120"/>
        </p:xfrm>
        <a:graphic>
          <a:graphicData uri="http://schemas.openxmlformats.org/drawingml/2006/table">
            <a:tbl>
              <a:tblPr firstRow="1" bandRow="1">
                <a:tableStyleId>{5C22544A-7EE6-4342-B048-85BDC9FD1C3A}</a:tableStyleId>
              </a:tblPr>
              <a:tblGrid>
                <a:gridCol w="1445193">
                  <a:extLst>
                    <a:ext uri="{9D8B030D-6E8A-4147-A177-3AD203B41FA5}">
                      <a16:colId xmlns:a16="http://schemas.microsoft.com/office/drawing/2014/main" val="1577020170"/>
                    </a:ext>
                  </a:extLst>
                </a:gridCol>
                <a:gridCol w="1445193">
                  <a:extLst>
                    <a:ext uri="{9D8B030D-6E8A-4147-A177-3AD203B41FA5}">
                      <a16:colId xmlns:a16="http://schemas.microsoft.com/office/drawing/2014/main" val="1573043969"/>
                    </a:ext>
                  </a:extLst>
                </a:gridCol>
                <a:gridCol w="1445193">
                  <a:extLst>
                    <a:ext uri="{9D8B030D-6E8A-4147-A177-3AD203B41FA5}">
                      <a16:colId xmlns:a16="http://schemas.microsoft.com/office/drawing/2014/main" val="2603392282"/>
                    </a:ext>
                  </a:extLst>
                </a:gridCol>
                <a:gridCol w="1445193">
                  <a:extLst>
                    <a:ext uri="{9D8B030D-6E8A-4147-A177-3AD203B41FA5}">
                      <a16:colId xmlns:a16="http://schemas.microsoft.com/office/drawing/2014/main" val="486456215"/>
                    </a:ext>
                  </a:extLst>
                </a:gridCol>
              </a:tblGrid>
              <a:tr h="412020">
                <a:tc>
                  <a:txBody>
                    <a:bodyPr/>
                    <a:lstStyle/>
                    <a:p>
                      <a:pPr algn="ctr"/>
                      <a:r>
                        <a:rPr lang="zh-TW" altLang="en-US" sz="1600" dirty="0" smtClean="0"/>
                        <a:t>左手</a:t>
                      </a:r>
                      <a:endParaRPr lang="zh-TW" altLang="en-US" sz="1600" dirty="0"/>
                    </a:p>
                  </a:txBody>
                  <a:tcPr/>
                </a:tc>
                <a:tc>
                  <a:txBody>
                    <a:bodyPr/>
                    <a:lstStyle/>
                    <a:p>
                      <a:pPr algn="ctr"/>
                      <a:r>
                        <a:rPr lang="en-US" altLang="zh-TW" sz="1600" dirty="0" smtClean="0"/>
                        <a:t>keys</a:t>
                      </a:r>
                      <a:endParaRPr lang="zh-TW" altLang="en-US" sz="1600" dirty="0"/>
                    </a:p>
                  </a:txBody>
                  <a:tcPr/>
                </a:tc>
                <a:tc>
                  <a:txBody>
                    <a:bodyPr/>
                    <a:lstStyle/>
                    <a:p>
                      <a:pPr algn="ctr"/>
                      <a:r>
                        <a:rPr lang="zh-TW" altLang="en-US" sz="1600" dirty="0" smtClean="0"/>
                        <a:t>右手</a:t>
                      </a:r>
                      <a:endParaRPr lang="zh-TW" altLang="en-US" sz="1600" dirty="0"/>
                    </a:p>
                  </a:txBody>
                  <a:tcPr/>
                </a:tc>
                <a:tc>
                  <a:txBody>
                    <a:bodyPr/>
                    <a:lstStyle/>
                    <a:p>
                      <a:pPr algn="ctr"/>
                      <a:r>
                        <a:rPr lang="en-US" altLang="zh-TW" sz="1600" dirty="0" smtClean="0"/>
                        <a:t>keys</a:t>
                      </a:r>
                      <a:endParaRPr lang="zh-TW" altLang="en-US" sz="1600" dirty="0"/>
                    </a:p>
                  </a:txBody>
                  <a:tcPr/>
                </a:tc>
                <a:extLst>
                  <a:ext uri="{0D108BD9-81ED-4DB2-BD59-A6C34878D82A}">
                    <a16:rowId xmlns:a16="http://schemas.microsoft.com/office/drawing/2014/main" val="212010120"/>
                  </a:ext>
                </a:extLst>
              </a:tr>
              <a:tr h="412020">
                <a:tc>
                  <a:txBody>
                    <a:bodyPr/>
                    <a:lstStyle/>
                    <a:p>
                      <a:r>
                        <a:rPr lang="en-US" altLang="zh-TW" sz="1600" dirty="0" smtClean="0"/>
                        <a:t>1</a:t>
                      </a:r>
                      <a:r>
                        <a:rPr lang="zh-TW" altLang="en-US" sz="1600" dirty="0" smtClean="0"/>
                        <a:t> </a:t>
                      </a:r>
                      <a:r>
                        <a:rPr lang="en-US" altLang="zh-TW" sz="1600" dirty="0" smtClean="0"/>
                        <a:t>(</a:t>
                      </a:r>
                      <a:r>
                        <a:rPr lang="zh-TW" altLang="en-US" sz="1600" dirty="0" smtClean="0"/>
                        <a:t>小拇指</a:t>
                      </a:r>
                      <a:r>
                        <a:rPr lang="en-US" altLang="zh-TW" sz="1600" dirty="0" smtClean="0"/>
                        <a:t>)</a:t>
                      </a:r>
                      <a:endParaRPr lang="zh-TW" altLang="en-US" sz="1600" dirty="0"/>
                    </a:p>
                  </a:txBody>
                  <a:tcPr/>
                </a:tc>
                <a:tc>
                  <a:txBody>
                    <a:bodyPr/>
                    <a:lstStyle/>
                    <a:p>
                      <a:r>
                        <a:rPr lang="en-US" altLang="zh-TW" sz="1600" dirty="0" smtClean="0"/>
                        <a:t>q, a, z</a:t>
                      </a:r>
                      <a:endParaRPr lang="zh-TW" altLang="en-US" sz="1600" dirty="0"/>
                    </a:p>
                  </a:txBody>
                  <a:tcPr/>
                </a:tc>
                <a:tc>
                  <a:txBody>
                    <a:bodyPr/>
                    <a:lstStyle/>
                    <a:p>
                      <a:r>
                        <a:rPr lang="en-US" altLang="zh-TW" sz="1600" dirty="0" smtClean="0"/>
                        <a:t>6</a:t>
                      </a:r>
                      <a:r>
                        <a:rPr lang="zh-TW" altLang="en-US" sz="1600" dirty="0" smtClean="0"/>
                        <a:t> </a:t>
                      </a:r>
                      <a:r>
                        <a:rPr lang="en-US" altLang="zh-TW" sz="1600" dirty="0" smtClean="0"/>
                        <a:t>(</a:t>
                      </a:r>
                      <a:r>
                        <a:rPr lang="zh-TW" altLang="en-US" sz="1600" dirty="0" smtClean="0"/>
                        <a:t>拇指</a:t>
                      </a:r>
                      <a:r>
                        <a:rPr lang="en-US" altLang="zh-TW" sz="1600" dirty="0" smtClean="0"/>
                        <a: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space(</a:t>
                      </a:r>
                      <a:r>
                        <a:rPr lang="zh-TW" altLang="en-US" sz="1600" dirty="0" smtClean="0"/>
                        <a:t>空白健</a:t>
                      </a:r>
                      <a:r>
                        <a:rPr lang="en-US" altLang="zh-TW" sz="1600" dirty="0" smtClean="0"/>
                        <a:t>)</a:t>
                      </a:r>
                      <a:endParaRPr lang="zh-TW" altLang="en-US" sz="1600" dirty="0" smtClean="0"/>
                    </a:p>
                  </a:txBody>
                  <a:tcPr/>
                </a:tc>
                <a:extLst>
                  <a:ext uri="{0D108BD9-81ED-4DB2-BD59-A6C34878D82A}">
                    <a16:rowId xmlns:a16="http://schemas.microsoft.com/office/drawing/2014/main" val="2188385487"/>
                  </a:ext>
                </a:extLst>
              </a:tr>
              <a:tr h="412020">
                <a:tc>
                  <a:txBody>
                    <a:bodyPr/>
                    <a:lstStyle/>
                    <a:p>
                      <a:r>
                        <a:rPr lang="en-US" altLang="zh-TW" sz="1600" dirty="0" smtClean="0"/>
                        <a:t>2</a:t>
                      </a:r>
                      <a:r>
                        <a:rPr lang="zh-TW" altLang="en-US" sz="1600" dirty="0" smtClean="0"/>
                        <a:t> </a:t>
                      </a:r>
                      <a:r>
                        <a:rPr lang="en-US" altLang="zh-TW" sz="1600" dirty="0" smtClean="0"/>
                        <a:t>(</a:t>
                      </a:r>
                      <a:r>
                        <a:rPr lang="zh-TW" altLang="en-US" sz="1600" dirty="0" smtClean="0"/>
                        <a:t>無名指</a:t>
                      </a:r>
                      <a:r>
                        <a:rPr lang="en-US" altLang="zh-TW" sz="1600" dirty="0" smtClean="0"/>
                        <a:t>)</a:t>
                      </a:r>
                      <a:endParaRPr lang="zh-TW" altLang="en-US" sz="1600" dirty="0"/>
                    </a:p>
                  </a:txBody>
                  <a:tcPr/>
                </a:tc>
                <a:tc>
                  <a:txBody>
                    <a:bodyPr/>
                    <a:lstStyle/>
                    <a:p>
                      <a:r>
                        <a:rPr lang="en-US" altLang="zh-TW" sz="1600" dirty="0" smtClean="0"/>
                        <a:t>w, s, x</a:t>
                      </a:r>
                      <a:endParaRPr lang="zh-TW" altLang="en-US" sz="1600" dirty="0"/>
                    </a:p>
                  </a:txBody>
                  <a:tcPr/>
                </a:tc>
                <a:tc>
                  <a:txBody>
                    <a:bodyPr/>
                    <a:lstStyle/>
                    <a:p>
                      <a:r>
                        <a:rPr lang="en-US" altLang="zh-TW" sz="1600" dirty="0" smtClean="0"/>
                        <a:t>7</a:t>
                      </a:r>
                      <a:r>
                        <a:rPr lang="zh-TW" altLang="en-US" sz="1600" dirty="0" smtClean="0"/>
                        <a:t> </a:t>
                      </a:r>
                      <a:r>
                        <a:rPr lang="en-US" altLang="zh-TW" sz="1600" dirty="0" smtClean="0"/>
                        <a:t>(</a:t>
                      </a:r>
                      <a:r>
                        <a:rPr lang="zh-TW" altLang="en-US" sz="1600" dirty="0" smtClean="0"/>
                        <a:t>無名指</a:t>
                      </a:r>
                      <a:r>
                        <a:rPr lang="en-US" altLang="zh-TW" sz="1600" dirty="0" smtClean="0"/>
                        <a:t>)</a:t>
                      </a:r>
                      <a:endParaRPr lang="zh-TW" altLang="en-US" sz="1600" dirty="0"/>
                    </a:p>
                  </a:txBody>
                  <a:tcPr/>
                </a:tc>
                <a:tc>
                  <a:txBody>
                    <a:bodyPr/>
                    <a:lstStyle/>
                    <a:p>
                      <a:r>
                        <a:rPr lang="en-US" altLang="zh-TW" sz="1600" dirty="0" smtClean="0"/>
                        <a:t>u, h, n, u, j, m</a:t>
                      </a:r>
                      <a:endParaRPr lang="zh-TW" altLang="en-US" sz="1600" dirty="0"/>
                    </a:p>
                  </a:txBody>
                  <a:tcPr/>
                </a:tc>
                <a:extLst>
                  <a:ext uri="{0D108BD9-81ED-4DB2-BD59-A6C34878D82A}">
                    <a16:rowId xmlns:a16="http://schemas.microsoft.com/office/drawing/2014/main" val="3382903651"/>
                  </a:ext>
                </a:extLst>
              </a:tr>
              <a:tr h="412020">
                <a:tc>
                  <a:txBody>
                    <a:bodyPr/>
                    <a:lstStyle/>
                    <a:p>
                      <a:r>
                        <a:rPr lang="en-US" altLang="zh-TW" sz="1600" dirty="0" smtClean="0"/>
                        <a:t>3</a:t>
                      </a:r>
                      <a:r>
                        <a:rPr lang="zh-TW" altLang="en-US" sz="1600" dirty="0" smtClean="0"/>
                        <a:t> </a:t>
                      </a:r>
                      <a:r>
                        <a:rPr lang="en-US" altLang="zh-TW" sz="1600" dirty="0" smtClean="0"/>
                        <a:t>(</a:t>
                      </a:r>
                      <a:r>
                        <a:rPr lang="zh-TW" altLang="en-US" sz="1600" dirty="0" smtClean="0"/>
                        <a:t>中指</a:t>
                      </a:r>
                      <a:r>
                        <a:rPr lang="en-US" altLang="zh-TW" sz="1600" dirty="0" smtClean="0"/>
                        <a:t>)</a:t>
                      </a:r>
                      <a:endParaRPr lang="zh-TW" altLang="en-US" sz="1600" dirty="0"/>
                    </a:p>
                  </a:txBody>
                  <a:tcPr/>
                </a:tc>
                <a:tc>
                  <a:txBody>
                    <a:bodyPr/>
                    <a:lstStyle/>
                    <a:p>
                      <a:r>
                        <a:rPr lang="en-US" altLang="zh-TW" sz="1600" dirty="0" smtClean="0"/>
                        <a:t>e, d, c</a:t>
                      </a:r>
                      <a:endParaRPr lang="zh-TW" altLang="en-US" sz="1600" dirty="0"/>
                    </a:p>
                  </a:txBody>
                  <a:tcPr/>
                </a:tc>
                <a:tc>
                  <a:txBody>
                    <a:bodyPr/>
                    <a:lstStyle/>
                    <a:p>
                      <a:r>
                        <a:rPr lang="en-US" altLang="zh-TW" sz="1600" dirty="0" smtClean="0"/>
                        <a:t>8</a:t>
                      </a:r>
                      <a:r>
                        <a:rPr lang="zh-TW" altLang="en-US" sz="1600" dirty="0" smtClean="0"/>
                        <a:t> </a:t>
                      </a:r>
                      <a:r>
                        <a:rPr lang="en-US" altLang="zh-TW" sz="1600" dirty="0" smtClean="0"/>
                        <a:t>(</a:t>
                      </a:r>
                      <a:r>
                        <a:rPr lang="zh-TW" altLang="en-US" sz="1600" dirty="0" smtClean="0"/>
                        <a:t>中指</a:t>
                      </a:r>
                      <a:r>
                        <a:rPr lang="en-US" altLang="zh-TW" sz="1600" dirty="0" smtClean="0"/>
                        <a:t>)</a:t>
                      </a:r>
                      <a:endParaRPr lang="zh-TW" altLang="en-US" sz="1600" dirty="0"/>
                    </a:p>
                  </a:txBody>
                  <a:tcPr/>
                </a:tc>
                <a:tc>
                  <a:txBody>
                    <a:bodyPr/>
                    <a:lstStyle/>
                    <a:p>
                      <a:r>
                        <a:rPr lang="en-US" altLang="zh-TW" sz="1600" dirty="0" err="1" smtClean="0"/>
                        <a:t>i</a:t>
                      </a:r>
                      <a:r>
                        <a:rPr lang="en-US" altLang="zh-TW" sz="1600" dirty="0" smtClean="0"/>
                        <a:t>, k</a:t>
                      </a:r>
                    </a:p>
                  </a:txBody>
                  <a:tcPr/>
                </a:tc>
                <a:extLst>
                  <a:ext uri="{0D108BD9-81ED-4DB2-BD59-A6C34878D82A}">
                    <a16:rowId xmlns:a16="http://schemas.microsoft.com/office/drawing/2014/main" val="276825334"/>
                  </a:ext>
                </a:extLst>
              </a:tr>
              <a:tr h="412020">
                <a:tc>
                  <a:txBody>
                    <a:bodyPr/>
                    <a:lstStyle/>
                    <a:p>
                      <a:r>
                        <a:rPr lang="en-US" altLang="zh-TW" sz="1600" dirty="0" smtClean="0"/>
                        <a:t>4</a:t>
                      </a:r>
                      <a:r>
                        <a:rPr lang="zh-TW" altLang="en-US" sz="1600" dirty="0" smtClean="0"/>
                        <a:t> </a:t>
                      </a:r>
                      <a:r>
                        <a:rPr lang="en-US" altLang="zh-TW" sz="1600" dirty="0" smtClean="0"/>
                        <a:t>(</a:t>
                      </a:r>
                      <a:r>
                        <a:rPr lang="zh-TW" altLang="en-US" sz="1600" dirty="0" smtClean="0"/>
                        <a:t>食指</a:t>
                      </a:r>
                      <a:r>
                        <a:rPr lang="en-US" altLang="zh-TW" sz="1600" dirty="0" smtClean="0"/>
                        <a:t>)</a:t>
                      </a:r>
                      <a:endParaRPr lang="zh-TW" altLang="en-US" sz="1600" dirty="0"/>
                    </a:p>
                  </a:txBody>
                  <a:tcPr/>
                </a:tc>
                <a:tc>
                  <a:txBody>
                    <a:bodyPr/>
                    <a:lstStyle/>
                    <a:p>
                      <a:r>
                        <a:rPr lang="en-US" altLang="zh-TW" sz="1600" dirty="0" smtClean="0"/>
                        <a:t>r, f, v, t,</a:t>
                      </a:r>
                      <a:r>
                        <a:rPr lang="en-US" altLang="zh-TW" sz="1600" baseline="0" dirty="0" smtClean="0"/>
                        <a:t> g, b</a:t>
                      </a:r>
                      <a:endParaRPr lang="zh-TW" altLang="en-US" sz="1600" dirty="0"/>
                    </a:p>
                  </a:txBody>
                  <a:tcPr/>
                </a:tc>
                <a:tc>
                  <a:txBody>
                    <a:bodyPr/>
                    <a:lstStyle/>
                    <a:p>
                      <a:r>
                        <a:rPr lang="en-US" altLang="zh-TW" sz="1600" dirty="0" smtClean="0"/>
                        <a:t>9</a:t>
                      </a:r>
                      <a:r>
                        <a:rPr lang="zh-TW" altLang="en-US" sz="1600" dirty="0" smtClean="0"/>
                        <a:t> </a:t>
                      </a:r>
                      <a:r>
                        <a:rPr lang="en-US" altLang="zh-TW" sz="1600" dirty="0" smtClean="0"/>
                        <a:t>(</a:t>
                      </a:r>
                      <a:r>
                        <a:rPr lang="zh-TW" altLang="en-US" sz="1600" dirty="0" smtClean="0"/>
                        <a:t>食指</a:t>
                      </a:r>
                      <a:r>
                        <a:rPr lang="en-US" altLang="zh-TW" sz="1600" dirty="0" smtClean="0"/>
                        <a:t>)</a:t>
                      </a:r>
                      <a:endParaRPr lang="zh-TW" altLang="en-US" sz="1600" dirty="0"/>
                    </a:p>
                  </a:txBody>
                  <a:tcPr/>
                </a:tc>
                <a:tc>
                  <a:txBody>
                    <a:bodyPr/>
                    <a:lstStyle/>
                    <a:p>
                      <a:r>
                        <a:rPr lang="en-US" altLang="zh-TW" sz="1600" dirty="0" smtClean="0"/>
                        <a:t>o, l</a:t>
                      </a:r>
                      <a:endParaRPr lang="zh-TW" altLang="en-US" sz="1600" dirty="0"/>
                    </a:p>
                  </a:txBody>
                  <a:tcPr/>
                </a:tc>
                <a:extLst>
                  <a:ext uri="{0D108BD9-81ED-4DB2-BD59-A6C34878D82A}">
                    <a16:rowId xmlns:a16="http://schemas.microsoft.com/office/drawing/2014/main" val="965006166"/>
                  </a:ext>
                </a:extLst>
              </a:tr>
              <a:tr h="412020">
                <a:tc>
                  <a:txBody>
                    <a:bodyPr/>
                    <a:lstStyle/>
                    <a:p>
                      <a:r>
                        <a:rPr lang="en-US" altLang="zh-TW" sz="1600" dirty="0" smtClean="0"/>
                        <a:t>5</a:t>
                      </a:r>
                      <a:r>
                        <a:rPr lang="zh-TW" altLang="en-US" sz="1600" dirty="0" smtClean="0"/>
                        <a:t> </a:t>
                      </a:r>
                      <a:r>
                        <a:rPr lang="en-US" altLang="zh-TW" sz="1600" dirty="0" smtClean="0"/>
                        <a:t>(</a:t>
                      </a:r>
                      <a:r>
                        <a:rPr lang="zh-TW" altLang="en-US" sz="1600" dirty="0" smtClean="0"/>
                        <a:t>拇指</a:t>
                      </a:r>
                      <a:r>
                        <a:rPr lang="en-US" altLang="zh-TW" sz="1600" dirty="0" smtClean="0"/>
                        <a:t>)</a:t>
                      </a:r>
                      <a:endParaRPr lang="zh-TW" altLang="en-US" sz="1600" dirty="0"/>
                    </a:p>
                  </a:txBody>
                  <a:tcPr/>
                </a:tc>
                <a:tc>
                  <a:txBody>
                    <a:bodyPr/>
                    <a:lstStyle/>
                    <a:p>
                      <a:r>
                        <a:rPr lang="en-US" altLang="zh-TW" sz="1600" dirty="0" smtClean="0"/>
                        <a:t>space(</a:t>
                      </a:r>
                      <a:r>
                        <a:rPr lang="zh-TW" altLang="en-US" sz="1600" dirty="0" smtClean="0"/>
                        <a:t>空白健</a:t>
                      </a:r>
                      <a:r>
                        <a:rPr lang="en-US" altLang="zh-TW" sz="1600" dirty="0" smtClean="0"/>
                        <a:t>)</a:t>
                      </a:r>
                      <a:endParaRPr lang="zh-TW" altLang="en-US" sz="1600" dirty="0"/>
                    </a:p>
                  </a:txBody>
                  <a:tcPr/>
                </a:tc>
                <a:tc>
                  <a:txBody>
                    <a:bodyPr/>
                    <a:lstStyle/>
                    <a:p>
                      <a:r>
                        <a:rPr lang="en-US" altLang="zh-TW" sz="1600" dirty="0" smtClean="0"/>
                        <a:t>10</a:t>
                      </a:r>
                      <a:r>
                        <a:rPr lang="zh-TW" altLang="en-US" sz="1600" dirty="0" smtClean="0"/>
                        <a:t> </a:t>
                      </a:r>
                      <a:r>
                        <a:rPr lang="en-US" altLang="zh-TW" sz="1600" dirty="0" smtClean="0"/>
                        <a:t>(</a:t>
                      </a:r>
                      <a:r>
                        <a:rPr lang="zh-TW" altLang="en-US" sz="1600" dirty="0" smtClean="0"/>
                        <a:t>小拇指</a:t>
                      </a:r>
                      <a:r>
                        <a:rPr lang="en-US" altLang="zh-TW" sz="1600" dirty="0" smtClean="0"/>
                        <a:t>)</a:t>
                      </a:r>
                      <a:endParaRPr lang="zh-TW" altLang="en-US" sz="1600" dirty="0"/>
                    </a:p>
                  </a:txBody>
                  <a:tcPr/>
                </a:tc>
                <a:tc>
                  <a:txBody>
                    <a:bodyPr/>
                    <a:lstStyle/>
                    <a:p>
                      <a:r>
                        <a:rPr lang="en-US" altLang="zh-TW" sz="1600" dirty="0" smtClean="0"/>
                        <a:t>p, ;, /</a:t>
                      </a:r>
                      <a:endParaRPr lang="zh-TW" altLang="en-US" sz="1600" dirty="0"/>
                    </a:p>
                  </a:txBody>
                  <a:tcPr/>
                </a:tc>
                <a:extLst>
                  <a:ext uri="{0D108BD9-81ED-4DB2-BD59-A6C34878D82A}">
                    <a16:rowId xmlns:a16="http://schemas.microsoft.com/office/drawing/2014/main" val="1923261031"/>
                  </a:ext>
                </a:extLst>
              </a:tr>
            </a:tbl>
          </a:graphicData>
        </a:graphic>
      </p:graphicFrame>
      <p:sp>
        <p:nvSpPr>
          <p:cNvPr id="11" name="文字方塊 10"/>
          <p:cNvSpPr txBox="1"/>
          <p:nvPr/>
        </p:nvSpPr>
        <p:spPr>
          <a:xfrm>
            <a:off x="3320716" y="2358189"/>
            <a:ext cx="1800493" cy="369332"/>
          </a:xfrm>
          <a:prstGeom prst="rect">
            <a:avLst/>
          </a:prstGeom>
          <a:noFill/>
        </p:spPr>
        <p:txBody>
          <a:bodyPr wrap="none" rtlCol="0">
            <a:spAutoFit/>
          </a:bodyPr>
          <a:lstStyle/>
          <a:p>
            <a:r>
              <a:rPr lang="zh-TW" altLang="en-US" b="1" dirty="0"/>
              <a:t>不能動的手指頭</a:t>
            </a:r>
          </a:p>
        </p:txBody>
      </p:sp>
      <p:cxnSp>
        <p:nvCxnSpPr>
          <p:cNvPr id="13" name="直線單箭頭接點 12"/>
          <p:cNvCxnSpPr>
            <a:stCxn id="11" idx="1"/>
          </p:cNvCxnSpPr>
          <p:nvPr/>
        </p:nvCxnSpPr>
        <p:spPr>
          <a:xfrm flipH="1" flipV="1">
            <a:off x="2897204" y="2541069"/>
            <a:ext cx="423512" cy="17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67891" y="1027906"/>
            <a:ext cx="1686680" cy="369332"/>
          </a:xfrm>
          <a:prstGeom prst="rect">
            <a:avLst/>
          </a:prstGeom>
          <a:noFill/>
        </p:spPr>
        <p:txBody>
          <a:bodyPr wrap="none" rtlCol="0">
            <a:spAutoFit/>
          </a:bodyPr>
          <a:lstStyle/>
          <a:p>
            <a:r>
              <a:rPr lang="en-US" altLang="zh-TW" b="1" dirty="0" smtClean="0"/>
              <a:t>5</a:t>
            </a:r>
            <a:r>
              <a:rPr lang="zh-TW" altLang="en-US" b="1" dirty="0" smtClean="0"/>
              <a:t>個手指不能動</a:t>
            </a:r>
            <a:endParaRPr lang="zh-TW" altLang="en-US" b="1" dirty="0"/>
          </a:p>
        </p:txBody>
      </p:sp>
      <p:cxnSp>
        <p:nvCxnSpPr>
          <p:cNvPr id="16" name="直線單箭頭接點 15"/>
          <p:cNvCxnSpPr/>
          <p:nvPr/>
        </p:nvCxnSpPr>
        <p:spPr>
          <a:xfrm>
            <a:off x="1405288" y="1472665"/>
            <a:ext cx="86628" cy="4427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254571" y="1509380"/>
            <a:ext cx="1917513" cy="369332"/>
          </a:xfrm>
          <a:prstGeom prst="rect">
            <a:avLst/>
          </a:prstGeom>
          <a:noFill/>
        </p:spPr>
        <p:txBody>
          <a:bodyPr wrap="none" rtlCol="0">
            <a:spAutoFit/>
          </a:bodyPr>
          <a:lstStyle/>
          <a:p>
            <a:r>
              <a:rPr lang="zh-TW" altLang="en-US" b="1" dirty="0" smtClean="0"/>
              <a:t>老闆要求</a:t>
            </a:r>
            <a:r>
              <a:rPr lang="en-US" altLang="zh-TW" b="1" dirty="0" smtClean="0"/>
              <a:t>5</a:t>
            </a:r>
            <a:r>
              <a:rPr lang="zh-TW" altLang="en-US" b="1" dirty="0" smtClean="0"/>
              <a:t>個詞彙</a:t>
            </a:r>
            <a:endParaRPr lang="zh-TW" altLang="en-US" b="1" dirty="0"/>
          </a:p>
        </p:txBody>
      </p:sp>
      <p:cxnSp>
        <p:nvCxnSpPr>
          <p:cNvPr id="19" name="直線單箭頭接點 18"/>
          <p:cNvCxnSpPr/>
          <p:nvPr/>
        </p:nvCxnSpPr>
        <p:spPr>
          <a:xfrm flipH="1">
            <a:off x="1886552" y="1750198"/>
            <a:ext cx="259882" cy="3318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93533" y="5255394"/>
            <a:ext cx="5270225" cy="830997"/>
          </a:xfrm>
          <a:prstGeom prst="rect">
            <a:avLst/>
          </a:prstGeom>
          <a:noFill/>
        </p:spPr>
        <p:txBody>
          <a:bodyPr wrap="none" rtlCol="0">
            <a:spAutoFit/>
          </a:bodyPr>
          <a:lstStyle/>
          <a:p>
            <a:r>
              <a:rPr lang="zh-TW" altLang="en-US" sz="2400" b="1" dirty="0" smtClean="0">
                <a:solidFill>
                  <a:srgbClr val="FF0000"/>
                </a:solidFill>
              </a:rPr>
              <a:t>找出</a:t>
            </a:r>
            <a:r>
              <a:rPr lang="en-US" altLang="zh-TW" sz="2400" b="1" dirty="0" smtClean="0">
                <a:solidFill>
                  <a:srgbClr val="FF0000"/>
                </a:solidFill>
              </a:rPr>
              <a:t>Jimmy</a:t>
            </a:r>
            <a:r>
              <a:rPr lang="zh-TW" altLang="en-US" sz="2400" b="1" dirty="0" smtClean="0">
                <a:solidFill>
                  <a:srgbClr val="FF0000"/>
                </a:solidFill>
              </a:rPr>
              <a:t>可以完成</a:t>
            </a:r>
            <a:r>
              <a:rPr lang="en-US" altLang="zh-TW" sz="2400" b="1" dirty="0" smtClean="0">
                <a:solidFill>
                  <a:srgbClr val="FF0000"/>
                </a:solidFill>
              </a:rPr>
              <a:t>type</a:t>
            </a:r>
            <a:r>
              <a:rPr lang="zh-TW" altLang="en-US" sz="2400" b="1" dirty="0" smtClean="0">
                <a:solidFill>
                  <a:srgbClr val="FF0000"/>
                </a:solidFill>
              </a:rPr>
              <a:t>的最長詞彙，</a:t>
            </a:r>
            <a:endParaRPr lang="en-US" altLang="zh-TW" sz="2400" b="1" dirty="0" smtClean="0">
              <a:solidFill>
                <a:srgbClr val="FF0000"/>
              </a:solidFill>
            </a:endParaRPr>
          </a:p>
          <a:p>
            <a:r>
              <a:rPr lang="zh-TW" altLang="en-US" sz="2400" b="1" dirty="0">
                <a:solidFill>
                  <a:srgbClr val="FF0000"/>
                </a:solidFill>
              </a:rPr>
              <a:t>如長度</a:t>
            </a:r>
            <a:r>
              <a:rPr lang="zh-TW" altLang="en-US" sz="2400" b="1" dirty="0" smtClean="0">
                <a:solidFill>
                  <a:srgbClr val="FF0000"/>
                </a:solidFill>
              </a:rPr>
              <a:t>相同以字母順序排列</a:t>
            </a:r>
            <a:endParaRPr lang="zh-TW" altLang="en-US" sz="2400" b="1" dirty="0">
              <a:solidFill>
                <a:srgbClr val="FF0000"/>
              </a:solidFill>
            </a:endParaRPr>
          </a:p>
        </p:txBody>
      </p:sp>
    </p:spTree>
    <p:extLst>
      <p:ext uri="{BB962C8B-B14F-4D97-AF65-F5344CB8AC3E}">
        <p14:creationId xmlns:p14="http://schemas.microsoft.com/office/powerpoint/2010/main" val="2556653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a:t>挑選適合演算法</a:t>
            </a:r>
          </a:p>
        </p:txBody>
      </p:sp>
      <p:sp>
        <p:nvSpPr>
          <p:cNvPr id="8" name="內容版面配置區 7"/>
          <p:cNvSpPr>
            <a:spLocks noGrp="1"/>
          </p:cNvSpPr>
          <p:nvPr>
            <p:ph sz="half" idx="1"/>
          </p:nvPr>
        </p:nvSpPr>
        <p:spPr/>
        <p:txBody>
          <a:bodyPr>
            <a:normAutofit lnSpcReduction="10000"/>
          </a:bodyPr>
          <a:lstStyle/>
          <a:p>
            <a:pPr>
              <a:lnSpc>
                <a:spcPct val="110000"/>
              </a:lnSpc>
            </a:pPr>
            <a:r>
              <a:rPr lang="zh-TW" altLang="en-US" dirty="0">
                <a:latin typeface="Arial" panose="020B0604020202020204" pitchFamily="34" charset="0"/>
              </a:rPr>
              <a:t>排序、搜尋</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題目出現</a:t>
            </a:r>
            <a:r>
              <a:rPr lang="en-US" altLang="zh-TW" dirty="0">
                <a:latin typeface="Arial" panose="020B0604020202020204" pitchFamily="34" charset="0"/>
              </a:rPr>
              <a:t> </a:t>
            </a:r>
            <a:r>
              <a:rPr lang="zh-TW" altLang="en-US" b="1" dirty="0">
                <a:latin typeface="Arial" panose="020B0604020202020204" pitchFamily="34" charset="0"/>
              </a:rPr>
              <a:t>排順序</a:t>
            </a:r>
            <a:r>
              <a:rPr lang="zh-TW" altLang="en-US" dirty="0">
                <a:latin typeface="Arial" panose="020B0604020202020204" pitchFamily="34" charset="0"/>
              </a:rPr>
              <a:t>、</a:t>
            </a:r>
            <a:r>
              <a:rPr lang="zh-TW" altLang="en-US" b="1" dirty="0">
                <a:latin typeface="Arial" panose="020B0604020202020204" pitchFamily="34" charset="0"/>
              </a:rPr>
              <a:t>找出特定的值</a:t>
            </a:r>
            <a:endParaRPr lang="en-US" altLang="zh-TW" b="1" dirty="0">
              <a:latin typeface="Arial" panose="020B0604020202020204" pitchFamily="34" charset="0"/>
            </a:endParaRPr>
          </a:p>
          <a:p>
            <a:pPr>
              <a:lnSpc>
                <a:spcPct val="110000"/>
              </a:lnSpc>
            </a:pPr>
            <a:r>
              <a:rPr lang="zh-TW" altLang="en-US" dirty="0">
                <a:latin typeface="Arial" panose="020B0604020202020204" pitchFamily="34" charset="0"/>
              </a:rPr>
              <a:t>貪婪演算法 </a:t>
            </a:r>
            <a:r>
              <a:rPr lang="en-US" altLang="zh-TW" dirty="0">
                <a:latin typeface="Arial" panose="020B0604020202020204" pitchFamily="34" charset="0"/>
              </a:rPr>
              <a:t>(Greedy Algorithm)</a:t>
            </a:r>
          </a:p>
          <a:p>
            <a:pPr lvl="1">
              <a:lnSpc>
                <a:spcPct val="110000"/>
              </a:lnSpc>
            </a:pPr>
            <a:r>
              <a:rPr lang="zh-TW" altLang="en-US" dirty="0">
                <a:latin typeface="Arial" panose="020B0604020202020204" pitchFamily="34" charset="0"/>
              </a:rPr>
              <a:t>思考在不選當下最佳時，是否有最佳解</a:t>
            </a:r>
            <a:endParaRPr lang="en-US" altLang="zh-TW" dirty="0">
              <a:latin typeface="Arial" panose="020B0604020202020204" pitchFamily="34" charset="0"/>
            </a:endParaRPr>
          </a:p>
          <a:p>
            <a:pPr>
              <a:lnSpc>
                <a:spcPct val="110000"/>
              </a:lnSpc>
            </a:pPr>
            <a:r>
              <a:rPr lang="zh-TW" altLang="en-US" dirty="0">
                <a:latin typeface="Arial" panose="020B0604020202020204" pitchFamily="34" charset="0"/>
              </a:rPr>
              <a:t>動態規劃 </a:t>
            </a:r>
            <a:r>
              <a:rPr lang="en-US" altLang="zh-TW" dirty="0">
                <a:latin typeface="Arial" panose="020B0604020202020204" pitchFamily="34" charset="0"/>
              </a:rPr>
              <a:t>(Dynamic Programming)</a:t>
            </a:r>
          </a:p>
          <a:p>
            <a:pPr lvl="1">
              <a:lnSpc>
                <a:spcPct val="110000"/>
              </a:lnSpc>
            </a:pPr>
            <a:r>
              <a:rPr lang="zh-TW" altLang="en-US" dirty="0">
                <a:latin typeface="Arial" panose="020B0604020202020204" pitchFamily="34" charset="0"/>
              </a:rPr>
              <a:t>可由先前的結果推導出後面結果</a:t>
            </a:r>
            <a:endParaRPr lang="en-US" altLang="zh-TW" dirty="0">
              <a:latin typeface="Arial" panose="020B0604020202020204" pitchFamily="34" charset="0"/>
            </a:endParaRPr>
          </a:p>
          <a:p>
            <a:pPr>
              <a:lnSpc>
                <a:spcPct val="110000"/>
              </a:lnSpc>
            </a:pPr>
            <a:r>
              <a:rPr lang="zh-TW" altLang="en-US" dirty="0">
                <a:latin typeface="Arial" panose="020B0604020202020204" pitchFamily="34" charset="0"/>
              </a:rPr>
              <a:t>圖形走訪 </a:t>
            </a:r>
            <a:r>
              <a:rPr lang="en-US" altLang="zh-TW" dirty="0">
                <a:latin typeface="Arial" panose="020B0604020202020204" pitchFamily="34" charset="0"/>
              </a:rPr>
              <a:t>(Graph Traversal)</a:t>
            </a:r>
          </a:p>
          <a:p>
            <a:pPr lvl="1">
              <a:lnSpc>
                <a:spcPct val="110000"/>
              </a:lnSpc>
            </a:pPr>
            <a:r>
              <a:rPr lang="zh-TW" altLang="en-US" dirty="0">
                <a:latin typeface="Arial" panose="020B0604020202020204" pitchFamily="34" charset="0"/>
              </a:rPr>
              <a:t>題目的狀態可想像成圖中的節點</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找出最短完成法</a:t>
            </a:r>
            <a:endParaRPr lang="en-US" altLang="zh-TW" dirty="0">
              <a:latin typeface="Arial" panose="020B0604020202020204" pitchFamily="34" charset="0"/>
            </a:endParaRPr>
          </a:p>
          <a:p>
            <a:pPr>
              <a:lnSpc>
                <a:spcPct val="110000"/>
              </a:lnSpc>
            </a:pPr>
            <a:endParaRPr lang="zh-TW" altLang="en-US" dirty="0"/>
          </a:p>
        </p:txBody>
      </p:sp>
      <p:sp>
        <p:nvSpPr>
          <p:cNvPr id="9" name="內容版面配置區 8"/>
          <p:cNvSpPr>
            <a:spLocks noGrp="1"/>
          </p:cNvSpPr>
          <p:nvPr>
            <p:ph sz="half" idx="2"/>
          </p:nvPr>
        </p:nvSpPr>
        <p:spPr/>
        <p:txBody>
          <a:bodyPr>
            <a:normAutofit lnSpcReduction="10000"/>
          </a:bodyPr>
          <a:lstStyle/>
          <a:p>
            <a:pPr>
              <a:lnSpc>
                <a:spcPct val="110000"/>
              </a:lnSpc>
            </a:pPr>
            <a:r>
              <a:rPr lang="zh-TW" altLang="en-US" dirty="0">
                <a:latin typeface="Arial" panose="020B0604020202020204" pitchFamily="34" charset="0"/>
              </a:rPr>
              <a:t>最小生成樹 </a:t>
            </a:r>
            <a:r>
              <a:rPr lang="en-US" altLang="zh-TW" dirty="0">
                <a:latin typeface="Arial" panose="020B0604020202020204" pitchFamily="34" charset="0"/>
              </a:rPr>
              <a:t>(Minimum Spanning Tree)</a:t>
            </a:r>
          </a:p>
          <a:p>
            <a:pPr lvl="1">
              <a:lnSpc>
                <a:spcPct val="110000"/>
              </a:lnSpc>
            </a:pPr>
            <a:r>
              <a:rPr lang="zh-TW" altLang="en-US" dirty="0">
                <a:latin typeface="Arial" panose="020B0604020202020204" pitchFamily="34" charset="0"/>
              </a:rPr>
              <a:t>題目出現 </a:t>
            </a:r>
            <a:r>
              <a:rPr lang="zh-TW" altLang="en-US" b="1" dirty="0">
                <a:latin typeface="Arial" panose="020B0604020202020204" pitchFamily="34" charset="0"/>
              </a:rPr>
              <a:t>找出連接所有點的最短長度</a:t>
            </a:r>
            <a:endParaRPr lang="en-US" altLang="zh-TW" b="1" dirty="0">
              <a:latin typeface="Arial" panose="020B0604020202020204" pitchFamily="34" charset="0"/>
            </a:endParaRPr>
          </a:p>
          <a:p>
            <a:pPr>
              <a:lnSpc>
                <a:spcPct val="110000"/>
              </a:lnSpc>
            </a:pPr>
            <a:r>
              <a:rPr lang="zh-TW" altLang="en-US" dirty="0">
                <a:latin typeface="Arial" panose="020B0604020202020204" pitchFamily="34" charset="0"/>
              </a:rPr>
              <a:t>最短路徑 </a:t>
            </a:r>
            <a:r>
              <a:rPr lang="en-US" altLang="zh-TW" dirty="0">
                <a:latin typeface="Arial" panose="020B0604020202020204" pitchFamily="34" charset="0"/>
              </a:rPr>
              <a:t>(Shortest Path)</a:t>
            </a:r>
          </a:p>
          <a:p>
            <a:pPr lvl="1">
              <a:lnSpc>
                <a:spcPct val="110000"/>
              </a:lnSpc>
            </a:pPr>
            <a:r>
              <a:rPr lang="zh-TW" altLang="en-US" dirty="0">
                <a:latin typeface="Arial" panose="020B0604020202020204" pitchFamily="34" charset="0"/>
              </a:rPr>
              <a:t>題目抽象化</a:t>
            </a:r>
            <a:endParaRPr lang="en-US" altLang="zh-TW" dirty="0">
              <a:latin typeface="Arial" panose="020B0604020202020204" pitchFamily="34" charset="0"/>
            </a:endParaRPr>
          </a:p>
          <a:p>
            <a:pPr lvl="2">
              <a:lnSpc>
                <a:spcPct val="110000"/>
              </a:lnSpc>
            </a:pPr>
            <a:r>
              <a:rPr lang="zh-TW" altLang="en-US" sz="2400" dirty="0">
                <a:latin typeface="Arial" panose="020B0604020202020204" pitchFamily="34" charset="0"/>
              </a:rPr>
              <a:t>多節點、</a:t>
            </a:r>
            <a:r>
              <a:rPr lang="zh-TW" altLang="zh-TW" sz="2400" dirty="0">
                <a:latin typeface="Arial" panose="020B0604020202020204" pitchFamily="34" charset="0"/>
              </a:rPr>
              <a:t>節點間連線有權重，找出兩點間</a:t>
            </a:r>
            <a:r>
              <a:rPr lang="zh-TW" altLang="en-US" sz="2400" dirty="0">
                <a:latin typeface="Arial" panose="020B0604020202020204" pitchFamily="34" charset="0"/>
              </a:rPr>
              <a:t>的</a:t>
            </a:r>
            <a:r>
              <a:rPr lang="zh-TW" altLang="zh-TW" sz="2400" dirty="0">
                <a:latin typeface="Arial" panose="020B0604020202020204" pitchFamily="34" charset="0"/>
              </a:rPr>
              <a:t>最小權重和</a:t>
            </a:r>
            <a:endParaRPr lang="en-US" altLang="zh-TW" sz="2400" dirty="0">
              <a:latin typeface="Arial" panose="020B0604020202020204" pitchFamily="34" charset="0"/>
            </a:endParaRPr>
          </a:p>
          <a:p>
            <a:pPr>
              <a:lnSpc>
                <a:spcPct val="110000"/>
              </a:lnSpc>
            </a:pPr>
            <a:r>
              <a:rPr lang="zh-TW" altLang="en-US" dirty="0">
                <a:latin typeface="Arial" panose="020B0604020202020204" pitchFamily="34" charset="0"/>
              </a:rPr>
              <a:t>最大流 </a:t>
            </a:r>
            <a:r>
              <a:rPr lang="en-US" altLang="zh-TW" dirty="0">
                <a:latin typeface="Arial" panose="020B0604020202020204" pitchFamily="34" charset="0"/>
              </a:rPr>
              <a:t>(Maximum Flow)</a:t>
            </a:r>
          </a:p>
          <a:p>
            <a:pPr lvl="1">
              <a:lnSpc>
                <a:spcPct val="110000"/>
              </a:lnSpc>
            </a:pPr>
            <a:r>
              <a:rPr lang="zh-TW" altLang="en-US" dirty="0">
                <a:latin typeface="Arial" panose="020B0604020202020204" pitchFamily="34" charset="0"/>
              </a:rPr>
              <a:t>最複雜，沒有固定的形式</a:t>
            </a:r>
            <a:endParaRPr lang="en-US" altLang="zh-TW" dirty="0">
              <a:latin typeface="Arial" panose="020B0604020202020204" pitchFamily="34" charset="0"/>
            </a:endParaRPr>
          </a:p>
          <a:p>
            <a:pPr lvl="1">
              <a:lnSpc>
                <a:spcPct val="110000"/>
              </a:lnSpc>
            </a:pPr>
            <a:r>
              <a:rPr lang="zh-TW" altLang="en-US" dirty="0">
                <a:latin typeface="Arial" panose="020B0604020202020204" pitchFamily="34" charset="0"/>
              </a:rPr>
              <a:t>將問題轉化為節點、</a:t>
            </a:r>
            <a:r>
              <a:rPr lang="zh-TW" altLang="en-US" dirty="0" smtClean="0">
                <a:latin typeface="Arial" panose="020B0604020202020204" pitchFamily="34" charset="0"/>
              </a:rPr>
              <a:t>邊</a:t>
            </a:r>
            <a:endParaRPr lang="en-US" altLang="zh-TW" dirty="0">
              <a:latin typeface="Arial" panose="020B0604020202020204" pitchFamily="34" charset="0"/>
            </a:endParaRPr>
          </a:p>
        </p:txBody>
      </p:sp>
    </p:spTree>
    <p:extLst>
      <p:ext uri="{BB962C8B-B14F-4D97-AF65-F5344CB8AC3E}">
        <p14:creationId xmlns:p14="http://schemas.microsoft.com/office/powerpoint/2010/main" val="3127249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估計程式效率</a:t>
            </a:r>
          </a:p>
        </p:txBody>
      </p:sp>
      <p:sp>
        <p:nvSpPr>
          <p:cNvPr id="5" name="內容版面配置區 4"/>
          <p:cNvSpPr>
            <a:spLocks noGrp="1"/>
          </p:cNvSpPr>
          <p:nvPr>
            <p:ph idx="1"/>
          </p:nvPr>
        </p:nvSpPr>
        <p:spPr/>
        <p:txBody>
          <a:bodyPr/>
          <a:lstStyle/>
          <a:p>
            <a:r>
              <a:rPr lang="zh-TW" altLang="en-US" dirty="0"/>
              <a:t>估計記憶體用量</a:t>
            </a:r>
            <a:endParaRPr lang="en-US" altLang="zh-TW" dirty="0"/>
          </a:p>
          <a:p>
            <a:r>
              <a:rPr lang="zh-TW" altLang="en-US" dirty="0"/>
              <a:t>估計時間</a:t>
            </a:r>
            <a:endParaRPr lang="en-US" altLang="zh-TW" dirty="0"/>
          </a:p>
          <a:p>
            <a:r>
              <a:rPr lang="zh-TW" altLang="en-US" dirty="0"/>
              <a:t>從限制條件猜測解法</a:t>
            </a:r>
          </a:p>
          <a:p>
            <a:endParaRPr lang="zh-TW" altLang="en-US" dirty="0"/>
          </a:p>
        </p:txBody>
      </p:sp>
    </p:spTree>
    <p:extLst>
      <p:ext uri="{BB962C8B-B14F-4D97-AF65-F5344CB8AC3E}">
        <p14:creationId xmlns:p14="http://schemas.microsoft.com/office/powerpoint/2010/main" val="3534788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估計記憶體用量</a:t>
            </a:r>
          </a:p>
        </p:txBody>
      </p:sp>
      <p:sp>
        <p:nvSpPr>
          <p:cNvPr id="3" name="內容版面配置區 2"/>
          <p:cNvSpPr>
            <a:spLocks noGrp="1"/>
          </p:cNvSpPr>
          <p:nvPr>
            <p:ph idx="1"/>
          </p:nvPr>
        </p:nvSpPr>
        <p:spPr/>
        <p:txBody>
          <a:bodyPr/>
          <a:lstStyle/>
          <a:p>
            <a:r>
              <a:rPr lang="en-US" altLang="zh-TW" dirty="0">
                <a:latin typeface="Arial" panose="020B0604020202020204" pitchFamily="34" charset="0"/>
              </a:rPr>
              <a:t>Global</a:t>
            </a:r>
            <a:r>
              <a:rPr lang="zh-TW" altLang="en-US" dirty="0">
                <a:latin typeface="Arial" panose="020B0604020202020204" pitchFamily="34" charset="0"/>
              </a:rPr>
              <a:t>（全域）</a:t>
            </a:r>
          </a:p>
          <a:p>
            <a:pPr lvl="1"/>
            <a:r>
              <a:rPr lang="zh-TW" altLang="en-US" dirty="0">
                <a:latin typeface="Arial" panose="020B0604020202020204" pitchFamily="34" charset="0"/>
              </a:rPr>
              <a:t>全域變數</a:t>
            </a:r>
            <a:endParaRPr lang="en-US" altLang="zh-TW" dirty="0">
              <a:latin typeface="Arial" panose="020B0604020202020204" pitchFamily="34" charset="0"/>
            </a:endParaRPr>
          </a:p>
          <a:p>
            <a:r>
              <a:rPr lang="en-US" altLang="zh-TW" dirty="0">
                <a:latin typeface="Arial" panose="020B0604020202020204" pitchFamily="34" charset="0"/>
              </a:rPr>
              <a:t>Stack</a:t>
            </a:r>
            <a:r>
              <a:rPr lang="zh-TW" altLang="en-US" dirty="0">
                <a:latin typeface="Arial" panose="020B0604020202020204" pitchFamily="34" charset="0"/>
              </a:rPr>
              <a:t>（堆疊）</a:t>
            </a:r>
          </a:p>
          <a:p>
            <a:pPr lvl="1"/>
            <a:r>
              <a:rPr lang="zh-TW" altLang="en-US" dirty="0">
                <a:latin typeface="Arial" panose="020B0604020202020204" pitchFamily="34" charset="0"/>
              </a:rPr>
              <a:t>區域變數、函式參數、函式返回位置</a:t>
            </a:r>
            <a:endParaRPr lang="en-US" altLang="zh-TW" dirty="0">
              <a:latin typeface="Arial" panose="020B0604020202020204" pitchFamily="34" charset="0"/>
            </a:endParaRPr>
          </a:p>
          <a:p>
            <a:r>
              <a:rPr lang="en-US" altLang="zh-TW" dirty="0">
                <a:latin typeface="Arial" panose="020B0604020202020204" pitchFamily="34" charset="0"/>
              </a:rPr>
              <a:t>Heap</a:t>
            </a:r>
          </a:p>
          <a:p>
            <a:pPr lvl="1"/>
            <a:r>
              <a:rPr lang="zh-TW" altLang="en-US" dirty="0">
                <a:latin typeface="Arial" panose="020B0604020202020204" pitchFamily="34" charset="0"/>
              </a:rPr>
              <a:t>動態產生的資料</a:t>
            </a:r>
          </a:p>
          <a:p>
            <a:endParaRPr lang="zh-TW" altLang="en-US" dirty="0"/>
          </a:p>
        </p:txBody>
      </p:sp>
    </p:spTree>
    <p:extLst>
      <p:ext uri="{BB962C8B-B14F-4D97-AF65-F5344CB8AC3E}">
        <p14:creationId xmlns:p14="http://schemas.microsoft.com/office/powerpoint/2010/main" val="3037915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估計時間</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時間複雜度</a:t>
            </a:r>
            <a:endParaRPr lang="en-US" altLang="zh-TW" dirty="0">
              <a:latin typeface="Arial" panose="020B0604020202020204" pitchFamily="34" charset="0"/>
            </a:endParaRPr>
          </a:p>
          <a:p>
            <a:pPr lvl="1"/>
            <a:r>
              <a:rPr lang="en-US" altLang="zh-TW" dirty="0">
                <a:latin typeface="Arial" panose="020B0604020202020204" pitchFamily="34" charset="0"/>
              </a:rPr>
              <a:t>n</a:t>
            </a:r>
            <a:r>
              <a:rPr lang="zh-TW" altLang="en-US" dirty="0">
                <a:latin typeface="Arial" panose="020B0604020202020204" pitchFamily="34" charset="0"/>
              </a:rPr>
              <a:t>個迴圈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O(n)</a:t>
            </a:r>
          </a:p>
          <a:p>
            <a:r>
              <a:rPr lang="zh-TW" altLang="en-US" dirty="0">
                <a:latin typeface="Arial" panose="020B0604020202020204" pitchFamily="34" charset="0"/>
              </a:rPr>
              <a:t>時間函式庫</a:t>
            </a:r>
            <a:endParaRPr lang="en-US" altLang="zh-TW" dirty="0">
              <a:latin typeface="Arial" panose="020B0604020202020204" pitchFamily="34" charset="0"/>
            </a:endParaRPr>
          </a:p>
          <a:p>
            <a:pPr lvl="1"/>
            <a:r>
              <a:rPr lang="en-US" altLang="zh-TW" dirty="0" err="1">
                <a:latin typeface="Arial" panose="020B0604020202020204" pitchFamily="34" charset="0"/>
              </a:rPr>
              <a:t>difftime</a:t>
            </a:r>
            <a:r>
              <a:rPr lang="en-US" altLang="zh-TW" dirty="0">
                <a:latin typeface="Arial" panose="020B0604020202020204" pitchFamily="34" charset="0"/>
              </a:rPr>
              <a:t>()</a:t>
            </a:r>
          </a:p>
          <a:p>
            <a:r>
              <a:rPr lang="zh-TW" altLang="en-US" dirty="0">
                <a:latin typeface="Arial" panose="020B0604020202020204" pitchFamily="34" charset="0"/>
              </a:rPr>
              <a:t>範例</a:t>
            </a:r>
            <a:endParaRPr lang="en-US" altLang="zh-TW" dirty="0">
              <a:latin typeface="Arial" panose="020B0604020202020204" pitchFamily="34" charset="0"/>
            </a:endParaRPr>
          </a:p>
          <a:p>
            <a:pPr lvl="1"/>
            <a:r>
              <a:rPr lang="en-US" altLang="zh-TW" b="1" dirty="0">
                <a:solidFill>
                  <a:srgbClr val="0000FF"/>
                </a:solidFill>
                <a:latin typeface="Courier New" panose="02070309020205020404" pitchFamily="49" charset="0"/>
                <a:cs typeface="Courier New" panose="02070309020205020404" pitchFamily="49" charset="0"/>
              </a:rPr>
              <a:t>for (</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 =0; </a:t>
            </a:r>
            <a:r>
              <a:rPr lang="en-US" altLang="zh-TW" b="1" dirty="0" err="1" smtClean="0">
                <a:solidFill>
                  <a:srgbClr val="0000FF"/>
                </a:solidFill>
                <a:latin typeface="Courier New" panose="02070309020205020404" pitchFamily="49" charset="0"/>
                <a:cs typeface="Courier New" panose="02070309020205020404" pitchFamily="49" charset="0"/>
              </a:rPr>
              <a:t>i</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0000FF"/>
                </a:solidFill>
                <a:latin typeface="Courier New" panose="02070309020205020404" pitchFamily="49" charset="0"/>
                <a:cs typeface="Courier New" panose="02070309020205020404" pitchFamily="49" charset="0"/>
              </a:rPr>
              <a:t>&lt;</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FF0000"/>
                </a:solidFill>
                <a:latin typeface="Courier New" panose="02070309020205020404" pitchFamily="49" charset="0"/>
                <a:cs typeface="Courier New" panose="02070309020205020404" pitchFamily="49" charset="0"/>
              </a:rPr>
              <a:t>m</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i</a:t>
            </a:r>
            <a:r>
              <a:rPr lang="en-US" altLang="zh-TW" b="1" dirty="0">
                <a:solidFill>
                  <a:srgbClr val="0000FF"/>
                </a:solidFill>
                <a:latin typeface="Courier New" panose="02070309020205020404" pitchFamily="49" charset="0"/>
                <a:cs typeface="Courier New" panose="02070309020205020404" pitchFamily="49" charset="0"/>
              </a:rPr>
              <a:t>++){</a:t>
            </a:r>
          </a:p>
          <a:p>
            <a:pPr lvl="1">
              <a:buNone/>
            </a:pPr>
            <a:r>
              <a:rPr lang="en-US" altLang="zh-TW" b="1" dirty="0">
                <a:solidFill>
                  <a:srgbClr val="0000FF"/>
                </a:solidFill>
                <a:latin typeface="Courier New" panose="02070309020205020404" pitchFamily="49" charset="0"/>
                <a:cs typeface="Courier New" panose="02070309020205020404" pitchFamily="49" charset="0"/>
              </a:rPr>
              <a:t>		for(</a:t>
            </a:r>
            <a:r>
              <a:rPr lang="en-US" altLang="zh-TW" b="1" dirty="0" err="1">
                <a:solidFill>
                  <a:srgbClr val="0000FF"/>
                </a:solidFill>
                <a:latin typeface="Courier New" panose="02070309020205020404" pitchFamily="49" charset="0"/>
                <a:cs typeface="Courier New" panose="02070309020205020404" pitchFamily="49" charset="0"/>
              </a:rPr>
              <a:t>int</a:t>
            </a:r>
            <a:r>
              <a:rPr lang="en-US" altLang="zh-TW" b="1" dirty="0">
                <a:solidFill>
                  <a:srgbClr val="0000FF"/>
                </a:solidFill>
                <a:latin typeface="Courier New" panose="02070309020205020404" pitchFamily="49" charset="0"/>
                <a:cs typeface="Courier New" panose="02070309020205020404" pitchFamily="49" charset="0"/>
              </a:rPr>
              <a:t> j=0; </a:t>
            </a:r>
            <a:r>
              <a:rPr lang="en-US" altLang="zh-TW" b="1" dirty="0" smtClean="0">
                <a:solidFill>
                  <a:srgbClr val="0000FF"/>
                </a:solidFill>
                <a:latin typeface="Courier New" panose="02070309020205020404" pitchFamily="49" charset="0"/>
                <a:cs typeface="Courier New" panose="02070309020205020404" pitchFamily="49" charset="0"/>
              </a:rPr>
              <a:t>j</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0000FF"/>
                </a:solidFill>
                <a:latin typeface="Courier New" panose="02070309020205020404" pitchFamily="49" charset="0"/>
                <a:cs typeface="Courier New" panose="02070309020205020404" pitchFamily="49" charset="0"/>
              </a:rPr>
              <a:t>&lt;</a:t>
            </a:r>
            <a:r>
              <a:rPr lang="zh-TW" altLang="en-US" b="1" dirty="0" smtClean="0">
                <a:solidFill>
                  <a:srgbClr val="0000FF"/>
                </a:solidFill>
                <a:latin typeface="Courier New" panose="02070309020205020404" pitchFamily="49" charset="0"/>
                <a:cs typeface="Courier New" panose="02070309020205020404" pitchFamily="49" charset="0"/>
              </a:rPr>
              <a:t> </a:t>
            </a:r>
            <a:r>
              <a:rPr lang="en-US" altLang="zh-TW" b="1" dirty="0" smtClean="0">
                <a:solidFill>
                  <a:srgbClr val="FF0000"/>
                </a:solidFill>
                <a:latin typeface="Courier New" panose="02070309020205020404" pitchFamily="49" charset="0"/>
                <a:cs typeface="Courier New" panose="02070309020205020404" pitchFamily="49" charset="0"/>
              </a:rPr>
              <a:t>n</a:t>
            </a:r>
            <a:r>
              <a:rPr lang="en-US" altLang="zh-TW" b="1" dirty="0">
                <a:solidFill>
                  <a:srgbClr val="0000FF"/>
                </a:solidFill>
                <a:latin typeface="Courier New" panose="02070309020205020404" pitchFamily="49" charset="0"/>
                <a:cs typeface="Courier New" panose="02070309020205020404" pitchFamily="49" charset="0"/>
              </a:rPr>
              <a:t>; </a:t>
            </a:r>
            <a:r>
              <a:rPr lang="en-US" altLang="zh-TW" b="1" dirty="0" err="1">
                <a:solidFill>
                  <a:srgbClr val="0000FF"/>
                </a:solidFill>
                <a:latin typeface="Courier New" panose="02070309020205020404" pitchFamily="49" charset="0"/>
                <a:cs typeface="Courier New" panose="02070309020205020404" pitchFamily="49" charset="0"/>
              </a:rPr>
              <a:t>j++</a:t>
            </a:r>
            <a:r>
              <a:rPr lang="en-US" altLang="zh-TW" b="1" dirty="0">
                <a:solidFill>
                  <a:srgbClr val="0000FF"/>
                </a:solidFill>
                <a:latin typeface="Courier New" panose="02070309020205020404" pitchFamily="49" charset="0"/>
                <a:cs typeface="Courier New" panose="02070309020205020404" pitchFamily="49" charset="0"/>
              </a:rPr>
              <a:t>){ … }</a:t>
            </a:r>
            <a:endParaRPr lang="zh-TW" altLang="zh-TW" b="1" dirty="0">
              <a:solidFill>
                <a:srgbClr val="0000FF"/>
              </a:solidFill>
              <a:latin typeface="Courier New" panose="02070309020205020404" pitchFamily="49" charset="0"/>
              <a:cs typeface="Courier New" panose="02070309020205020404" pitchFamily="49" charset="0"/>
            </a:endParaRPr>
          </a:p>
          <a:p>
            <a:pPr lvl="1">
              <a:buNone/>
            </a:pPr>
            <a:r>
              <a:rPr lang="en-US" altLang="zh-TW" b="1" dirty="0">
                <a:solidFill>
                  <a:srgbClr val="0000FF"/>
                </a:solidFill>
                <a:latin typeface="Courier New" panose="02070309020205020404" pitchFamily="49" charset="0"/>
                <a:cs typeface="Courier New" panose="02070309020205020404" pitchFamily="49" charset="0"/>
              </a:rPr>
              <a:t>	}</a:t>
            </a:r>
            <a:endParaRPr lang="zh-TW" altLang="zh-TW" b="1" dirty="0">
              <a:solidFill>
                <a:srgbClr val="0000FF"/>
              </a:solidFill>
              <a:latin typeface="Courier New" panose="02070309020205020404" pitchFamily="49" charset="0"/>
              <a:cs typeface="Courier New" panose="02070309020205020404" pitchFamily="49" charset="0"/>
            </a:endParaRPr>
          </a:p>
          <a:p>
            <a:pPr lvl="1"/>
            <a:r>
              <a:rPr lang="zh-TW" altLang="zh-TW" dirty="0">
                <a:latin typeface="Arial" panose="020B0604020202020204" pitchFamily="34" charset="0"/>
              </a:rPr>
              <a:t>時間複雜度</a:t>
            </a:r>
            <a:r>
              <a:rPr lang="zh-TW" altLang="en-US" dirty="0">
                <a:latin typeface="Arial" panose="020B0604020202020204" pitchFamily="34" charset="0"/>
              </a:rPr>
              <a:t> </a:t>
            </a:r>
            <a:r>
              <a:rPr lang="en-US" altLang="zh-TW" dirty="0">
                <a:latin typeface="Arial" panose="020B0604020202020204" pitchFamily="34" charset="0"/>
              </a:rPr>
              <a:t>=</a:t>
            </a:r>
            <a:r>
              <a:rPr lang="zh-TW" altLang="en-US" dirty="0">
                <a:latin typeface="Arial" panose="020B0604020202020204" pitchFamily="34" charset="0"/>
              </a:rPr>
              <a:t> </a:t>
            </a:r>
            <a:r>
              <a:rPr lang="en-US" altLang="zh-TW" dirty="0">
                <a:latin typeface="Arial" panose="020B0604020202020204" pitchFamily="34" charset="0"/>
              </a:rPr>
              <a:t>O(</a:t>
            </a:r>
            <a:r>
              <a:rPr lang="en-US" altLang="zh-TW" dirty="0" err="1">
                <a:latin typeface="Arial" panose="020B0604020202020204" pitchFamily="34" charset="0"/>
              </a:rPr>
              <a:t>mn</a:t>
            </a:r>
            <a:r>
              <a:rPr lang="en-US" altLang="zh-TW" dirty="0">
                <a:latin typeface="Arial" panose="020B0604020202020204" pitchFamily="34" charset="0"/>
              </a:rPr>
              <a:t>)</a:t>
            </a:r>
            <a:r>
              <a:rPr lang="zh-TW" altLang="zh-TW" dirty="0">
                <a:latin typeface="Arial" panose="020B0604020202020204" pitchFamily="34" charset="0"/>
              </a:rPr>
              <a:t>。</a:t>
            </a:r>
            <a:endParaRPr lang="en-US" altLang="zh-TW" sz="2000"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2059047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從限制條件猜測解法</a:t>
            </a:r>
          </a:p>
        </p:txBody>
      </p:sp>
      <p:sp>
        <p:nvSpPr>
          <p:cNvPr id="3" name="內容版面配置區 2"/>
          <p:cNvSpPr>
            <a:spLocks noGrp="1"/>
          </p:cNvSpPr>
          <p:nvPr>
            <p:ph idx="1"/>
          </p:nvPr>
        </p:nvSpPr>
        <p:spPr/>
        <p:txBody>
          <a:bodyPr/>
          <a:lstStyle/>
          <a:p>
            <a:r>
              <a:rPr lang="zh-TW" altLang="en-US" dirty="0">
                <a:latin typeface="Arial" panose="020B0604020202020204" pitchFamily="34" charset="0"/>
              </a:rPr>
              <a:t>時間限制過長（超過一分鐘）</a:t>
            </a:r>
          </a:p>
          <a:p>
            <a:pPr lvl="1"/>
            <a:r>
              <a:rPr lang="zh-TW" altLang="en-US" dirty="0">
                <a:latin typeface="Arial" panose="020B0604020202020204" pitchFamily="34" charset="0"/>
              </a:rPr>
              <a:t>暴力解</a:t>
            </a:r>
            <a:endParaRPr lang="en-US" altLang="zh-TW" dirty="0">
              <a:latin typeface="Arial" panose="020B0604020202020204" pitchFamily="34" charset="0"/>
            </a:endParaRPr>
          </a:p>
          <a:p>
            <a:pPr lvl="1"/>
            <a:r>
              <a:rPr lang="zh-TW" altLang="zh-TW" dirty="0">
                <a:latin typeface="Arial" panose="020B0604020202020204" pitchFamily="34" charset="0"/>
              </a:rPr>
              <a:t>尋寶問題</a:t>
            </a:r>
            <a:r>
              <a:rPr lang="zh-TW" altLang="en-US" dirty="0">
                <a:latin typeface="Arial" panose="020B0604020202020204" pitchFamily="34" charset="0"/>
              </a:rPr>
              <a:t>（</a:t>
            </a:r>
            <a:r>
              <a:rPr lang="en-US" altLang="zh-TW" dirty="0">
                <a:latin typeface="Arial" panose="020B0604020202020204" pitchFamily="34" charset="0"/>
              </a:rPr>
              <a:t>2009</a:t>
            </a:r>
            <a:r>
              <a:rPr lang="zh-TW" altLang="zh-TW" dirty="0">
                <a:latin typeface="Arial" panose="020B0604020202020204" pitchFamily="34" charset="0"/>
              </a:rPr>
              <a:t>年高中能力競賽全國賽</a:t>
            </a:r>
            <a:r>
              <a:rPr lang="zh-TW" altLang="en-US" dirty="0">
                <a:latin typeface="Arial" panose="020B0604020202020204" pitchFamily="34" charset="0"/>
              </a:rPr>
              <a:t>）</a:t>
            </a:r>
          </a:p>
          <a:p>
            <a:endParaRPr lang="en-US" altLang="zh-TW" sz="2400" dirty="0">
              <a:latin typeface="Arial" panose="020B0604020202020204" pitchFamily="34" charset="0"/>
            </a:endParaRPr>
          </a:p>
          <a:p>
            <a:r>
              <a:rPr lang="zh-TW" altLang="en-US" dirty="0">
                <a:latin typeface="Arial" panose="020B0604020202020204" pitchFamily="34" charset="0"/>
              </a:rPr>
              <a:t>時間限制很短（</a:t>
            </a:r>
            <a:r>
              <a:rPr lang="en-US" altLang="zh-TW" dirty="0">
                <a:latin typeface="Arial" panose="020B0604020202020204" pitchFamily="34" charset="0"/>
              </a:rPr>
              <a:t>0.1</a:t>
            </a:r>
            <a:r>
              <a:rPr lang="zh-TW" altLang="en-US" dirty="0">
                <a:latin typeface="Arial" panose="020B0604020202020204" pitchFamily="34" charset="0"/>
              </a:rPr>
              <a:t>秒）</a:t>
            </a:r>
          </a:p>
          <a:p>
            <a:pPr lvl="1"/>
            <a:r>
              <a:rPr lang="zh-TW" altLang="en-US" dirty="0">
                <a:latin typeface="Arial" panose="020B0604020202020204" pitchFamily="34" charset="0"/>
              </a:rPr>
              <a:t>公式解</a:t>
            </a:r>
            <a:endParaRPr lang="en-US" altLang="zh-TW" dirty="0">
              <a:latin typeface="Arial" panose="020B0604020202020204" pitchFamily="34" charset="0"/>
            </a:endParaRPr>
          </a:p>
          <a:p>
            <a:pPr lvl="1"/>
            <a:r>
              <a:rPr lang="en-US" altLang="zh-TW" dirty="0">
                <a:latin typeface="Arial" panose="020B0604020202020204" pitchFamily="34" charset="0"/>
              </a:rPr>
              <a:t>UVA438</a:t>
            </a:r>
            <a:r>
              <a:rPr lang="zh-TW" altLang="en-US" dirty="0">
                <a:latin typeface="Arial" panose="020B0604020202020204" pitchFamily="34" charset="0"/>
              </a:rPr>
              <a:t>：</a:t>
            </a:r>
            <a:r>
              <a:rPr lang="en-US" altLang="zh-TW" dirty="0">
                <a:latin typeface="Arial" panose="020B0604020202020204" pitchFamily="34" charset="0"/>
              </a:rPr>
              <a:t>The Circumference of the Circle</a:t>
            </a:r>
          </a:p>
          <a:p>
            <a:pPr lvl="1"/>
            <a:endParaRPr lang="en-US" altLang="zh-TW" dirty="0">
              <a:latin typeface="Arial" panose="020B0604020202020204" pitchFamily="34" charset="0"/>
            </a:endParaRPr>
          </a:p>
          <a:p>
            <a:endParaRPr lang="zh-TW" altLang="en-US" dirty="0"/>
          </a:p>
        </p:txBody>
      </p:sp>
    </p:spTree>
    <p:extLst>
      <p:ext uri="{BB962C8B-B14F-4D97-AF65-F5344CB8AC3E}">
        <p14:creationId xmlns:p14="http://schemas.microsoft.com/office/powerpoint/2010/main" val="152872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授課教師</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鍾健雄</a:t>
            </a:r>
            <a:endParaRPr lang="en-US" altLang="zh-TW" dirty="0" smtClean="0"/>
          </a:p>
          <a:p>
            <a:r>
              <a:rPr lang="zh-TW" altLang="en-US" dirty="0"/>
              <a:t>美國維吉尼亞</a:t>
            </a:r>
            <a:r>
              <a:rPr lang="zh-TW" altLang="en-US" dirty="0" smtClean="0"/>
              <a:t>大學 </a:t>
            </a:r>
            <a:r>
              <a:rPr lang="en-US" altLang="zh-TW" dirty="0" smtClean="0"/>
              <a:t>(UVA)</a:t>
            </a:r>
          </a:p>
          <a:p>
            <a:pPr lvl="1"/>
            <a:r>
              <a:rPr lang="zh-TW" altLang="en-US" sz="2400" dirty="0" smtClean="0"/>
              <a:t>系統暨資訊工程博士 </a:t>
            </a:r>
            <a:r>
              <a:rPr lang="en-US" altLang="zh-TW" sz="2400" dirty="0" smtClean="0"/>
              <a:t>2003</a:t>
            </a:r>
            <a:r>
              <a:rPr lang="zh-TW" altLang="en-US" sz="2400" dirty="0" smtClean="0"/>
              <a:t> 研究興趣</a:t>
            </a:r>
            <a:endParaRPr lang="en-US" altLang="zh-TW" sz="2400" dirty="0" smtClean="0"/>
          </a:p>
          <a:p>
            <a:pPr lvl="1"/>
            <a:r>
              <a:rPr lang="en-US" altLang="zh-TW" sz="2400" dirty="0" smtClean="0"/>
              <a:t>Python</a:t>
            </a:r>
            <a:r>
              <a:rPr lang="zh-TW" altLang="en-US" sz="2400" dirty="0" smtClean="0"/>
              <a:t>程式應用、資料探勘、資料視覺化、空間大數據分析</a:t>
            </a:r>
            <a:endParaRPr lang="en-US" altLang="zh-TW" sz="2400" dirty="0" smtClean="0"/>
          </a:p>
          <a:p>
            <a:pPr lvl="1"/>
            <a:r>
              <a:rPr lang="zh-TW" altLang="en-US" sz="2400" dirty="0" smtClean="0"/>
              <a:t>離散事件系統模擬、企業架構建模分析</a:t>
            </a:r>
            <a:r>
              <a:rPr lang="en-US" altLang="zh-TW" sz="2400" dirty="0" smtClean="0"/>
              <a:t>(UML)</a:t>
            </a:r>
            <a:r>
              <a:rPr lang="zh-TW" altLang="en-US" sz="2400" dirty="0" smtClean="0"/>
              <a:t>、</a:t>
            </a:r>
            <a:r>
              <a:rPr lang="en-US" altLang="zh-TW" sz="2400" dirty="0" smtClean="0"/>
              <a:t>ICS</a:t>
            </a:r>
            <a:r>
              <a:rPr lang="zh-TW" altLang="en-US" sz="2400" dirty="0" smtClean="0"/>
              <a:t>資訊安全</a:t>
            </a:r>
            <a:endParaRPr lang="en-US" altLang="zh-TW" sz="2400" dirty="0" smtClean="0"/>
          </a:p>
          <a:p>
            <a:r>
              <a:rPr lang="zh-TW" altLang="en-US" dirty="0" smtClean="0"/>
              <a:t>手機 </a:t>
            </a:r>
            <a:r>
              <a:rPr lang="en-US" altLang="zh-TW" dirty="0" smtClean="0"/>
              <a:t>0919341293</a:t>
            </a:r>
          </a:p>
          <a:p>
            <a:r>
              <a:rPr lang="zh-TW" altLang="en-US" dirty="0" smtClean="0"/>
              <a:t>電子郵件 </a:t>
            </a:r>
            <a:r>
              <a:rPr lang="en-US" altLang="zh-TW" dirty="0" smtClean="0"/>
              <a:t>jc7qxccit@gmail.com</a:t>
            </a:r>
            <a:endParaRPr lang="zh-TW" altLang="en-US" dirty="0"/>
          </a:p>
        </p:txBody>
      </p:sp>
    </p:spTree>
    <p:extLst>
      <p:ext uri="{BB962C8B-B14F-4D97-AF65-F5344CB8AC3E}">
        <p14:creationId xmlns:p14="http://schemas.microsoft.com/office/powerpoint/2010/main" val="1759380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內容版面配置區 2"/>
          <p:cNvSpPr>
            <a:spLocks noGrp="1"/>
          </p:cNvSpPr>
          <p:nvPr>
            <p:ph idx="1"/>
          </p:nvPr>
        </p:nvSpPr>
        <p:spPr/>
        <p:txBody>
          <a:bodyPr wrap="square" numCol="1" anchor="t" anchorCtr="0" compatLnSpc="1">
            <a:prstTxWarp prst="textNoShape">
              <a:avLst/>
            </a:prstTxWarp>
            <a:normAutofit/>
          </a:bodyPr>
          <a:lstStyle/>
          <a:p>
            <a:pPr eaLnBrk="1" hangingPunct="1"/>
            <a:r>
              <a:rPr lang="zh-TW" altLang="en-US" dirty="0">
                <a:latin typeface="微軟正黑體" panose="020B0604030504040204" pitchFamily="34" charset="-120"/>
                <a:cs typeface="微軟正黑體" panose="020B0604030504040204" pitchFamily="34" charset="-120"/>
              </a:rPr>
              <a:t>測試資料範圍</a:t>
            </a:r>
            <a:endParaRPr lang="en-US" altLang="zh-TW" dirty="0">
              <a:latin typeface="微軟正黑體" panose="020B0604030504040204" pitchFamily="34" charset="-120"/>
              <a:cs typeface="微軟正黑體" panose="020B0604030504040204" pitchFamily="34" charset="-120"/>
            </a:endParaRPr>
          </a:p>
          <a:p>
            <a:pPr eaLnBrk="1" hangingPunct="1"/>
            <a:r>
              <a:rPr lang="zh-TW" altLang="en-US" dirty="0">
                <a:latin typeface="微軟正黑體" panose="020B0604030504040204" pitchFamily="34" charset="-120"/>
                <a:cs typeface="微軟正黑體" panose="020B0604030504040204" pitchFamily="34" charset="-120"/>
              </a:rPr>
              <a:t>軟體測試</a:t>
            </a:r>
            <a:endParaRPr lang="en-US" altLang="zh-TW" dirty="0">
              <a:latin typeface="微軟正黑體" panose="020B0604030504040204" pitchFamily="34" charset="-120"/>
              <a:cs typeface="微軟正黑體" panose="020B0604030504040204" pitchFamily="34" charset="-120"/>
            </a:endParaRPr>
          </a:p>
          <a:p>
            <a:pPr eaLnBrk="1" hangingPunct="1"/>
            <a:r>
              <a:rPr lang="zh-TW" altLang="en-US" dirty="0">
                <a:latin typeface="微軟正黑體" panose="020B0604030504040204" pitchFamily="34" charset="-120"/>
                <a:cs typeface="微軟正黑體" panose="020B0604030504040204" pitchFamily="34" charset="-120"/>
              </a:rPr>
              <a:t>邊界測試 </a:t>
            </a:r>
            <a:r>
              <a:rPr lang="en-US" altLang="zh-TW" dirty="0">
                <a:latin typeface="微軟正黑體" panose="020B0604030504040204" pitchFamily="34" charset="-120"/>
                <a:cs typeface="微軟正黑體" panose="020B0604030504040204" pitchFamily="34" charset="-120"/>
              </a:rPr>
              <a:t>(Boundary Test)</a:t>
            </a:r>
          </a:p>
          <a:p>
            <a:pPr eaLnBrk="1" hangingPunct="1"/>
            <a:r>
              <a:rPr lang="zh-TW" altLang="en-US" dirty="0">
                <a:latin typeface="微軟正黑體" panose="020B0604030504040204" pitchFamily="34" charset="-120"/>
                <a:cs typeface="微軟正黑體" panose="020B0604030504040204" pitchFamily="34" charset="-120"/>
              </a:rPr>
              <a:t>產生測試資料</a:t>
            </a:r>
          </a:p>
        </p:txBody>
      </p:sp>
      <p:sp>
        <p:nvSpPr>
          <p:cNvPr id="18434"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程式測試資料</a:t>
            </a:r>
          </a:p>
        </p:txBody>
      </p:sp>
    </p:spTree>
    <p:extLst>
      <p:ext uri="{BB962C8B-B14F-4D97-AF65-F5344CB8AC3E}">
        <p14:creationId xmlns:p14="http://schemas.microsoft.com/office/powerpoint/2010/main" val="3754136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內容版面配置區 2"/>
          <p:cNvSpPr>
            <a:spLocks noGrp="1"/>
          </p:cNvSpPr>
          <p:nvPr>
            <p:ph idx="1"/>
          </p:nvPr>
        </p:nvSpPr>
        <p:spPr/>
        <p:txBody>
          <a:bodyPr wrap="square" numCol="1" anchor="t" anchorCtr="0" compatLnSpc="1">
            <a:prstTxWarp prst="textNoShape">
              <a:avLst/>
            </a:prstTxWarp>
            <a:normAutofit/>
          </a:bodyPr>
          <a:lstStyle/>
          <a:p>
            <a:pPr eaLnBrk="1" hangingPunct="1"/>
            <a:r>
              <a:rPr lang="zh-TW" altLang="en-US" dirty="0">
                <a:latin typeface="Arial" panose="020B0604020202020204" pitchFamily="34" charset="0"/>
              </a:rPr>
              <a:t>測資範圍</a:t>
            </a:r>
            <a:endParaRPr lang="en-US" altLang="zh-TW" dirty="0">
              <a:latin typeface="Arial" panose="020B0604020202020204" pitchFamily="34" charset="0"/>
            </a:endParaRPr>
          </a:p>
          <a:p>
            <a:pPr lvl="1" eaLnBrk="1" hangingPunct="1"/>
            <a:r>
              <a:rPr lang="zh-TW" altLang="zh-TW" dirty="0">
                <a:latin typeface="Arial" panose="020B0604020202020204" pitchFamily="34" charset="0"/>
              </a:rPr>
              <a:t>沒有表明不會出現，只要符合此規則就有可能會出現。</a:t>
            </a:r>
            <a:endParaRPr lang="en-US" altLang="zh-TW" dirty="0">
              <a:latin typeface="Arial" panose="020B0604020202020204" pitchFamily="34" charset="0"/>
            </a:endParaRPr>
          </a:p>
          <a:p>
            <a:pPr eaLnBrk="1" hangingPunct="1"/>
            <a:r>
              <a:rPr lang="zh-TW" altLang="en-US" dirty="0">
                <a:latin typeface="Arial" panose="020B0604020202020204" pitchFamily="34" charset="0"/>
              </a:rPr>
              <a:t>範例</a:t>
            </a:r>
            <a:endParaRPr lang="en-US" altLang="zh-TW" dirty="0">
              <a:latin typeface="Arial" panose="020B0604020202020204" pitchFamily="34" charset="0"/>
            </a:endParaRPr>
          </a:p>
          <a:p>
            <a:pPr lvl="1" eaLnBrk="1" hangingPunct="1"/>
            <a:r>
              <a:rPr lang="en-US" altLang="zh-TW" dirty="0">
                <a:latin typeface="Arial" panose="020B0604020202020204" pitchFamily="34" charset="0"/>
              </a:rPr>
              <a:t>10400</a:t>
            </a:r>
            <a:r>
              <a:rPr lang="zh-TW" altLang="en-US" dirty="0">
                <a:latin typeface="Arial" panose="020B0604020202020204" pitchFamily="34" charset="0"/>
              </a:rPr>
              <a:t>：</a:t>
            </a:r>
            <a:r>
              <a:rPr lang="en-US" altLang="zh-TW" dirty="0">
                <a:latin typeface="Arial" panose="020B0604020202020204" pitchFamily="34" charset="0"/>
              </a:rPr>
              <a:t>The 3n+1 problem</a:t>
            </a:r>
          </a:p>
          <a:p>
            <a:pPr lvl="1" eaLnBrk="1" hangingPunct="1"/>
            <a:r>
              <a:rPr lang="en-US" altLang="zh-TW" dirty="0">
                <a:latin typeface="Arial" panose="020B0604020202020204" pitchFamily="34" charset="0"/>
              </a:rPr>
              <a:t>10460</a:t>
            </a:r>
            <a:r>
              <a:rPr lang="zh-TW" altLang="en-US" dirty="0">
                <a:latin typeface="Arial" panose="020B0604020202020204" pitchFamily="34" charset="0"/>
              </a:rPr>
              <a:t>：</a:t>
            </a:r>
            <a:r>
              <a:rPr lang="en-US" altLang="zh-TW" dirty="0">
                <a:latin typeface="Arial" panose="020B0604020202020204" pitchFamily="34" charset="0"/>
              </a:rPr>
              <a:t>You can say 11	</a:t>
            </a:r>
          </a:p>
          <a:p>
            <a:pPr eaLnBrk="1" hangingPunct="1"/>
            <a:endParaRPr lang="en-US" altLang="zh-TW" sz="1800" dirty="0">
              <a:latin typeface="Arial" panose="020B0604020202020204" pitchFamily="34" charset="0"/>
            </a:endParaRPr>
          </a:p>
          <a:p>
            <a:pPr eaLnBrk="1" hangingPunct="1"/>
            <a:endParaRPr lang="zh-TW" altLang="en-US" sz="1800" dirty="0">
              <a:latin typeface="Arial" panose="020B0604020202020204" pitchFamily="34" charset="0"/>
            </a:endParaRPr>
          </a:p>
        </p:txBody>
      </p:sp>
      <p:sp>
        <p:nvSpPr>
          <p:cNvPr id="19458" name="標題 1"/>
          <p:cNvSpPr>
            <a:spLocks noGrp="1"/>
          </p:cNvSpPr>
          <p:nvPr>
            <p:ph type="title"/>
          </p:nvPr>
        </p:nvSpPr>
        <p:spPr/>
        <p:txBody>
          <a:bodyPr wrap="square" numCol="1" anchorCtr="0" compatLnSpc="1">
            <a:prstTxWarp prst="textNoShape">
              <a:avLst/>
            </a:prstTxWarp>
          </a:bodyPr>
          <a:lstStyle/>
          <a:p>
            <a:pPr eaLnBrk="1" hangingPunct="1"/>
            <a:r>
              <a:rPr lang="zh-TW" altLang="en-US" sz="3600"/>
              <a:t>測試資料範圍</a:t>
            </a:r>
          </a:p>
        </p:txBody>
      </p:sp>
    </p:spTree>
    <p:extLst>
      <p:ext uri="{BB962C8B-B14F-4D97-AF65-F5344CB8AC3E}">
        <p14:creationId xmlns:p14="http://schemas.microsoft.com/office/powerpoint/2010/main" val="326598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a:xfrm>
            <a:off x="683395" y="1663700"/>
            <a:ext cx="10376032" cy="4789488"/>
          </a:xfrm>
        </p:spPr>
        <p:txBody>
          <a:bodyPr wrap="square" numCol="1" anchor="t" anchorCtr="0" compatLnSpc="1">
            <a:prstTxWarp prst="textNoShape">
              <a:avLst/>
            </a:prstTxWarp>
            <a:normAutofit/>
          </a:bodyPr>
          <a:lstStyle/>
          <a:p>
            <a:pPr eaLnBrk="1" hangingPunct="1">
              <a:lnSpc>
                <a:spcPct val="100000"/>
              </a:lnSpc>
            </a:pPr>
            <a:r>
              <a:rPr lang="zh-TW" altLang="en-US" b="1" dirty="0">
                <a:solidFill>
                  <a:srgbClr val="3BA943"/>
                </a:solidFill>
                <a:latin typeface="Arial" panose="020B0604020202020204" pitchFamily="34" charset="0"/>
              </a:rPr>
              <a:t>題目：</a:t>
            </a:r>
            <a:r>
              <a:rPr lang="en-US" altLang="zh-TW" u="sng" dirty="0" smtClean="0">
                <a:solidFill>
                  <a:srgbClr val="FF0000"/>
                </a:solidFill>
                <a:latin typeface="Arial" panose="020B0604020202020204" pitchFamily="34" charset="0"/>
              </a:rPr>
              <a:t>http://uva.onlinejudge.org/external/109/10929.html</a:t>
            </a:r>
            <a:endParaRPr lang="en-US" altLang="zh-TW" b="1" u="sng" dirty="0" smtClean="0">
              <a:solidFill>
                <a:srgbClr val="FF0000"/>
              </a:solidFill>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題意：</a:t>
            </a:r>
            <a:r>
              <a:rPr lang="zh-TW" altLang="zh-TW" dirty="0">
                <a:latin typeface="Arial" panose="020B0604020202020204" pitchFamily="34" charset="0"/>
              </a:rPr>
              <a:t>判斷輸入的整數是否為</a:t>
            </a:r>
            <a:r>
              <a:rPr lang="en-US" altLang="zh-TW" dirty="0">
                <a:latin typeface="Arial" panose="020B0604020202020204" pitchFamily="34" charset="0"/>
              </a:rPr>
              <a:t> 11 </a:t>
            </a:r>
            <a:r>
              <a:rPr lang="zh-TW" altLang="zh-TW" dirty="0">
                <a:latin typeface="Arial" panose="020B0604020202020204" pitchFamily="34" charset="0"/>
              </a:rPr>
              <a:t>的倍數。</a:t>
            </a:r>
            <a:endParaRPr lang="en-US" altLang="zh-TW" dirty="0">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題意範例：</a:t>
            </a:r>
            <a:endParaRPr lang="en-US" altLang="zh-TW" b="1" dirty="0">
              <a:solidFill>
                <a:srgbClr val="3BA943"/>
              </a:solidFill>
              <a:latin typeface="Arial" panose="020B0604020202020204" pitchFamily="34" charset="0"/>
            </a:endParaRPr>
          </a:p>
          <a:p>
            <a:pPr eaLnBrk="1" hangingPunct="1">
              <a:lnSpc>
                <a:spcPct val="100000"/>
              </a:lnSpc>
              <a:buFont typeface="Wingdings" panose="05000000000000000000" pitchFamily="2" charset="2"/>
              <a:buNone/>
            </a:pPr>
            <a:r>
              <a:rPr lang="zh-TW" altLang="en-US" dirty="0">
                <a:latin typeface="Arial" panose="020B0604020202020204" pitchFamily="34" charset="0"/>
                <a:sym typeface="Wingdings" panose="05000000000000000000" pitchFamily="2" charset="2"/>
              </a:rPr>
              <a:t> 輸入</a:t>
            </a:r>
            <a:r>
              <a:rPr lang="en-US" altLang="zh-TW" dirty="0">
                <a:latin typeface="Arial" panose="020B0604020202020204" pitchFamily="34" charset="0"/>
                <a:sym typeface="Wingdings" panose="05000000000000000000" pitchFamily="2" charset="2"/>
              </a:rPr>
              <a:t>112233</a:t>
            </a:r>
            <a:r>
              <a:rPr lang="zh-TW" altLang="en-US" dirty="0">
                <a:latin typeface="Arial" panose="020B0604020202020204" pitchFamily="34" charset="0"/>
                <a:sym typeface="Wingdings" panose="05000000000000000000" pitchFamily="2" charset="2"/>
              </a:rPr>
              <a:t>，顯示</a:t>
            </a:r>
            <a:r>
              <a:rPr lang="en-US" altLang="zh-TW" dirty="0">
                <a:latin typeface="Arial" panose="020B0604020202020204" pitchFamily="34" charset="0"/>
                <a:sym typeface="Wingdings" panose="05000000000000000000" pitchFamily="2" charset="2"/>
              </a:rPr>
              <a:t>112233 is a multiple of 11.</a:t>
            </a:r>
          </a:p>
          <a:p>
            <a:pPr eaLnBrk="1" hangingPunct="1">
              <a:lnSpc>
                <a:spcPct val="100000"/>
              </a:lnSpc>
              <a:buFont typeface="Wingdings" panose="05000000000000000000" pitchFamily="2" charset="2"/>
              <a:buNone/>
            </a:pPr>
            <a:r>
              <a:rPr lang="zh-TW" altLang="en-US" dirty="0">
                <a:latin typeface="Arial" panose="020B0604020202020204" pitchFamily="34" charset="0"/>
                <a:sym typeface="Wingdings" panose="05000000000000000000" pitchFamily="2" charset="2"/>
              </a:rPr>
              <a:t> 輸入</a:t>
            </a:r>
            <a:r>
              <a:rPr lang="en-US" altLang="zh-TW" dirty="0">
                <a:latin typeface="Arial" panose="020B0604020202020204" pitchFamily="34" charset="0"/>
                <a:sym typeface="Wingdings" panose="05000000000000000000" pitchFamily="2" charset="2"/>
              </a:rPr>
              <a:t>112234 </a:t>
            </a:r>
            <a:r>
              <a:rPr lang="zh-TW" altLang="en-US" dirty="0">
                <a:latin typeface="Arial" panose="020B0604020202020204" pitchFamily="34" charset="0"/>
                <a:sym typeface="Wingdings" panose="05000000000000000000" pitchFamily="2" charset="2"/>
              </a:rPr>
              <a:t>，顯示</a:t>
            </a:r>
            <a:r>
              <a:rPr lang="en-US" altLang="zh-TW" dirty="0">
                <a:latin typeface="Arial" panose="020B0604020202020204" pitchFamily="34" charset="0"/>
                <a:sym typeface="Wingdings" panose="05000000000000000000" pitchFamily="2" charset="2"/>
              </a:rPr>
              <a:t>112234 is not a multiple of 11.</a:t>
            </a:r>
          </a:p>
          <a:p>
            <a:pPr eaLnBrk="1" hangingPunct="1">
              <a:lnSpc>
                <a:spcPct val="100000"/>
              </a:lnSpc>
            </a:pPr>
            <a:r>
              <a:rPr lang="zh-TW" altLang="en-US" b="1" dirty="0">
                <a:solidFill>
                  <a:srgbClr val="3BA943"/>
                </a:solidFill>
                <a:latin typeface="Arial" panose="020B0604020202020204" pitchFamily="34" charset="0"/>
              </a:rPr>
              <a:t>解法：</a:t>
            </a:r>
            <a:r>
              <a:rPr lang="zh-TW" altLang="zh-TW" dirty="0">
                <a:latin typeface="Arial" panose="020B0604020202020204" pitchFamily="34" charset="0"/>
              </a:rPr>
              <a:t>整數</a:t>
            </a:r>
            <a:r>
              <a:rPr lang="zh-TW" altLang="en-US" dirty="0">
                <a:latin typeface="Arial" panose="020B0604020202020204" pitchFamily="34" charset="0"/>
              </a:rPr>
              <a:t>中</a:t>
            </a:r>
            <a:r>
              <a:rPr lang="zh-TW" altLang="zh-TW" dirty="0">
                <a:latin typeface="Arial" panose="020B0604020202020204" pitchFamily="34" charset="0"/>
              </a:rPr>
              <a:t>奇數位的和與偶數位的和，兩者相減之差若為</a:t>
            </a:r>
            <a:r>
              <a:rPr lang="en-US" altLang="zh-TW" dirty="0">
                <a:latin typeface="Arial" panose="020B0604020202020204" pitchFamily="34" charset="0"/>
              </a:rPr>
              <a:t>11</a:t>
            </a:r>
            <a:r>
              <a:rPr lang="zh-TW" altLang="zh-TW" dirty="0">
                <a:latin typeface="Arial" panose="020B0604020202020204" pitchFamily="34" charset="0"/>
              </a:rPr>
              <a:t>之倍數，則此數為</a:t>
            </a:r>
            <a:r>
              <a:rPr lang="en-US" altLang="zh-TW" dirty="0">
                <a:latin typeface="Arial" panose="020B0604020202020204" pitchFamily="34" charset="0"/>
              </a:rPr>
              <a:t>11</a:t>
            </a:r>
            <a:r>
              <a:rPr lang="zh-TW" altLang="zh-TW" dirty="0">
                <a:latin typeface="Arial" panose="020B0604020202020204" pitchFamily="34" charset="0"/>
              </a:rPr>
              <a:t>的倍數；若相減之差不是</a:t>
            </a:r>
            <a:r>
              <a:rPr lang="en-US" altLang="zh-TW" dirty="0">
                <a:latin typeface="Arial" panose="020B0604020202020204" pitchFamily="34" charset="0"/>
              </a:rPr>
              <a:t>11</a:t>
            </a:r>
            <a:r>
              <a:rPr lang="zh-TW" altLang="zh-TW" dirty="0">
                <a:latin typeface="Arial" panose="020B0604020202020204" pitchFamily="34" charset="0"/>
              </a:rPr>
              <a:t>的倍數，則不是</a:t>
            </a:r>
            <a:r>
              <a:rPr lang="en-US" altLang="zh-TW" dirty="0">
                <a:latin typeface="Arial" panose="020B0604020202020204" pitchFamily="34" charset="0"/>
              </a:rPr>
              <a:t>11</a:t>
            </a:r>
            <a:r>
              <a:rPr lang="zh-TW" altLang="zh-TW" dirty="0">
                <a:latin typeface="Arial" panose="020B0604020202020204" pitchFamily="34" charset="0"/>
              </a:rPr>
              <a:t>的倍數。</a:t>
            </a:r>
            <a:endParaRPr lang="en-US" altLang="zh-TW" b="1" dirty="0">
              <a:solidFill>
                <a:srgbClr val="3BA943"/>
              </a:solidFill>
              <a:latin typeface="Arial" panose="020B0604020202020204" pitchFamily="34" charset="0"/>
            </a:endParaRPr>
          </a:p>
          <a:p>
            <a:pPr eaLnBrk="1" hangingPunct="1">
              <a:lnSpc>
                <a:spcPct val="100000"/>
              </a:lnSpc>
            </a:pPr>
            <a:r>
              <a:rPr lang="zh-TW" altLang="en-US" b="1" dirty="0">
                <a:solidFill>
                  <a:srgbClr val="3BA943"/>
                </a:solidFill>
                <a:latin typeface="Arial" panose="020B0604020202020204" pitchFamily="34" charset="0"/>
              </a:rPr>
              <a:t>討論：</a:t>
            </a:r>
            <a:r>
              <a:rPr lang="zh-TW" altLang="zh-TW" dirty="0">
                <a:latin typeface="Arial" panose="020B0604020202020204" pitchFamily="34" charset="0"/>
              </a:rPr>
              <a:t>此題須注意的是輸入的數字</a:t>
            </a:r>
            <a:r>
              <a:rPr lang="zh-TW" altLang="zh-TW" dirty="0">
                <a:solidFill>
                  <a:srgbClr val="FF0000"/>
                </a:solidFill>
                <a:latin typeface="Arial" panose="020B0604020202020204" pitchFamily="34" charset="0"/>
              </a:rPr>
              <a:t>可能由</a:t>
            </a:r>
            <a:r>
              <a:rPr lang="en-US" altLang="zh-TW" dirty="0">
                <a:solidFill>
                  <a:srgbClr val="FF0000"/>
                </a:solidFill>
                <a:latin typeface="Arial" panose="020B0604020202020204" pitchFamily="34" charset="0"/>
              </a:rPr>
              <a:t>0</a:t>
            </a:r>
            <a:r>
              <a:rPr lang="zh-TW" altLang="zh-TW" dirty="0">
                <a:solidFill>
                  <a:srgbClr val="FF0000"/>
                </a:solidFill>
                <a:latin typeface="Arial" panose="020B0604020202020204" pitchFamily="34" charset="0"/>
              </a:rPr>
              <a:t>開頭</a:t>
            </a:r>
            <a:r>
              <a:rPr lang="zh-TW" altLang="zh-TW" dirty="0">
                <a:latin typeface="Arial" panose="020B0604020202020204" pitchFamily="34" charset="0"/>
              </a:rPr>
              <a:t>，如</a:t>
            </a:r>
            <a:r>
              <a:rPr lang="en-US" altLang="zh-TW" dirty="0">
                <a:latin typeface="Arial" panose="020B0604020202020204" pitchFamily="34" charset="0"/>
              </a:rPr>
              <a:t>0011</a:t>
            </a:r>
            <a:r>
              <a:rPr lang="zh-TW" altLang="zh-TW" dirty="0">
                <a:latin typeface="Arial" panose="020B0604020202020204" pitchFamily="34" charset="0"/>
              </a:rPr>
              <a:t>，所以要對此作適當的處理。</a:t>
            </a:r>
            <a:endParaRPr lang="zh-TW" altLang="en-US" dirty="0">
              <a:latin typeface="Arial" panose="020B0604020202020204" pitchFamily="34" charset="0"/>
              <a:sym typeface="Wingdings" panose="05000000000000000000" pitchFamily="2" charset="2"/>
            </a:endParaRPr>
          </a:p>
        </p:txBody>
      </p:sp>
      <p:sp>
        <p:nvSpPr>
          <p:cNvPr id="23554" name="Rectangle 2"/>
          <p:cNvSpPr>
            <a:spLocks noGrp="1" noChangeArrowheads="1"/>
          </p:cNvSpPr>
          <p:nvPr>
            <p:ph type="title"/>
          </p:nvPr>
        </p:nvSpPr>
        <p:spPr>
          <a:xfrm>
            <a:off x="683395" y="381000"/>
            <a:ext cx="10376032" cy="914400"/>
          </a:xfrm>
        </p:spPr>
        <p:txBody>
          <a:bodyPr wrap="square" numCol="1" anchorCtr="0" compatLnSpc="1">
            <a:prstTxWarp prst="textNoShape">
              <a:avLst/>
            </a:prstTxWarp>
            <a:normAutofit/>
          </a:bodyPr>
          <a:lstStyle/>
          <a:p>
            <a:pPr eaLnBrk="1" hangingPunct="1"/>
            <a:r>
              <a:rPr lang="en-US" altLang="zh-TW" sz="3600" dirty="0">
                <a:latin typeface="Arial" panose="020B0604020202020204" pitchFamily="34" charset="0"/>
                <a:cs typeface="Tahoma" panose="020B0604030504040204" pitchFamily="34" charset="0"/>
              </a:rPr>
              <a:t>10460: YOU CAN SAY </a:t>
            </a:r>
            <a:r>
              <a:rPr lang="en-US" altLang="zh-TW" sz="3600" dirty="0" smtClean="0">
                <a:latin typeface="Arial" panose="020B0604020202020204" pitchFamily="34" charset="0"/>
                <a:cs typeface="Tahoma" panose="020B0604030504040204" pitchFamily="34" charset="0"/>
              </a:rPr>
              <a:t>11(UVA10929</a:t>
            </a:r>
            <a:r>
              <a:rPr lang="en-US" altLang="zh-TW" sz="3600" dirty="0">
                <a:latin typeface="Arial" panose="020B0604020202020204" pitchFamily="34" charset="0"/>
                <a:cs typeface="Tahoma" panose="020B0604030504040204" pitchFamily="34" charset="0"/>
              </a:rPr>
              <a:t>)</a:t>
            </a:r>
          </a:p>
        </p:txBody>
      </p:sp>
    </p:spTree>
    <p:extLst>
      <p:ext uri="{BB962C8B-B14F-4D97-AF65-F5344CB8AC3E}">
        <p14:creationId xmlns:p14="http://schemas.microsoft.com/office/powerpoint/2010/main" val="2649662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軟體測試</a:t>
            </a:r>
          </a:p>
        </p:txBody>
      </p:sp>
      <p:sp>
        <p:nvSpPr>
          <p:cNvPr id="3" name="內容版面配置區 2"/>
          <p:cNvSpPr>
            <a:spLocks noGrp="1"/>
          </p:cNvSpPr>
          <p:nvPr>
            <p:ph idx="1"/>
          </p:nvPr>
        </p:nvSpPr>
        <p:spPr/>
        <p:txBody>
          <a:bodyPr>
            <a:normAutofit/>
          </a:bodyPr>
          <a:lstStyle/>
          <a:p>
            <a:pPr>
              <a:defRPr/>
            </a:pPr>
            <a:r>
              <a:rPr lang="zh-TW" altLang="en-US" dirty="0">
                <a:latin typeface="Arial" charset="0"/>
                <a:cs typeface="微軟正黑體"/>
              </a:rPr>
              <a:t>黑箱測試 </a:t>
            </a:r>
            <a:r>
              <a:rPr lang="en-US" altLang="zh-TW" dirty="0">
                <a:latin typeface="Arial" charset="0"/>
                <a:cs typeface="微軟正黑體"/>
              </a:rPr>
              <a:t>(Black Box)</a:t>
            </a:r>
          </a:p>
          <a:p>
            <a:pPr lvl="1">
              <a:defRPr/>
            </a:pPr>
            <a:r>
              <a:rPr lang="zh-TW" altLang="en-US" sz="2400" dirty="0">
                <a:latin typeface="Arial" charset="0"/>
                <a:cs typeface="微軟正黑體"/>
              </a:rPr>
              <a:t>檢查程式的輸出結果是否正確</a:t>
            </a:r>
            <a:endParaRPr lang="en-US" altLang="zh-TW" sz="2400" dirty="0">
              <a:latin typeface="Arial" charset="0"/>
              <a:cs typeface="微軟正黑體"/>
            </a:endParaRPr>
          </a:p>
          <a:p>
            <a:pPr lvl="1">
              <a:defRPr/>
            </a:pPr>
            <a:r>
              <a:rPr lang="zh-TW" altLang="en-US" sz="2400" dirty="0">
                <a:latin typeface="Arial" charset="0"/>
                <a:cs typeface="微軟正黑體"/>
              </a:rPr>
              <a:t>輸入多筆測資，檢查輸出是否符合對應的答案</a:t>
            </a:r>
            <a:endParaRPr lang="en-US" altLang="zh-TW" sz="2400" dirty="0">
              <a:latin typeface="Arial" charset="0"/>
              <a:cs typeface="微軟正黑體"/>
            </a:endParaRPr>
          </a:p>
          <a:p>
            <a:pPr>
              <a:defRPr/>
            </a:pPr>
            <a:r>
              <a:rPr lang="zh-TW" altLang="en-US" dirty="0">
                <a:latin typeface="Arial" charset="0"/>
                <a:cs typeface="微軟正黑體"/>
              </a:rPr>
              <a:t>白箱測試 </a:t>
            </a:r>
            <a:r>
              <a:rPr lang="en-US" altLang="zh-TW" dirty="0">
                <a:latin typeface="Arial" charset="0"/>
                <a:cs typeface="微軟正黑體"/>
              </a:rPr>
              <a:t>(White Box)</a:t>
            </a:r>
          </a:p>
          <a:p>
            <a:pPr lvl="1">
              <a:defRPr/>
            </a:pPr>
            <a:r>
              <a:rPr lang="zh-TW" altLang="en-US" sz="2400" dirty="0">
                <a:latin typeface="Arial" charset="0"/>
                <a:cs typeface="微軟正黑體"/>
              </a:rPr>
              <a:t>觀察程式運作過程是否正確</a:t>
            </a:r>
            <a:endParaRPr lang="en-US" altLang="zh-TW" sz="2400" dirty="0">
              <a:latin typeface="Arial" charset="0"/>
              <a:cs typeface="微軟正黑體"/>
            </a:endParaRPr>
          </a:p>
          <a:p>
            <a:pPr lvl="1">
              <a:defRPr/>
            </a:pPr>
            <a:r>
              <a:rPr lang="en-US" altLang="zh-TW" sz="2400" dirty="0" err="1">
                <a:latin typeface="Arial" charset="0"/>
                <a:cs typeface="微軟正黑體"/>
              </a:rPr>
              <a:t>gdb</a:t>
            </a:r>
            <a:endParaRPr lang="en-US" altLang="zh-TW" sz="2400" dirty="0">
              <a:latin typeface="Arial" charset="0"/>
              <a:cs typeface="微軟正黑體"/>
            </a:endParaRPr>
          </a:p>
          <a:p>
            <a:pPr lvl="1">
              <a:defRPr/>
            </a:pPr>
            <a:r>
              <a:rPr lang="zh-TW" altLang="en-US" sz="2400" dirty="0">
                <a:latin typeface="Arial" charset="0"/>
                <a:cs typeface="微軟正黑體"/>
              </a:rPr>
              <a:t>於程式中插入 </a:t>
            </a:r>
            <a:r>
              <a:rPr lang="en-US" altLang="zh-TW" sz="2400" dirty="0" err="1">
                <a:latin typeface="Courier New" pitchFamily="49" charset="0"/>
                <a:cs typeface="微軟正黑體"/>
              </a:rPr>
              <a:t>printf</a:t>
            </a:r>
            <a:r>
              <a:rPr lang="en-US" altLang="zh-TW" sz="2400" dirty="0">
                <a:latin typeface="Courier New" pitchFamily="49" charset="0"/>
                <a:cs typeface="微軟正黑體"/>
              </a:rPr>
              <a:t>()</a:t>
            </a:r>
          </a:p>
          <a:p>
            <a:endParaRPr lang="zh-TW" altLang="en-US" dirty="0"/>
          </a:p>
        </p:txBody>
      </p:sp>
    </p:spTree>
    <p:extLst>
      <p:ext uri="{BB962C8B-B14F-4D97-AF65-F5344CB8AC3E}">
        <p14:creationId xmlns:p14="http://schemas.microsoft.com/office/powerpoint/2010/main" val="3872506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邊界測試 </a:t>
            </a:r>
            <a:r>
              <a:rPr lang="en-US" altLang="zh-TW" dirty="0"/>
              <a:t>(Boundary Test)</a:t>
            </a:r>
            <a:endParaRPr lang="zh-TW" altLang="en-US" dirty="0"/>
          </a:p>
        </p:txBody>
      </p:sp>
      <p:sp>
        <p:nvSpPr>
          <p:cNvPr id="3" name="內容版面配置區 2"/>
          <p:cNvSpPr>
            <a:spLocks noGrp="1"/>
          </p:cNvSpPr>
          <p:nvPr>
            <p:ph idx="1"/>
          </p:nvPr>
        </p:nvSpPr>
        <p:spPr/>
        <p:txBody>
          <a:bodyPr>
            <a:normAutofit/>
          </a:bodyPr>
          <a:lstStyle/>
          <a:p>
            <a:r>
              <a:rPr lang="zh-TW" altLang="en-US" dirty="0">
                <a:latin typeface="Arial" panose="020B0604020202020204" pitchFamily="34" charset="0"/>
              </a:rPr>
              <a:t>測資邊界值</a:t>
            </a:r>
            <a:endParaRPr lang="en-US" altLang="zh-TW" dirty="0">
              <a:latin typeface="Arial" panose="020B0604020202020204" pitchFamily="34" charset="0"/>
            </a:endParaRPr>
          </a:p>
          <a:p>
            <a:pPr lvl="1"/>
            <a:r>
              <a:rPr lang="zh-TW" altLang="en-US" sz="2400" dirty="0">
                <a:latin typeface="Arial" panose="020B0604020202020204" pitchFamily="34" charset="0"/>
              </a:rPr>
              <a:t>測資定義的最大、最小值</a:t>
            </a:r>
            <a:endParaRPr lang="en-US" altLang="zh-TW" sz="2400" dirty="0">
              <a:latin typeface="Arial" panose="020B0604020202020204" pitchFamily="34" charset="0"/>
            </a:endParaRPr>
          </a:p>
          <a:p>
            <a:r>
              <a:rPr lang="zh-TW" altLang="en-US" dirty="0">
                <a:latin typeface="Arial" panose="020B0604020202020204" pitchFamily="34" charset="0"/>
              </a:rPr>
              <a:t>變數型態範圍邊界值</a:t>
            </a:r>
            <a:endParaRPr lang="en-US" altLang="zh-TW" dirty="0">
              <a:latin typeface="Arial" panose="020B0604020202020204" pitchFamily="34" charset="0"/>
            </a:endParaRPr>
          </a:p>
          <a:p>
            <a:pPr lvl="1"/>
            <a:r>
              <a:rPr lang="en-US" altLang="zh-TW" sz="2400" dirty="0">
                <a:latin typeface="Arial" panose="020B0604020202020204" pitchFamily="34" charset="0"/>
              </a:rPr>
              <a:t>4 bytes</a:t>
            </a:r>
            <a:r>
              <a:rPr lang="zh-TW" altLang="en-US" sz="2400" dirty="0">
                <a:latin typeface="Arial" panose="020B0604020202020204" pitchFamily="34" charset="0"/>
              </a:rPr>
              <a:t> </a:t>
            </a:r>
            <a:r>
              <a:rPr lang="en-US" altLang="zh-TW" sz="2400" dirty="0" err="1">
                <a:latin typeface="Arial" panose="020B0604020202020204" pitchFamily="34" charset="0"/>
              </a:rPr>
              <a:t>int</a:t>
            </a:r>
            <a:r>
              <a:rPr lang="zh-TW" altLang="en-US" sz="2400" dirty="0">
                <a:latin typeface="Arial" panose="020B0604020202020204" pitchFamily="34" charset="0"/>
              </a:rPr>
              <a:t> 能表示的範圍</a:t>
            </a:r>
            <a:endParaRPr lang="en-US" altLang="zh-TW" sz="2400" dirty="0">
              <a:latin typeface="Arial" panose="020B0604020202020204" pitchFamily="34" charset="0"/>
            </a:endParaRPr>
          </a:p>
          <a:p>
            <a:pPr lvl="2"/>
            <a:r>
              <a:rPr lang="en-US" altLang="zh-TW" sz="2400" dirty="0">
                <a:latin typeface="Times New Roman" panose="02020603050405020304" pitchFamily="18" charset="0"/>
                <a:cs typeface="Times New Roman" panose="02020603050405020304" pitchFamily="18" charset="0"/>
              </a:rPr>
              <a:t>–</a:t>
            </a:r>
            <a:r>
              <a:rPr lang="en-US" altLang="zh-TW" sz="2400" dirty="0">
                <a:latin typeface="Arial" panose="020B0604020202020204" pitchFamily="34" charset="0"/>
              </a:rPr>
              <a:t>2147483648~2147483647</a:t>
            </a:r>
          </a:p>
          <a:p>
            <a:r>
              <a:rPr lang="zh-TW" altLang="en-US" dirty="0">
                <a:latin typeface="Arial" panose="020B0604020202020204" pitchFamily="34" charset="0"/>
              </a:rPr>
              <a:t>判斷條件邊界值</a:t>
            </a:r>
            <a:endParaRPr lang="en-US" altLang="zh-TW" dirty="0">
              <a:latin typeface="Arial" panose="020B0604020202020204" pitchFamily="34" charset="0"/>
            </a:endParaRPr>
          </a:p>
          <a:p>
            <a:pPr lvl="1">
              <a:buNone/>
            </a:pPr>
            <a:r>
              <a:rPr lang="zh-TW" altLang="en-US" sz="2400" dirty="0">
                <a:latin typeface="Arial" panose="020B0604020202020204" pitchFamily="34" charset="0"/>
              </a:rPr>
              <a:t>  </a:t>
            </a:r>
            <a:r>
              <a:rPr lang="en-US" altLang="zh-TW" sz="2400" dirty="0">
                <a:latin typeface="Courier New" panose="02070309020205020404" pitchFamily="49" charset="0"/>
              </a:rPr>
              <a:t>if(x&gt;0)</a:t>
            </a:r>
            <a:r>
              <a:rPr lang="zh-TW" altLang="en-US" sz="2400" dirty="0">
                <a:latin typeface="Courier New" panose="02070309020205020404" pitchFamily="49" charset="0"/>
              </a:rPr>
              <a:t> </a:t>
            </a:r>
            <a:r>
              <a:rPr lang="en-US" altLang="zh-TW" sz="2400" dirty="0">
                <a:latin typeface="Courier New" panose="02070309020205020404" pitchFamily="49" charset="0"/>
              </a:rPr>
              <a:t>…</a:t>
            </a:r>
            <a:endParaRPr lang="zh-TW" altLang="zh-TW" sz="2400" dirty="0">
              <a:latin typeface="Courier New" panose="02070309020205020404" pitchFamily="49" charset="0"/>
            </a:endParaRPr>
          </a:p>
          <a:p>
            <a:pPr lvl="1">
              <a:buNone/>
            </a:pPr>
            <a:r>
              <a:rPr lang="zh-TW" altLang="en-US" sz="2400" dirty="0">
                <a:latin typeface="Courier New" panose="02070309020205020404" pitchFamily="49" charset="0"/>
              </a:rPr>
              <a:t> </a:t>
            </a:r>
            <a:r>
              <a:rPr lang="en-US" altLang="zh-TW" sz="2400" dirty="0">
                <a:latin typeface="Courier New" panose="02070309020205020404" pitchFamily="49" charset="0"/>
              </a:rPr>
              <a:t>else if(x&lt;0) …</a:t>
            </a:r>
            <a:endParaRPr lang="zh-TW" altLang="zh-TW" sz="2400" dirty="0">
              <a:latin typeface="Courier New" panose="02070309020205020404" pitchFamily="49" charset="0"/>
            </a:endParaRPr>
          </a:p>
          <a:p>
            <a:pPr lvl="1"/>
            <a:r>
              <a:rPr lang="zh-TW" altLang="en-US" sz="2400" dirty="0">
                <a:latin typeface="Arial" panose="020B0604020202020204" pitchFamily="34" charset="0"/>
              </a:rPr>
              <a:t>忽略 </a:t>
            </a:r>
            <a:r>
              <a:rPr lang="en-US" altLang="zh-TW" sz="2400" dirty="0">
                <a:latin typeface="Arial" panose="020B0604020202020204" pitchFamily="34" charset="0"/>
              </a:rPr>
              <a:t>x = 0</a:t>
            </a:r>
            <a:r>
              <a:rPr lang="zh-TW" altLang="en-US" sz="2400" dirty="0">
                <a:latin typeface="Arial" panose="020B0604020202020204" pitchFamily="34" charset="0"/>
              </a:rPr>
              <a:t>的條件處理，可能造成錯誤</a:t>
            </a:r>
            <a:endParaRPr lang="zh-TW" altLang="en-US" sz="2400" dirty="0"/>
          </a:p>
        </p:txBody>
      </p:sp>
    </p:spTree>
    <p:extLst>
      <p:ext uri="{BB962C8B-B14F-4D97-AF65-F5344CB8AC3E}">
        <p14:creationId xmlns:p14="http://schemas.microsoft.com/office/powerpoint/2010/main" val="2758302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內容版面配置區 2"/>
          <p:cNvSpPr>
            <a:spLocks noGrp="1"/>
          </p:cNvSpPr>
          <p:nvPr>
            <p:ph idx="1"/>
          </p:nvPr>
        </p:nvSpPr>
        <p:spPr/>
        <p:txBody>
          <a:bodyPr wrap="square" numCol="1" anchor="t" anchorCtr="0" compatLnSpc="1">
            <a:prstTxWarp prst="textNoShape">
              <a:avLst/>
            </a:prstTxWarp>
            <a:normAutofit/>
          </a:bodyPr>
          <a:lstStyle/>
          <a:p>
            <a:pPr eaLnBrk="1" hangingPunct="1">
              <a:defRPr/>
            </a:pPr>
            <a:r>
              <a:rPr lang="en-US" altLang="zh-TW" dirty="0">
                <a:latin typeface="Arial" charset="0"/>
                <a:cs typeface="微軟正黑體"/>
              </a:rPr>
              <a:t>Don’t Repeat Yourself</a:t>
            </a:r>
          </a:p>
          <a:p>
            <a:pPr lvl="1" eaLnBrk="1" hangingPunct="1">
              <a:defRPr/>
            </a:pPr>
            <a:r>
              <a:rPr lang="zh-TW" altLang="en-US" sz="2400" dirty="0">
                <a:latin typeface="Arial" charset="0"/>
                <a:cs typeface="微軟正黑體"/>
              </a:rPr>
              <a:t>不要寫出重複的程式</a:t>
            </a:r>
            <a:endParaRPr lang="en-US" altLang="zh-TW" sz="2400" dirty="0">
              <a:latin typeface="Arial" charset="0"/>
              <a:cs typeface="微軟正黑體"/>
            </a:endParaRPr>
          </a:p>
          <a:p>
            <a:pPr lvl="1" eaLnBrk="1" hangingPunct="1">
              <a:defRPr/>
            </a:pPr>
            <a:r>
              <a:rPr lang="en-US" altLang="zh-TW" sz="2400" dirty="0">
                <a:latin typeface="Arial" charset="0"/>
                <a:cs typeface="微軟正黑體"/>
              </a:rPr>
              <a:t>10414</a:t>
            </a:r>
            <a:r>
              <a:rPr lang="zh-TW" altLang="en-US" sz="2400" dirty="0">
                <a:latin typeface="Arial" charset="0"/>
                <a:cs typeface="微軟正黑體"/>
              </a:rPr>
              <a:t>：</a:t>
            </a:r>
            <a:r>
              <a:rPr lang="en-US" altLang="zh-TW" sz="2400" dirty="0">
                <a:latin typeface="Arial" charset="0"/>
                <a:cs typeface="微軟正黑體"/>
              </a:rPr>
              <a:t>Bangla Numbers(UVA</a:t>
            </a:r>
            <a:r>
              <a:rPr lang="zh-TW" altLang="en-US" sz="2400" dirty="0">
                <a:latin typeface="Arial" charset="0"/>
                <a:cs typeface="微軟正黑體"/>
              </a:rPr>
              <a:t> </a:t>
            </a:r>
            <a:r>
              <a:rPr lang="en-US" altLang="zh-TW" sz="2400" dirty="0">
                <a:latin typeface="Arial" charset="0"/>
                <a:cs typeface="微軟正黑體"/>
              </a:rPr>
              <a:t>10101) </a:t>
            </a:r>
          </a:p>
          <a:p>
            <a:pPr eaLnBrk="1" hangingPunct="1">
              <a:defRPr/>
            </a:pPr>
            <a:r>
              <a:rPr lang="en-US" altLang="zh-TW" dirty="0">
                <a:latin typeface="Arial" charset="0"/>
                <a:cs typeface="微軟正黑體"/>
              </a:rPr>
              <a:t>C/C++</a:t>
            </a:r>
            <a:r>
              <a:rPr lang="zh-TW" altLang="en-US" dirty="0">
                <a:latin typeface="Arial" charset="0"/>
                <a:cs typeface="微軟正黑體"/>
              </a:rPr>
              <a:t>語言函式庫</a:t>
            </a:r>
            <a:endParaRPr lang="en-US" altLang="zh-TW" dirty="0">
              <a:latin typeface="Arial" charset="0"/>
              <a:cs typeface="微軟正黑體"/>
            </a:endParaRPr>
          </a:p>
          <a:p>
            <a:pPr lvl="1" eaLnBrk="1" hangingPunct="1">
              <a:defRPr/>
            </a:pPr>
            <a:r>
              <a:rPr lang="en-US" altLang="zh-TW" sz="2400" dirty="0">
                <a:latin typeface="Arial" charset="0"/>
                <a:cs typeface="微軟正黑體"/>
              </a:rPr>
              <a:t>vector</a:t>
            </a:r>
            <a:r>
              <a:rPr lang="zh-TW" altLang="en-US" sz="2400" dirty="0">
                <a:latin typeface="Arial" charset="0"/>
                <a:cs typeface="微軟正黑體"/>
              </a:rPr>
              <a:t>、</a:t>
            </a:r>
            <a:r>
              <a:rPr lang="en-US" altLang="zh-TW" sz="2400" dirty="0">
                <a:latin typeface="Arial" charset="0"/>
                <a:cs typeface="微軟正黑體"/>
              </a:rPr>
              <a:t>iterator</a:t>
            </a:r>
            <a:r>
              <a:rPr lang="zh-TW" altLang="en-US" sz="2400" dirty="0">
                <a:latin typeface="Arial" charset="0"/>
                <a:cs typeface="微軟正黑體"/>
              </a:rPr>
              <a:t> 使用範例</a:t>
            </a:r>
            <a:endParaRPr lang="zh-TW" altLang="zh-TW" sz="2400" dirty="0">
              <a:latin typeface="Arial" charset="0"/>
              <a:cs typeface="微軟正黑體"/>
            </a:endParaRPr>
          </a:p>
          <a:p>
            <a:pPr lvl="1" eaLnBrk="1" hangingPunct="1">
              <a:defRPr/>
            </a:pPr>
            <a:r>
              <a:rPr lang="en-US" altLang="zh-TW" sz="2400" dirty="0">
                <a:latin typeface="Arial" charset="0"/>
                <a:cs typeface="微軟正黑體"/>
              </a:rPr>
              <a:t>map</a:t>
            </a:r>
            <a:r>
              <a:rPr lang="zh-TW" altLang="en-US" sz="2400" dirty="0">
                <a:latin typeface="Arial" charset="0"/>
                <a:cs typeface="微軟正黑體"/>
              </a:rPr>
              <a:t>、</a:t>
            </a:r>
            <a:r>
              <a:rPr lang="en-US" altLang="zh-TW" sz="2400" dirty="0">
                <a:latin typeface="Arial" charset="0"/>
                <a:cs typeface="微軟正黑體"/>
              </a:rPr>
              <a:t>set</a:t>
            </a:r>
            <a:r>
              <a:rPr lang="zh-TW" altLang="en-US" sz="2400" dirty="0">
                <a:latin typeface="Arial" charset="0"/>
                <a:cs typeface="微軟正黑體"/>
              </a:rPr>
              <a:t> 使用範例</a:t>
            </a:r>
            <a:endParaRPr lang="en-US" altLang="zh-TW" sz="2400" dirty="0">
              <a:latin typeface="Arial" charset="0"/>
              <a:cs typeface="微軟正黑體"/>
            </a:endParaRPr>
          </a:p>
          <a:p>
            <a:pPr eaLnBrk="1" hangingPunct="1">
              <a:defRPr/>
            </a:pPr>
            <a:r>
              <a:rPr lang="en-US" altLang="zh-TW" dirty="0">
                <a:latin typeface="Arial" charset="0"/>
                <a:cs typeface="微軟正黑體"/>
              </a:rPr>
              <a:t>Sort</a:t>
            </a:r>
            <a:r>
              <a:rPr lang="zh-TW" altLang="en-US" dirty="0">
                <a:latin typeface="Arial" charset="0"/>
                <a:cs typeface="微軟正黑體"/>
              </a:rPr>
              <a:t>函式庫</a:t>
            </a:r>
            <a:endParaRPr lang="en-US" altLang="zh-TW" dirty="0">
              <a:latin typeface="Arial" charset="0"/>
              <a:cs typeface="微軟正黑體"/>
            </a:endParaRPr>
          </a:p>
          <a:p>
            <a:pPr lvl="1" eaLnBrk="1" hangingPunct="1">
              <a:defRPr/>
            </a:pPr>
            <a:r>
              <a:rPr lang="en-US" altLang="zh-TW" sz="2400" dirty="0">
                <a:latin typeface="Arial" charset="0"/>
                <a:cs typeface="Tahoma" pitchFamily="34" charset="0"/>
              </a:rPr>
              <a:t>11069: </a:t>
            </a:r>
            <a:r>
              <a:rPr lang="en-US" altLang="zh-TW" sz="2400" dirty="0">
                <a:latin typeface="Arial" charset="0"/>
                <a:cs typeface="微軟正黑體"/>
              </a:rPr>
              <a:t>Sort!</a:t>
            </a:r>
            <a:r>
              <a:rPr lang="zh-TW" altLang="en-US" sz="2400" dirty="0">
                <a:latin typeface="Arial" charset="0"/>
                <a:cs typeface="微軟正黑體"/>
              </a:rPr>
              <a:t> </a:t>
            </a:r>
            <a:r>
              <a:rPr lang="en-US" altLang="zh-TW" sz="2400" dirty="0">
                <a:latin typeface="Arial" charset="0"/>
                <a:cs typeface="微軟正黑體"/>
              </a:rPr>
              <a:t>Sort!! and Sort!!! (UVA11321)</a:t>
            </a:r>
            <a:endParaRPr lang="zh-TW" altLang="en-US" sz="2400" dirty="0">
              <a:latin typeface="Arial" charset="0"/>
              <a:cs typeface="微軟正黑體"/>
            </a:endParaRPr>
          </a:p>
        </p:txBody>
      </p:sp>
      <p:sp>
        <p:nvSpPr>
          <p:cNvPr id="29698" name="標題 1"/>
          <p:cNvSpPr>
            <a:spLocks noGrp="1"/>
          </p:cNvSpPr>
          <p:nvPr>
            <p:ph type="title"/>
          </p:nvPr>
        </p:nvSpPr>
        <p:spPr/>
        <p:txBody>
          <a:bodyPr/>
          <a:lstStyle/>
          <a:p>
            <a:pPr>
              <a:defRPr/>
            </a:pPr>
            <a:r>
              <a:rPr lang="zh-TW" altLang="en-US" smtClean="0"/>
              <a:t>善用既有資源</a:t>
            </a:r>
          </a:p>
        </p:txBody>
      </p:sp>
    </p:spTree>
    <p:extLst>
      <p:ext uri="{BB962C8B-B14F-4D97-AF65-F5344CB8AC3E}">
        <p14:creationId xmlns:p14="http://schemas.microsoft.com/office/powerpoint/2010/main" val="4180163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課程目標</a:t>
            </a:r>
            <a:endParaRPr lang="zh-TW" altLang="en-US" dirty="0"/>
          </a:p>
        </p:txBody>
      </p:sp>
      <p:sp>
        <p:nvSpPr>
          <p:cNvPr id="3" name="內容版面配置區 2"/>
          <p:cNvSpPr>
            <a:spLocks noGrp="1"/>
          </p:cNvSpPr>
          <p:nvPr>
            <p:ph idx="1"/>
          </p:nvPr>
        </p:nvSpPr>
        <p:spPr/>
        <p:txBody>
          <a:bodyPr/>
          <a:lstStyle/>
          <a:p>
            <a:r>
              <a:rPr lang="zh-TW" altLang="en-US" smtClean="0"/>
              <a:t>提供同學資料結構實習</a:t>
            </a:r>
            <a:endParaRPr lang="en-US" altLang="zh-TW" smtClean="0"/>
          </a:p>
          <a:p>
            <a:r>
              <a:rPr lang="zh-TW" altLang="en-US" dirty="0" smtClean="0"/>
              <a:t>鍛鍊同學程式撰寫技巧</a:t>
            </a:r>
            <a:endParaRPr lang="en-US" altLang="zh-TW" dirty="0" smtClean="0"/>
          </a:p>
          <a:p>
            <a:r>
              <a:rPr lang="zh-TW" altLang="en-US" dirty="0"/>
              <a:t>協助</a:t>
            </a:r>
            <a:r>
              <a:rPr lang="zh-TW" altLang="en-US" dirty="0" smtClean="0"/>
              <a:t>同學通過</a:t>
            </a:r>
            <a:r>
              <a:rPr lang="en-US" altLang="zh-TW" dirty="0" smtClean="0"/>
              <a:t>CPE</a:t>
            </a:r>
            <a:r>
              <a:rPr lang="zh-TW" altLang="en-US" dirty="0" smtClean="0"/>
              <a:t>測驗</a:t>
            </a:r>
            <a:endParaRPr lang="en-US" altLang="zh-TW" dirty="0" smtClean="0"/>
          </a:p>
          <a:p>
            <a:r>
              <a:rPr lang="zh-TW" altLang="en-US" dirty="0"/>
              <a:t>提升</a:t>
            </a:r>
            <a:r>
              <a:rPr lang="zh-TW" altLang="en-US" dirty="0" smtClean="0"/>
              <a:t>同學編程解題能力</a:t>
            </a:r>
            <a:endParaRPr lang="en-US" altLang="zh-TW" dirty="0" smtClean="0"/>
          </a:p>
          <a:p>
            <a:pPr marL="0" indent="0">
              <a:buNone/>
            </a:pPr>
            <a:endParaRPr lang="zh-TW" altLang="en-US" dirty="0"/>
          </a:p>
        </p:txBody>
      </p:sp>
    </p:spTree>
    <p:extLst>
      <p:ext uri="{BB962C8B-B14F-4D97-AF65-F5344CB8AC3E}">
        <p14:creationId xmlns:p14="http://schemas.microsoft.com/office/powerpoint/2010/main" val="234231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課程規劃</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程式</a:t>
            </a:r>
            <a:r>
              <a:rPr lang="zh-TW" altLang="en-US" dirty="0"/>
              <a:t>撰寫</a:t>
            </a:r>
            <a:r>
              <a:rPr lang="zh-TW" altLang="en-US" dirty="0" smtClean="0"/>
              <a:t>語言</a:t>
            </a:r>
            <a:endParaRPr lang="en-US" altLang="zh-TW" dirty="0" smtClean="0"/>
          </a:p>
          <a:p>
            <a:pPr lvl="1"/>
            <a:r>
              <a:rPr lang="en-US" altLang="zh-TW" sz="2400" dirty="0" smtClean="0"/>
              <a:t>C/C++</a:t>
            </a:r>
          </a:p>
          <a:p>
            <a:r>
              <a:rPr lang="zh-TW" altLang="en-US" dirty="0" smtClean="0"/>
              <a:t>程式開發環境</a:t>
            </a:r>
            <a:endParaRPr lang="en-US" altLang="zh-TW" dirty="0" smtClean="0"/>
          </a:p>
          <a:p>
            <a:pPr lvl="1"/>
            <a:r>
              <a:rPr lang="en-US" altLang="zh-TW" sz="2400" dirty="0" err="1" smtClean="0"/>
              <a:t>CodeBlocks</a:t>
            </a:r>
            <a:endParaRPr lang="en-US" altLang="zh-TW" sz="2400" dirty="0" smtClean="0"/>
          </a:p>
          <a:p>
            <a:r>
              <a:rPr lang="zh-TW" altLang="en-US" dirty="0" smtClean="0"/>
              <a:t>上機考試系統</a:t>
            </a:r>
            <a:endParaRPr lang="en-US" altLang="zh-TW" dirty="0" smtClean="0"/>
          </a:p>
          <a:p>
            <a:pPr lvl="1"/>
            <a:r>
              <a:rPr lang="zh-TW" altLang="en-US" sz="2400" dirty="0"/>
              <a:t>瘋狂程</a:t>
            </a:r>
            <a:r>
              <a:rPr lang="zh-TW" altLang="en-US" sz="2400" dirty="0" smtClean="0"/>
              <a:t>設系統</a:t>
            </a:r>
            <a:endParaRPr lang="en-US" altLang="zh-TW" sz="2400" dirty="0" smtClean="0"/>
          </a:p>
          <a:p>
            <a:r>
              <a:rPr lang="zh-TW" altLang="en-US" dirty="0"/>
              <a:t>授課</a:t>
            </a:r>
            <a:r>
              <a:rPr lang="zh-TW" altLang="en-US" dirty="0" smtClean="0"/>
              <a:t>方式</a:t>
            </a:r>
            <a:endParaRPr lang="en-US" altLang="zh-TW" dirty="0" smtClean="0"/>
          </a:p>
          <a:p>
            <a:pPr lvl="1"/>
            <a:r>
              <a:rPr lang="zh-TW" altLang="en-US" sz="2400" dirty="0"/>
              <a:t>課程</a:t>
            </a:r>
            <a:r>
              <a:rPr lang="zh-TW" altLang="en-US" sz="2400" dirty="0" smtClean="0"/>
              <a:t>講解、實作練習、課堂小考、課後作業</a:t>
            </a:r>
            <a:endParaRPr lang="zh-TW" altLang="en-US" sz="2400" dirty="0"/>
          </a:p>
        </p:txBody>
      </p:sp>
    </p:spTree>
    <p:extLst>
      <p:ext uri="{BB962C8B-B14F-4D97-AF65-F5344CB8AC3E}">
        <p14:creationId xmlns:p14="http://schemas.microsoft.com/office/powerpoint/2010/main" val="364260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成績計算</a:t>
            </a:r>
            <a:endParaRPr lang="zh-TW" altLang="en-US" dirty="0"/>
          </a:p>
        </p:txBody>
      </p:sp>
      <p:sp>
        <p:nvSpPr>
          <p:cNvPr id="3" name="內容版面配置區 2"/>
          <p:cNvSpPr>
            <a:spLocks noGrp="1"/>
          </p:cNvSpPr>
          <p:nvPr>
            <p:ph sz="half" idx="1"/>
          </p:nvPr>
        </p:nvSpPr>
        <p:spPr/>
        <p:txBody>
          <a:bodyPr>
            <a:noAutofit/>
          </a:bodyPr>
          <a:lstStyle/>
          <a:p>
            <a:r>
              <a:rPr lang="zh-TW" altLang="en-US" dirty="0" smtClean="0"/>
              <a:t>平時成績 </a:t>
            </a:r>
            <a:r>
              <a:rPr lang="en-US" altLang="zh-TW" dirty="0" smtClean="0"/>
              <a:t>80%</a:t>
            </a:r>
          </a:p>
          <a:p>
            <a:pPr lvl="1"/>
            <a:r>
              <a:rPr lang="zh-TW" altLang="en-US" sz="2400" dirty="0" smtClean="0"/>
              <a:t>課程參與 </a:t>
            </a:r>
            <a:r>
              <a:rPr lang="en-US" altLang="zh-TW" sz="2400" dirty="0" smtClean="0"/>
              <a:t>10</a:t>
            </a:r>
            <a:endParaRPr lang="en-US" altLang="zh-TW" sz="2400" dirty="0"/>
          </a:p>
          <a:p>
            <a:pPr lvl="1"/>
            <a:r>
              <a:rPr lang="zh-TW" altLang="en-US" sz="2400" dirty="0"/>
              <a:t>平時</a:t>
            </a:r>
            <a:r>
              <a:rPr lang="zh-TW" altLang="en-US" sz="2400" dirty="0" smtClean="0"/>
              <a:t>小考 </a:t>
            </a:r>
            <a:r>
              <a:rPr lang="en-US" altLang="zh-TW" sz="2400" dirty="0" smtClean="0"/>
              <a:t>40</a:t>
            </a:r>
          </a:p>
          <a:p>
            <a:pPr lvl="1"/>
            <a:r>
              <a:rPr lang="zh-TW" altLang="en-US" sz="2400" dirty="0"/>
              <a:t>課後</a:t>
            </a:r>
            <a:r>
              <a:rPr lang="zh-TW" altLang="en-US" sz="2400" dirty="0" smtClean="0"/>
              <a:t>作業 </a:t>
            </a:r>
            <a:r>
              <a:rPr lang="en-US" altLang="zh-TW" sz="2400" dirty="0" smtClean="0"/>
              <a:t>30</a:t>
            </a:r>
          </a:p>
          <a:p>
            <a:r>
              <a:rPr lang="zh-TW" altLang="en-US" dirty="0" smtClean="0"/>
              <a:t>期中成績 </a:t>
            </a:r>
            <a:r>
              <a:rPr lang="en-US" altLang="zh-TW" dirty="0" smtClean="0"/>
              <a:t>20%</a:t>
            </a:r>
          </a:p>
          <a:p>
            <a:pPr lvl="1"/>
            <a:r>
              <a:rPr lang="zh-TW" altLang="en-US" sz="2400" dirty="0" smtClean="0"/>
              <a:t>模擬 </a:t>
            </a:r>
            <a:r>
              <a:rPr lang="en-US" altLang="zh-TW" sz="2400" dirty="0" smtClean="0"/>
              <a:t>CPE </a:t>
            </a:r>
            <a:r>
              <a:rPr lang="zh-TW" altLang="en-US" sz="2400" dirty="0" smtClean="0"/>
              <a:t>考試 </a:t>
            </a:r>
            <a:endParaRPr lang="en-US" altLang="zh-TW" sz="2400" dirty="0" smtClean="0"/>
          </a:p>
          <a:p>
            <a:pPr lvl="2"/>
            <a:endParaRPr lang="zh-TW" altLang="en-US" sz="2400" dirty="0"/>
          </a:p>
        </p:txBody>
      </p:sp>
      <p:sp>
        <p:nvSpPr>
          <p:cNvPr id="4" name="內容版面配置區 3"/>
          <p:cNvSpPr>
            <a:spLocks noGrp="1"/>
          </p:cNvSpPr>
          <p:nvPr>
            <p:ph sz="half" idx="2"/>
          </p:nvPr>
        </p:nvSpPr>
        <p:spPr/>
        <p:txBody>
          <a:bodyPr/>
          <a:lstStyle/>
          <a:p>
            <a:r>
              <a:rPr lang="zh-TW" altLang="en-US" dirty="0"/>
              <a:t>加分機制 </a:t>
            </a:r>
            <a:r>
              <a:rPr lang="en-US" altLang="zh-TW" dirty="0"/>
              <a:t>(</a:t>
            </a:r>
            <a:r>
              <a:rPr lang="zh-TW" altLang="en-US" dirty="0"/>
              <a:t>加分後總分超過</a:t>
            </a:r>
            <a:r>
              <a:rPr lang="en-US" altLang="zh-TW" dirty="0"/>
              <a:t>100</a:t>
            </a:r>
            <a:r>
              <a:rPr lang="zh-TW" altLang="en-US" dirty="0"/>
              <a:t>以</a:t>
            </a:r>
            <a:r>
              <a:rPr lang="en-US" altLang="zh-TW" dirty="0"/>
              <a:t>100</a:t>
            </a:r>
            <a:r>
              <a:rPr lang="zh-TW" altLang="en-US" dirty="0"/>
              <a:t>分計算</a:t>
            </a:r>
            <a:r>
              <a:rPr lang="en-US" altLang="zh-TW" dirty="0"/>
              <a:t>)</a:t>
            </a:r>
          </a:p>
          <a:p>
            <a:pPr lvl="1"/>
            <a:r>
              <a:rPr lang="zh-TW" altLang="en-US" sz="2400" dirty="0"/>
              <a:t>參加</a:t>
            </a:r>
            <a:r>
              <a:rPr lang="en-US" altLang="zh-TW" sz="2400" dirty="0"/>
              <a:t>CPE</a:t>
            </a:r>
            <a:r>
              <a:rPr lang="zh-TW" altLang="en-US" sz="2400" dirty="0"/>
              <a:t>測驗，測驗結果</a:t>
            </a:r>
            <a:endParaRPr lang="en-US" altLang="zh-TW" sz="2400" dirty="0"/>
          </a:p>
          <a:p>
            <a:pPr lvl="2"/>
            <a:r>
              <a:rPr lang="zh-TW" altLang="en-US" sz="2400" dirty="0"/>
              <a:t>完成一題 </a:t>
            </a:r>
            <a:r>
              <a:rPr lang="en-US" altLang="zh-TW" sz="2400" dirty="0"/>
              <a:t>+</a:t>
            </a:r>
            <a:r>
              <a:rPr lang="zh-TW" altLang="en-US" sz="2400" dirty="0"/>
              <a:t> </a:t>
            </a:r>
            <a:r>
              <a:rPr lang="en-US" altLang="zh-TW" sz="2400" dirty="0"/>
              <a:t>10</a:t>
            </a:r>
          </a:p>
          <a:p>
            <a:pPr lvl="2"/>
            <a:r>
              <a:rPr lang="zh-TW" altLang="en-US" sz="2400" dirty="0"/>
              <a:t>完成二題 </a:t>
            </a:r>
            <a:r>
              <a:rPr lang="en-US" altLang="zh-TW" sz="2400" dirty="0"/>
              <a:t>+</a:t>
            </a:r>
            <a:r>
              <a:rPr lang="zh-TW" altLang="en-US" sz="2400" dirty="0"/>
              <a:t> </a:t>
            </a:r>
            <a:r>
              <a:rPr lang="en-US" altLang="zh-TW" sz="2400" dirty="0"/>
              <a:t>30</a:t>
            </a:r>
          </a:p>
          <a:p>
            <a:pPr lvl="2"/>
            <a:r>
              <a:rPr lang="zh-TW" altLang="en-US" sz="2400" dirty="0"/>
              <a:t>完成三題 </a:t>
            </a:r>
            <a:r>
              <a:rPr lang="en-US" altLang="zh-TW" sz="2400" dirty="0"/>
              <a:t>+</a:t>
            </a:r>
            <a:r>
              <a:rPr lang="zh-TW" altLang="en-US" sz="2400" dirty="0"/>
              <a:t> </a:t>
            </a:r>
            <a:r>
              <a:rPr lang="en-US" altLang="zh-TW" sz="2400" dirty="0"/>
              <a:t>50</a:t>
            </a:r>
          </a:p>
          <a:p>
            <a:pPr lvl="2"/>
            <a:r>
              <a:rPr lang="zh-TW" altLang="en-US" sz="2400" dirty="0"/>
              <a:t>四題以上 </a:t>
            </a:r>
            <a:r>
              <a:rPr lang="zh-TW" altLang="en-US" sz="2400" dirty="0">
                <a:solidFill>
                  <a:srgbClr val="FF0000"/>
                </a:solidFill>
              </a:rPr>
              <a:t>平時作業及小考滿分</a:t>
            </a:r>
            <a:endParaRPr lang="en-US" altLang="zh-TW" sz="2400" dirty="0">
              <a:solidFill>
                <a:srgbClr val="FF0000"/>
              </a:solidFill>
            </a:endParaRPr>
          </a:p>
          <a:p>
            <a:endParaRPr lang="zh-TW" altLang="en-US" dirty="0"/>
          </a:p>
        </p:txBody>
      </p:sp>
    </p:spTree>
    <p:extLst>
      <p:ext uri="{BB962C8B-B14F-4D97-AF65-F5344CB8AC3E}">
        <p14:creationId xmlns:p14="http://schemas.microsoft.com/office/powerpoint/2010/main" val="226899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大學生程式能力檢定 </a:t>
            </a:r>
            <a:r>
              <a:rPr lang="en-US" altLang="zh-TW" dirty="0" smtClean="0"/>
              <a:t>(CPE</a:t>
            </a:r>
            <a:r>
              <a:rPr lang="zh-TW" altLang="en-US" dirty="0" smtClean="0"/>
              <a:t>測驗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a:latin typeface="Arial" panose="020B0604020202020204" pitchFamily="34" charset="0"/>
              </a:rPr>
              <a:t>ACM ICPC</a:t>
            </a:r>
            <a:r>
              <a:rPr lang="zh-TW" altLang="en-US" dirty="0">
                <a:latin typeface="Arial" panose="020B0604020202020204" pitchFamily="34" charset="0"/>
              </a:rPr>
              <a:t>（</a:t>
            </a:r>
            <a:r>
              <a:rPr lang="en-US" altLang="zh-TW" dirty="0">
                <a:latin typeface="Arial" panose="020B0604020202020204" pitchFamily="34" charset="0"/>
              </a:rPr>
              <a:t>International Collegiate Programming Contest</a:t>
            </a:r>
            <a:r>
              <a:rPr lang="zh-TW" altLang="zh-TW" dirty="0">
                <a:latin typeface="微軟正黑體" panose="020B0604030504040204" pitchFamily="34" charset="-120"/>
              </a:rPr>
              <a:t>，國際大學程式競賽</a:t>
            </a:r>
            <a:r>
              <a:rPr lang="zh-TW" altLang="en-US" dirty="0">
                <a:latin typeface="微軟正黑體" panose="020B0604030504040204" pitchFamily="34" charset="-120"/>
              </a:rPr>
              <a:t>）</a:t>
            </a:r>
            <a:endParaRPr lang="en-US" altLang="zh-TW" dirty="0">
              <a:latin typeface="微軟正黑體" panose="020B0604030504040204" pitchFamily="34" charset="-120"/>
            </a:endParaRPr>
          </a:p>
          <a:p>
            <a:r>
              <a:rPr lang="zh-TW" altLang="zh-TW" dirty="0">
                <a:latin typeface="Arial" panose="020B0604020202020204" pitchFamily="34" charset="0"/>
              </a:rPr>
              <a:t>1970</a:t>
            </a:r>
            <a:r>
              <a:rPr lang="zh-TW" altLang="zh-TW" dirty="0">
                <a:latin typeface="微軟正黑體" panose="020B0604030504040204" pitchFamily="34" charset="-120"/>
              </a:rPr>
              <a:t>年</a:t>
            </a:r>
            <a:r>
              <a:rPr lang="zh-TW" altLang="en-US" dirty="0">
                <a:latin typeface="微軟正黑體" panose="020B0604030504040204" pitchFamily="34" charset="-120"/>
              </a:rPr>
              <a:t>美國</a:t>
            </a:r>
            <a:r>
              <a:rPr lang="zh-TW" altLang="zh-TW" dirty="0">
                <a:latin typeface="Arial" panose="020B0604020202020204" pitchFamily="34" charset="0"/>
                <a:hlinkClick r:id="rId2" tooltip="Texas A&amp;M University"/>
              </a:rPr>
              <a:t>Texas A&amp;M University</a:t>
            </a:r>
            <a:r>
              <a:rPr lang="zh-TW" altLang="zh-TW" dirty="0">
                <a:latin typeface="微軟正黑體" panose="020B0604030504040204" pitchFamily="34" charset="-120"/>
              </a:rPr>
              <a:t>大學程式</a:t>
            </a:r>
            <a:r>
              <a:rPr lang="zh-TW" altLang="zh-TW" dirty="0" smtClean="0">
                <a:latin typeface="微軟正黑體" panose="020B0604030504040204" pitchFamily="34" charset="-120"/>
              </a:rPr>
              <a:t>比賽</a:t>
            </a:r>
            <a:endParaRPr lang="en-US" altLang="zh-TW" dirty="0" smtClean="0">
              <a:latin typeface="微軟正黑體" panose="020B0604030504040204" pitchFamily="34" charset="-120"/>
            </a:endParaRPr>
          </a:p>
          <a:p>
            <a:r>
              <a:rPr lang="zh-TW" altLang="zh-TW" dirty="0">
                <a:latin typeface="Arial" panose="020B0604020202020204" pitchFamily="34" charset="0"/>
              </a:rPr>
              <a:t>1991</a:t>
            </a:r>
            <a:r>
              <a:rPr lang="zh-TW" altLang="en-US" dirty="0">
                <a:latin typeface="微軟正黑體" panose="020B0604030504040204" pitchFamily="34" charset="-120"/>
              </a:rPr>
              <a:t>年：亞洲首支隊伍參加世界總決賽－國立交通大學</a:t>
            </a:r>
            <a:r>
              <a:rPr lang="zh-TW" altLang="en-US" dirty="0"/>
              <a:t>。</a:t>
            </a:r>
            <a:endParaRPr lang="zh-TW" altLang="en-US" dirty="0">
              <a:latin typeface="微軟正黑體" panose="020B0604030504040204" pitchFamily="34" charset="-120"/>
            </a:endParaRPr>
          </a:p>
          <a:p>
            <a:r>
              <a:rPr lang="zh-TW" altLang="zh-TW" dirty="0">
                <a:latin typeface="Arial" panose="020B0604020202020204" pitchFamily="34" charset="0"/>
              </a:rPr>
              <a:t>1995</a:t>
            </a:r>
            <a:r>
              <a:rPr lang="zh-TW" altLang="en-US" dirty="0">
                <a:latin typeface="微軟正黑體" panose="020B0604030504040204" pitchFamily="34" charset="-120"/>
              </a:rPr>
              <a:t>年：</a:t>
            </a:r>
            <a:r>
              <a:rPr lang="zh-TW" altLang="en-US" u="sng" dirty="0">
                <a:solidFill>
                  <a:schemeClr val="hlink"/>
                </a:solidFill>
                <a:latin typeface="微軟正黑體" panose="020B0604030504040204" pitchFamily="34" charset="-120"/>
              </a:rPr>
              <a:t>台灣</a:t>
            </a:r>
            <a:r>
              <a:rPr lang="zh-TW" altLang="en-US" dirty="0">
                <a:latin typeface="微軟正黑體" panose="020B0604030504040204" pitchFamily="34" charset="-120"/>
              </a:rPr>
              <a:t>首度舉辦</a:t>
            </a:r>
            <a:r>
              <a:rPr lang="zh-TW" altLang="en-US" u="sng" dirty="0">
                <a:solidFill>
                  <a:schemeClr val="hlink"/>
                </a:solidFill>
                <a:latin typeface="微軟正黑體" panose="020B0604030504040204" pitchFamily="34" charset="-120"/>
              </a:rPr>
              <a:t>亞洲區域賽</a:t>
            </a:r>
            <a:endParaRPr lang="en-US" altLang="zh-TW" dirty="0">
              <a:latin typeface="微軟正黑體" panose="020B0604030504040204" pitchFamily="34" charset="-120"/>
            </a:endParaRPr>
          </a:p>
          <a:p>
            <a:pPr lvl="1"/>
            <a:endParaRPr lang="zh-TW" altLang="en-US" dirty="0"/>
          </a:p>
        </p:txBody>
      </p:sp>
    </p:spTree>
    <p:extLst>
      <p:ext uri="{BB962C8B-B14F-4D97-AF65-F5344CB8AC3E}">
        <p14:creationId xmlns:p14="http://schemas.microsoft.com/office/powerpoint/2010/main" val="13602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Arial" panose="020B0604020202020204" pitchFamily="34" charset="0"/>
              </a:rPr>
              <a:t>UVA </a:t>
            </a:r>
            <a:r>
              <a:rPr lang="zh-TW" altLang="en-US" sz="4000" dirty="0"/>
              <a:t>線上</a:t>
            </a:r>
            <a:r>
              <a:rPr lang="zh-TW" altLang="en-US" sz="4000" dirty="0" smtClean="0"/>
              <a:t>評審 </a:t>
            </a:r>
            <a:r>
              <a:rPr lang="en-US" altLang="zh-TW" sz="4000" dirty="0" smtClean="0"/>
              <a:t>(</a:t>
            </a:r>
            <a:r>
              <a:rPr lang="en-US" altLang="en-US" sz="4000" dirty="0">
                <a:latin typeface="Arial" panose="020B0604020202020204" pitchFamily="34" charset="0"/>
              </a:rPr>
              <a:t>http://uva.onlinejudge.org</a:t>
            </a:r>
            <a:r>
              <a:rPr lang="en-US" altLang="en-US" sz="4000" dirty="0" smtClean="0">
                <a:latin typeface="Arial" panose="020B0604020202020204" pitchFamily="34" charset="0"/>
              </a:rPr>
              <a:t>/</a:t>
            </a:r>
            <a:r>
              <a:rPr lang="en-US" altLang="zh-TW" sz="4000" dirty="0" smtClean="0">
                <a:latin typeface="Arial" panose="020B0604020202020204" pitchFamily="34" charset="0"/>
              </a:rPr>
              <a:t>)</a:t>
            </a:r>
            <a:endParaRPr lang="zh-TW" altLang="en-US" sz="4000" dirty="0"/>
          </a:p>
        </p:txBody>
      </p:sp>
      <p:sp>
        <p:nvSpPr>
          <p:cNvPr id="3" name="內容版面配置區 2"/>
          <p:cNvSpPr>
            <a:spLocks noGrp="1"/>
          </p:cNvSpPr>
          <p:nvPr>
            <p:ph idx="1"/>
          </p:nvPr>
        </p:nvSpPr>
        <p:spPr/>
        <p:txBody>
          <a:bodyPr/>
          <a:lstStyle/>
          <a:p>
            <a:pPr>
              <a:lnSpc>
                <a:spcPct val="80000"/>
              </a:lnSpc>
            </a:pPr>
            <a:r>
              <a:rPr lang="zh-TW" altLang="en-US" dirty="0">
                <a:latin typeface="微軟正黑體" panose="020B0604030504040204" pitchFamily="34" charset="-120"/>
              </a:rPr>
              <a:t>線上即時評分系統</a:t>
            </a:r>
            <a:r>
              <a:rPr lang="en-US" altLang="en-US"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rPr>
              <a:t>電腦自動評分</a:t>
            </a:r>
            <a:r>
              <a:rPr lang="en-US" altLang="en-US"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ndParaRPr>
          </a:p>
          <a:p>
            <a:pPr>
              <a:lnSpc>
                <a:spcPct val="80000"/>
              </a:lnSpc>
            </a:pPr>
            <a:r>
              <a:rPr lang="zh-TW" altLang="en-US" dirty="0">
                <a:latin typeface="微軟正黑體" panose="020B0604030504040204" pitchFamily="34" charset="-120"/>
              </a:rPr>
              <a:t>題目來源：</a:t>
            </a:r>
            <a:r>
              <a:rPr lang="en-US" altLang="zh-TW" dirty="0">
                <a:latin typeface="Arial" panose="020B0604020202020204" pitchFamily="34" charset="0"/>
              </a:rPr>
              <a:t>ACM ICPC</a:t>
            </a:r>
          </a:p>
          <a:p>
            <a:pPr>
              <a:lnSpc>
                <a:spcPct val="80000"/>
              </a:lnSpc>
            </a:pPr>
            <a:r>
              <a:rPr lang="zh-TW" altLang="en-US" dirty="0">
                <a:latin typeface="微軟正黑體" panose="020B0604030504040204" pitchFamily="34" charset="-120"/>
              </a:rPr>
              <a:t>題目總數：超過</a:t>
            </a:r>
            <a:r>
              <a:rPr lang="en-US" altLang="zh-TW" dirty="0">
                <a:latin typeface="Arial" panose="020B0604020202020204" pitchFamily="34" charset="0"/>
              </a:rPr>
              <a:t>3600</a:t>
            </a:r>
            <a:r>
              <a:rPr lang="zh-TW" altLang="en-US" dirty="0">
                <a:latin typeface="微軟正黑體" panose="020B0604030504040204" pitchFamily="34" charset="-120"/>
              </a:rPr>
              <a:t>題</a:t>
            </a:r>
            <a:endParaRPr lang="en-US" altLang="zh-TW" dirty="0">
              <a:latin typeface="微軟正黑體" panose="020B0604030504040204" pitchFamily="34" charset="-120"/>
            </a:endParaRPr>
          </a:p>
          <a:p>
            <a:endParaRPr lang="zh-TW" altLang="en-US" dirty="0"/>
          </a:p>
        </p:txBody>
      </p:sp>
      <p:pic>
        <p:nvPicPr>
          <p:cNvPr id="5" name="圖片 4"/>
          <p:cNvPicPr>
            <a:picLocks noChangeAspect="1"/>
          </p:cNvPicPr>
          <p:nvPr/>
        </p:nvPicPr>
        <p:blipFill>
          <a:blip r:embed="rId2"/>
          <a:stretch>
            <a:fillRect/>
          </a:stretch>
        </p:blipFill>
        <p:spPr>
          <a:xfrm>
            <a:off x="5332394" y="2529033"/>
            <a:ext cx="6495551" cy="3496381"/>
          </a:xfrm>
          <a:prstGeom prst="rect">
            <a:avLst/>
          </a:prstGeom>
        </p:spPr>
      </p:pic>
    </p:spTree>
    <p:extLst>
      <p:ext uri="{BB962C8B-B14F-4D97-AF65-F5344CB8AC3E}">
        <p14:creationId xmlns:p14="http://schemas.microsoft.com/office/powerpoint/2010/main" val="157987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題目格式</a:t>
            </a:r>
            <a:endParaRPr lang="zh-TW" altLang="en-US" dirty="0"/>
          </a:p>
        </p:txBody>
      </p:sp>
      <p:sp>
        <p:nvSpPr>
          <p:cNvPr id="3" name="內容版面配置區 2"/>
          <p:cNvSpPr>
            <a:spLocks noGrp="1"/>
          </p:cNvSpPr>
          <p:nvPr>
            <p:ph idx="1"/>
          </p:nvPr>
        </p:nvSpPr>
        <p:spPr/>
        <p:txBody>
          <a:bodyPr/>
          <a:lstStyle/>
          <a:p>
            <a:r>
              <a:rPr lang="zh-TW" altLang="en-US" dirty="0" smtClean="0"/>
              <a:t>題目描述</a:t>
            </a:r>
            <a:endParaRPr lang="en-US" altLang="zh-TW" dirty="0" smtClean="0"/>
          </a:p>
          <a:p>
            <a:r>
              <a:rPr lang="zh-TW" altLang="en-US" dirty="0"/>
              <a:t>輸入</a:t>
            </a:r>
            <a:r>
              <a:rPr lang="zh-TW" altLang="en-US" dirty="0" smtClean="0"/>
              <a:t>格式</a:t>
            </a:r>
            <a:endParaRPr lang="en-US" altLang="zh-TW" dirty="0" smtClean="0"/>
          </a:p>
          <a:p>
            <a:r>
              <a:rPr lang="zh-TW" altLang="en-US" dirty="0"/>
              <a:t>輸出</a:t>
            </a:r>
            <a:r>
              <a:rPr lang="zh-TW" altLang="en-US" dirty="0" smtClean="0"/>
              <a:t>格式</a:t>
            </a:r>
            <a:endParaRPr lang="en-US" altLang="zh-TW" dirty="0" smtClean="0"/>
          </a:p>
          <a:p>
            <a:r>
              <a:rPr lang="zh-TW" altLang="en-US" dirty="0" smtClean="0"/>
              <a:t>輸入樣本</a:t>
            </a:r>
            <a:endParaRPr lang="en-US" altLang="zh-TW" dirty="0" smtClean="0"/>
          </a:p>
          <a:p>
            <a:r>
              <a:rPr lang="zh-TW" altLang="en-US" dirty="0"/>
              <a:t>輸出樣本</a:t>
            </a:r>
          </a:p>
        </p:txBody>
      </p:sp>
      <p:pic>
        <p:nvPicPr>
          <p:cNvPr id="4" name="圖片 3"/>
          <p:cNvPicPr>
            <a:picLocks noChangeAspect="1"/>
          </p:cNvPicPr>
          <p:nvPr/>
        </p:nvPicPr>
        <p:blipFill>
          <a:blip r:embed="rId2"/>
          <a:stretch>
            <a:fillRect/>
          </a:stretch>
        </p:blipFill>
        <p:spPr>
          <a:xfrm>
            <a:off x="5399844" y="365125"/>
            <a:ext cx="5953956" cy="6192114"/>
          </a:xfrm>
          <a:prstGeom prst="rect">
            <a:avLst/>
          </a:prstGeom>
          <a:ln>
            <a:solidFill>
              <a:schemeClr val="tx1"/>
            </a:solidFill>
          </a:ln>
        </p:spPr>
      </p:pic>
    </p:spTree>
    <p:extLst>
      <p:ext uri="{BB962C8B-B14F-4D97-AF65-F5344CB8AC3E}">
        <p14:creationId xmlns:p14="http://schemas.microsoft.com/office/powerpoint/2010/main" val="19990043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2278</Words>
  <Application>Microsoft Office PowerPoint</Application>
  <PresentationFormat>寬螢幕</PresentationFormat>
  <Paragraphs>306</Paragraphs>
  <Slides>35</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35</vt:i4>
      </vt:variant>
    </vt:vector>
  </HeadingPairs>
  <TitlesOfParts>
    <vt:vector size="46" baseType="lpstr">
      <vt:lpstr>Arial Unicode MS</vt:lpstr>
      <vt:lpstr>微軟正黑體</vt:lpstr>
      <vt:lpstr>新細明體</vt:lpstr>
      <vt:lpstr>Arial</vt:lpstr>
      <vt:lpstr>Calibri</vt:lpstr>
      <vt:lpstr>Courier New</vt:lpstr>
      <vt:lpstr>Franklin Gothic Medium</vt:lpstr>
      <vt:lpstr>Tahoma</vt:lpstr>
      <vt:lpstr>Times New Roman</vt:lpstr>
      <vt:lpstr>Wingdings</vt:lpstr>
      <vt:lpstr>Office 佈景主題</vt:lpstr>
      <vt:lpstr>資料結構實務</vt:lpstr>
      <vt:lpstr>本日課程</vt:lpstr>
      <vt:lpstr>授課教師</vt:lpstr>
      <vt:lpstr>課程目標</vt:lpstr>
      <vt:lpstr>課程規劃</vt:lpstr>
      <vt:lpstr>成績計算</vt:lpstr>
      <vt:lpstr>大學生程式能力檢定 (CPE測驗)</vt:lpstr>
      <vt:lpstr>UVA 線上評審 (http://uva.onlinejudge.org/)</vt:lpstr>
      <vt:lpstr>題目格式</vt:lpstr>
      <vt:lpstr>題目難易程度分級</vt:lpstr>
      <vt:lpstr>國際計算機器協會程式競賽台灣協會</vt:lpstr>
      <vt:lpstr>大學程式能力檢定(CPE)</vt:lpstr>
      <vt:lpstr>CPE辦理方式</vt:lpstr>
      <vt:lpstr>CPE計分規則</vt:lpstr>
      <vt:lpstr>CPE排名規則</vt:lpstr>
      <vt:lpstr>CPE程式設計規範</vt:lpstr>
      <vt:lpstr>CPE評審伺服器回傳之訊息(1)</vt:lpstr>
      <vt:lpstr>CPE評審伺服器回傳之訊息(2)</vt:lpstr>
      <vt:lpstr>CPE解題想法</vt:lpstr>
      <vt:lpstr>理解題意</vt:lpstr>
      <vt:lpstr>THE ONE-HANDED TYPIST (UVA10393)</vt:lpstr>
      <vt:lpstr>PowerPoint 簡報</vt:lpstr>
      <vt:lpstr>解法：找出某些字母不出現的最長單字</vt:lpstr>
      <vt:lpstr>PowerPoint 簡報</vt:lpstr>
      <vt:lpstr>挑選適合演算法</vt:lpstr>
      <vt:lpstr>估計程式效率</vt:lpstr>
      <vt:lpstr>估計記憶體用量</vt:lpstr>
      <vt:lpstr>估計時間</vt:lpstr>
      <vt:lpstr>從限制條件猜測解法</vt:lpstr>
      <vt:lpstr>程式測試資料</vt:lpstr>
      <vt:lpstr>測試資料範圍</vt:lpstr>
      <vt:lpstr>10460: YOU CAN SAY 11(UVA10929)</vt:lpstr>
      <vt:lpstr>軟體測試</vt:lpstr>
      <vt:lpstr>邊界測試 (Boundary Test)</vt:lpstr>
      <vt:lpstr>善用既有資源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資料結構實務</dc:title>
  <dc:creator>Jainshone Chung</dc:creator>
  <cp:lastModifiedBy>Jainshone Chung</cp:lastModifiedBy>
  <cp:revision>29</cp:revision>
  <dcterms:created xsi:type="dcterms:W3CDTF">2020-09-10T02:45:59Z</dcterms:created>
  <dcterms:modified xsi:type="dcterms:W3CDTF">2021-08-09T08:55:20Z</dcterms:modified>
</cp:coreProperties>
</file>