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A198-8C29-4C37-A662-991B74F6962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B5CB8-9921-4B78-A530-9D9CB013F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503891-352D-4852-8686-6EF67531806D}" type="slidenum">
              <a:rPr lang="zh-TW" altLang="en-US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9100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31BF2D8-FCCC-4535-A38C-4AA0296B43A7}" type="slidenum">
              <a:rPr lang="zh-TW" altLang="en-US" sz="1200"/>
              <a:pPr eaLnBrk="1" hangingPunct="1"/>
              <a:t>20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265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00B0F0"/>
          </a:solidFill>
        </p:spPr>
        <p:txBody>
          <a:bodyPr anchor="b">
            <a:norm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0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97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5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0654"/>
          </a:xfrm>
          <a:solidFill>
            <a:srgbClr val="00B0F0"/>
          </a:solidFill>
        </p:spPr>
        <p:txBody>
          <a:bodyPr/>
          <a:lstStyle>
            <a:lvl1pPr>
              <a:defRPr b="1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916" y="1130968"/>
            <a:ext cx="11646568" cy="5233737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1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4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50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4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24CF-5455-43D3-9994-6ADE33D9BD15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5D57-C507-45EF-949B-A92FE2D3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4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</a:t>
            </a:r>
            <a:r>
              <a:rPr lang="zh-TW" altLang="en-US" sz="4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語言</a:t>
            </a:r>
            <a:r>
              <a:rPr lang="zh-TW" altLang="en-US" sz="4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基本輸出與</a:t>
            </a:r>
            <a:r>
              <a:rPr lang="zh-TW" altLang="en-US" sz="4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輸入方法</a:t>
            </a:r>
            <a:endParaRPr lang="zh-TW" altLang="en-US" sz="48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1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</a:t>
            </a:r>
            <a:r>
              <a:rPr lang="zh-TW" altLang="zh-TW" dirty="0">
                <a:latin typeface="Arial" panose="020B0604020202020204" pitchFamily="34" charset="0"/>
              </a:rPr>
              <a:t>語言的</a:t>
            </a:r>
            <a:r>
              <a:rPr lang="en-US" altLang="zh-TW" dirty="0">
                <a:latin typeface="Arial" panose="020B0604020202020204" pitchFamily="34" charset="0"/>
              </a:rPr>
              <a:t>FGETS</a:t>
            </a:r>
            <a:r>
              <a:rPr lang="zh-TW" altLang="zh-TW" dirty="0">
                <a:latin typeface="Arial" panose="020B0604020202020204" pitchFamily="34" charset="0"/>
              </a:rPr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</a:rPr>
              <a:t>scanf</a:t>
            </a:r>
            <a:r>
              <a:rPr lang="zh-TW" altLang="zh-TW" dirty="0">
                <a:latin typeface="Arial" panose="020B0604020202020204" pitchFamily="34" charset="0"/>
              </a:rPr>
              <a:t>讀入字串</a:t>
            </a:r>
            <a:r>
              <a:rPr lang="zh-TW" altLang="en-US" dirty="0">
                <a:latin typeface="Arial" panose="020B0604020202020204" pitchFamily="34" charset="0"/>
              </a:rPr>
              <a:t>時，若</a:t>
            </a:r>
            <a:r>
              <a:rPr lang="zh-TW" altLang="zh-TW" dirty="0">
                <a:latin typeface="Arial" panose="020B0604020202020204" pitchFamily="34" charset="0"/>
              </a:rPr>
              <a:t>遇到空白字元，</a:t>
            </a:r>
            <a:r>
              <a:rPr lang="zh-TW" altLang="en-US" dirty="0">
                <a:latin typeface="Arial" panose="020B0604020202020204" pitchFamily="34" charset="0"/>
              </a:rPr>
              <a:t>就停止。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</a:rPr>
              <a:t>fgets</a:t>
            </a:r>
            <a:r>
              <a:rPr lang="zh-TW" altLang="en-US" dirty="0">
                <a:latin typeface="Arial" panose="020B0604020202020204" pitchFamily="34" charset="0"/>
              </a:rPr>
              <a:t>可讀取</a:t>
            </a:r>
            <a:r>
              <a:rPr lang="zh-TW" altLang="zh-TW" dirty="0">
                <a:latin typeface="Arial" panose="020B0604020202020204" pitchFamily="34" charset="0"/>
              </a:rPr>
              <a:t>一整列資料</a:t>
            </a:r>
            <a:r>
              <a:rPr lang="zh-TW" altLang="en-US" dirty="0">
                <a:latin typeface="Arial" panose="020B0604020202020204" pitchFamily="34" charset="0"/>
              </a:rPr>
              <a:t>，格式如下：</a:t>
            </a:r>
            <a:endParaRPr lang="en-US" altLang="zh-TW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TW" altLang="en-US" dirty="0">
                <a:latin typeface="Arial" panose="020B0604020202020204" pitchFamily="34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char *</a:t>
            </a:r>
            <a:r>
              <a:rPr lang="en-US" altLang="zh-TW" dirty="0" err="1">
                <a:solidFill>
                  <a:srgbClr val="0000FF"/>
                </a:solidFill>
                <a:latin typeface="Courier New" panose="02070309020205020404" pitchFamily="49" charset="0"/>
              </a:rPr>
              <a:t>fgets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TW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str,int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num,FILE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 *stream);</a:t>
            </a:r>
          </a:p>
          <a:p>
            <a:r>
              <a:rPr lang="en-US" altLang="zh-TW" dirty="0" err="1">
                <a:latin typeface="Arial" panose="020B0604020202020204" pitchFamily="34" charset="0"/>
              </a:rPr>
              <a:t>fgets</a:t>
            </a:r>
            <a:r>
              <a:rPr lang="zh-TW" altLang="zh-TW" dirty="0">
                <a:latin typeface="Arial" panose="020B0604020202020204" pitchFamily="34" charset="0"/>
              </a:rPr>
              <a:t>讀取</a:t>
            </a:r>
            <a:r>
              <a:rPr lang="zh-TW" altLang="en-US" dirty="0">
                <a:latin typeface="Arial" panose="020B0604020202020204" pitchFamily="34" charset="0"/>
              </a:rPr>
              <a:t>資料</a:t>
            </a:r>
            <a:r>
              <a:rPr lang="zh-TW" altLang="zh-TW" dirty="0">
                <a:latin typeface="Arial" panose="020B0604020202020204" pitchFamily="34" charset="0"/>
              </a:rPr>
              <a:t>直到換行字元「</a:t>
            </a:r>
            <a:r>
              <a:rPr lang="en-US" altLang="zh-TW" dirty="0">
                <a:latin typeface="Arial" panose="020B0604020202020204" pitchFamily="34" charset="0"/>
              </a:rPr>
              <a:t>\n</a:t>
            </a:r>
            <a:r>
              <a:rPr lang="zh-TW" altLang="zh-TW" dirty="0">
                <a:latin typeface="Arial" panose="020B0604020202020204" pitchFamily="34" charset="0"/>
              </a:rPr>
              <a:t>」或資料結束</a:t>
            </a:r>
            <a:r>
              <a:rPr lang="en-US" altLang="zh-TW" dirty="0">
                <a:latin typeface="Arial" panose="020B0604020202020204" pitchFamily="34" charset="0"/>
              </a:rPr>
              <a:t> (EOF)</a:t>
            </a:r>
            <a:r>
              <a:rPr lang="zh-TW" altLang="zh-TW" dirty="0">
                <a:latin typeface="Arial" panose="020B0604020202020204" pitchFamily="34" charset="0"/>
              </a:rPr>
              <a:t>，或最多讀入</a:t>
            </a:r>
            <a:r>
              <a:rPr lang="en-US" altLang="zh-TW" dirty="0">
                <a:latin typeface="Arial" panose="020B0604020202020204" pitchFamily="34" charset="0"/>
              </a:rPr>
              <a:t>num-1</a:t>
            </a:r>
            <a:r>
              <a:rPr lang="zh-TW" altLang="zh-TW" dirty="0">
                <a:latin typeface="Arial" panose="020B0604020202020204" pitchFamily="34" charset="0"/>
              </a:rPr>
              <a:t>個字元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zh-TW" altLang="zh-TW" dirty="0">
                <a:latin typeface="Arial" panose="020B0604020202020204" pitchFamily="34" charset="0"/>
              </a:rPr>
              <a:t>所得字串會以「</a:t>
            </a:r>
            <a:r>
              <a:rPr lang="en-US" altLang="zh-TW" dirty="0">
                <a:latin typeface="Arial" panose="020B0604020202020204" pitchFamily="34" charset="0"/>
              </a:rPr>
              <a:t>\0</a:t>
            </a:r>
            <a:r>
              <a:rPr lang="zh-TW" altLang="zh-TW" dirty="0">
                <a:latin typeface="Arial" panose="020B0604020202020204" pitchFamily="34" charset="0"/>
              </a:rPr>
              <a:t>」結尾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zh-TW" altLang="zh-TW" dirty="0">
                <a:latin typeface="Arial" panose="020B0604020202020204" pitchFamily="34" charset="0"/>
              </a:rPr>
              <a:t>若有換行字元也會一併讀取進來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zh-TW" altLang="zh-TW" dirty="0">
                <a:latin typeface="Arial" panose="020B0604020202020204" pitchFamily="34" charset="0"/>
              </a:rPr>
              <a:t>若不希望所</a:t>
            </a:r>
            <a:r>
              <a:rPr lang="zh-TW" altLang="en-US" dirty="0">
                <a:latin typeface="Arial" panose="020B0604020202020204" pitchFamily="34" charset="0"/>
              </a:rPr>
              <a:t>讀</a:t>
            </a:r>
            <a:r>
              <a:rPr lang="zh-TW" altLang="zh-TW" dirty="0">
                <a:latin typeface="Arial" panose="020B0604020202020204" pitchFamily="34" charset="0"/>
              </a:rPr>
              <a:t>得的字串尾端含有換行字元，</a:t>
            </a:r>
            <a:r>
              <a:rPr lang="zh-TW" altLang="en-US" dirty="0">
                <a:latin typeface="Arial" panose="020B0604020202020204" pitchFamily="34" charset="0"/>
              </a:rPr>
              <a:t>可以下列將</a:t>
            </a:r>
            <a:r>
              <a:rPr lang="zh-TW" altLang="zh-TW" dirty="0">
                <a:latin typeface="Arial" panose="020B0604020202020204" pitchFamily="34" charset="0"/>
              </a:rPr>
              <a:t>換行字元則將之取代為「</a:t>
            </a:r>
            <a:r>
              <a:rPr lang="en-US" altLang="zh-TW" dirty="0">
                <a:latin typeface="Arial" panose="020B0604020202020204" pitchFamily="34" charset="0"/>
              </a:rPr>
              <a:t>\0</a:t>
            </a:r>
            <a:r>
              <a:rPr lang="zh-TW" altLang="zh-TW" dirty="0">
                <a:latin typeface="Arial" panose="020B0604020202020204" pitchFamily="34" charset="0"/>
              </a:rPr>
              <a:t>」。</a:t>
            </a:r>
            <a:endParaRPr lang="en-US" altLang="zh-TW" u="sng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05802" y="4831882"/>
            <a:ext cx="5698996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// for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  <a:b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(line[len-1]=='\n') line[len-1]='\0</a:t>
            </a: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zh-TW" altLang="zh-TW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C++</a:t>
            </a:r>
            <a:r>
              <a:rPr lang="zh-TW" altLang="zh-TW" dirty="0">
                <a:latin typeface="Arial" panose="020B0604020202020204" pitchFamily="34" charset="0"/>
              </a:rPr>
              <a:t>的</a:t>
            </a:r>
            <a:r>
              <a:rPr lang="en-US" altLang="zh-TW" dirty="0" smtClean="0">
                <a:latin typeface="Arial" panose="020B0604020202020204" pitchFamily="34" charset="0"/>
              </a:rPr>
              <a:t>CIN</a:t>
            </a:r>
            <a:r>
              <a:rPr lang="zh-TW" altLang="en-US" dirty="0" smtClean="0">
                <a:latin typeface="Arial" panose="020B0604020202020204" pitchFamily="34" charset="0"/>
              </a:rPr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char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ch,str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[64];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float value;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cin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value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42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Arial" panose="020B0604020202020204" pitchFamily="34" charset="0"/>
              </a:rPr>
              <a:t>cin.getline</a:t>
            </a:r>
            <a:r>
              <a:rPr lang="zh-TW" altLang="zh-TW" dirty="0" smtClean="0">
                <a:latin typeface="Arial" panose="020B0604020202020204" pitchFamily="34" charset="0"/>
              </a:rPr>
              <a:t>函</a:t>
            </a:r>
            <a:r>
              <a:rPr lang="zh-TW" altLang="zh-TW" dirty="0">
                <a:latin typeface="Arial" panose="020B0604020202020204" pitchFamily="34" charset="0"/>
              </a:rPr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讀取到換行字元「</a:t>
            </a:r>
            <a:r>
              <a:rPr lang="en-US" altLang="zh-TW" dirty="0"/>
              <a:t>\n</a:t>
            </a:r>
            <a:r>
              <a:rPr lang="zh-TW" altLang="zh-TW" dirty="0"/>
              <a:t>」或檔案結束</a:t>
            </a:r>
            <a:r>
              <a:rPr lang="en-US" altLang="zh-TW" dirty="0"/>
              <a:t> (</a:t>
            </a:r>
            <a:r>
              <a:rPr lang="en-US" altLang="zh-TW" dirty="0" err="1"/>
              <a:t>eof</a:t>
            </a:r>
            <a:r>
              <a:rPr lang="en-US" altLang="zh-TW" dirty="0"/>
              <a:t>) </a:t>
            </a:r>
            <a:r>
              <a:rPr lang="zh-TW" altLang="zh-TW" dirty="0"/>
              <a:t>為止，所讀得的字串不含換行字元「</a:t>
            </a:r>
            <a:r>
              <a:rPr lang="en-US" altLang="zh-TW" dirty="0"/>
              <a:t>\n</a:t>
            </a:r>
            <a:r>
              <a:rPr lang="zh-TW" altLang="zh-TW" dirty="0"/>
              <a:t>」，並會以「</a:t>
            </a:r>
            <a:r>
              <a:rPr lang="en-US" altLang="zh-TW" dirty="0"/>
              <a:t>\0</a:t>
            </a:r>
            <a:r>
              <a:rPr lang="zh-TW" altLang="zh-TW" dirty="0"/>
              <a:t>」結束</a:t>
            </a:r>
            <a:r>
              <a:rPr lang="zh-TW" altLang="en-US" dirty="0"/>
              <a:t>：</a:t>
            </a:r>
            <a:endParaRPr lang="en-US" altLang="zh-TW" u="sng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char line[64];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cin.getline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(line,64);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1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C++</a:t>
            </a:r>
            <a:r>
              <a:rPr lang="zh-TW" altLang="zh-TW" dirty="0" smtClean="0">
                <a:latin typeface="Arial" panose="020B0604020202020204" pitchFamily="34" charset="0"/>
              </a:rPr>
              <a:t>的</a:t>
            </a:r>
            <a:r>
              <a:rPr lang="en-US" altLang="zh-TW" dirty="0" err="1" smtClean="0">
                <a:latin typeface="Arial" panose="020B0604020202020204" pitchFamily="34" charset="0"/>
              </a:rPr>
              <a:t>cout</a:t>
            </a:r>
            <a:r>
              <a:rPr lang="zh-TW" altLang="zh-TW" dirty="0" smtClean="0">
                <a:latin typeface="Arial" panose="020B0604020202020204" pitchFamily="34" charset="0"/>
              </a:rPr>
              <a:t>函</a:t>
            </a:r>
            <a:r>
              <a:rPr lang="zh-TW" altLang="zh-TW" dirty="0">
                <a:latin typeface="Arial" panose="020B0604020202020204" pitchFamily="34" charset="0"/>
              </a:rPr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char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='A',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[64]="Apple";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=3;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float pi=3.14;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&lt;&lt;"Hello World!"&lt;&lt;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&lt;&lt;"Output: 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&lt;&lt;","&lt;&lt;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&lt;&lt;","&lt;&lt;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&lt;&lt;","&lt;&lt;pi&lt;&lt;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7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設定</a:t>
            </a:r>
            <a:r>
              <a:rPr lang="pt-BR" altLang="zh-TW" dirty="0" smtClean="0">
                <a:latin typeface="Arial" panose="020B0604020202020204" pitchFamily="34" charset="0"/>
              </a:rPr>
              <a:t>C</a:t>
            </a:r>
            <a:r>
              <a:rPr lang="pt-BR" altLang="zh-TW" dirty="0">
                <a:latin typeface="Arial" panose="020B0604020202020204" pitchFamily="34" charset="0"/>
              </a:rPr>
              <a:t>++</a:t>
            </a:r>
            <a:r>
              <a:rPr lang="zh-TW" altLang="zh-TW" dirty="0">
                <a:latin typeface="Arial" panose="020B0604020202020204" pitchFamily="34" charset="0"/>
              </a:rPr>
              <a:t>的</a:t>
            </a:r>
            <a:r>
              <a:rPr lang="en-US" altLang="zh-TW" dirty="0">
                <a:latin typeface="Arial" panose="020B0604020202020204" pitchFamily="34" charset="0"/>
              </a:rPr>
              <a:t>COUT</a:t>
            </a:r>
            <a:r>
              <a:rPr lang="zh-TW" altLang="zh-TW" dirty="0">
                <a:latin typeface="Arial" panose="020B0604020202020204" pitchFamily="34" charset="0"/>
              </a:rPr>
              <a:t>函式</a:t>
            </a:r>
            <a:r>
              <a:rPr lang="zh-TW" altLang="en-US" dirty="0">
                <a:latin typeface="Arial" panose="020B0604020202020204" pitchFamily="34" charset="0"/>
              </a:rPr>
              <a:t>輸出格式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spc="-150" dirty="0">
                <a:latin typeface="Courier New" pitchFamily="49" charset="0"/>
                <a:cs typeface="Courier New" pitchFamily="49" charset="0"/>
              </a:rPr>
              <a:t>必須先引入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zh-TW" spc="-150" dirty="0">
                <a:latin typeface="Courier New" pitchFamily="49" charset="0"/>
                <a:cs typeface="Courier New" pitchFamily="49" charset="0"/>
              </a:rPr>
              <a:t>標頭</a:t>
            </a:r>
            <a:r>
              <a:rPr lang="zh-TW" altLang="zh-TW" spc="-150" dirty="0" smtClean="0">
                <a:latin typeface="Courier New" pitchFamily="49" charset="0"/>
                <a:cs typeface="Courier New" pitchFamily="49" charset="0"/>
              </a:rPr>
              <a:t>檔</a:t>
            </a:r>
            <a:endParaRPr lang="en-US" altLang="zh-TW" spc="-15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TW" spc="-15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value=1.83;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(8)&lt;&lt;</a:t>
            </a:r>
            <a:r>
              <a:rPr lang="en-US" altLang="zh-TW" spc="-1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&lt;&lt;fixed&lt;&lt;value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194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C++</a:t>
            </a:r>
            <a:r>
              <a:rPr lang="zh-TW" altLang="en-US" dirty="0">
                <a:latin typeface="Arial" panose="020B0604020202020204" pitchFamily="34" charset="0"/>
              </a:rPr>
              <a:t>輸出格式化</a:t>
            </a:r>
            <a:r>
              <a:rPr lang="zh-TW" altLang="en-US" dirty="0" smtClean="0">
                <a:latin typeface="Arial" panose="020B0604020202020204" pitchFamily="34" charset="0"/>
              </a:rPr>
              <a:t>控制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4057">
                  <a:extLst>
                    <a:ext uri="{9D8B030D-6E8A-4147-A177-3AD203B41FA5}">
                      <a16:colId xmlns:a16="http://schemas.microsoft.com/office/drawing/2014/main" val="1905345717"/>
                    </a:ext>
                  </a:extLst>
                </a:gridCol>
                <a:gridCol w="6531543">
                  <a:extLst>
                    <a:ext uri="{9D8B030D-6E8A-4147-A177-3AD203B41FA5}">
                      <a16:colId xmlns:a16="http://schemas.microsoft.com/office/drawing/2014/main" val="390739099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setw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(n)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保留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n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個字元的寬度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7039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setfill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ch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內容長度不足時，要填補的字元。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69629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right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靠右對齊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711095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left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靠左對齊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03241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setprecision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(n)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設定小數點位數為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n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位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768856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fixed 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小數位數不足時補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20346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oct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進位表示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56731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dec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進位表示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7938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hex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16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進位表示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78965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showpos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強制顯示正負符號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94891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noshowpos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負數則顯示負號，但正數不顯示正號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82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3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</a:t>
            </a: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zh-TW" altLang="en-US" dirty="0">
                <a:latin typeface="Arial" panose="020B0604020202020204" pitchFamily="34" charset="0"/>
              </a:rPr>
              <a:t>筆資料（</a:t>
            </a:r>
            <a:r>
              <a:rPr lang="en-US" altLang="zh-TW" dirty="0">
                <a:latin typeface="Arial" panose="020B0604020202020204" pitchFamily="34" charset="0"/>
              </a:rPr>
              <a:t>C</a:t>
            </a:r>
            <a:r>
              <a:rPr lang="zh-TW" altLang="en-US" dirty="0">
                <a:latin typeface="Arial" panose="020B0604020202020204" pitchFamily="34" charset="0"/>
              </a:rPr>
              <a:t>語言）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第一列為欲處理的資料筆數</a:t>
            </a:r>
            <a:r>
              <a:rPr lang="zh-TW" altLang="en-US" dirty="0">
                <a:latin typeface="Arial" panose="020B0604020202020204" pitchFamily="34" charset="0"/>
              </a:rPr>
              <a:t>（</a:t>
            </a:r>
            <a:r>
              <a:rPr lang="zh-TW" altLang="zh-TW" dirty="0">
                <a:latin typeface="Arial" panose="020B0604020202020204" pitchFamily="34" charset="0"/>
              </a:rPr>
              <a:t>此處假設為</a:t>
            </a: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zh-TW" altLang="en-US" dirty="0">
                <a:latin typeface="Arial" panose="020B0604020202020204" pitchFamily="34" charset="0"/>
              </a:rPr>
              <a:t>）</a:t>
            </a:r>
            <a:r>
              <a:rPr lang="zh-TW" altLang="zh-TW" dirty="0">
                <a:latin typeface="Arial" panose="020B0604020202020204" pitchFamily="34" charset="0"/>
              </a:rPr>
              <a:t>。處理方式就是讀進</a:t>
            </a: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zh-TW" altLang="zh-TW" dirty="0">
                <a:latin typeface="Arial" panose="020B0604020202020204" pitchFamily="34" charset="0"/>
              </a:rPr>
              <a:t>之值，並執行</a:t>
            </a: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zh-TW" altLang="zh-TW" dirty="0">
                <a:latin typeface="Arial" panose="020B0604020202020204" pitchFamily="34" charset="0"/>
              </a:rPr>
              <a:t>次的迴圈，讀取往後的每筆</a:t>
            </a:r>
            <a:r>
              <a:rPr lang="zh-TW" altLang="zh-TW" dirty="0" smtClean="0">
                <a:latin typeface="Arial" panose="020B0604020202020204" pitchFamily="34" charset="0"/>
              </a:rPr>
              <a:t>資料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d",</a:t>
            </a:r>
            <a:r>
              <a:rPr lang="en-US" altLang="zh-TW" spc="-1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n--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/* </a:t>
            </a:r>
            <a:r>
              <a:rPr lang="zh-TW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依序讀取每筆資料，並處理之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*/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815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</a:t>
            </a: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zh-TW" altLang="en-US" dirty="0">
                <a:latin typeface="Arial" panose="020B0604020202020204" pitchFamily="34" charset="0"/>
              </a:rPr>
              <a:t>筆資料（</a:t>
            </a:r>
            <a:r>
              <a:rPr lang="en-US" altLang="zh-TW" dirty="0" smtClean="0">
                <a:latin typeface="Arial" panose="020B0604020202020204" pitchFamily="34" charset="0"/>
              </a:rPr>
              <a:t>C++</a:t>
            </a:r>
            <a:r>
              <a:rPr lang="zh-TW" altLang="en-US" dirty="0" smtClean="0">
                <a:latin typeface="Arial" panose="020B0604020202020204" pitchFamily="34" charset="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n--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// </a:t>
            </a:r>
            <a:r>
              <a:rPr lang="zh-TW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依序讀取每筆資料，並處理之 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5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讀至檔案結束</a:t>
            </a:r>
            <a:r>
              <a:rPr lang="zh-TW" altLang="en-US" dirty="0">
                <a:latin typeface="Arial" panose="020B0604020202020204" pitchFamily="34" charset="0"/>
              </a:rPr>
              <a:t>（</a:t>
            </a:r>
            <a:r>
              <a:rPr lang="en-US" altLang="zh-TW" dirty="0">
                <a:latin typeface="Arial" panose="020B0604020202020204" pitchFamily="34" charset="0"/>
              </a:rPr>
              <a:t>C</a:t>
            </a:r>
            <a:r>
              <a:rPr lang="zh-TW" altLang="en-US" dirty="0">
                <a:latin typeface="Arial" panose="020B0604020202020204" pitchFamily="34" charset="0"/>
              </a:rPr>
              <a:t>語言）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</a:rPr>
              <a:t>scanf</a:t>
            </a:r>
            <a:r>
              <a:rPr lang="zh-TW" altLang="zh-TW" dirty="0">
                <a:latin typeface="Arial" panose="020B0604020202020204" pitchFamily="34" charset="0"/>
              </a:rPr>
              <a:t>會回傳它成功讀入的元素個數；當讀到檔案結束時，</a:t>
            </a:r>
            <a:r>
              <a:rPr lang="en-US" altLang="zh-TW" dirty="0" err="1">
                <a:latin typeface="Arial" panose="020B0604020202020204" pitchFamily="34" charset="0"/>
              </a:rPr>
              <a:t>scanf</a:t>
            </a:r>
            <a:r>
              <a:rPr lang="zh-TW" altLang="zh-TW" dirty="0">
                <a:latin typeface="Arial" panose="020B0604020202020204" pitchFamily="34" charset="0"/>
              </a:rPr>
              <a:t>則回傳</a:t>
            </a:r>
            <a:r>
              <a:rPr lang="en-US" altLang="zh-TW" dirty="0" smtClean="0">
                <a:latin typeface="Arial" panose="020B0604020202020204" pitchFamily="34" charset="0"/>
              </a:rPr>
              <a:t>EOF</a:t>
            </a:r>
          </a:p>
          <a:p>
            <a:pPr>
              <a:defRPr/>
            </a:pP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x;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d",&amp;x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)!=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/* </a:t>
            </a:r>
            <a:r>
              <a:rPr lang="zh-TW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52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讀至檔案結束</a:t>
            </a:r>
            <a:r>
              <a:rPr lang="zh-TW" altLang="en-US" dirty="0">
                <a:latin typeface="Arial" panose="020B0604020202020204" pitchFamily="34" charset="0"/>
              </a:rPr>
              <a:t>（</a:t>
            </a:r>
            <a:r>
              <a:rPr lang="en-US" altLang="zh-TW" dirty="0" smtClean="0">
                <a:latin typeface="Arial" panose="020B0604020202020204" pitchFamily="34" charset="0"/>
              </a:rPr>
              <a:t>C++</a:t>
            </a:r>
            <a:r>
              <a:rPr lang="zh-TW" altLang="en-US" dirty="0" smtClean="0">
                <a:latin typeface="Arial" panose="020B0604020202020204" pitchFamily="34" charset="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當檔案結束時，</a:t>
            </a:r>
            <a:r>
              <a:rPr lang="en-US" altLang="zh-TW" dirty="0" err="1">
                <a:latin typeface="Arial" panose="020B0604020202020204" pitchFamily="34" charset="0"/>
              </a:rPr>
              <a:t>cin</a:t>
            </a:r>
            <a:r>
              <a:rPr lang="zh-TW" altLang="en-US" dirty="0">
                <a:latin typeface="Arial" panose="020B0604020202020204" pitchFamily="34" charset="0"/>
              </a:rPr>
              <a:t>得到的</a:t>
            </a:r>
            <a:r>
              <a:rPr lang="zh-TW" altLang="zh-TW" dirty="0">
                <a:latin typeface="Arial" panose="020B0604020202020204" pitchFamily="34" charset="0"/>
              </a:rPr>
              <a:t>值會變成</a:t>
            </a:r>
            <a:r>
              <a:rPr lang="en-US" altLang="zh-TW" dirty="0">
                <a:latin typeface="Arial" panose="020B0604020202020204" pitchFamily="34" charset="0"/>
              </a:rPr>
              <a:t>NULL</a:t>
            </a:r>
            <a:r>
              <a:rPr lang="zh-TW" altLang="zh-TW" dirty="0">
                <a:latin typeface="Arial" panose="020B0604020202020204" pitchFamily="34" charset="0"/>
              </a:rPr>
              <a:t>，也就是</a:t>
            </a:r>
            <a:r>
              <a:rPr lang="en-US" altLang="zh-TW" dirty="0">
                <a:latin typeface="Arial" panose="020B0604020202020204" pitchFamily="34" charset="0"/>
              </a:rPr>
              <a:t>0</a:t>
            </a:r>
            <a:r>
              <a:rPr lang="zh-TW" altLang="zh-TW" dirty="0">
                <a:latin typeface="Arial" panose="020B0604020202020204" pitchFamily="34" charset="0"/>
              </a:rPr>
              <a:t>，代表</a:t>
            </a:r>
            <a:r>
              <a:rPr lang="en-US" altLang="zh-TW" dirty="0" smtClean="0">
                <a:latin typeface="Arial" panose="020B0604020202020204" pitchFamily="34" charset="0"/>
              </a:rPr>
              <a:t>false</a:t>
            </a:r>
          </a:p>
          <a:p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x;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&gt;&gt;x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// </a:t>
            </a:r>
            <a:r>
              <a:rPr lang="zh-TW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67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螢幕顯示與輸出格式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4520"/>
            <a:ext cx="10515600" cy="4351338"/>
          </a:xfrm>
        </p:spPr>
        <p:txBody>
          <a:bodyPr/>
          <a:lstStyle/>
          <a:p>
            <a:r>
              <a:rPr lang="en-US" altLang="zh-TW" dirty="0" err="1">
                <a:latin typeface="微軟正黑體" charset="0"/>
                <a:ea typeface="微軟正黑體" charset="0"/>
              </a:rPr>
              <a:t>printf</a:t>
            </a:r>
            <a:r>
              <a:rPr lang="en-US" altLang="zh-TW" dirty="0">
                <a:latin typeface="微軟正黑體" charset="0"/>
                <a:ea typeface="微軟正黑體" charset="0"/>
              </a:rPr>
              <a:t>() </a:t>
            </a:r>
            <a:r>
              <a:rPr lang="zh-TW" altLang="en-US" dirty="0">
                <a:latin typeface="微軟正黑體" charset="0"/>
                <a:ea typeface="微軟正黑體" charset="0"/>
              </a:rPr>
              <a:t>的輸出格式控制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b="1" dirty="0" err="1">
                <a:solidFill>
                  <a:srgbClr val="0000FF"/>
                </a:solidFill>
                <a:latin typeface="微軟正黑體" charset="0"/>
                <a:ea typeface="微軟正黑體" charset="0"/>
              </a:rPr>
              <a:t>printf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(“</a:t>
            </a:r>
            <a:r>
              <a:rPr lang="zh-TW" altLang="en-US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格式化字串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”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,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 </a:t>
            </a:r>
            <a:r>
              <a:rPr lang="zh-TW" altLang="en-US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1, </a:t>
            </a:r>
            <a:r>
              <a:rPr lang="zh-TW" altLang="en-US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1, …)</a:t>
            </a:r>
            <a:r>
              <a:rPr lang="en-US" altLang="zh-TW" sz="4400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;</a:t>
            </a:r>
            <a:endParaRPr lang="zh-TW" alt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583355" y="2567158"/>
            <a:ext cx="6910940" cy="4110368"/>
            <a:chOff x="108" y="752"/>
            <a:chExt cx="6024" cy="347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" y="752"/>
              <a:ext cx="6024" cy="1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" y="2194"/>
              <a:ext cx="6024" cy="2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544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zh-TW" cap="none" dirty="0" smtClean="0">
                <a:latin typeface="Arial" panose="020B0604020202020204" pitchFamily="34" charset="0"/>
              </a:rPr>
              <a:t>讀至</a:t>
            </a:r>
            <a:r>
              <a:rPr lang="en-US" altLang="zh-TW" cap="none" dirty="0" smtClean="0">
                <a:latin typeface="Arial" panose="020B0604020202020204" pitchFamily="34" charset="0"/>
              </a:rPr>
              <a:t>0</a:t>
            </a:r>
            <a:r>
              <a:rPr lang="zh-TW" altLang="zh-TW" cap="none" dirty="0" smtClean="0">
                <a:latin typeface="Arial" panose="020B0604020202020204" pitchFamily="34" charset="0"/>
              </a:rPr>
              <a:t>結束</a:t>
            </a:r>
            <a:r>
              <a:rPr lang="zh-TW" altLang="en-US" cap="none" dirty="0" smtClean="0">
                <a:latin typeface="Arial" panose="020B0604020202020204" pitchFamily="34" charset="0"/>
              </a:rPr>
              <a:t>（</a:t>
            </a:r>
            <a:r>
              <a:rPr lang="en-US" altLang="zh-TW" cap="none" dirty="0" smtClean="0">
                <a:latin typeface="Arial" panose="020B0604020202020204" pitchFamily="34" charset="0"/>
              </a:rPr>
              <a:t>C</a:t>
            </a:r>
            <a:r>
              <a:rPr lang="zh-TW" altLang="en-US" cap="none" dirty="0" smtClean="0">
                <a:latin typeface="Arial" panose="020B0604020202020204" pitchFamily="34" charset="0"/>
              </a:rPr>
              <a:t>語言）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讀入資料，</a:t>
            </a:r>
            <a:r>
              <a:rPr lang="zh-TW" altLang="zh-TW" dirty="0">
                <a:latin typeface="Arial" panose="020B0604020202020204" pitchFamily="34" charset="0"/>
              </a:rPr>
              <a:t>簡單地加個判斷</a:t>
            </a:r>
            <a:r>
              <a:rPr lang="zh-TW" altLang="en-US" dirty="0">
                <a:latin typeface="Arial" panose="020B0604020202020204" pitchFamily="34" charset="0"/>
              </a:rPr>
              <a:t>是否為</a:t>
            </a:r>
            <a:r>
              <a:rPr lang="en-US" altLang="zh-TW" dirty="0">
                <a:latin typeface="Arial" panose="020B0604020202020204" pitchFamily="34" charset="0"/>
              </a:rPr>
              <a:t>0</a:t>
            </a:r>
            <a:r>
              <a:rPr lang="zh-TW" altLang="en-US" dirty="0">
                <a:latin typeface="Arial" panose="020B0604020202020204" pitchFamily="34" charset="0"/>
              </a:rPr>
              <a:t>。若是，</a:t>
            </a:r>
            <a:r>
              <a:rPr lang="zh-TW" altLang="zh-TW" dirty="0">
                <a:latin typeface="Arial" panose="020B0604020202020204" pitchFamily="34" charset="0"/>
              </a:rPr>
              <a:t>跳出迴圈即可。</a:t>
            </a:r>
            <a:endParaRPr lang="en-US" altLang="zh-TW" u="sng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n;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)!=EOF) {</a:t>
            </a:r>
          </a:p>
          <a:p>
            <a:pPr marL="0" indent="0">
              <a:buNone/>
              <a:defRPr/>
            </a:pP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n==0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) break;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      /* </a:t>
            </a:r>
            <a:r>
              <a:rPr lang="zh-TW" altLang="zh-TW" spc="-150" dirty="0">
                <a:latin typeface="Courier New" pitchFamily="49" charset="0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*/</a:t>
            </a:r>
            <a:endParaRPr lang="zh-TW" altLang="zh-TW" spc="-1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</a:t>
            </a:r>
            <a:r>
              <a:rPr lang="en-US" altLang="zh-TW" dirty="0">
                <a:latin typeface="Arial" panose="020B0604020202020204" pitchFamily="34" charset="0"/>
              </a:rPr>
              <a:t>0</a:t>
            </a:r>
            <a:r>
              <a:rPr lang="zh-TW" altLang="zh-TW" dirty="0">
                <a:latin typeface="Arial" panose="020B0604020202020204" pitchFamily="34" charset="0"/>
              </a:rPr>
              <a:t>結束</a:t>
            </a:r>
            <a:r>
              <a:rPr lang="zh-TW" altLang="en-US" dirty="0">
                <a:latin typeface="Arial" panose="020B0604020202020204" pitchFamily="34" charset="0"/>
              </a:rPr>
              <a:t>（</a:t>
            </a:r>
            <a:r>
              <a:rPr lang="en-US" altLang="zh-TW" dirty="0" smtClean="0">
                <a:latin typeface="Arial" panose="020B0604020202020204" pitchFamily="34" charset="0"/>
              </a:rPr>
              <a:t>C++</a:t>
            </a:r>
            <a:r>
              <a:rPr lang="zh-TW" altLang="en-US" dirty="0" smtClean="0">
                <a:latin typeface="Arial" panose="020B0604020202020204" pitchFamily="34" charset="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讀入資料，</a:t>
            </a:r>
            <a:r>
              <a:rPr lang="zh-TW" altLang="zh-TW" dirty="0"/>
              <a:t>簡單地加個判斷</a:t>
            </a:r>
            <a:r>
              <a:rPr lang="zh-TW" altLang="en-US" dirty="0"/>
              <a:t>是否為</a:t>
            </a:r>
            <a:r>
              <a:rPr lang="en-US" altLang="zh-TW" dirty="0"/>
              <a:t>0</a:t>
            </a:r>
            <a:r>
              <a:rPr lang="zh-TW" altLang="en-US" dirty="0"/>
              <a:t>。若是，</a:t>
            </a:r>
            <a:r>
              <a:rPr lang="zh-TW" altLang="zh-TW" dirty="0"/>
              <a:t>跳出迴圈</a:t>
            </a:r>
            <a:r>
              <a:rPr lang="zh-TW" altLang="zh-TW" dirty="0" smtClean="0"/>
              <a:t>即可</a:t>
            </a:r>
            <a:endParaRPr lang="en-US" altLang="zh-TW" dirty="0" smtClean="0"/>
          </a:p>
          <a:p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n;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&gt;&gt;n) {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n==0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) break;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zh-TW" altLang="zh-TW" spc="-150" dirty="0">
                <a:latin typeface="Courier New" pitchFamily="49" charset="0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75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質數判別 </a:t>
            </a:r>
            <a:r>
              <a:rPr lang="en-US" altLang="zh-TW" dirty="0"/>
              <a:t>: </a:t>
            </a:r>
            <a:r>
              <a:rPr lang="zh-TW" altLang="en-US" dirty="0"/>
              <a:t>輸入一個正整數，如果是質數，則輸出 </a:t>
            </a:r>
            <a:r>
              <a:rPr lang="en-US" altLang="zh-TW" dirty="0"/>
              <a:t>Yes</a:t>
            </a:r>
            <a:r>
              <a:rPr lang="zh-TW" altLang="en-US" dirty="0"/>
              <a:t>，如果不是，則輸出 </a:t>
            </a:r>
            <a:r>
              <a:rPr lang="en-US" altLang="zh-TW" dirty="0"/>
              <a:t>No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質數：除了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及 本身外，沒有其他因數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 </a:t>
            </a:r>
            <a:r>
              <a:rPr lang="zh-TW" altLang="en-US" dirty="0" smtClean="0"/>
              <a:t>是否為質數？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89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判斷閏年 </a:t>
            </a:r>
            <a:r>
              <a:rPr lang="en-US" altLang="zh-TW" dirty="0"/>
              <a:t>: </a:t>
            </a:r>
            <a:r>
              <a:rPr lang="zh-TW" altLang="en-US" dirty="0"/>
              <a:t>輸入西元年，如果該年是閏年，則輸出</a:t>
            </a:r>
            <a:r>
              <a:rPr lang="en-US" altLang="zh-TW" dirty="0"/>
              <a:t>Yes</a:t>
            </a:r>
            <a:r>
              <a:rPr lang="zh-TW" altLang="en-US" dirty="0"/>
              <a:t>，若該年不是閏年，則輸出</a:t>
            </a:r>
            <a:r>
              <a:rPr lang="en-US" altLang="zh-TW" dirty="0"/>
              <a:t>No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閏年的定義為，四年一閏，逢百不閏，逢四百又閏。</a:t>
            </a:r>
            <a:r>
              <a:rPr lang="en-US" altLang="zh-TW" dirty="0"/>
              <a:t>) (</a:t>
            </a:r>
            <a:r>
              <a:rPr lang="zh-TW" altLang="en-US" dirty="0"/>
              <a:t>西元</a:t>
            </a:r>
            <a:r>
              <a:rPr lang="en-US" altLang="zh-TW" dirty="0"/>
              <a:t>1004</a:t>
            </a:r>
            <a:r>
              <a:rPr lang="zh-TW" altLang="en-US" dirty="0"/>
              <a:t>年為閏年，西元</a:t>
            </a:r>
            <a:r>
              <a:rPr lang="en-US" altLang="zh-TW" dirty="0"/>
              <a:t>1100</a:t>
            </a:r>
            <a:r>
              <a:rPr lang="zh-TW" altLang="en-US" dirty="0"/>
              <a:t>年不是閏年，西元</a:t>
            </a:r>
            <a:r>
              <a:rPr lang="en-US" altLang="zh-TW" dirty="0"/>
              <a:t>1600</a:t>
            </a:r>
            <a:r>
              <a:rPr lang="zh-TW" altLang="en-US" dirty="0"/>
              <a:t>年是閏年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64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輸入兩個正整數 </a:t>
            </a:r>
            <a:r>
              <a:rPr lang="en-US" altLang="zh-TW" dirty="0"/>
              <a:t>x y</a:t>
            </a:r>
            <a:r>
              <a:rPr lang="zh-TW" altLang="en-US" dirty="0"/>
              <a:t>，輸出 </a:t>
            </a:r>
            <a:r>
              <a:rPr lang="en-US" altLang="zh-TW" dirty="0"/>
              <a:t>x , y </a:t>
            </a:r>
            <a:r>
              <a:rPr lang="zh-TW" altLang="en-US" dirty="0"/>
              <a:t>的最大公因數。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304" y="2448511"/>
            <a:ext cx="3785819" cy="3863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rgbClr val="0000FF"/>
                </a:solidFill>
              </a:rPr>
              <a:t>56</a:t>
            </a:r>
            <a:r>
              <a:rPr lang="en-US" altLang="zh-TW" sz="3200" dirty="0" smtClean="0">
                <a:solidFill>
                  <a:srgbClr val="0000FF"/>
                </a:solidFill>
                <a:sym typeface="Symbol" pitchFamily="18" charset="2"/>
              </a:rPr>
              <a:t>44 = 1 </a:t>
            </a:r>
            <a:r>
              <a:rPr lang="zh-TW" altLang="en-US" sz="3200" dirty="0" smtClean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sz="3200" dirty="0" smtClean="0">
                <a:solidFill>
                  <a:srgbClr val="FF0000"/>
                </a:solidFill>
                <a:sym typeface="Symbol" pitchFamily="18" charset="2"/>
              </a:rPr>
              <a:t>12</a:t>
            </a:r>
          </a:p>
          <a:p>
            <a:endParaRPr lang="en-US" altLang="zh-TW" sz="3200" dirty="0" smtClean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altLang="zh-TW" sz="3200" dirty="0" smtClean="0">
                <a:solidFill>
                  <a:srgbClr val="0000FF"/>
                </a:solidFill>
                <a:sym typeface="Symbol" pitchFamily="18" charset="2"/>
              </a:rPr>
              <a:t>44</a:t>
            </a:r>
            <a:r>
              <a:rPr lang="en-US" altLang="zh-TW" sz="3200" dirty="0" smtClean="0">
                <a:solidFill>
                  <a:srgbClr val="FF0000"/>
                </a:solidFill>
                <a:sym typeface="Symbol" pitchFamily="18" charset="2"/>
              </a:rPr>
              <a:t>12</a:t>
            </a:r>
            <a:r>
              <a:rPr lang="en-US" altLang="zh-TW" sz="3200" dirty="0" smtClean="0">
                <a:solidFill>
                  <a:srgbClr val="0000FF"/>
                </a:solidFill>
                <a:sym typeface="Symbol" pitchFamily="18" charset="2"/>
              </a:rPr>
              <a:t> = 3 </a:t>
            </a:r>
            <a:r>
              <a:rPr lang="zh-TW" altLang="en-US" sz="3200" dirty="0" smtClean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sz="3200" dirty="0" smtClean="0">
                <a:solidFill>
                  <a:srgbClr val="FF0000"/>
                </a:solidFill>
                <a:sym typeface="Symbol" pitchFamily="18" charset="2"/>
              </a:rPr>
              <a:t>8</a:t>
            </a:r>
          </a:p>
          <a:p>
            <a:endParaRPr lang="en-US" altLang="zh-TW" sz="3200" dirty="0" smtClean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altLang="zh-TW" sz="3200" dirty="0" smtClean="0">
                <a:solidFill>
                  <a:srgbClr val="0000FF"/>
                </a:solidFill>
                <a:sym typeface="Symbol" pitchFamily="18" charset="2"/>
              </a:rPr>
              <a:t>12  </a:t>
            </a:r>
            <a:r>
              <a:rPr lang="en-US" altLang="zh-TW" sz="3200" dirty="0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zh-TW" sz="3200" dirty="0" smtClean="0">
                <a:solidFill>
                  <a:srgbClr val="0000FF"/>
                </a:solidFill>
                <a:sym typeface="Symbol" pitchFamily="18" charset="2"/>
              </a:rPr>
              <a:t> = 1 </a:t>
            </a:r>
            <a:r>
              <a:rPr lang="zh-TW" altLang="en-US" sz="3200" dirty="0" smtClean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sz="3200" dirty="0" smtClean="0">
                <a:solidFill>
                  <a:srgbClr val="FF0000"/>
                </a:solidFill>
                <a:sym typeface="Symbol" pitchFamily="18" charset="2"/>
              </a:rPr>
              <a:t>4</a:t>
            </a:r>
          </a:p>
          <a:p>
            <a:endParaRPr lang="en-US" altLang="zh-TW" sz="3200" dirty="0" smtClean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altLang="zh-TW" sz="3200" dirty="0" smtClean="0">
                <a:solidFill>
                  <a:srgbClr val="0000FF"/>
                </a:solidFill>
                <a:sym typeface="Symbol" pitchFamily="18" charset="2"/>
              </a:rPr>
              <a:t>8  </a:t>
            </a:r>
            <a:r>
              <a:rPr lang="en-US" altLang="zh-TW" sz="3200" dirty="0" smtClean="0">
                <a:solidFill>
                  <a:srgbClr val="FF0000"/>
                </a:solidFill>
                <a:sym typeface="Symbol" pitchFamily="18" charset="2"/>
              </a:rPr>
              <a:t>4</a:t>
            </a:r>
            <a:r>
              <a:rPr lang="en-US" altLang="zh-TW" sz="3200" dirty="0" smtClean="0">
                <a:solidFill>
                  <a:srgbClr val="0000FF"/>
                </a:solidFill>
                <a:sym typeface="Symbol" pitchFamily="18" charset="2"/>
              </a:rPr>
              <a:t> = 2 </a:t>
            </a:r>
            <a:r>
              <a:rPr lang="zh-TW" altLang="en-US" sz="3200" dirty="0" smtClean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sz="3200" dirty="0" smtClean="0">
                <a:solidFill>
                  <a:srgbClr val="7030A0"/>
                </a:solidFill>
                <a:sym typeface="Symbol" pitchFamily="18" charset="2"/>
              </a:rPr>
              <a:t>0</a:t>
            </a:r>
            <a:endParaRPr lang="en-US" altLang="zh-TW" sz="3200" dirty="0" smtClean="0">
              <a:solidFill>
                <a:srgbClr val="7030A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1890346" y="2927838"/>
            <a:ext cx="536331" cy="553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1837592" y="3938954"/>
            <a:ext cx="589085" cy="562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1811215" y="4985238"/>
            <a:ext cx="685800" cy="545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725615" y="2792901"/>
            <a:ext cx="1107831" cy="688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2699238" y="3851031"/>
            <a:ext cx="1143000" cy="729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2497015" y="4888523"/>
            <a:ext cx="1336431" cy="7121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911362" y="2825933"/>
            <a:ext cx="4943982" cy="31085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歐基里德演算法</a:t>
            </a:r>
            <a:endParaRPr lang="en-US" altLang="zh-TW" sz="2800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ctr"/>
            <a:endParaRPr lang="en-US" altLang="zh-TW" sz="2800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33400" indent="-533400">
              <a:buFontTx/>
              <a:buAutoNum type="arabicPeriod"/>
            </a:pPr>
            <a:r>
              <a:rPr lang="zh-TW" altLang="en-US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輸入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兩個自然數 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A , B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A 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除以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，餘數為 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</a:t>
            </a:r>
          </a:p>
          <a:p>
            <a:pPr marL="533400" indent="-533400">
              <a:buFontTx/>
              <a:buAutoNum type="arabicPeriod"/>
            </a:pP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如果 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 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為零，則跳至步驟 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5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A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  <a:sym typeface="Wingdings" pitchFamily="2" charset="2"/>
              </a:rPr>
              <a:t>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  <a:sym typeface="Wingdings" pitchFamily="2" charset="2"/>
              </a:rPr>
              <a:t>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，跳至步驟 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2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 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即為 </a:t>
            </a:r>
            <a:r>
              <a:rPr lang="en-US" altLang="zh-TW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GCD</a:t>
            </a:r>
            <a:endParaRPr lang="en-US" altLang="zh-TW" sz="28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87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輸入身高</a:t>
            </a:r>
            <a:r>
              <a:rPr lang="en-US" altLang="zh-TW" dirty="0"/>
              <a:t>(</a:t>
            </a:r>
            <a:r>
              <a:rPr lang="zh-TW" altLang="en-US" dirty="0"/>
              <a:t>公尺</a:t>
            </a:r>
            <a:r>
              <a:rPr lang="en-US" altLang="zh-TW" dirty="0"/>
              <a:t>)</a:t>
            </a:r>
            <a:r>
              <a:rPr lang="zh-TW" altLang="en-US" dirty="0"/>
              <a:t>及體重</a:t>
            </a:r>
            <a:r>
              <a:rPr lang="en-US" altLang="zh-TW" dirty="0"/>
              <a:t>(</a:t>
            </a:r>
            <a:r>
              <a:rPr lang="zh-TW" altLang="en-US" dirty="0"/>
              <a:t>公斤</a:t>
            </a:r>
            <a:r>
              <a:rPr lang="en-US" altLang="zh-TW" dirty="0" smtClean="0"/>
              <a:t>),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計算</a:t>
            </a:r>
            <a:r>
              <a:rPr lang="en-US" altLang="zh-TW" dirty="0"/>
              <a:t>BMI=</a:t>
            </a:r>
            <a:r>
              <a:rPr lang="zh-TW" altLang="en-US" dirty="0"/>
              <a:t>體重</a:t>
            </a:r>
            <a:r>
              <a:rPr lang="en-US" altLang="zh-TW" dirty="0"/>
              <a:t>/</a:t>
            </a:r>
            <a:r>
              <a:rPr lang="zh-TW" altLang="en-US" dirty="0"/>
              <a:t>身高平方， </a:t>
            </a:r>
            <a:endParaRPr lang="en-US" altLang="zh-TW" dirty="0" smtClean="0"/>
          </a:p>
          <a:p>
            <a:r>
              <a:rPr lang="zh-TW" altLang="en-US" dirty="0" smtClean="0"/>
              <a:t>若</a:t>
            </a:r>
            <a:r>
              <a:rPr lang="en-US" altLang="zh-TW" dirty="0"/>
              <a:t>BMI&lt; 18.5 </a:t>
            </a:r>
            <a:r>
              <a:rPr lang="zh-TW" altLang="en-US" dirty="0"/>
              <a:t>則輸出</a:t>
            </a:r>
            <a:r>
              <a:rPr lang="en-US" altLang="zh-TW" dirty="0"/>
              <a:t>"too thin" </a:t>
            </a:r>
            <a:endParaRPr lang="en-US" altLang="zh-TW" dirty="0" smtClean="0"/>
          </a:p>
          <a:p>
            <a:r>
              <a:rPr lang="zh-TW" altLang="en-US" dirty="0" smtClean="0"/>
              <a:t>若 </a:t>
            </a:r>
            <a:r>
              <a:rPr lang="en-US" altLang="zh-TW" dirty="0"/>
              <a:t>18.5&lt;=BMI&lt;24 </a:t>
            </a:r>
            <a:r>
              <a:rPr lang="zh-TW" altLang="en-US" dirty="0"/>
              <a:t>則輸出 </a:t>
            </a:r>
            <a:r>
              <a:rPr lang="en-US" altLang="zh-TW" dirty="0"/>
              <a:t>"standard" </a:t>
            </a:r>
            <a:endParaRPr lang="en-US" altLang="zh-TW" dirty="0" smtClean="0"/>
          </a:p>
          <a:p>
            <a:r>
              <a:rPr lang="zh-TW" altLang="en-US" dirty="0" smtClean="0"/>
              <a:t>若 </a:t>
            </a:r>
            <a:r>
              <a:rPr lang="en-US" altLang="zh-TW" dirty="0"/>
              <a:t>BMI&gt;=24 </a:t>
            </a:r>
            <a:r>
              <a:rPr lang="zh-TW" altLang="en-US" dirty="0"/>
              <a:t>則輸出 </a:t>
            </a:r>
            <a:r>
              <a:rPr lang="en-US" altLang="zh-TW" dirty="0"/>
              <a:t>"too fat"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請使用</a:t>
            </a:r>
            <a:r>
              <a:rPr lang="en-US" altLang="zh-TW" dirty="0"/>
              <a:t>double)</a:t>
            </a:r>
            <a:endParaRPr lang="zh-TW" altLang="en-US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5887916" y="1690688"/>
            <a:ext cx="5465884" cy="4117024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stdio.h</a:t>
            </a:r>
            <a:r>
              <a:rPr lang="en-US" altLang="zh-TW" sz="18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smtClean="0"/>
              <a:t>double </a:t>
            </a:r>
            <a:r>
              <a:rPr lang="en-US" altLang="zh-TW" sz="1800" dirty="0" err="1" smtClean="0"/>
              <a:t>ht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wt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bmi</a:t>
            </a:r>
            <a:r>
              <a:rPr lang="en-US" altLang="zh-TW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err="1" smtClean="0"/>
              <a:t>scanf</a:t>
            </a:r>
            <a:r>
              <a:rPr lang="en-US" altLang="zh-TW" sz="1800" dirty="0" smtClean="0"/>
              <a:t>("%</a:t>
            </a:r>
            <a:r>
              <a:rPr lang="en-US" altLang="zh-TW" sz="1800" dirty="0" smtClean="0">
                <a:solidFill>
                  <a:srgbClr val="FF0000"/>
                </a:solidFill>
              </a:rPr>
              <a:t>lf</a:t>
            </a:r>
            <a:r>
              <a:rPr lang="en-US" altLang="zh-TW" sz="1800" dirty="0" smtClean="0"/>
              <a:t> %</a:t>
            </a:r>
            <a:r>
              <a:rPr lang="en-US" altLang="zh-TW" sz="1800" dirty="0" smtClean="0">
                <a:solidFill>
                  <a:srgbClr val="FF0000"/>
                </a:solidFill>
              </a:rPr>
              <a:t>lf</a:t>
            </a:r>
            <a:r>
              <a:rPr lang="en-US" altLang="zh-TW" sz="1800" dirty="0" smtClean="0"/>
              <a:t>",&amp;</a:t>
            </a:r>
            <a:r>
              <a:rPr lang="en-US" altLang="zh-TW" sz="1800" dirty="0" err="1" smtClean="0"/>
              <a:t>ht</a:t>
            </a:r>
            <a:r>
              <a:rPr lang="en-US" altLang="zh-TW" sz="1800" dirty="0" smtClean="0"/>
              <a:t>, &amp;</a:t>
            </a:r>
            <a:r>
              <a:rPr lang="en-US" altLang="zh-TW" sz="1800" dirty="0" err="1" smtClean="0"/>
              <a:t>wt</a:t>
            </a:r>
            <a:r>
              <a:rPr lang="en-US" altLang="zh-TW" sz="1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err="1" smtClean="0"/>
              <a:t>bmi</a:t>
            </a:r>
            <a:r>
              <a:rPr lang="en-US" altLang="zh-TW" sz="1800" dirty="0" smtClean="0"/>
              <a:t> = </a:t>
            </a:r>
            <a:r>
              <a:rPr lang="en-US" altLang="zh-TW" sz="1800" dirty="0" err="1" smtClean="0"/>
              <a:t>wt</a:t>
            </a:r>
            <a:r>
              <a:rPr lang="en-US" altLang="zh-TW" sz="1800" dirty="0" smtClean="0"/>
              <a:t>/(</a:t>
            </a:r>
            <a:r>
              <a:rPr lang="en-US" altLang="zh-TW" sz="1800" dirty="0" err="1" smtClean="0"/>
              <a:t>ht</a:t>
            </a:r>
            <a:r>
              <a:rPr lang="en-US" altLang="zh-TW" sz="1800" dirty="0" smtClean="0"/>
              <a:t>*</a:t>
            </a:r>
            <a:r>
              <a:rPr lang="en-US" altLang="zh-TW" sz="1800" dirty="0" err="1" smtClean="0"/>
              <a:t>ht</a:t>
            </a:r>
            <a:r>
              <a:rPr lang="en-US" altLang="zh-TW" sz="1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</a:t>
            </a:r>
            <a:r>
              <a:rPr lang="en-US" altLang="zh-TW" sz="1800" dirty="0" smtClean="0">
                <a:solidFill>
                  <a:srgbClr val="FF0000"/>
                </a:solidFill>
              </a:rPr>
              <a:t>g</a:t>
            </a:r>
            <a:r>
              <a:rPr lang="en-US" altLang="zh-TW" sz="1800" dirty="0" smtClean="0"/>
              <a:t>\n", </a:t>
            </a:r>
            <a:r>
              <a:rPr lang="en-US" altLang="zh-TW" sz="1800" dirty="0" err="1" smtClean="0"/>
              <a:t>bmi</a:t>
            </a:r>
            <a:r>
              <a:rPr lang="en-US" altLang="zh-TW" sz="1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smtClean="0"/>
              <a:t>if (</a:t>
            </a:r>
            <a:r>
              <a:rPr lang="en-US" altLang="zh-TW" sz="1800" dirty="0" err="1" smtClean="0"/>
              <a:t>bmi</a:t>
            </a:r>
            <a:r>
              <a:rPr lang="en-US" altLang="zh-TW" sz="1800" dirty="0" smtClean="0"/>
              <a:t> &lt; 18.5)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("too thin");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smtClean="0"/>
              <a:t>else if ((</a:t>
            </a:r>
            <a:r>
              <a:rPr lang="en-US" altLang="zh-TW" sz="1800" dirty="0" err="1" smtClean="0"/>
              <a:t>bmi</a:t>
            </a:r>
            <a:r>
              <a:rPr lang="en-US" altLang="zh-TW" sz="1800" dirty="0" smtClean="0"/>
              <a:t>&gt;=18.5) &amp;&amp; (</a:t>
            </a:r>
            <a:r>
              <a:rPr lang="en-US" altLang="zh-TW" sz="1800" dirty="0" err="1" smtClean="0"/>
              <a:t>bmi</a:t>
            </a:r>
            <a:r>
              <a:rPr lang="en-US" altLang="zh-TW" sz="1800" dirty="0" smtClean="0"/>
              <a:t>&lt;24))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("standard");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smtClean="0"/>
              <a:t>else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("too fat");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</a:t>
            </a:r>
            <a:r>
              <a:rPr lang="en-US" altLang="zh-TW" sz="1800" dirty="0" smtClean="0"/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/>
              <a:t>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825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TW" sz="2400" dirty="0" err="1">
                <a:latin typeface="微軟正黑體" charset="0"/>
                <a:ea typeface="微軟正黑體" charset="0"/>
              </a:rPr>
              <a:t>printf</a:t>
            </a:r>
            <a:r>
              <a:rPr lang="en-US" altLang="zh-TW" sz="2400" dirty="0">
                <a:latin typeface="微軟正黑體" charset="0"/>
                <a:ea typeface="微軟正黑體" charset="0"/>
              </a:rPr>
              <a:t>()  </a:t>
            </a:r>
            <a:r>
              <a:rPr lang="zh-TW" altLang="en-US" sz="2400" dirty="0" smtClean="0">
                <a:latin typeface="微軟正黑體" charset="0"/>
                <a:ea typeface="微軟正黑體" charset="0"/>
              </a:rPr>
              <a:t>可</a:t>
            </a:r>
            <a:r>
              <a:rPr lang="zh-TW" altLang="en-US" sz="2400" dirty="0">
                <a:latin typeface="微軟正黑體" charset="0"/>
                <a:ea typeface="微軟正黑體" charset="0"/>
              </a:rPr>
              <a:t>輸出變數值</a:t>
            </a:r>
            <a:r>
              <a:rPr lang="en-US" altLang="zh-TW" sz="2400" dirty="0">
                <a:latin typeface="微軟正黑體" charset="0"/>
                <a:ea typeface="微軟正黑體" charset="0"/>
              </a:rPr>
              <a:t>, </a:t>
            </a:r>
            <a:r>
              <a:rPr lang="zh-TW" altLang="en-US" sz="2400" dirty="0" smtClean="0">
                <a:latin typeface="微軟正黑體" charset="0"/>
                <a:ea typeface="微軟正黑體" charset="0"/>
              </a:rPr>
              <a:t>算式</a:t>
            </a:r>
            <a:r>
              <a:rPr lang="zh-TW" altLang="en-US" sz="2400" dirty="0">
                <a:latin typeface="微軟正黑體" charset="0"/>
                <a:ea typeface="微軟正黑體" charset="0"/>
              </a:rPr>
              <a:t>的運算結果</a:t>
            </a:r>
            <a:r>
              <a:rPr lang="zh-TW" altLang="en-US" sz="2400" dirty="0" smtClean="0">
                <a:latin typeface="微軟正黑體" charset="0"/>
                <a:ea typeface="微軟正黑體" charset="0"/>
              </a:rPr>
              <a:t>。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要</a:t>
            </a:r>
            <a:r>
              <a:rPr lang="zh-TW" altLang="en-US" sz="2400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注意指定算式的輸出格式時</a:t>
            </a:r>
            <a:r>
              <a:rPr lang="en-US" altLang="zh-TW" sz="2400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,  </a:t>
            </a:r>
            <a:r>
              <a:rPr lang="zh-TW" altLang="en-US" sz="2400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必須能符合運算結果的資料型別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charset="0"/>
                <a:ea typeface="微軟正黑體" charset="0"/>
              </a:rPr>
              <a:t>輸出格式的應用：不同的浮點數表示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法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>
                <a:latin typeface="微軟正黑體" charset="0"/>
                <a:ea typeface="微軟正黑體" charset="0"/>
              </a:rPr>
              <a:t>以小數點表示浮點</a:t>
            </a:r>
            <a:r>
              <a:rPr lang="zh-TW" altLang="en-US" sz="2800" dirty="0" smtClean="0">
                <a:latin typeface="微軟正黑體" charset="0"/>
                <a:ea typeface="微軟正黑體" charset="0"/>
              </a:rPr>
              <a:t>數 </a:t>
            </a:r>
            <a:r>
              <a:rPr lang="en-US" altLang="zh-TW" sz="2800" dirty="0" smtClean="0">
                <a:latin typeface="微軟正黑體" charset="0"/>
                <a:ea typeface="微軟正黑體" charset="0"/>
              </a:rPr>
              <a:t>%f</a:t>
            </a:r>
          </a:p>
          <a:p>
            <a:pPr lvl="1">
              <a:lnSpc>
                <a:spcPct val="100000"/>
              </a:lnSpc>
            </a:pPr>
            <a:r>
              <a:rPr lang="zh-TW" altLang="en-US" sz="2800" dirty="0">
                <a:latin typeface="微軟正黑體" charset="0"/>
                <a:ea typeface="微軟正黑體" charset="0"/>
              </a:rPr>
              <a:t>以科學符號</a:t>
            </a:r>
            <a:r>
              <a:rPr lang="zh-TW" altLang="en-US" sz="2800" dirty="0" smtClean="0">
                <a:latin typeface="微軟正黑體" charset="0"/>
                <a:ea typeface="微軟正黑體" charset="0"/>
              </a:rPr>
              <a:t>表示</a:t>
            </a:r>
            <a:r>
              <a:rPr lang="zh-TW" altLang="en-US" sz="2800" dirty="0">
                <a:latin typeface="微軟正黑體" charset="0"/>
                <a:ea typeface="微軟正黑體" charset="0"/>
              </a:rPr>
              <a:t>浮點</a:t>
            </a:r>
            <a:r>
              <a:rPr lang="zh-TW" altLang="en-US" sz="2800" dirty="0" smtClean="0">
                <a:latin typeface="微軟正黑體" charset="0"/>
                <a:ea typeface="微軟正黑體" charset="0"/>
              </a:rPr>
              <a:t>數 </a:t>
            </a:r>
            <a:r>
              <a:rPr lang="en-US" altLang="zh-TW" sz="2800" dirty="0" smtClean="0">
                <a:latin typeface="微軟正黑體" charset="0"/>
                <a:ea typeface="微軟正黑體" charset="0"/>
              </a:rPr>
              <a:t>%e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輸出格式的參數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52" y="2514199"/>
            <a:ext cx="756138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67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charset="0"/>
                <a:ea typeface="微軟正黑體" charset="0"/>
              </a:rPr>
              <a:t>指定固定寬度的輸出欄位</a:t>
            </a:r>
          </a:p>
          <a:p>
            <a:pPr lvl="1"/>
            <a:r>
              <a:rPr lang="zh-TW" altLang="en-US" sz="2000" dirty="0">
                <a:latin typeface="微軟正黑體" charset="0"/>
                <a:ea typeface="微軟正黑體" charset="0"/>
              </a:rPr>
              <a:t>整數的設定方式：</a:t>
            </a:r>
            <a:r>
              <a:rPr lang="zh-TW" altLang="en-US" sz="2000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直接以數字指定寬度</a:t>
            </a:r>
          </a:p>
          <a:p>
            <a:pPr lvl="1"/>
            <a:r>
              <a:rPr lang="zh-TW" altLang="en-US" sz="2000" dirty="0">
                <a:latin typeface="微軟正黑體" charset="0"/>
                <a:ea typeface="微軟正黑體" charset="0"/>
              </a:rPr>
              <a:t>浮點數的設定方式：</a:t>
            </a:r>
            <a:r>
              <a:rPr lang="zh-TW" altLang="en-US" sz="2000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可同時指定整數部分和小數部分的位數</a:t>
            </a:r>
            <a:r>
              <a:rPr lang="en-US" altLang="zh-TW" sz="2000" dirty="0">
                <a:latin typeface="微軟正黑體" charset="0"/>
                <a:ea typeface="微軟正黑體" charset="0"/>
              </a:rPr>
              <a:t>,  </a:t>
            </a:r>
            <a:r>
              <a:rPr lang="zh-TW" altLang="en-US" sz="2000" dirty="0">
                <a:latin typeface="微軟正黑體" charset="0"/>
                <a:ea typeface="微軟正黑體" charset="0"/>
              </a:rPr>
              <a:t>其間以小數點隔開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74" y="3177381"/>
            <a:ext cx="7570177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12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格式控制符號中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參數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dirty="0" smtClean="0">
                <a:latin typeface="微軟正黑體" charset="0"/>
                <a:ea typeface="微軟正黑體" charset="0"/>
              </a:rPr>
              <a:t>%[- + 0] [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寬度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]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 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[ . 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精確度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]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 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[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 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h / l] 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輸出格式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01" y="3143894"/>
            <a:ext cx="4931385" cy="20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96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使用 </a:t>
            </a:r>
            <a:r>
              <a:rPr lang="en-US" altLang="zh-TW" dirty="0">
                <a:latin typeface="微軟正黑體" charset="0"/>
                <a:ea typeface="微軟正黑體" charset="0"/>
              </a:rPr>
              <a:t>Escape Sequence </a:t>
            </a:r>
            <a:r>
              <a:rPr lang="zh-TW" altLang="en-US" dirty="0">
                <a:latin typeface="微軟正黑體" charset="0"/>
                <a:ea typeface="微軟正黑體" charset="0"/>
              </a:rPr>
              <a:t>控制輸出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86" y="2484437"/>
            <a:ext cx="4097022" cy="369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66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鍵盤輸入與格式設定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格式化輸入函式：</a:t>
            </a:r>
            <a:r>
              <a:rPr lang="en-US" altLang="zh-TW" dirty="0" err="1">
                <a:latin typeface="微軟正黑體" charset="0"/>
                <a:ea typeface="微軟正黑體" charset="0"/>
              </a:rPr>
              <a:t>scanf</a:t>
            </a:r>
            <a:r>
              <a:rPr lang="en-US" altLang="zh-TW" dirty="0">
                <a:latin typeface="微軟正黑體" charset="0"/>
                <a:ea typeface="微軟正黑體" charset="0"/>
              </a:rPr>
              <a:t>() </a:t>
            </a:r>
            <a:r>
              <a:rPr lang="zh-TW" altLang="en-US" dirty="0">
                <a:latin typeface="微軟正黑體" charset="0"/>
                <a:ea typeface="微軟正黑體" charset="0"/>
              </a:rPr>
              <a:t>函式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b="1" dirty="0" err="1">
                <a:solidFill>
                  <a:srgbClr val="0000FF"/>
                </a:solidFill>
                <a:latin typeface="微軟正黑體" charset="0"/>
                <a:ea typeface="微軟正黑體" charset="0"/>
              </a:rPr>
              <a:t>scanf</a:t>
            </a:r>
            <a:r>
              <a:rPr lang="en-US" altLang="zh-TW" b="1" dirty="0">
                <a:latin typeface="微軟正黑體" charset="0"/>
                <a:ea typeface="微軟正黑體" charset="0"/>
              </a:rPr>
              <a:t>(“</a:t>
            </a:r>
            <a:r>
              <a:rPr lang="zh-TW" altLang="en-US" b="1" dirty="0">
                <a:solidFill>
                  <a:srgbClr val="008000"/>
                </a:solidFill>
                <a:latin typeface="微軟正黑體" charset="0"/>
                <a:ea typeface="微軟正黑體" charset="0"/>
              </a:rPr>
              <a:t>輸入格式</a:t>
            </a:r>
            <a:r>
              <a:rPr lang="en-US" altLang="zh-TW" b="1" dirty="0">
                <a:latin typeface="微軟正黑體" charset="0"/>
                <a:ea typeface="微軟正黑體" charset="0"/>
              </a:rPr>
              <a:t>”, 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&amp;</a:t>
            </a:r>
            <a:r>
              <a:rPr lang="zh-TW" altLang="en-US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1, &amp;</a:t>
            </a:r>
            <a:r>
              <a:rPr lang="zh-TW" altLang="en-US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,…</a:t>
            </a:r>
            <a:r>
              <a:rPr lang="en-US" altLang="zh-TW" b="1" dirty="0" smtClean="0">
                <a:latin typeface="微軟正黑體" charset="0"/>
                <a:ea typeface="微軟正黑體" charset="0"/>
              </a:rPr>
              <a:t>)</a:t>
            </a:r>
          </a:p>
          <a:p>
            <a:pPr lvl="1"/>
            <a:r>
              <a:rPr lang="en-US" altLang="zh-TW" dirty="0">
                <a:latin typeface="微軟正黑體" charset="0"/>
                <a:ea typeface="微軟正黑體" charset="0"/>
              </a:rPr>
              <a:t>&amp;</a:t>
            </a:r>
            <a:r>
              <a:rPr lang="zh-TW" altLang="en-US" dirty="0">
                <a:latin typeface="微軟正黑體" charset="0"/>
                <a:ea typeface="微軟正黑體" charset="0"/>
              </a:rPr>
              <a:t>變數名稱：用來接受輸入值</a:t>
            </a:r>
            <a:r>
              <a:rPr lang="en-US" altLang="zh-TW" dirty="0">
                <a:latin typeface="微軟正黑體" charset="0"/>
                <a:ea typeface="微軟正黑體" charset="0"/>
              </a:rPr>
              <a:t>, &amp; </a:t>
            </a:r>
            <a:r>
              <a:rPr lang="zh-TW" altLang="en-US" dirty="0">
                <a:latin typeface="微軟正黑體" charset="0"/>
                <a:ea typeface="微軟正黑體" charset="0"/>
              </a:rPr>
              <a:t>表示取得變數在記憶體的位址</a:t>
            </a:r>
            <a:endParaRPr lang="zh-TW" altLang="en-US" b="1" dirty="0">
              <a:latin typeface="微軟正黑體" charset="0"/>
              <a:ea typeface="微軟正黑體" charset="0"/>
            </a:endParaRPr>
          </a:p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32" y="3258370"/>
            <a:ext cx="7777506" cy="14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61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145" y="380999"/>
            <a:ext cx="10347158" cy="1303421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cap="none" dirty="0" smtClean="0">
                <a:latin typeface="Arial" panose="020B0604020202020204" pitchFamily="34" charset="0"/>
              </a:rPr>
              <a:t>C</a:t>
            </a:r>
            <a:r>
              <a:rPr lang="zh-TW" altLang="zh-TW" cap="none" dirty="0" smtClean="0">
                <a:latin typeface="Arial" panose="020B0604020202020204" pitchFamily="34" charset="0"/>
              </a:rPr>
              <a:t>語言格式化控制符號</a:t>
            </a:r>
            <a:endParaRPr lang="en-US" altLang="zh-TW" cap="none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11330" name="Group 66"/>
          <p:cNvGraphicFramePr>
            <a:graphicFrameLocks noGrp="1"/>
          </p:cNvGraphicFramePr>
          <p:nvPr>
            <p:extLst/>
          </p:nvPr>
        </p:nvGraphicFramePr>
        <p:xfrm>
          <a:off x="741144" y="1989139"/>
          <a:ext cx="10347158" cy="3565529"/>
        </p:xfrm>
        <a:graphic>
          <a:graphicData uri="http://schemas.openxmlformats.org/drawingml/2006/table">
            <a:tbl>
              <a:tblPr/>
              <a:tblGrid>
                <a:gridCol w="1725501">
                  <a:extLst>
                    <a:ext uri="{9D8B030D-6E8A-4147-A177-3AD203B41FA5}">
                      <a16:colId xmlns:a16="http://schemas.microsoft.com/office/drawing/2014/main" val="2301189432"/>
                    </a:ext>
                  </a:extLst>
                </a:gridCol>
                <a:gridCol w="1957518">
                  <a:extLst>
                    <a:ext uri="{9D8B030D-6E8A-4147-A177-3AD203B41FA5}">
                      <a16:colId xmlns:a16="http://schemas.microsoft.com/office/drawing/2014/main" val="1657271556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60651665"/>
                    </a:ext>
                  </a:extLst>
                </a:gridCol>
                <a:gridCol w="1725502">
                  <a:extLst>
                    <a:ext uri="{9D8B030D-6E8A-4147-A177-3AD203B41FA5}">
                      <a16:colId xmlns:a16="http://schemas.microsoft.com/office/drawing/2014/main" val="2445801783"/>
                    </a:ext>
                  </a:extLst>
                </a:gridCol>
                <a:gridCol w="1723551">
                  <a:extLst>
                    <a:ext uri="{9D8B030D-6E8A-4147-A177-3AD203B41FA5}">
                      <a16:colId xmlns:a16="http://schemas.microsoft.com/office/drawing/2014/main" val="1995812288"/>
                    </a:ext>
                  </a:extLst>
                </a:gridCol>
                <a:gridCol w="1725501">
                  <a:extLst>
                    <a:ext uri="{9D8B030D-6E8A-4147-A177-3AD203B41FA5}">
                      <a16:colId xmlns:a16="http://schemas.microsoft.com/office/drawing/2014/main" val="3339016522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字元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333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char*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%c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字串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char*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%s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4750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304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304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整數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正整數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八進位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十六進位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80504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(unsigned) char*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%hhd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%hhu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%hho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%hhx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89107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(unsigned) short*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%hd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%hu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%ho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%hx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917680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(unsigned) int*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%d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%u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%o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%x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61120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(unsigned) long*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%ld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%lu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%lo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%lx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66765"/>
                  </a:ext>
                </a:extLst>
              </a:tr>
              <a:tr h="731838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(unsigned) long long*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%lld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%llu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%llo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%llx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13691"/>
                  </a:ext>
                </a:extLst>
              </a:tr>
              <a:tr h="404813"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浮點數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333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float*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%f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浮點數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double*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%lf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D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0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寬螢幕</PresentationFormat>
  <Paragraphs>164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佈景主題</vt:lpstr>
      <vt:lpstr>C語言基本輸出與輸入方法</vt:lpstr>
      <vt:lpstr>螢幕顯示與輸出格式</vt:lpstr>
      <vt:lpstr>PowerPoint 簡報</vt:lpstr>
      <vt:lpstr>PowerPoint 簡報</vt:lpstr>
      <vt:lpstr>PowerPoint 簡報</vt:lpstr>
      <vt:lpstr>PowerPoint 簡報</vt:lpstr>
      <vt:lpstr>PowerPoint 簡報</vt:lpstr>
      <vt:lpstr>鍵盤輸入與格式設定</vt:lpstr>
      <vt:lpstr>C語言格式化控制符號</vt:lpstr>
      <vt:lpstr>C語言的FGETS函式</vt:lpstr>
      <vt:lpstr>C++的CIN函式</vt:lpstr>
      <vt:lpstr>cin.getline函式</vt:lpstr>
      <vt:lpstr>C++的cout函式</vt:lpstr>
      <vt:lpstr>設定C++的COUT函式輸出格式</vt:lpstr>
      <vt:lpstr>C++輸出格式化控制</vt:lpstr>
      <vt:lpstr>讀至N筆資料（C語言）</vt:lpstr>
      <vt:lpstr>讀至N筆資料（C++）</vt:lpstr>
      <vt:lpstr>讀至檔案結束（C語言）</vt:lpstr>
      <vt:lpstr>讀至檔案結束（C++）</vt:lpstr>
      <vt:lpstr>讀至0結束（C語言）</vt:lpstr>
      <vt:lpstr>讀至0結束（C++）</vt:lpstr>
      <vt:lpstr>課堂練習1</vt:lpstr>
      <vt:lpstr>課堂練習2</vt:lpstr>
      <vt:lpstr>課堂練習3</vt:lpstr>
      <vt:lpstr>計算BMI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C語言基本輸出與輸入方法</dc:title>
  <dc:creator>Jainshone Chung</dc:creator>
  <cp:lastModifiedBy>Jainshone Chung</cp:lastModifiedBy>
  <cp:revision>3</cp:revision>
  <dcterms:created xsi:type="dcterms:W3CDTF">2021-08-09T08:41:21Z</dcterms:created>
  <dcterms:modified xsi:type="dcterms:W3CDTF">2021-08-09T08:52:08Z</dcterms:modified>
</cp:coreProperties>
</file>