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0"/>
  </p:handoutMasterIdLst>
  <p:sldIdLst>
    <p:sldId id="256" r:id="rId2"/>
    <p:sldId id="279" r:id="rId3"/>
    <p:sldId id="257" r:id="rId4"/>
    <p:sldId id="301" r:id="rId5"/>
    <p:sldId id="280" r:id="rId6"/>
    <p:sldId id="281" r:id="rId7"/>
    <p:sldId id="282" r:id="rId8"/>
    <p:sldId id="283" r:id="rId9"/>
    <p:sldId id="292" r:id="rId10"/>
    <p:sldId id="299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258" r:id="rId19"/>
    <p:sldId id="260" r:id="rId20"/>
    <p:sldId id="261" r:id="rId21"/>
    <p:sldId id="262" r:id="rId22"/>
    <p:sldId id="259" r:id="rId23"/>
    <p:sldId id="263" r:id="rId24"/>
    <p:sldId id="264" r:id="rId25"/>
    <p:sldId id="268" r:id="rId26"/>
    <p:sldId id="269" r:id="rId27"/>
    <p:sldId id="270" r:id="rId28"/>
    <p:sldId id="265" r:id="rId29"/>
    <p:sldId id="266" r:id="rId30"/>
    <p:sldId id="267" r:id="rId31"/>
    <p:sldId id="271" r:id="rId32"/>
    <p:sldId id="278" r:id="rId33"/>
    <p:sldId id="272" r:id="rId34"/>
    <p:sldId id="273" r:id="rId35"/>
    <p:sldId id="274" r:id="rId36"/>
    <p:sldId id="275" r:id="rId37"/>
    <p:sldId id="276" r:id="rId38"/>
    <p:sldId id="277" r:id="rId39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D949B-450C-43E3-987B-1AB424147E2C}" type="datetimeFigureOut">
              <a:rPr lang="zh-TW" altLang="en-US" smtClean="0"/>
              <a:t>2016/2/27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8486-925B-4220-A2A0-1F97A3CA2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519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961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17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1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400" b="1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800" b="1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800" b="1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67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26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5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00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596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7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83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90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ED71-AFF2-7142-B4CD-965ED6386248}" type="datetimeFigureOut">
              <a:rPr kumimoji="1" lang="zh-TW" altLang="en-US" smtClean="0"/>
              <a:t>2016/2/27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C56F-8372-7A49-81E5-D26076D420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1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視窗程式設計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鍾健雄博士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8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設定環境變</a:t>
            </a:r>
            <a:r>
              <a:rPr lang="zh-TW" altLang="en-US" dirty="0"/>
              <a:t>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執行 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</a:t>
            </a:r>
            <a:r>
              <a:rPr lang="zh-TW" altLang="en-US" dirty="0"/>
              <a:t>始</a:t>
            </a:r>
            <a:r>
              <a:rPr lang="en-US" altLang="zh-TW" dirty="0" smtClean="0"/>
              <a:t>/ </a:t>
            </a:r>
            <a:r>
              <a:rPr lang="zh-TW" altLang="en-US" dirty="0" smtClean="0"/>
              <a:t>電腦</a:t>
            </a:r>
            <a:r>
              <a:rPr lang="en-US" altLang="zh-TW" dirty="0" smtClean="0"/>
              <a:t>(</a:t>
            </a:r>
            <a:r>
              <a:rPr lang="zh-TW" altLang="en-US" dirty="0" smtClean="0"/>
              <a:t>按滑鼠右鍵</a:t>
            </a:r>
            <a:r>
              <a:rPr lang="en-US" altLang="zh-TW" dirty="0" smtClean="0"/>
              <a:t>)/ </a:t>
            </a:r>
            <a:r>
              <a:rPr lang="zh-TW" altLang="en-US" dirty="0" smtClean="0"/>
              <a:t>內</a:t>
            </a:r>
            <a:r>
              <a:rPr lang="zh-TW" altLang="en-US" dirty="0"/>
              <a:t>容</a:t>
            </a:r>
            <a:r>
              <a:rPr lang="en-US" altLang="zh-TW" dirty="0" smtClean="0"/>
              <a:t>/ </a:t>
            </a:r>
            <a:r>
              <a:rPr lang="zh-TW" altLang="en-US" dirty="0"/>
              <a:t>進階系統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/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/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</a:p>
          <a:p>
            <a:pPr>
              <a:lnSpc>
                <a:spcPct val="90000"/>
              </a:lnSpc>
            </a:pPr>
            <a:r>
              <a:rPr lang="zh-TW" altLang="en-US" dirty="0" smtClean="0"/>
              <a:t>新增系統變數 </a:t>
            </a:r>
            <a:r>
              <a:rPr lang="en-US" altLang="zh-TW" dirty="0" smtClean="0">
                <a:solidFill>
                  <a:srgbClr val="FF3300"/>
                </a:solidFill>
              </a:rPr>
              <a:t>JAVA_HOME</a:t>
            </a:r>
            <a:r>
              <a:rPr lang="zh-TW" altLang="en-US" dirty="0" smtClean="0">
                <a:solidFill>
                  <a:srgbClr val="FF3300"/>
                </a:solidFill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</a:rPr>
              <a:t>= C:\JDK</a:t>
            </a:r>
            <a:r>
              <a:rPr lang="zh-TW" altLang="en-US" dirty="0" smtClean="0">
                <a:solidFill>
                  <a:srgbClr val="FF3300"/>
                </a:solidFill>
              </a:rPr>
              <a:t>目錄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新增系統</a:t>
            </a:r>
            <a:r>
              <a:rPr lang="zh-TW" altLang="en-US" dirty="0" smtClean="0">
                <a:latin typeface="Times New Roman" pitchFamily="18" charset="0"/>
              </a:rPr>
              <a:t>變數 </a:t>
            </a:r>
            <a:r>
              <a:rPr lang="en-US" altLang="zh-TW" dirty="0">
                <a:solidFill>
                  <a:srgbClr val="FF3300"/>
                </a:solidFill>
              </a:rPr>
              <a:t>CLASSPATH</a:t>
            </a:r>
            <a:r>
              <a:rPr lang="zh-TW" altLang="en-US" dirty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=</a:t>
            </a:r>
            <a:r>
              <a:rPr lang="zh-TW" altLang="en-US" dirty="0">
                <a:solidFill>
                  <a:srgbClr val="FF3300"/>
                </a:solidFill>
              </a:rPr>
              <a:t>「</a:t>
            </a:r>
            <a:r>
              <a:rPr lang="en-US" altLang="zh-TW" dirty="0">
                <a:solidFill>
                  <a:srgbClr val="FF3300"/>
                </a:solidFill>
              </a:rPr>
              <a:t>.</a:t>
            </a:r>
            <a:r>
              <a:rPr lang="zh-TW" altLang="en-US" dirty="0">
                <a:solidFill>
                  <a:srgbClr val="FF3300"/>
                </a:solidFill>
              </a:rPr>
              <a:t>」</a:t>
            </a:r>
            <a:endParaRPr lang="en-US" altLang="zh-TW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/>
              <a:t>在「系統變數」清單中點選「</a:t>
            </a:r>
            <a:r>
              <a:rPr lang="en-US" altLang="zh-TW" dirty="0">
                <a:solidFill>
                  <a:srgbClr val="FF0000"/>
                </a:solidFill>
              </a:rPr>
              <a:t>Path</a:t>
            </a:r>
            <a:r>
              <a:rPr lang="zh-TW" altLang="en-US" dirty="0"/>
              <a:t>」編輯內容，加入「</a:t>
            </a:r>
            <a:r>
              <a:rPr lang="en-US" altLang="zh-TW" dirty="0">
                <a:solidFill>
                  <a:srgbClr val="FF0000"/>
                </a:solidFill>
              </a:rPr>
              <a:t>; C:\JDK</a:t>
            </a:r>
            <a:r>
              <a:rPr lang="zh-TW" altLang="en-US" dirty="0">
                <a:solidFill>
                  <a:srgbClr val="FF0000"/>
                </a:solidFill>
              </a:rPr>
              <a:t>目錄</a:t>
            </a:r>
            <a:r>
              <a:rPr lang="en-US" altLang="zh-TW" dirty="0">
                <a:solidFill>
                  <a:srgbClr val="FF0000"/>
                </a:solidFill>
              </a:rPr>
              <a:t>\bin; 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</a:rPr>
              <a:t>測試環境變數是否設定</a:t>
            </a:r>
            <a:r>
              <a:rPr lang="zh-TW" altLang="en-US" dirty="0" smtClean="0">
                <a:latin typeface="Times New Roman" pitchFamily="18" charset="0"/>
              </a:rPr>
              <a:t>成功</a:t>
            </a:r>
            <a:endParaRPr lang="en-US" altLang="zh-TW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err="1" smtClean="0"/>
              <a:t>javac</a:t>
            </a:r>
            <a:r>
              <a:rPr lang="en-US" altLang="zh-TW" dirty="0" smtClean="0"/>
              <a:t> -version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java -version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63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程式編輯器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86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http://notepad-plus-</a:t>
            </a:r>
            <a:r>
              <a:rPr lang="en-US" altLang="zh-TW" dirty="0" err="1" smtClean="0"/>
              <a:t>plus.org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程式編輯器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顏色</a:t>
            </a:r>
            <a:r>
              <a:rPr lang="zh-TW" altLang="en-US" dirty="0" smtClean="0">
                <a:solidFill>
                  <a:srgbClr val="0000FF"/>
                </a:solidFill>
              </a:rPr>
              <a:t>區分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關鍵字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台灣人開發</a:t>
            </a:r>
            <a:endParaRPr lang="en-US" altLang="zh-TW" dirty="0" smtClean="0"/>
          </a:p>
          <a:p>
            <a:r>
              <a:rPr lang="zh-TW" altLang="en-US" dirty="0" smtClean="0"/>
              <a:t>中文介面</a:t>
            </a:r>
            <a:endParaRPr lang="en-US" altLang="zh-TW" dirty="0" smtClean="0"/>
          </a:p>
          <a:p>
            <a:r>
              <a:rPr lang="zh-TW" altLang="en-US" dirty="0" smtClean="0"/>
              <a:t>外掛模組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NppExec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71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0"/>
            <a:ext cx="10998199" cy="687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圓角矩形 7"/>
          <p:cNvSpPr/>
          <p:nvPr/>
        </p:nvSpPr>
        <p:spPr>
          <a:xfrm>
            <a:off x="12701" y="3415524"/>
            <a:ext cx="1835554" cy="4476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8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 b="4056"/>
          <a:stretch>
            <a:fillRect/>
          </a:stretch>
        </p:blipFill>
        <p:spPr bwMode="auto">
          <a:xfrm>
            <a:off x="0" y="428625"/>
            <a:ext cx="9117541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610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173200" cy="885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圓角矩形 7"/>
          <p:cNvSpPr/>
          <p:nvPr/>
        </p:nvSpPr>
        <p:spPr>
          <a:xfrm>
            <a:off x="4054810" y="525292"/>
            <a:ext cx="1439694" cy="243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834968" y="525292"/>
            <a:ext cx="1439694" cy="243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CURRENT_DIRECTORY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程式檔所在目錄</a:t>
            </a:r>
            <a:endParaRPr lang="en-US" altLang="zh-TW" dirty="0" smtClean="0"/>
          </a:p>
          <a:p>
            <a:r>
              <a:rPr lang="en-US" altLang="zh-TW" dirty="0" err="1" smtClean="0"/>
              <a:t>FILE_NAME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程式檔案名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含附檔名</a:t>
            </a:r>
            <a:r>
              <a:rPr lang="en-US" altLang="zh-TW" dirty="0" smtClean="0"/>
              <a:t>.java)</a:t>
            </a:r>
          </a:p>
          <a:p>
            <a:r>
              <a:rPr lang="en-US" altLang="zh-TW" dirty="0" err="1" smtClean="0"/>
              <a:t>NAME_PART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類別檔案名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不含附檔</a:t>
            </a:r>
            <a:r>
              <a:rPr lang="en-US" altLang="zh-TW" dirty="0" smtClean="0"/>
              <a:t>.class)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16</a:t>
            </a:fld>
            <a:endParaRPr kumimoji="1" lang="zh-TW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5" y="1905000"/>
            <a:ext cx="46291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9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程式編輯器編輯下列程式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public class test1{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public static void main(String[]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args</a:t>
            </a:r>
            <a:r>
              <a:rPr lang="en-US" altLang="zh-TW" b="1" dirty="0" smtClean="0">
                <a:solidFill>
                  <a:srgbClr val="0000FF"/>
                </a:solidFill>
              </a:rPr>
              <a:t>){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</a:t>
            </a:r>
            <a:r>
              <a:rPr lang="en-US" altLang="zh-TW" b="1" dirty="0" smtClean="0">
                <a:solidFill>
                  <a:srgbClr val="0000FF"/>
                </a:solidFill>
              </a:rPr>
              <a:t>String name </a:t>
            </a:r>
            <a:r>
              <a:rPr lang="en-US" altLang="zh-TW" b="1" dirty="0" smtClean="0">
                <a:solidFill>
                  <a:srgbClr val="0000FF"/>
                </a:solidFill>
              </a:rPr>
              <a:t>= “</a:t>
            </a:r>
            <a:r>
              <a:rPr lang="zh-TW" altLang="en-US" b="1" dirty="0" smtClean="0">
                <a:solidFill>
                  <a:srgbClr val="0000FF"/>
                </a:solidFill>
              </a:rPr>
              <a:t>你</a:t>
            </a:r>
            <a:r>
              <a:rPr lang="en-US" altLang="zh-TW" b="1" dirty="0" smtClean="0">
                <a:solidFill>
                  <a:srgbClr val="0000FF"/>
                </a:solidFill>
              </a:rPr>
              <a:t>/</a:t>
            </a:r>
            <a:r>
              <a:rPr lang="zh-TW" altLang="en-US" b="1" dirty="0" smtClean="0">
                <a:solidFill>
                  <a:srgbClr val="0000FF"/>
                </a:solidFill>
              </a:rPr>
              <a:t>妳的名字</a:t>
            </a:r>
            <a:r>
              <a:rPr lang="en-US" altLang="zh-TW" b="1" dirty="0" smtClean="0">
                <a:solidFill>
                  <a:srgbClr val="0000FF"/>
                </a:solidFill>
              </a:rPr>
              <a:t>”;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   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zh-TW" b="1" dirty="0" smtClean="0">
                <a:solidFill>
                  <a:srgbClr val="0000FF"/>
                </a:solidFill>
              </a:rPr>
              <a:t>(“Hi”+name+”</a:t>
            </a:r>
            <a:r>
              <a:rPr lang="zh-TW" altLang="en-US" b="1" dirty="0" smtClean="0">
                <a:solidFill>
                  <a:srgbClr val="0000FF"/>
                </a:solidFill>
              </a:rPr>
              <a:t>歡迎來到資工一甲</a:t>
            </a:r>
            <a:r>
              <a:rPr lang="en-US" altLang="zh-TW" b="1" dirty="0" smtClean="0">
                <a:solidFill>
                  <a:srgbClr val="0000FF"/>
                </a:solidFill>
              </a:rPr>
              <a:t>“);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    }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0000FF"/>
                </a:solidFill>
              </a:rPr>
              <a:t>}</a:t>
            </a:r>
            <a:endParaRPr lang="en-US" altLang="zh-TW" b="1" dirty="0" smtClean="0">
              <a:solidFill>
                <a:srgbClr val="0000FF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Java </a:t>
            </a:r>
            <a:r>
              <a:rPr kumimoji="1" lang="zh-TW" altLang="en-US" dirty="0" smtClean="0"/>
              <a:t>視窗程式開發工具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AWT = Abstract Windowing Toolkit (JDK1.0)</a:t>
            </a:r>
          </a:p>
          <a:p>
            <a:pPr lvl="1"/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用來處理視窗與繪圖最基本的方式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早期的技術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物件會消耗較多的資源，當物件數量多時，會影響執行效率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0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AWT </a:t>
            </a:r>
            <a:r>
              <a:rPr kumimoji="1" lang="zh-TW" altLang="en-US" dirty="0" smtClean="0"/>
              <a:t>容器與元件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8" r="1270"/>
          <a:stretch/>
        </p:blipFill>
        <p:spPr>
          <a:xfrm>
            <a:off x="457200" y="1786690"/>
            <a:ext cx="8229600" cy="2376838"/>
          </a:xfrm>
        </p:spPr>
      </p:pic>
      <p:sp>
        <p:nvSpPr>
          <p:cNvPr id="6" name="矩形 5"/>
          <p:cNvSpPr/>
          <p:nvPr/>
        </p:nvSpPr>
        <p:spPr>
          <a:xfrm>
            <a:off x="799630" y="4336815"/>
            <a:ext cx="764822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元件</a:t>
            </a:r>
            <a:r>
              <a:rPr lang="en-US" altLang="zh-TW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(Component): </a:t>
            </a:r>
            <a:r>
              <a:rPr lang="zh-TW" altLang="en-US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基本視窗元件</a:t>
            </a:r>
            <a:r>
              <a:rPr lang="en-US" altLang="zh-TW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( Button, Label, and </a:t>
            </a:r>
            <a:r>
              <a:rPr lang="en-US" altLang="zh-TW" sz="2400" b="1" dirty="0" err="1" smtClean="0">
                <a:latin typeface="Arial" panose="020B0604020202020204" pitchFamily="34" charset="0"/>
                <a:ea typeface="微軟正黑體" panose="020B0604030504040204" pitchFamily="34" charset="-120"/>
              </a:rPr>
              <a:t>TextField</a:t>
            </a:r>
            <a:r>
              <a:rPr lang="en-US" altLang="zh-TW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.)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容器</a:t>
            </a:r>
            <a:r>
              <a:rPr lang="en-US" altLang="zh-TW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(Container): </a:t>
            </a:r>
            <a:r>
              <a:rPr lang="zh-TW" altLang="en-US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容器</a:t>
            </a:r>
            <a:r>
              <a:rPr lang="en-US" altLang="zh-TW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(Frame, Panel) </a:t>
            </a:r>
            <a:r>
              <a:rPr lang="zh-TW" altLang="en-US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以特定方式用來放置元件</a:t>
            </a:r>
            <a:r>
              <a:rPr lang="en-US" altLang="zh-TW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(flow or grid)</a:t>
            </a:r>
            <a:r>
              <a:rPr lang="zh-TW" altLang="en-US" sz="2400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，容器內可以有子容器。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3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人機溝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9" y="1417638"/>
            <a:ext cx="8704579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AWT</a:t>
            </a:r>
            <a:r>
              <a:rPr kumimoji="1" lang="zh-TW" altLang="en-US" dirty="0" smtClean="0"/>
              <a:t>容器類別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r="1172"/>
          <a:stretch/>
        </p:blipFill>
        <p:spPr>
          <a:xfrm>
            <a:off x="1354667" y="2001288"/>
            <a:ext cx="6506163" cy="2892503"/>
          </a:xfrm>
        </p:spPr>
      </p:pic>
    </p:spTree>
    <p:extLst>
      <p:ext uri="{BB962C8B-B14F-4D97-AF65-F5344CB8AC3E}">
        <p14:creationId xmlns:p14="http://schemas.microsoft.com/office/powerpoint/2010/main" val="28454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AWT</a:t>
            </a:r>
            <a:r>
              <a:rPr kumimoji="1" lang="zh-TW" altLang="en-US" dirty="0" smtClean="0"/>
              <a:t>視窗元件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0" r="1401"/>
          <a:stretch/>
        </p:blipFill>
        <p:spPr>
          <a:xfrm>
            <a:off x="457201" y="2004852"/>
            <a:ext cx="8229600" cy="2738422"/>
          </a:xfrm>
        </p:spPr>
      </p:pic>
    </p:spTree>
    <p:extLst>
      <p:ext uri="{BB962C8B-B14F-4D97-AF65-F5344CB8AC3E}">
        <p14:creationId xmlns:p14="http://schemas.microsoft.com/office/powerpoint/2010/main" val="914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4" b="-1033"/>
          <a:stretch/>
        </p:blipFill>
        <p:spPr>
          <a:xfrm>
            <a:off x="457200" y="274638"/>
            <a:ext cx="4953508" cy="6583362"/>
          </a:xfrm>
        </p:spPr>
      </p:pic>
      <p:sp>
        <p:nvSpPr>
          <p:cNvPr id="5" name="文字方塊 4"/>
          <p:cNvSpPr txBox="1"/>
          <p:nvPr/>
        </p:nvSpPr>
        <p:spPr>
          <a:xfrm>
            <a:off x="7499005" y="274638"/>
            <a:ext cx="11877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000" dirty="0" smtClean="0"/>
              <a:t>AWT</a:t>
            </a:r>
          </a:p>
          <a:p>
            <a:pPr algn="ctr"/>
            <a:r>
              <a:rPr kumimoji="1" lang="zh-TW" altLang="en-US" sz="4000" dirty="0" smtClean="0"/>
              <a:t>類</a:t>
            </a:r>
            <a:endParaRPr kumimoji="1" lang="en-US" altLang="zh-TW" sz="4000" dirty="0" smtClean="0"/>
          </a:p>
          <a:p>
            <a:pPr algn="ctr"/>
            <a:r>
              <a:rPr kumimoji="1" lang="zh-TW" altLang="en-US" sz="4000" dirty="0" smtClean="0"/>
              <a:t>別</a:t>
            </a:r>
            <a:endParaRPr kumimoji="1" lang="en-US" altLang="zh-TW" sz="4000" dirty="0" smtClean="0"/>
          </a:p>
          <a:p>
            <a:pPr algn="ctr"/>
            <a:r>
              <a:rPr kumimoji="1" lang="zh-TW" altLang="en-US" sz="4000" dirty="0" smtClean="0"/>
              <a:t>架</a:t>
            </a:r>
            <a:endParaRPr kumimoji="1" lang="en-US" altLang="zh-TW" sz="4000" dirty="0" smtClean="0"/>
          </a:p>
          <a:p>
            <a:pPr algn="ctr"/>
            <a:r>
              <a:rPr kumimoji="1" lang="zh-TW" altLang="en-US" sz="4000" dirty="0" smtClean="0"/>
              <a:t>構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22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AWT</a:t>
            </a:r>
            <a:r>
              <a:rPr kumimoji="1" lang="zh-TW" altLang="en-US" dirty="0" smtClean="0"/>
              <a:t>視窗範例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83" y="2007466"/>
            <a:ext cx="5270494" cy="13176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395" y="2466223"/>
            <a:ext cx="9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33CC"/>
                </a:solidFill>
              </a:rPr>
              <a:t>frame</a:t>
            </a:r>
            <a:endParaRPr lang="zh-TW" altLang="en-US" sz="2000" b="1" dirty="0">
              <a:solidFill>
                <a:srgbClr val="0033CC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25683" y="4101406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33CC"/>
                </a:solidFill>
              </a:rPr>
              <a:t>Label(</a:t>
            </a:r>
            <a:r>
              <a:rPr lang="zh-TW" altLang="en-US" sz="2000" b="1" dirty="0" smtClean="0">
                <a:solidFill>
                  <a:srgbClr val="0033CC"/>
                </a:solidFill>
              </a:rPr>
              <a:t>標籤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)</a:t>
            </a:r>
            <a:endParaRPr lang="zh-TW" altLang="en-US" sz="2000" b="1" dirty="0">
              <a:solidFill>
                <a:srgbClr val="0033CC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34474" y="4101406"/>
            <a:ext cx="2061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33CC"/>
                </a:solidFill>
              </a:rPr>
              <a:t>TextField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(</a:t>
            </a:r>
            <a:r>
              <a:rPr lang="zh-TW" altLang="en-US" sz="2000" b="1" dirty="0" smtClean="0">
                <a:solidFill>
                  <a:srgbClr val="0033CC"/>
                </a:solidFill>
              </a:rPr>
              <a:t>文字框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)</a:t>
            </a:r>
            <a:endParaRPr lang="zh-TW" altLang="en-US" sz="2000" b="1" dirty="0">
              <a:solidFill>
                <a:srgbClr val="0033CC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95679" y="4101406"/>
            <a:ext cx="158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33CC"/>
                </a:solidFill>
              </a:rPr>
              <a:t>Button(</a:t>
            </a:r>
            <a:r>
              <a:rPr lang="zh-TW" altLang="en-US" sz="2000" b="1" dirty="0" smtClean="0">
                <a:solidFill>
                  <a:srgbClr val="0033CC"/>
                </a:solidFill>
              </a:rPr>
              <a:t>按</a:t>
            </a:r>
            <a:r>
              <a:rPr lang="zh-TW" altLang="en-US" sz="2000" b="1" dirty="0">
                <a:solidFill>
                  <a:srgbClr val="0033CC"/>
                </a:solidFill>
              </a:rPr>
              <a:t>鈕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)</a:t>
            </a:r>
            <a:endParaRPr lang="zh-TW" altLang="en-US" sz="2000" b="1" dirty="0">
              <a:solidFill>
                <a:srgbClr val="0033CC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496291" y="2196935"/>
            <a:ext cx="629392" cy="3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7" idx="0"/>
          </p:cNvCxnSpPr>
          <p:nvPr/>
        </p:nvCxnSpPr>
        <p:spPr>
          <a:xfrm>
            <a:off x="2731325" y="2968831"/>
            <a:ext cx="106252" cy="1132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0"/>
          </p:cNvCxnSpPr>
          <p:nvPr/>
        </p:nvCxnSpPr>
        <p:spPr>
          <a:xfrm>
            <a:off x="4611951" y="2968831"/>
            <a:ext cx="53126" cy="1132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0"/>
          </p:cNvCxnSpPr>
          <p:nvPr/>
        </p:nvCxnSpPr>
        <p:spPr>
          <a:xfrm>
            <a:off x="6325071" y="3051958"/>
            <a:ext cx="163902" cy="1049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Framedemo.java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2523" r="56754" b="51509"/>
          <a:stretch/>
        </p:blipFill>
        <p:spPr>
          <a:xfrm>
            <a:off x="934856" y="1743456"/>
            <a:ext cx="7274287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Framedemo1.java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3394" r="56937" b="42421"/>
          <a:stretch/>
        </p:blipFill>
        <p:spPr>
          <a:xfrm>
            <a:off x="457199" y="1626919"/>
            <a:ext cx="8230836" cy="45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AWTdemo.java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2640" r="55140" b="15905"/>
          <a:stretch/>
        </p:blipFill>
        <p:spPr>
          <a:xfrm>
            <a:off x="457200" y="1439836"/>
            <a:ext cx="5836835" cy="52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AWTdemo1.java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805" t="13342" r="50000" b="11079"/>
          <a:stretch/>
        </p:blipFill>
        <p:spPr>
          <a:xfrm>
            <a:off x="457200" y="1485878"/>
            <a:ext cx="6400800" cy="52407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23" y="4958970"/>
            <a:ext cx="3711342" cy="12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GUI</a:t>
            </a:r>
            <a:r>
              <a:rPr kumimoji="1" lang="zh-TW" altLang="en-US" dirty="0" smtClean="0"/>
              <a:t>環境中如何進行「互動」？</a:t>
            </a:r>
            <a:endParaRPr kumimoji="1" lang="zh-TW" altLang="en-US" dirty="0"/>
          </a:p>
        </p:txBody>
      </p:sp>
      <p:sp>
        <p:nvSpPr>
          <p:cNvPr id="5" name="子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事件處理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9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Java GUI </a:t>
            </a:r>
            <a:r>
              <a:rPr kumimoji="1" lang="zh-TW" altLang="en-US" dirty="0" smtClean="0"/>
              <a:t>事件處理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Java GUI </a:t>
            </a:r>
            <a:r>
              <a:rPr kumimoji="1" lang="zh-TW" altLang="en-US" dirty="0" smtClean="0"/>
              <a:t>事件處理採用「委派事件模式」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事件發起者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事件訊息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事件傾聽者</a:t>
            </a:r>
            <a:endParaRPr kumimoji="1" lang="en-US" altLang="zh-TW" dirty="0" smtClean="0"/>
          </a:p>
          <a:p>
            <a:r>
              <a:rPr kumimoji="1" lang="zh-TW" altLang="en-US" dirty="0" smtClean="0"/>
              <a:t>「動作事件」觸發產生一個「事件物件」，傳遞給「事件傾聽者」，依據事件的種類將工作指派給「事件處理者」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3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圖形化使用者介面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GUI </a:t>
            </a:r>
            <a:r>
              <a:rPr kumimoji="1" lang="zh-TW" altLang="en-US" dirty="0" smtClean="0"/>
              <a:t>代表圖形化操作介面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GUI = Graphical User Interface</a:t>
            </a:r>
          </a:p>
          <a:p>
            <a:r>
              <a:rPr kumimoji="1" lang="en-US" altLang="zh-TW" dirty="0" smtClean="0"/>
              <a:t>CLI </a:t>
            </a:r>
            <a:r>
              <a:rPr kumimoji="1" lang="zh-TW" altLang="en-US" dirty="0" smtClean="0"/>
              <a:t>代表命令列操作介面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CLI = Command Line Interface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1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委派事件運作流程</a:t>
            </a:r>
            <a:endParaRPr kumimoji="1" lang="zh-TW" altLang="en-US" dirty="0"/>
          </a:p>
        </p:txBody>
      </p:sp>
      <p:pic>
        <p:nvPicPr>
          <p:cNvPr id="4" name="內容版面配置區 3" descr="螢幕快照 2016-02-25 下午2.47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r="2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43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Eventdemo.java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05" t="12640" r="43392" b="12920"/>
          <a:stretch/>
        </p:blipFill>
        <p:spPr>
          <a:xfrm>
            <a:off x="457200" y="1412543"/>
            <a:ext cx="7260609" cy="54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一個更好的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視窗建立工具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是一個比</a:t>
            </a:r>
            <a:r>
              <a:rPr lang="en-US" altLang="zh-TW" dirty="0" smtClean="0"/>
              <a:t>AWT</a:t>
            </a:r>
            <a:r>
              <a:rPr lang="zh-TW" altLang="en-US" dirty="0" smtClean="0"/>
              <a:t>更好的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視窗建立工具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更豐富的物件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更美觀的圖形見面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更高的執行效率</a:t>
            </a:r>
            <a:endParaRPr lang="en-US" altLang="zh-TW" dirty="0" smtClean="0"/>
          </a:p>
          <a:p>
            <a:r>
              <a:rPr lang="en-US" altLang="zh-TW" dirty="0" err="1" smtClean="0"/>
              <a:t>javax.swing</a:t>
            </a:r>
            <a:r>
              <a:rPr lang="zh-TW" altLang="en-US" dirty="0" smtClean="0"/>
              <a:t>為類別庫</a:t>
            </a:r>
            <a:endParaRPr lang="en-US" altLang="zh-TW" dirty="0" smtClean="0"/>
          </a:p>
          <a:p>
            <a:r>
              <a:rPr lang="en-US" altLang="zh-TW" dirty="0" smtClean="0"/>
              <a:t>Swing</a:t>
            </a:r>
            <a:r>
              <a:rPr lang="zh-TW" altLang="en-US" dirty="0" smtClean="0"/>
              <a:t>同樣運用委派式的事件處理方式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7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Swing </a:t>
            </a:r>
            <a:r>
              <a:rPr lang="zh-TW" altLang="en-US" b="0" dirty="0"/>
              <a:t>物件的繼承關係圖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4312"/>
            <a:ext cx="8385924" cy="48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59" y="1600200"/>
            <a:ext cx="7738281" cy="51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47" y="1600199"/>
            <a:ext cx="7287905" cy="51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Swing </a:t>
            </a:r>
            <a:r>
              <a:rPr lang="zh-TW" altLang="en-US" dirty="0" smtClean="0"/>
              <a:t>元件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49" y="1600200"/>
            <a:ext cx="6086901" cy="51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Swingdemo1.java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61" r="37065" b="14857"/>
          <a:stretch/>
        </p:blipFill>
        <p:spPr>
          <a:xfrm>
            <a:off x="255408" y="1513174"/>
            <a:ext cx="8724736" cy="53107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76582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成績計</a:t>
            </a:r>
            <a:r>
              <a:rPr lang="zh-TW" altLang="en-US" dirty="0"/>
              <a:t>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平時成績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</a:p>
          <a:p>
            <a:pPr lvl="1"/>
            <a:r>
              <a:rPr lang="zh-TW" altLang="en-US" dirty="0" smtClean="0"/>
              <a:t>出席與參與 </a:t>
            </a:r>
            <a:r>
              <a:rPr lang="en-US" altLang="zh-TW" dirty="0" smtClean="0"/>
              <a:t>25</a:t>
            </a:r>
          </a:p>
          <a:p>
            <a:pPr lvl="1"/>
            <a:r>
              <a:rPr lang="zh-TW" altLang="en-US" dirty="0" smtClean="0"/>
              <a:t>練習與作業 </a:t>
            </a:r>
            <a:r>
              <a:rPr lang="en-US" altLang="zh-TW" smtClean="0"/>
              <a:t>15</a:t>
            </a:r>
            <a:endParaRPr lang="en-US" altLang="zh-TW" dirty="0" smtClean="0"/>
          </a:p>
          <a:p>
            <a:r>
              <a:rPr lang="zh-TW" altLang="en-US" dirty="0" smtClean="0"/>
              <a:t>期中考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dirty="0" smtClean="0"/>
              <a:t>上機考</a:t>
            </a:r>
            <a:r>
              <a:rPr lang="zh-TW" altLang="en-US" dirty="0"/>
              <a:t>試</a:t>
            </a:r>
            <a:endParaRPr lang="en-US" altLang="zh-TW" dirty="0" smtClean="0"/>
          </a:p>
          <a:p>
            <a:r>
              <a:rPr lang="zh-TW" altLang="en-US" dirty="0" smtClean="0"/>
              <a:t>期末考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dirty="0" smtClean="0"/>
              <a:t>上機考</a:t>
            </a:r>
            <a:r>
              <a:rPr lang="zh-TW" altLang="en-US" dirty="0"/>
              <a:t>試</a:t>
            </a:r>
          </a:p>
        </p:txBody>
      </p:sp>
    </p:spTree>
    <p:extLst>
      <p:ext uri="{BB962C8B-B14F-4D97-AF65-F5344CB8AC3E}">
        <p14:creationId xmlns:p14="http://schemas.microsoft.com/office/powerpoint/2010/main" val="21993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Java SE </a:t>
            </a:r>
            <a:r>
              <a:rPr lang="en-US" altLang="zh-TW" dirty="0" smtClean="0"/>
              <a:t>8(7)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安裝程式下載網址：</a:t>
            </a:r>
            <a:endParaRPr lang="en-US" altLang="zh-TW" dirty="0" smtClean="0"/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www.oracle.com</a:t>
            </a:r>
            <a:r>
              <a:rPr lang="en-US" altLang="zh-TW" dirty="0"/>
              <a:t>/</a:t>
            </a:r>
            <a:r>
              <a:rPr lang="en-US" altLang="zh-TW" dirty="0" err="1"/>
              <a:t>technetwork</a:t>
            </a:r>
            <a:r>
              <a:rPr lang="en-US" altLang="zh-TW" dirty="0"/>
              <a:t>/java/</a:t>
            </a:r>
            <a:r>
              <a:rPr lang="en-US" altLang="zh-TW" dirty="0" err="1"/>
              <a:t>javase</a:t>
            </a:r>
            <a:r>
              <a:rPr lang="en-US" altLang="zh-TW" dirty="0"/>
              <a:t>/downloads/</a:t>
            </a:r>
            <a:r>
              <a:rPr lang="en-US" altLang="zh-TW" dirty="0" err="1"/>
              <a:t>index.html</a:t>
            </a:r>
            <a:endParaRPr lang="zh-TW" altLang="en-US" dirty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下載點、</a:t>
            </a:r>
            <a:r>
              <a:rPr lang="en-US" altLang="zh-TW" dirty="0" err="1" smtClean="0"/>
              <a:t>NetBeans</a:t>
            </a:r>
            <a:r>
              <a:rPr lang="zh-TW" altLang="en-US" dirty="0" smtClean="0"/>
              <a:t>下載點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JDK</a:t>
            </a:r>
            <a:r>
              <a:rPr lang="zh-TW" altLang="en-US" dirty="0" smtClean="0"/>
              <a:t>包含所有開發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軟體所需要的工具</a:t>
            </a:r>
            <a:r>
              <a:rPr lang="en-US" altLang="zh-TW" dirty="0" smtClean="0"/>
              <a:t>(+JRE)</a:t>
            </a:r>
          </a:p>
          <a:p>
            <a:pPr lvl="1"/>
            <a:r>
              <a:rPr lang="en-US" altLang="zh-TW" dirty="0" smtClean="0"/>
              <a:t>JRE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程式的執行環境</a:t>
            </a:r>
            <a:r>
              <a:rPr lang="en-US" altLang="zh-TW" dirty="0" smtClean="0"/>
              <a:t>(Run-Time Environment) </a:t>
            </a:r>
          </a:p>
          <a:p>
            <a:pPr lvl="1"/>
            <a:r>
              <a:rPr lang="en-US" altLang="zh-TW" dirty="0" err="1" smtClean="0"/>
              <a:t>NetBeans</a:t>
            </a:r>
            <a:r>
              <a:rPr lang="zh-TW" altLang="en-US" dirty="0" smtClean="0"/>
              <a:t>是開發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程式的整合開發工具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包括編輯器、編譯器、除錯器、專案管理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7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  <p:pic>
        <p:nvPicPr>
          <p:cNvPr id="5" name="內容版面配置區 4" descr="螢幕快照 2016-02-23 上午9.12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" b="156"/>
          <a:stretch/>
        </p:blipFill>
        <p:spPr>
          <a:xfrm>
            <a:off x="100138" y="208347"/>
            <a:ext cx="8943724" cy="64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螢幕快照 2016-02-23 上午9.14.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r="1241"/>
          <a:stretch/>
        </p:blipFill>
        <p:spPr>
          <a:xfrm>
            <a:off x="327413" y="1600200"/>
            <a:ext cx="8359387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12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711200" y="692150"/>
          <a:ext cx="7775575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Impact" r:id="rId3" imgW="8965079" imgH="6234921" progId="">
                  <p:embed/>
                </p:oleObj>
              </mc:Choice>
              <mc:Fallback>
                <p:oleObj name="PhotoImpact" r:id="rId3" imgW="8965079" imgH="62349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692150"/>
                        <a:ext cx="7775575" cy="561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63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811213"/>
          </a:xfrm>
        </p:spPr>
        <p:txBody>
          <a:bodyPr/>
          <a:lstStyle/>
          <a:p>
            <a:r>
              <a:rPr lang="en-US" altLang="zh-TW" sz="3600" dirty="0" smtClean="0"/>
              <a:t>Java </a:t>
            </a:r>
            <a:r>
              <a:rPr lang="zh-TW" altLang="en-US" sz="3600" dirty="0"/>
              <a:t>環境相關重要檔案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3886200"/>
          </a:xfrm>
        </p:spPr>
        <p:txBody>
          <a:bodyPr>
            <a:normAutofit/>
          </a:bodyPr>
          <a:lstStyle/>
          <a:p>
            <a:r>
              <a:rPr lang="en-US" altLang="zh-TW" dirty="0"/>
              <a:t>Java SE </a:t>
            </a:r>
            <a:r>
              <a:rPr lang="zh-TW" altLang="en-US" dirty="0" smtClean="0"/>
              <a:t>安裝</a:t>
            </a:r>
            <a:r>
              <a:rPr lang="zh-TW" altLang="en-US" dirty="0"/>
              <a:t>完成後，預設產生下列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lvl="1"/>
            <a:r>
              <a:rPr lang="en-US" altLang="zh-TW" dirty="0"/>
              <a:t>C:\Program Files\Java\jdk1.7.0_xx(xx</a:t>
            </a:r>
            <a:r>
              <a:rPr lang="zh-TW" altLang="en-US" dirty="0"/>
              <a:t>因版本而不同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C:\Program Files\Java\jre7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zh-TW" altLang="en-US" dirty="0" smtClean="0"/>
              <a:t>這些</a:t>
            </a:r>
            <a:r>
              <a:rPr lang="zh-TW" altLang="en-US" dirty="0"/>
              <a:t>資料夾下包含很多檔案及資料夾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	bin</a:t>
            </a:r>
            <a:r>
              <a:rPr lang="zh-TW" altLang="en-US" dirty="0" smtClean="0"/>
              <a:t>資料夾</a:t>
            </a:r>
            <a:r>
              <a:rPr lang="zh-TW" altLang="en-US" dirty="0"/>
              <a:t>、</a:t>
            </a:r>
            <a:r>
              <a:rPr lang="en-US" altLang="zh-TW" dirty="0" err="1" smtClean="0">
                <a:latin typeface="Times New Roman" pitchFamily="18" charset="0"/>
              </a:rPr>
              <a:t>db</a:t>
            </a:r>
            <a:r>
              <a:rPr lang="zh-TW" altLang="en-US" dirty="0" smtClean="0">
                <a:latin typeface="Times New Roman" pitchFamily="18" charset="0"/>
              </a:rPr>
              <a:t>資料夾、</a:t>
            </a:r>
            <a:r>
              <a:rPr lang="en-US" altLang="zh-TW" dirty="0" smtClean="0">
                <a:latin typeface="Times New Roman" pitchFamily="18" charset="0"/>
              </a:rPr>
              <a:t>lib</a:t>
            </a:r>
            <a:r>
              <a:rPr lang="zh-TW" altLang="en-US" dirty="0" smtClean="0">
                <a:latin typeface="Times New Roman" pitchFamily="18" charset="0"/>
              </a:rPr>
              <a:t>資料夾</a:t>
            </a:r>
            <a:r>
              <a:rPr lang="zh-TW" altLang="en-US" dirty="0" smtClean="0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TW" dirty="0" err="1" smtClean="0">
                <a:latin typeface="Times New Roman" pitchFamily="18" charset="0"/>
              </a:rPr>
              <a:t>jre</a:t>
            </a:r>
            <a:r>
              <a:rPr lang="zh-TW" altLang="en-US" dirty="0">
                <a:latin typeface="Times New Roman" pitchFamily="18" charset="0"/>
              </a:rPr>
              <a:t>資料夾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6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583</Words>
  <Application>Microsoft Office PowerPoint</Application>
  <PresentationFormat>如螢幕大小 (4:3)</PresentationFormat>
  <Paragraphs>118</Paragraphs>
  <Slides>38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Times New Roman</vt:lpstr>
      <vt:lpstr>Wingdings</vt:lpstr>
      <vt:lpstr>Office 佈景主題</vt:lpstr>
      <vt:lpstr>PhotoImpact</vt:lpstr>
      <vt:lpstr>視窗程式設計</vt:lpstr>
      <vt:lpstr>人機溝通</vt:lpstr>
      <vt:lpstr>圖形化使用者介面</vt:lpstr>
      <vt:lpstr>成績計算</vt:lpstr>
      <vt:lpstr>安裝Java SE 8(7)</vt:lpstr>
      <vt:lpstr>PowerPoint 簡報</vt:lpstr>
      <vt:lpstr>PowerPoint 簡報</vt:lpstr>
      <vt:lpstr>PowerPoint 簡報</vt:lpstr>
      <vt:lpstr>Java 環境相關重要檔案</vt:lpstr>
      <vt:lpstr>設定環境變數</vt:lpstr>
      <vt:lpstr>程式編輯器Notepad++</vt:lpstr>
      <vt:lpstr>下載Notepad++</vt:lpstr>
      <vt:lpstr>PowerPoint 簡報</vt:lpstr>
      <vt:lpstr>PowerPoint 簡報</vt:lpstr>
      <vt:lpstr>PowerPoint 簡報</vt:lpstr>
      <vt:lpstr>PowerPoint 簡報</vt:lpstr>
      <vt:lpstr>課堂練習</vt:lpstr>
      <vt:lpstr>Java 視窗程式開發工具</vt:lpstr>
      <vt:lpstr>AWT 容器與元件 </vt:lpstr>
      <vt:lpstr>AWT容器類別</vt:lpstr>
      <vt:lpstr>AWT視窗元件</vt:lpstr>
      <vt:lpstr>PowerPoint 簡報</vt:lpstr>
      <vt:lpstr>AWT視窗範例</vt:lpstr>
      <vt:lpstr>Framedemo.java</vt:lpstr>
      <vt:lpstr>Framedemo1.java</vt:lpstr>
      <vt:lpstr>AWTdemo.java</vt:lpstr>
      <vt:lpstr>AWTdemo1.java</vt:lpstr>
      <vt:lpstr>GUI環境中如何進行「互動」？</vt:lpstr>
      <vt:lpstr>Java GUI 事件處理</vt:lpstr>
      <vt:lpstr>委派事件運作流程</vt:lpstr>
      <vt:lpstr>Eventdemo.java</vt:lpstr>
      <vt:lpstr>一個更好的Java視窗建立工具</vt:lpstr>
      <vt:lpstr>Swing</vt:lpstr>
      <vt:lpstr>Swing 物件的繼承關係圖</vt:lpstr>
      <vt:lpstr>PowerPoint 簡報</vt:lpstr>
      <vt:lpstr>PowerPoint 簡報</vt:lpstr>
      <vt:lpstr>Swing 元件</vt:lpstr>
      <vt:lpstr>Swingdemo1.java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</dc:title>
  <dc:creator>admin admin</dc:creator>
  <cp:lastModifiedBy>CSIE-office</cp:lastModifiedBy>
  <cp:revision>21</cp:revision>
  <dcterms:created xsi:type="dcterms:W3CDTF">2016-02-25T05:50:01Z</dcterms:created>
  <dcterms:modified xsi:type="dcterms:W3CDTF">2016-02-27T02:51:17Z</dcterms:modified>
</cp:coreProperties>
</file>