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10" r:id="rId2"/>
    <p:sldId id="317" r:id="rId3"/>
    <p:sldId id="328" r:id="rId4"/>
    <p:sldId id="329" r:id="rId5"/>
    <p:sldId id="330" r:id="rId6"/>
    <p:sldId id="331" r:id="rId7"/>
    <p:sldId id="312" r:id="rId8"/>
    <p:sldId id="264" r:id="rId9"/>
    <p:sldId id="272" r:id="rId10"/>
    <p:sldId id="274" r:id="rId11"/>
    <p:sldId id="275" r:id="rId12"/>
    <p:sldId id="276" r:id="rId13"/>
    <p:sldId id="273" r:id="rId14"/>
    <p:sldId id="285" r:id="rId15"/>
    <p:sldId id="337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336" r:id="rId24"/>
    <p:sldId id="283" r:id="rId25"/>
    <p:sldId id="333" r:id="rId26"/>
    <p:sldId id="332" r:id="rId27"/>
    <p:sldId id="296" r:id="rId28"/>
    <p:sldId id="297" r:id="rId29"/>
    <p:sldId id="298" r:id="rId30"/>
    <p:sldId id="29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09" r:id="rId41"/>
    <p:sldId id="335" r:id="rId42"/>
  </p:sldIdLst>
  <p:sldSz cx="9144000" cy="6858000" type="screen4x3"/>
  <p:notesSz cx="7099300" cy="10234613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6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307C3-5F1C-8248-B1E7-F57259D30841}" type="datetimeFigureOut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E0FD-EC39-5746-AFAE-2809E14EF3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6784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0CCB08A-E7BC-4FAD-B8C9-FC626AEE84E0}" type="datetimeFigureOut">
              <a:rPr lang="zh-TW" altLang="en-US" smtClean="0"/>
              <a:pPr/>
              <a:t>2016/2/28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3CF4B504-9514-4F6E-AD5F-A766C3BB2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01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B20B-F494-264F-B57D-E60091549DFD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57200" y="3598054"/>
            <a:ext cx="8229600" cy="1588"/>
          </a:xfrm>
          <a:prstGeom prst="line">
            <a:avLst/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387A-20E7-4948-A0EC-0F760AA0D9C1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798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341B-1E6D-4F49-8D88-CB140F263CA9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03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457-95F1-D549-83DD-78F250CF1E81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57200" y="1417638"/>
            <a:ext cx="822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6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E4D4-0734-CE4E-A63C-25B299E14B14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573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2E8-7750-CE44-AAF7-C235EF298C4A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457200" y="1417638"/>
            <a:ext cx="822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6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80BF-6304-8C48-911E-FF8EFAD9CB21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26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6C77-3DDB-734E-8002-9EFD370BDB00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57200" y="1417638"/>
            <a:ext cx="822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5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C187-0F51-DA4B-ABCF-B9474BC2D4CF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171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44C-992E-364C-B600-2D5BB5CAA5B8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466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9182-7E50-874F-B2DD-8D2C752965AE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655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C3C0-E695-2148-814F-FF339E771F93}" type="datetime1">
              <a:rPr kumimoji="1" lang="zh-TW" altLang="en-US" smtClean="0"/>
              <a:t>2016/2/28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TW" smtClean="0"/>
              <a:t>jc7qx.2013@csie.cust.edu.tw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65DC-C021-1946-B535-3D8BBDDB32C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273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Calibri" pitchFamily="34" charset="0"/>
          <a:ea typeface="標楷體" pitchFamily="65" charset="-12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 baseline="0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baseline="0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baseline="0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 baseline="0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 baseline="0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B5HN_lzHdI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C5FbmsH4fw" TargetMode="External"/><Relationship Id="rId2" Type="http://schemas.openxmlformats.org/officeDocument/2006/relationships/hyperlink" Target="https://www.youtube.com/watch?v=AOfJk--zJ7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AI_dayIQWV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PjzQfpNNA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</a:rPr>
              <a:t>物件導向程式設計</a:t>
            </a:r>
            <a:endParaRPr lang="zh-TW" altLang="en-US" sz="4400" b="1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中華科技大學資工系</a:t>
            </a:r>
            <a:endParaRPr lang="en-US" altLang="zh-TW" dirty="0" smtClean="0"/>
          </a:p>
          <a:p>
            <a:r>
              <a:rPr lang="zh-TW" altLang="en-US" dirty="0" smtClean="0"/>
              <a:t>鍾健雄</a:t>
            </a:r>
            <a:endParaRPr lang="en-US" altLang="zh-TW" dirty="0" smtClean="0"/>
          </a:p>
          <a:p>
            <a:r>
              <a:rPr lang="en-US" altLang="zh-TW" smtClean="0"/>
              <a:t>2016/</a:t>
            </a:r>
            <a:r>
              <a:rPr lang="en-US" altLang="zh-TW" dirty="0" smtClean="0"/>
              <a:t>Spring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電腦程式分類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Arial" pitchFamily="34" charset="0"/>
                <a:cs typeface="Arial" pitchFamily="34" charset="0"/>
              </a:rPr>
              <a:t>軟體種類</a:t>
            </a:r>
            <a:endParaRPr lang="en-US" altLang="zh-TW" dirty="0" smtClean="0">
              <a:latin typeface="Arial" pitchFamily="34" charset="0"/>
              <a:cs typeface="Arial" pitchFamily="34" charset="0"/>
            </a:endParaRPr>
          </a:p>
          <a:p>
            <a:pPr lvl="1">
              <a:defRPr/>
            </a:pPr>
            <a:r>
              <a:rPr lang="zh-TW" altLang="en-US" dirty="0" smtClean="0"/>
              <a:t>系統軟體 </a:t>
            </a:r>
            <a:r>
              <a:rPr lang="en-US" altLang="zh-TW" dirty="0" smtClean="0"/>
              <a:t>(system software)</a:t>
            </a:r>
            <a:r>
              <a:rPr lang="zh-TW" altLang="en-US" dirty="0" smtClean="0"/>
              <a:t>：包括作業系統 、公用程式和程式開發工具</a:t>
            </a:r>
          </a:p>
          <a:p>
            <a:pPr lvl="1">
              <a:defRPr/>
            </a:pPr>
            <a:r>
              <a:rPr lang="zh-TW" altLang="en-US" dirty="0" smtClean="0"/>
              <a:t>應用軟體 </a:t>
            </a:r>
            <a:r>
              <a:rPr lang="en-US" altLang="zh-TW" dirty="0" smtClean="0"/>
              <a:t>(application software)</a:t>
            </a:r>
          </a:p>
          <a:p>
            <a:pPr lvl="2">
              <a:defRPr/>
            </a:pPr>
            <a:endParaRPr lang="en-US" altLang="zh-TW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TW" altLang="en-US" dirty="0" smtClean="0"/>
              <a:t>程式種類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機器碼 </a:t>
            </a:r>
            <a:r>
              <a:rPr lang="en-US" altLang="zh-TW" dirty="0" smtClean="0"/>
              <a:t>(machine code)</a:t>
            </a:r>
          </a:p>
          <a:p>
            <a:pPr lvl="2">
              <a:defRPr/>
            </a:pPr>
            <a:r>
              <a:rPr lang="en-US" altLang="zh-TW" dirty="0" smtClean="0"/>
              <a:t>111001111100011010101…..</a:t>
            </a:r>
          </a:p>
          <a:p>
            <a:pPr lvl="1">
              <a:defRPr/>
            </a:pPr>
            <a:r>
              <a:rPr lang="zh-TW" altLang="en-US" dirty="0" smtClean="0"/>
              <a:t>組合語言 </a:t>
            </a:r>
            <a:r>
              <a:rPr lang="en-US" altLang="zh-TW" dirty="0" smtClean="0"/>
              <a:t>(Assembly)</a:t>
            </a:r>
          </a:p>
          <a:p>
            <a:pPr lvl="2">
              <a:defRPr/>
            </a:pPr>
            <a:r>
              <a:rPr lang="zh-TW" altLang="en-US" dirty="0" smtClean="0"/>
              <a:t>組譯器 </a:t>
            </a:r>
            <a:r>
              <a:rPr lang="en-US" altLang="zh-TW" dirty="0" smtClean="0"/>
              <a:t>(Assembler)</a:t>
            </a:r>
          </a:p>
          <a:p>
            <a:pPr lvl="1">
              <a:defRPr/>
            </a:pPr>
            <a:r>
              <a:rPr lang="zh-TW" altLang="en-US" dirty="0" smtClean="0"/>
              <a:t>高階語言 </a:t>
            </a:r>
            <a:r>
              <a:rPr lang="en-US" altLang="zh-TW" dirty="0" smtClean="0"/>
              <a:t>(High level Language)</a:t>
            </a:r>
            <a:endParaRPr lang="zh-TW" altLang="en-US" dirty="0" smtClean="0"/>
          </a:p>
          <a:p>
            <a:pPr lvl="1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10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高階語言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latin typeface="Arial" pitchFamily="34" charset="0"/>
                <a:cs typeface="Arial" pitchFamily="34" charset="0"/>
              </a:rPr>
              <a:t>編譯器 </a:t>
            </a: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(Complier)</a:t>
            </a:r>
          </a:p>
          <a:p>
            <a:pPr lvl="1">
              <a:defRPr/>
            </a:pPr>
            <a:r>
              <a:rPr lang="zh-TW" altLang="en-US" dirty="0" smtClean="0"/>
              <a:t>編譯器則在程式開始執行前讀取程式並將其完全翻譯。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編譯後的程式則叫做目標碼或執行檔。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C/C++, Java</a:t>
            </a:r>
          </a:p>
          <a:p>
            <a:pPr>
              <a:defRPr/>
            </a:pPr>
            <a:r>
              <a:rPr lang="zh-TW" altLang="en-US" dirty="0" smtClean="0">
                <a:latin typeface="Arial" pitchFamily="34" charset="0"/>
                <a:cs typeface="Arial" pitchFamily="34" charset="0"/>
              </a:rPr>
              <a:t>直譯器 </a:t>
            </a: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(Interpreter)</a:t>
            </a:r>
          </a:p>
          <a:p>
            <a:pPr lvl="1">
              <a:defRPr/>
            </a:pPr>
            <a:r>
              <a:rPr lang="zh-TW" altLang="en-US" dirty="0" smtClean="0"/>
              <a:t>直譯器直接執行程式的指示，它一次執行一行程序，交錯地讀取程式碼和執行計算。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Python, PHP, Perl, Ruby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11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編譯與直譯</a:t>
            </a:r>
            <a:endParaRPr lang="zh-TW" altLang="en-US" dirty="0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647700" y="2081212"/>
            <a:ext cx="742950" cy="101917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2" name="modem"/>
          <p:cNvSpPr>
            <a:spLocks noEditPoints="1" noChangeArrowheads="1"/>
          </p:cNvSpPr>
          <p:nvPr/>
        </p:nvSpPr>
        <p:spPr bwMode="auto">
          <a:xfrm>
            <a:off x="2667000" y="2185986"/>
            <a:ext cx="1809750" cy="9144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3" name="computr1"/>
          <p:cNvSpPr>
            <a:spLocks noEditPoints="1" noChangeArrowheads="1"/>
          </p:cNvSpPr>
          <p:nvPr/>
        </p:nvSpPr>
        <p:spPr bwMode="auto">
          <a:xfrm>
            <a:off x="7391399" y="1976438"/>
            <a:ext cx="1152525" cy="13906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 descr="C:\Program Files\Microsoft Office\MEDIA\CAGCAT10\j0205466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776" y="2081212"/>
            <a:ext cx="1139441" cy="1133475"/>
          </a:xfrm>
          <a:prstGeom prst="rect">
            <a:avLst/>
          </a:prstGeom>
          <a:noFill/>
        </p:spPr>
      </p:pic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647700" y="4467224"/>
            <a:ext cx="742950" cy="101917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" name="modem"/>
          <p:cNvSpPr>
            <a:spLocks noEditPoints="1" noChangeArrowheads="1"/>
          </p:cNvSpPr>
          <p:nvPr/>
        </p:nvSpPr>
        <p:spPr bwMode="auto">
          <a:xfrm>
            <a:off x="3486726" y="4519611"/>
            <a:ext cx="1809750" cy="9144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" name="computr1"/>
          <p:cNvSpPr>
            <a:spLocks noEditPoints="1" noChangeArrowheads="1"/>
          </p:cNvSpPr>
          <p:nvPr/>
        </p:nvSpPr>
        <p:spPr bwMode="auto">
          <a:xfrm>
            <a:off x="7391399" y="4281486"/>
            <a:ext cx="1152525" cy="13906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1762125" y="2505075"/>
            <a:ext cx="666750" cy="4762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4629726" y="2419350"/>
            <a:ext cx="666750" cy="4762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6724649" y="2419350"/>
            <a:ext cx="666750" cy="4762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2247900" y="4772025"/>
            <a:ext cx="666750" cy="47625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6057899" y="4772025"/>
            <a:ext cx="666750" cy="47625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47700" y="3453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原始碼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66750" y="5625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原始碼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048144" y="3453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編譯器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925307" y="5487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直譯器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410776" y="3453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目的檔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12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電腦程式與編程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zh-TW" altLang="en-US" dirty="0" smtClean="0"/>
              <a:t>電腦程式指一組具先後順序的指令</a:t>
            </a:r>
            <a:r>
              <a:rPr lang="en-US" altLang="zh-TW" dirty="0" smtClean="0"/>
              <a:t>(Instructions)</a:t>
            </a:r>
            <a:r>
              <a:rPr lang="zh-TW" altLang="en-US" dirty="0" smtClean="0"/>
              <a:t>，電腦根據這些指令執行某一特定工作</a:t>
            </a:r>
            <a:endParaRPr lang="en-US" altLang="zh-TW" dirty="0" smtClean="0"/>
          </a:p>
          <a:p>
            <a:pPr marL="342900" lvl="1" indent="-342900">
              <a:buFont typeface="Arial"/>
              <a:buChar char="•"/>
            </a:pPr>
            <a:r>
              <a:rPr lang="zh-TW" altLang="en-US" dirty="0" smtClean="0"/>
              <a:t>電腦執行的指令必須根據電腦程式語言的語法編寫，「高階程式」將這些包括程式語言語法的文字檔儲存成一個檔案，稱為「程式」</a:t>
            </a:r>
            <a:r>
              <a:rPr lang="en-US" altLang="zh-TW" dirty="0" smtClean="0"/>
              <a:t>(Program)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342900" lvl="1" indent="-342900">
              <a:buFont typeface="Arial"/>
              <a:buChar char="•"/>
            </a:pPr>
            <a:r>
              <a:rPr lang="zh-TW" altLang="en-US" dirty="0" smtClean="0"/>
              <a:t>針對所要解決的問題，利用電腦程式語言，規劃執行步驟，組成具有先後邏輯的指令，這些可在電腦上執行的解決問題的步驟，稱為「演算法」</a:t>
            </a:r>
            <a:r>
              <a:rPr lang="en-US" altLang="zh-TW" dirty="0" smtClean="0"/>
              <a:t>(Algorithms)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13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學習程式編碼幾成就業保證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文茜的世界週報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應該學什麼程式語言？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15</a:t>
            </a:fld>
            <a:endParaRPr kumimoji="1" lang="zh-TW" altLang="en-US"/>
          </a:p>
        </p:txBody>
      </p:sp>
      <p:pic>
        <p:nvPicPr>
          <p:cNvPr id="8" name="內容版面配置區 7" descr="螢幕快照 2016-02-23 上午10.07.1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" r="4482"/>
          <a:stretch/>
        </p:blipFill>
        <p:spPr>
          <a:xfrm>
            <a:off x="457200" y="1703361"/>
            <a:ext cx="8229600" cy="3599345"/>
          </a:xfrm>
        </p:spPr>
      </p:pic>
      <p:sp>
        <p:nvSpPr>
          <p:cNvPr id="9" name="文字方塊 8"/>
          <p:cNvSpPr txBox="1"/>
          <p:nvPr/>
        </p:nvSpPr>
        <p:spPr>
          <a:xfrm>
            <a:off x="3274130" y="5533756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http://</a:t>
            </a:r>
            <a:r>
              <a:rPr kumimoji="1" lang="en-US" altLang="zh-TW" dirty="0" err="1"/>
              <a:t>www.tiobe.com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tiobe_index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97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zh-TW" altLang="en-US" dirty="0" smtClean="0"/>
              <a:t>的興起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ct val="25000"/>
              </a:spcAft>
            </a:pPr>
            <a:r>
              <a:rPr lang="en-US" altLang="zh-TW" dirty="0" smtClean="0"/>
              <a:t>Java 1995</a:t>
            </a:r>
            <a:r>
              <a:rPr lang="zh-TW" altLang="en-US" dirty="0" smtClean="0"/>
              <a:t>年問世（</a:t>
            </a:r>
            <a:r>
              <a:rPr lang="zh-TW" altLang="en-US" dirty="0" smtClean="0">
                <a:solidFill>
                  <a:srgbClr val="FF0000"/>
                </a:solidFill>
              </a:rPr>
              <a:t>距今僅２０年</a:t>
            </a:r>
            <a:r>
              <a:rPr lang="zh-TW" altLang="en-US" dirty="0" smtClean="0"/>
              <a:t>）</a:t>
            </a:r>
          </a:p>
          <a:p>
            <a:pPr>
              <a:spcAft>
                <a:spcPct val="25000"/>
              </a:spcAft>
            </a:pPr>
            <a:r>
              <a:rPr lang="en-US" altLang="zh-TW" dirty="0" smtClean="0"/>
              <a:t>Java </a:t>
            </a:r>
            <a:r>
              <a:rPr lang="zh-TW" altLang="en-US" dirty="0" smtClean="0"/>
              <a:t>具跨平台、設計智慧型手機、平板電腦等行動</a:t>
            </a:r>
            <a:br>
              <a:rPr lang="zh-TW" altLang="en-US" dirty="0" smtClean="0"/>
            </a:br>
            <a:r>
              <a:rPr lang="zh-TW" altLang="en-US" dirty="0" smtClean="0"/>
              <a:t>裝置的 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程式 </a:t>
            </a:r>
            <a:r>
              <a:rPr lang="zh-TW" altLang="en-US" dirty="0" smtClean="0">
                <a:sym typeface="Wingdings" pitchFamily="2" charset="2"/>
              </a:rPr>
              <a:t>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再度受到重視</a:t>
            </a:r>
          </a:p>
          <a:p>
            <a:pPr>
              <a:spcAft>
                <a:spcPct val="25000"/>
              </a:spcAft>
            </a:pPr>
            <a:r>
              <a:rPr lang="en-US" altLang="zh-TW" dirty="0" smtClean="0"/>
              <a:t>Java </a:t>
            </a:r>
            <a:r>
              <a:rPr lang="zh-TW" altLang="en-US" dirty="0" smtClean="0"/>
              <a:t>語言原名「</a:t>
            </a:r>
            <a:r>
              <a:rPr lang="en-US" altLang="zh-TW" dirty="0" smtClean="0"/>
              <a:t>Oak</a:t>
            </a:r>
            <a:r>
              <a:rPr lang="zh-TW" altLang="en-US" dirty="0" smtClean="0"/>
              <a:t>」</a:t>
            </a:r>
            <a:r>
              <a:rPr lang="zh-TW" altLang="en-US" dirty="0" smtClean="0">
                <a:sym typeface="Wingdings" pitchFamily="2" charset="2"/>
              </a:rPr>
              <a:t> </a:t>
            </a:r>
            <a:r>
              <a:rPr lang="zh-TW" altLang="en-US" dirty="0" smtClean="0"/>
              <a:t>公司外一棵 </a:t>
            </a:r>
            <a:r>
              <a:rPr lang="en-US" altLang="zh-TW" dirty="0" smtClean="0"/>
              <a:t>Oak</a:t>
            </a:r>
            <a:r>
              <a:rPr lang="zh-TW" altLang="en-US" dirty="0" smtClean="0"/>
              <a:t>橡樹 </a:t>
            </a:r>
          </a:p>
          <a:p>
            <a:pPr>
              <a:spcAft>
                <a:spcPct val="25000"/>
              </a:spcAft>
            </a:pPr>
            <a:r>
              <a:rPr lang="en-US" altLang="zh-TW" dirty="0" smtClean="0"/>
              <a:t>1990/12 Sun</a:t>
            </a:r>
            <a:r>
              <a:rPr lang="zh-TW" altLang="en-US" dirty="0" smtClean="0"/>
              <a:t>公司成立</a:t>
            </a:r>
            <a:r>
              <a:rPr lang="en-US" altLang="zh-TW" dirty="0" smtClean="0"/>
              <a:t>Green Team</a:t>
            </a:r>
            <a:r>
              <a:rPr lang="zh-TW" altLang="en-US" dirty="0" smtClean="0"/>
              <a:t>小組</a:t>
            </a:r>
            <a:br>
              <a:rPr lang="zh-TW" altLang="en-US" dirty="0" smtClean="0"/>
            </a:br>
            <a:r>
              <a:rPr lang="zh-TW" altLang="en-US" dirty="0" smtClean="0">
                <a:sym typeface="Wingdings" pitchFamily="2" charset="2"/>
              </a:rPr>
              <a:t> </a:t>
            </a:r>
            <a:r>
              <a:rPr lang="zh-TW" altLang="en-US" dirty="0" smtClean="0"/>
              <a:t>發展分散式系統架構，應用在微波爐等消費性產品。</a:t>
            </a:r>
          </a:p>
          <a:p>
            <a:pPr>
              <a:spcAft>
                <a:spcPct val="25000"/>
              </a:spcAft>
            </a:pPr>
            <a:r>
              <a:rPr lang="en-US" altLang="zh-TW" dirty="0" smtClean="0"/>
              <a:t>1992/9/3 Green Team </a:t>
            </a:r>
            <a:r>
              <a:rPr lang="zh-TW" altLang="en-US" dirty="0" smtClean="0"/>
              <a:t>發表 </a:t>
            </a:r>
            <a:r>
              <a:rPr lang="en-US" altLang="zh-TW" dirty="0" smtClean="0"/>
              <a:t>Star Seven</a:t>
            </a:r>
            <a:r>
              <a:rPr lang="zh-TW" altLang="en-US" dirty="0" smtClean="0"/>
              <a:t>機器，類似</a:t>
            </a:r>
            <a:br>
              <a:rPr lang="zh-TW" altLang="en-US" dirty="0" smtClean="0"/>
            </a:br>
            <a:r>
              <a:rPr lang="zh-TW" altLang="en-US" dirty="0" smtClean="0"/>
              <a:t>智慧型手機。</a:t>
            </a:r>
            <a:endParaRPr lang="en-US" altLang="zh-TW" dirty="0" smtClean="0"/>
          </a:p>
          <a:p>
            <a:pPr>
              <a:spcAft>
                <a:spcPct val="25000"/>
              </a:spcAft>
            </a:pPr>
            <a:r>
              <a:rPr lang="en-US" altLang="zh-TW" dirty="0"/>
              <a:t>Star Seven </a:t>
            </a:r>
            <a:r>
              <a:rPr lang="zh-TW" altLang="en-US" dirty="0"/>
              <a:t>擁有像無線通訊、</a:t>
            </a:r>
            <a:r>
              <a:rPr lang="en-US" altLang="zh-TW" dirty="0"/>
              <a:t>5</a:t>
            </a:r>
            <a:r>
              <a:rPr lang="zh-TW" altLang="en-US" dirty="0"/>
              <a:t>吋彩色</a:t>
            </a:r>
            <a:r>
              <a:rPr lang="en-US" altLang="zh-TW" dirty="0"/>
              <a:t>LCD</a:t>
            </a:r>
            <a:r>
              <a:rPr lang="zh-TW" altLang="en-US" dirty="0"/>
              <a:t>、觸控式螢幕、</a:t>
            </a:r>
            <a:r>
              <a:rPr lang="en-US" altLang="zh-TW" dirty="0"/>
              <a:t>16</a:t>
            </a:r>
            <a:r>
              <a:rPr lang="zh-TW" altLang="en-US" dirty="0"/>
              <a:t>位元色彩、</a:t>
            </a:r>
            <a:r>
              <a:rPr lang="en-US" altLang="zh-TW" dirty="0"/>
              <a:t>PCMCIA</a:t>
            </a:r>
            <a:r>
              <a:rPr lang="zh-TW" altLang="en-US" dirty="0"/>
              <a:t>介面等，甚至可看電視。 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16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185" y="274638"/>
            <a:ext cx="1201615" cy="12016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380" y="2619186"/>
            <a:ext cx="996420" cy="1000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Green Team 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C++ </a:t>
            </a:r>
            <a:r>
              <a:rPr lang="zh-TW" altLang="en-US" dirty="0" smtClean="0"/>
              <a:t>語言開發 </a:t>
            </a:r>
            <a:r>
              <a:rPr lang="en-US" altLang="zh-TW" dirty="0" smtClean="0"/>
              <a:t>Star Seven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，發現 </a:t>
            </a:r>
            <a:r>
              <a:rPr lang="en-US" altLang="zh-TW" dirty="0" smtClean="0"/>
              <a:t>C++ </a:t>
            </a:r>
            <a:r>
              <a:rPr lang="zh-TW" altLang="en-US" dirty="0" smtClean="0"/>
              <a:t>不符合預期要求，自行設計</a:t>
            </a:r>
            <a:r>
              <a:rPr lang="en-US" altLang="zh-TW" dirty="0" smtClean="0"/>
              <a:t>Oak</a:t>
            </a:r>
            <a:r>
              <a:rPr lang="zh-TW" altLang="en-US" dirty="0" smtClean="0"/>
              <a:t>新程式語言 。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Java </a:t>
            </a:r>
            <a:r>
              <a:rPr lang="zh-TW" altLang="en-US" dirty="0" smtClean="0"/>
              <a:t>命名由來：</a:t>
            </a:r>
            <a:endParaRPr lang="en-US" altLang="zh-TW" dirty="0" smtClean="0"/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公司外種一棵 </a:t>
            </a:r>
            <a:r>
              <a:rPr lang="en-US" altLang="zh-TW" dirty="0" smtClean="0"/>
              <a:t>Oak </a:t>
            </a:r>
            <a:r>
              <a:rPr lang="zh-TW" altLang="en-US" dirty="0" smtClean="0"/>
              <a:t>橡樹而取名 </a:t>
            </a:r>
            <a:r>
              <a:rPr lang="en-US" altLang="zh-TW" dirty="0" smtClean="0"/>
              <a:t>Oak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Oak </a:t>
            </a:r>
            <a:r>
              <a:rPr lang="zh-TW" altLang="en-US" dirty="0" smtClean="0"/>
              <a:t>商標已被註冊，開發小組常去咖啡店名 </a:t>
            </a:r>
            <a:r>
              <a:rPr lang="en-US" altLang="zh-TW" dirty="0" smtClean="0"/>
              <a:t>(Java)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1995/5/23 </a:t>
            </a:r>
            <a:r>
              <a:rPr lang="zh-TW" altLang="en-US" dirty="0" smtClean="0"/>
              <a:t>正式命名為 </a:t>
            </a:r>
            <a:r>
              <a:rPr lang="en-US" altLang="zh-TW" dirty="0" smtClean="0"/>
              <a:t>Java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Java</a:t>
            </a:r>
            <a:r>
              <a:rPr lang="zh-TW" altLang="en-US" dirty="0" smtClean="0"/>
              <a:t>問世後未受市場青睞，直到第一個全球資訊網瀏覽器</a:t>
            </a:r>
            <a:r>
              <a:rPr lang="en-US" altLang="zh-TW" dirty="0" smtClean="0"/>
              <a:t>Mosaic  </a:t>
            </a:r>
            <a:r>
              <a:rPr lang="zh-TW" altLang="en-US" dirty="0" smtClean="0"/>
              <a:t>誕生。</a:t>
            </a:r>
            <a:endParaRPr lang="en-US" altLang="zh-TW" dirty="0" smtClean="0"/>
          </a:p>
          <a:p>
            <a:pPr lvl="1">
              <a:lnSpc>
                <a:spcPct val="120000"/>
              </a:lnSpc>
            </a:pPr>
            <a:r>
              <a:rPr lang="zh-TW" altLang="en-US" dirty="0" smtClean="0"/>
              <a:t>因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可撰寫功能強大且高互動性網頁，從此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受到大眾矚目成為著名程式語言。</a:t>
            </a:r>
            <a:endParaRPr lang="en-US" altLang="zh-TW" dirty="0" smtClean="0"/>
          </a:p>
          <a:p>
            <a:pPr lvl="1">
              <a:lnSpc>
                <a:spcPct val="120000"/>
              </a:lnSpc>
            </a:pPr>
            <a:r>
              <a:rPr lang="en-US" altLang="zh-TW" dirty="0">
                <a:latin typeface="Times New Roman" pitchFamily="18" charset="0"/>
              </a:rPr>
              <a:t>Java </a:t>
            </a:r>
            <a:r>
              <a:rPr lang="zh-TW" altLang="en-US" dirty="0">
                <a:latin typeface="Times New Roman" pitchFamily="18" charset="0"/>
              </a:rPr>
              <a:t>廣受設計師歡迎，</a:t>
            </a:r>
            <a:r>
              <a:rPr lang="en-US" altLang="zh-TW" dirty="0">
                <a:latin typeface="Times New Roman" pitchFamily="18" charset="0"/>
              </a:rPr>
              <a:t>Sun</a:t>
            </a:r>
            <a:r>
              <a:rPr lang="zh-TW" altLang="en-US" dirty="0">
                <a:latin typeface="Times New Roman" pitchFamily="18" charset="0"/>
              </a:rPr>
              <a:t>公司不斷維護並更新版本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17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ct val="30000"/>
              </a:spcAft>
            </a:pPr>
            <a:r>
              <a:rPr lang="en-US" altLang="zh-TW" sz="2400" dirty="0" smtClean="0">
                <a:latin typeface="Times New Roman" pitchFamily="18" charset="0"/>
              </a:rPr>
              <a:t>Java </a:t>
            </a:r>
            <a:r>
              <a:rPr lang="zh-TW" altLang="en-US" sz="2400" dirty="0" smtClean="0">
                <a:latin typeface="Times New Roman" pitchFamily="18" charset="0"/>
              </a:rPr>
              <a:t>程式開發工具為</a:t>
            </a:r>
            <a:r>
              <a:rPr lang="en-US" altLang="zh-TW" sz="2400" dirty="0" smtClean="0">
                <a:latin typeface="Times New Roman" pitchFamily="18" charset="0"/>
              </a:rPr>
              <a:t>Java Development Kit </a:t>
            </a:r>
            <a:r>
              <a:rPr lang="zh-TW" altLang="en-US" sz="2400" dirty="0" smtClean="0">
                <a:latin typeface="Times New Roman" pitchFamily="18" charset="0"/>
              </a:rPr>
              <a:t>簡稱為 </a:t>
            </a:r>
            <a:r>
              <a:rPr lang="en-US" altLang="zh-TW" sz="2400" dirty="0" smtClean="0">
                <a:latin typeface="Times New Roman" pitchFamily="18" charset="0"/>
              </a:rPr>
              <a:t>JDK</a:t>
            </a:r>
            <a:r>
              <a:rPr lang="zh-TW" altLang="en-US" sz="2400" dirty="0" smtClean="0">
                <a:latin typeface="Times New Roman" pitchFamily="18" charset="0"/>
              </a:rPr>
              <a:t>。</a:t>
            </a:r>
          </a:p>
          <a:p>
            <a:pPr lvl="1">
              <a:spcAft>
                <a:spcPct val="30000"/>
              </a:spcAft>
            </a:pPr>
            <a:r>
              <a:rPr lang="zh-TW" altLang="en-US" sz="2000" dirty="0" smtClean="0">
                <a:latin typeface="Times New Roman" pitchFamily="18" charset="0"/>
              </a:rPr>
              <a:t>早期版本為 </a:t>
            </a:r>
            <a:r>
              <a:rPr lang="en-US" altLang="zh-TW" sz="2000" dirty="0" smtClean="0">
                <a:latin typeface="Times New Roman" pitchFamily="18" charset="0"/>
              </a:rPr>
              <a:t>JDK 1.1.4 ~ JDK 1.1.8</a:t>
            </a:r>
            <a:endParaRPr lang="zh-TW" altLang="en-US" sz="2000" dirty="0" smtClean="0">
              <a:latin typeface="Times New Roman" pitchFamily="18" charset="0"/>
            </a:endParaRPr>
          </a:p>
          <a:p>
            <a:pPr lvl="1">
              <a:spcAft>
                <a:spcPct val="30000"/>
              </a:spcAft>
            </a:pPr>
            <a:r>
              <a:rPr lang="en-US" altLang="zh-TW" sz="2000" dirty="0" smtClean="0">
                <a:latin typeface="Times New Roman" pitchFamily="18" charset="0"/>
              </a:rPr>
              <a:t>1998</a:t>
            </a:r>
            <a:r>
              <a:rPr lang="zh-TW" altLang="en-US" sz="2000" dirty="0" smtClean="0">
                <a:latin typeface="Times New Roman" pitchFamily="18" charset="0"/>
              </a:rPr>
              <a:t>年 </a:t>
            </a:r>
            <a:r>
              <a:rPr lang="en-US" altLang="zh-TW" sz="2000" dirty="0" smtClean="0">
                <a:latin typeface="Times New Roman" pitchFamily="18" charset="0"/>
              </a:rPr>
              <a:t>Sun </a:t>
            </a:r>
            <a:r>
              <a:rPr lang="zh-TW" altLang="en-US" sz="2000" dirty="0" smtClean="0">
                <a:latin typeface="Times New Roman" pitchFamily="18" charset="0"/>
              </a:rPr>
              <a:t>發佈 </a:t>
            </a:r>
            <a:r>
              <a:rPr lang="en-US" altLang="zh-TW" sz="2000" dirty="0" smtClean="0">
                <a:latin typeface="Times New Roman" pitchFamily="18" charset="0"/>
              </a:rPr>
              <a:t>Java </a:t>
            </a:r>
            <a:r>
              <a:rPr lang="zh-TW" altLang="en-US" sz="2000" dirty="0" smtClean="0">
                <a:latin typeface="Times New Roman" pitchFamily="18" charset="0"/>
              </a:rPr>
              <a:t>程式開發平台</a:t>
            </a:r>
            <a:r>
              <a:rPr lang="en-US" altLang="zh-TW" sz="2000" b="1" dirty="0" smtClean="0">
                <a:solidFill>
                  <a:srgbClr val="0000FF"/>
                </a:solidFill>
                <a:latin typeface="Times New Roman" pitchFamily="18" charset="0"/>
              </a:rPr>
              <a:t>Java 2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</a:p>
          <a:p>
            <a:pPr lvl="1">
              <a:spcAft>
                <a:spcPct val="30000"/>
              </a:spcAft>
            </a:pPr>
            <a:r>
              <a:rPr lang="en-US" altLang="zh-TW" sz="2000" dirty="0" smtClean="0">
                <a:latin typeface="Times New Roman" pitchFamily="18" charset="0"/>
              </a:rPr>
              <a:t>2004</a:t>
            </a:r>
            <a:r>
              <a:rPr lang="zh-TW" altLang="en-US" sz="2000" dirty="0" smtClean="0">
                <a:latin typeface="Times New Roman" pitchFamily="18" charset="0"/>
              </a:rPr>
              <a:t>年 的 </a:t>
            </a:r>
            <a:r>
              <a:rPr lang="en-US" altLang="zh-TW" sz="2000" dirty="0" smtClean="0">
                <a:latin typeface="Times New Roman" pitchFamily="18" charset="0"/>
              </a:rPr>
              <a:t>J2SE 1.5 </a:t>
            </a:r>
            <a:r>
              <a:rPr lang="zh-TW" altLang="en-US" sz="2000" dirty="0" smtClean="0">
                <a:latin typeface="Times New Roman" pitchFamily="18" charset="0"/>
              </a:rPr>
              <a:t>版本</a:t>
            </a:r>
            <a:endParaRPr lang="en-US" altLang="zh-TW" sz="2000" dirty="0" smtClean="0">
              <a:latin typeface="Times New Roman" pitchFamily="18" charset="0"/>
            </a:endParaRPr>
          </a:p>
          <a:p>
            <a:pPr lvl="2">
              <a:spcAft>
                <a:spcPct val="30000"/>
              </a:spcAft>
            </a:pPr>
            <a:r>
              <a:rPr lang="zh-TW" altLang="en-US" dirty="0" smtClean="0">
                <a:latin typeface="Times New Roman" pitchFamily="18" charset="0"/>
              </a:rPr>
              <a:t>為凸顯語法和功能重大改變命名為 </a:t>
            </a:r>
            <a:r>
              <a:rPr lang="en-US" altLang="zh-TW" b="1" dirty="0" smtClean="0">
                <a:solidFill>
                  <a:srgbClr val="660066"/>
                </a:solidFill>
                <a:latin typeface="Times New Roman" pitchFamily="18" charset="0"/>
              </a:rPr>
              <a:t>J2SE 5.0</a:t>
            </a:r>
            <a:endParaRPr lang="zh-TW" altLang="en-US" b="1" dirty="0" smtClean="0">
              <a:solidFill>
                <a:srgbClr val="660066"/>
              </a:solidFill>
              <a:latin typeface="Times New Roman" pitchFamily="18" charset="0"/>
            </a:endParaRPr>
          </a:p>
          <a:p>
            <a:pPr lvl="1">
              <a:spcAft>
                <a:spcPct val="30000"/>
              </a:spcAft>
            </a:pPr>
            <a:r>
              <a:rPr lang="en-US" altLang="zh-TW" sz="2000" dirty="0" smtClean="0">
                <a:latin typeface="Times New Roman" pitchFamily="18" charset="0"/>
              </a:rPr>
              <a:t>2006</a:t>
            </a:r>
            <a:r>
              <a:rPr lang="zh-TW" altLang="en-US" sz="2000" dirty="0" smtClean="0">
                <a:latin typeface="Times New Roman" pitchFamily="18" charset="0"/>
              </a:rPr>
              <a:t>年 推出新版本時改名為  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Java SE 6</a:t>
            </a:r>
            <a:endParaRPr lang="zh-TW" altLang="en-US" sz="20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</a:endParaRPr>
          </a:p>
          <a:p>
            <a:pPr lvl="1">
              <a:spcAft>
                <a:spcPct val="30000"/>
              </a:spcAft>
            </a:pPr>
            <a:r>
              <a:rPr lang="en-US" altLang="zh-TW" sz="2000" dirty="0" smtClean="0"/>
              <a:t>2010</a:t>
            </a:r>
            <a:r>
              <a:rPr lang="zh-TW" altLang="en-US" sz="2000" dirty="0" smtClean="0"/>
              <a:t>年</a:t>
            </a:r>
            <a:r>
              <a:rPr lang="en-US" altLang="zh-TW" sz="2000" dirty="0" smtClean="0"/>
              <a:t>Oracle</a:t>
            </a:r>
            <a:r>
              <a:rPr lang="zh-TW" altLang="en-US" sz="2000" dirty="0" smtClean="0"/>
              <a:t>公司購併 </a:t>
            </a:r>
            <a:r>
              <a:rPr lang="en-US" altLang="zh-TW" sz="2000" dirty="0" smtClean="0"/>
              <a:t>Sun </a:t>
            </a:r>
            <a:endParaRPr lang="en-US" altLang="zh-TW" sz="2000" dirty="0"/>
          </a:p>
          <a:p>
            <a:pPr lvl="1">
              <a:spcAft>
                <a:spcPct val="30000"/>
              </a:spcAft>
            </a:pPr>
            <a:r>
              <a:rPr lang="en-US" altLang="zh-TW" sz="2000" dirty="0" smtClean="0"/>
              <a:t>2011</a:t>
            </a:r>
            <a:r>
              <a:rPr lang="zh-TW" altLang="en-US" sz="2000" dirty="0" smtClean="0"/>
              <a:t>年正式推出 </a:t>
            </a:r>
            <a:r>
              <a:rPr lang="en-US" altLang="zh-TW" sz="2000" b="1" dirty="0" smtClean="0">
                <a:solidFill>
                  <a:srgbClr val="008000"/>
                </a:solidFill>
              </a:rPr>
              <a:t>Java SE 7 </a:t>
            </a:r>
          </a:p>
          <a:p>
            <a:pPr lvl="1">
              <a:spcAft>
                <a:spcPct val="30000"/>
              </a:spcAft>
            </a:pPr>
            <a:r>
              <a:rPr lang="en-US" altLang="zh-TW" sz="2000" dirty="0" smtClean="0"/>
              <a:t>2014</a:t>
            </a:r>
            <a:r>
              <a:rPr lang="zh-TW" altLang="en-US" sz="2000" dirty="0" smtClean="0"/>
              <a:t>年</a:t>
            </a:r>
            <a:r>
              <a:rPr lang="zh-TW" altLang="en-US" sz="2000" dirty="0"/>
              <a:t>正式推出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Java </a:t>
            </a:r>
            <a:r>
              <a:rPr lang="en-US" altLang="zh-TW" sz="2000" b="1" dirty="0">
                <a:solidFill>
                  <a:srgbClr val="FF0000"/>
                </a:solidFill>
              </a:rPr>
              <a:t>SE 8 </a:t>
            </a:r>
            <a:endParaRPr lang="zh-TW" altLang="en-US" sz="2000" b="1" dirty="0">
              <a:solidFill>
                <a:srgbClr val="FF0000"/>
              </a:solidFill>
            </a:endParaRPr>
          </a:p>
          <a:p>
            <a:pPr>
              <a:spcAft>
                <a:spcPct val="30000"/>
              </a:spcAft>
            </a:pPr>
            <a:endParaRPr lang="zh-TW" altLang="en-US" sz="24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18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Sun</a:t>
            </a:r>
            <a:r>
              <a:rPr lang="zh-TW" altLang="en-US" dirty="0" smtClean="0"/>
              <a:t>公司</a:t>
            </a:r>
            <a:r>
              <a:rPr lang="en-US" altLang="zh-TW" dirty="0" smtClean="0"/>
              <a:t>1999 </a:t>
            </a:r>
            <a:r>
              <a:rPr lang="zh-TW" altLang="en-US" dirty="0" smtClean="0"/>
              <a:t>年公布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架構，根據應用開發的級別分為三種版本：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J2SE </a:t>
            </a:r>
            <a:r>
              <a:rPr lang="en-US" altLang="zh-TW" sz="2000" dirty="0" smtClean="0"/>
              <a:t>(Java 2 Platform, Standard Edition)</a:t>
            </a:r>
            <a:r>
              <a:rPr lang="en-US" altLang="zh-TW" dirty="0" smtClean="0"/>
              <a:t>  Java</a:t>
            </a:r>
            <a:r>
              <a:rPr lang="zh-TW" altLang="en-US" dirty="0" smtClean="0"/>
              <a:t>的標準版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J2ME (Java 2 Platform, Micro Edition) </a:t>
            </a:r>
            <a:r>
              <a:rPr lang="zh-TW" altLang="en-US" dirty="0" smtClean="0"/>
              <a:t>用於消費性電子商品及嵌入系統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J2EE </a:t>
            </a:r>
            <a:r>
              <a:rPr lang="en-US" altLang="zh-TW" sz="2000" dirty="0" smtClean="0"/>
              <a:t>(Java 2 Platform, Enterprise Edition</a:t>
            </a:r>
            <a:r>
              <a:rPr lang="en-US" altLang="zh-TW" dirty="0" smtClean="0"/>
              <a:t>) Java</a:t>
            </a:r>
            <a:r>
              <a:rPr lang="zh-TW" altLang="en-US" dirty="0" smtClean="0"/>
              <a:t>的企業版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19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FF"/>
                </a:solidFill>
                <a:hlinkClick r:id="rId2"/>
              </a:rPr>
              <a:t>為什麼要學程式設計</a:t>
            </a:r>
            <a:r>
              <a:rPr lang="zh-TW" altLang="en-US" b="1" dirty="0" smtClean="0">
                <a:solidFill>
                  <a:srgbClr val="0000FF"/>
                </a:solidFill>
              </a:rPr>
              <a:t>？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Hour of code</a:t>
            </a:r>
            <a:endParaRPr lang="en-US" altLang="zh-TW" dirty="0" smtClean="0">
              <a:hlinkClick r:id="rId4"/>
            </a:endParaRPr>
          </a:p>
          <a:p>
            <a:endParaRPr lang="en-US" altLang="zh-TW" dirty="0" smtClean="0">
              <a:hlinkClick r:id="rId4"/>
            </a:endParaRPr>
          </a:p>
          <a:p>
            <a:r>
              <a:rPr lang="en-US" altLang="zh-TW" dirty="0" err="1" smtClean="0">
                <a:hlinkClick r:id="rId4"/>
              </a:rPr>
              <a:t>Obama</a:t>
            </a:r>
            <a:r>
              <a:rPr lang="en-US" altLang="zh-TW" dirty="0" smtClean="0">
                <a:hlinkClick r:id="rId4"/>
              </a:rPr>
              <a:t> learn coding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SE </a:t>
            </a:r>
            <a:r>
              <a:rPr lang="zh-TW" altLang="en-US" dirty="0" smtClean="0"/>
              <a:t>的組成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最新版本 </a:t>
            </a:r>
            <a:r>
              <a:rPr lang="en-US" altLang="zh-TW" dirty="0" smtClean="0"/>
              <a:t>Java SE 8</a:t>
            </a:r>
            <a:r>
              <a:rPr lang="zh-TW" altLang="en-US" dirty="0" smtClean="0"/>
              <a:t>，程式發展平台分： </a:t>
            </a:r>
            <a:r>
              <a:rPr lang="en-US" altLang="zh-TW" dirty="0" smtClean="0"/>
              <a:t>JVM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JRE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JDK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語言四個部分。</a:t>
            </a:r>
          </a:p>
          <a:p>
            <a:endParaRPr lang="zh-TW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409699" y="2684075"/>
          <a:ext cx="6835775" cy="384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hotoImpact" r:id="rId3" imgW="9523810" imgH="5460317" progId="">
                  <p:embed/>
                </p:oleObj>
              </mc:Choice>
              <mc:Fallback>
                <p:oleObj name="PhotoImpact" r:id="rId3" imgW="9523810" imgH="546031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699" y="2684075"/>
                        <a:ext cx="6835775" cy="3840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20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dirty="0" smtClean="0"/>
              <a:t>Java </a:t>
            </a:r>
            <a:r>
              <a:rPr lang="zh-TW" altLang="pt-BR" dirty="0" smtClean="0"/>
              <a:t>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容易學習</a:t>
            </a:r>
          </a:p>
          <a:p>
            <a:r>
              <a:rPr lang="zh-TW" altLang="en-US" dirty="0" smtClean="0"/>
              <a:t>垃圾收集</a:t>
            </a:r>
          </a:p>
          <a:p>
            <a:r>
              <a:rPr lang="zh-TW" altLang="en-US" dirty="0" smtClean="0"/>
              <a:t>物件導向</a:t>
            </a:r>
          </a:p>
          <a:p>
            <a:r>
              <a:rPr lang="zh-TW" altLang="en-US" dirty="0" smtClean="0"/>
              <a:t>跨各平台</a:t>
            </a:r>
          </a:p>
          <a:p>
            <a:r>
              <a:rPr lang="zh-TW" altLang="en-US" dirty="0" smtClean="0"/>
              <a:t>多執行緒</a:t>
            </a:r>
          </a:p>
          <a:p>
            <a:r>
              <a:rPr lang="zh-TW" altLang="en-US" dirty="0" smtClean="0"/>
              <a:t>例外處理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21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工作探索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7781" b="4778"/>
          <a:stretch>
            <a:fillRect/>
          </a:stretch>
        </p:blipFill>
        <p:spPr bwMode="auto">
          <a:xfrm>
            <a:off x="256974" y="1540884"/>
            <a:ext cx="8753296" cy="478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22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>
                <a:hlinkClick r:id="rId2"/>
              </a:rPr>
              <a:t>如何成為程式工程師</a:t>
            </a:r>
            <a:r>
              <a:rPr kumimoji="1" lang="zh-TW" altLang="en-US" dirty="0" smtClean="0"/>
              <a:t>？</a:t>
            </a:r>
            <a:endParaRPr kumimoji="1" lang="zh-TW" altLang="en-US" dirty="0"/>
          </a:p>
        </p:txBody>
      </p:sp>
      <p:sp>
        <p:nvSpPr>
          <p:cNvPr id="5" name="子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77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Java SE 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安裝程式下載網址：</a:t>
            </a:r>
            <a:endParaRPr lang="en-US" altLang="zh-TW" dirty="0" smtClean="0"/>
          </a:p>
          <a:p>
            <a:pPr lvl="1"/>
            <a:r>
              <a:rPr lang="en-US" altLang="zh-TW" dirty="0"/>
              <a:t>http://</a:t>
            </a:r>
            <a:r>
              <a:rPr lang="en-US" altLang="zh-TW" dirty="0" err="1"/>
              <a:t>www.oracle.com</a:t>
            </a:r>
            <a:r>
              <a:rPr lang="en-US" altLang="zh-TW" dirty="0"/>
              <a:t>/</a:t>
            </a:r>
            <a:r>
              <a:rPr lang="en-US" altLang="zh-TW" dirty="0" err="1"/>
              <a:t>technetwork</a:t>
            </a:r>
            <a:r>
              <a:rPr lang="en-US" altLang="zh-TW" dirty="0"/>
              <a:t>/java/</a:t>
            </a:r>
            <a:r>
              <a:rPr lang="en-US" altLang="zh-TW" dirty="0" err="1"/>
              <a:t>javase</a:t>
            </a:r>
            <a:r>
              <a:rPr lang="en-US" altLang="zh-TW" dirty="0"/>
              <a:t>/downloads/</a:t>
            </a:r>
            <a:r>
              <a:rPr lang="en-US" altLang="zh-TW" dirty="0" err="1"/>
              <a:t>index.html</a:t>
            </a:r>
            <a:endParaRPr lang="zh-TW" altLang="en-US" dirty="0"/>
          </a:p>
          <a:p>
            <a:r>
              <a:rPr lang="en-US" altLang="zh-TW" dirty="0" smtClean="0"/>
              <a:t>JDK</a:t>
            </a:r>
            <a:r>
              <a:rPr lang="zh-TW" altLang="en-US" dirty="0" smtClean="0"/>
              <a:t>下載點、</a:t>
            </a:r>
            <a:r>
              <a:rPr lang="en-US" altLang="zh-TW" dirty="0" err="1" smtClean="0"/>
              <a:t>NetBeans</a:t>
            </a:r>
            <a:r>
              <a:rPr lang="zh-TW" altLang="en-US" dirty="0" smtClean="0"/>
              <a:t>下載點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JDK</a:t>
            </a:r>
            <a:r>
              <a:rPr lang="zh-TW" altLang="en-US" dirty="0" smtClean="0"/>
              <a:t>包含所有開發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軟體所需要的工具</a:t>
            </a:r>
            <a:r>
              <a:rPr lang="en-US" altLang="zh-TW" dirty="0" smtClean="0"/>
              <a:t>(+JRE)</a:t>
            </a:r>
          </a:p>
          <a:p>
            <a:pPr lvl="1"/>
            <a:r>
              <a:rPr lang="en-US" altLang="zh-TW" dirty="0" smtClean="0"/>
              <a:t>JRE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程式的執行環境</a:t>
            </a:r>
            <a:r>
              <a:rPr lang="en-US" altLang="zh-TW" dirty="0" smtClean="0"/>
              <a:t>(Run-Time Environment) </a:t>
            </a:r>
          </a:p>
          <a:p>
            <a:pPr lvl="1"/>
            <a:r>
              <a:rPr lang="en-US" altLang="zh-TW" dirty="0" err="1" smtClean="0"/>
              <a:t>NetBeans</a:t>
            </a:r>
            <a:r>
              <a:rPr lang="zh-TW" altLang="en-US" dirty="0" smtClean="0"/>
              <a:t>是開發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程式的整合開發工具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包括編輯器、編譯器、除錯器、專案管理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24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25</a:t>
            </a:fld>
            <a:endParaRPr kumimoji="1" lang="zh-TW" altLang="en-US"/>
          </a:p>
        </p:txBody>
      </p:sp>
      <p:pic>
        <p:nvPicPr>
          <p:cNvPr id="5" name="內容版面配置區 4" descr="螢幕快照 2016-02-23 上午9.12.0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" b="156"/>
          <a:stretch/>
        </p:blipFill>
        <p:spPr>
          <a:xfrm>
            <a:off x="100138" y="208347"/>
            <a:ext cx="8943724" cy="64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螢幕快照 2016-02-23 上午9.14.2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" r="1241"/>
          <a:stretch/>
        </p:blipFill>
        <p:spPr>
          <a:xfrm>
            <a:off x="327413" y="1600200"/>
            <a:ext cx="8359387" cy="45259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0072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229600" cy="811213"/>
          </a:xfrm>
        </p:spPr>
        <p:txBody>
          <a:bodyPr/>
          <a:lstStyle/>
          <a:p>
            <a:r>
              <a:rPr lang="en-US" altLang="zh-TW" sz="3600" dirty="0" smtClean="0"/>
              <a:t>Java </a:t>
            </a:r>
            <a:r>
              <a:rPr lang="zh-TW" altLang="en-US" sz="3600" dirty="0"/>
              <a:t>環境相關重要檔案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3886200"/>
          </a:xfrm>
        </p:spPr>
        <p:txBody>
          <a:bodyPr>
            <a:normAutofit/>
          </a:bodyPr>
          <a:lstStyle/>
          <a:p>
            <a:r>
              <a:rPr lang="en-US" altLang="zh-TW" dirty="0"/>
              <a:t>Java SE 7</a:t>
            </a:r>
            <a:r>
              <a:rPr lang="zh-TW" altLang="en-US" dirty="0"/>
              <a:t>安裝完成後，預設產生下列資料夾</a:t>
            </a:r>
            <a:br>
              <a:rPr lang="zh-TW" altLang="en-US" dirty="0"/>
            </a:br>
            <a:r>
              <a:rPr lang="zh-TW" altLang="en-US" dirty="0"/>
              <a:t> </a:t>
            </a:r>
            <a:r>
              <a:rPr lang="zh-TW" altLang="en-US" dirty="0">
                <a:sym typeface="Wingdings" pitchFamily="2" charset="2"/>
              </a:rPr>
              <a:t> </a:t>
            </a:r>
            <a:r>
              <a:rPr lang="en-US" altLang="zh-TW" sz="2400" dirty="0"/>
              <a:t>C:\Program </a:t>
            </a:r>
            <a:r>
              <a:rPr lang="en-US" altLang="zh-TW" sz="2400" dirty="0" smtClean="0"/>
              <a:t>Files\Java\jdk1.7.0_79(xx</a:t>
            </a:r>
            <a:r>
              <a:rPr lang="zh-TW" altLang="en-US" sz="2400" dirty="0"/>
              <a:t>因版本而不同</a:t>
            </a:r>
            <a:r>
              <a:rPr lang="en-US" altLang="zh-TW" sz="2400" dirty="0"/>
              <a:t>)</a:t>
            </a:r>
            <a:br>
              <a:rPr lang="en-US" altLang="zh-TW" sz="2400" dirty="0"/>
            </a:br>
            <a:r>
              <a:rPr lang="en-US" altLang="zh-TW" dirty="0"/>
              <a:t> </a:t>
            </a:r>
            <a:r>
              <a:rPr lang="en-US" altLang="zh-TW" dirty="0">
                <a:sym typeface="Wingdings" pitchFamily="2" charset="2"/>
              </a:rPr>
              <a:t> </a:t>
            </a:r>
            <a:r>
              <a:rPr lang="en-US" altLang="zh-TW" sz="2400" dirty="0"/>
              <a:t>C:\Program Files\Java\jre7</a:t>
            </a:r>
            <a:r>
              <a:rPr lang="zh-TW" altLang="en-US" dirty="0"/>
              <a:t>資料夾</a:t>
            </a:r>
          </a:p>
          <a:p>
            <a:r>
              <a:rPr lang="zh-TW" altLang="en-US" dirty="0"/>
              <a:t>這些資料夾下包含很多檔案及資料夾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bin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latin typeface="Times New Roman" pitchFamily="18" charset="0"/>
              </a:rPr>
              <a:t>db</a:t>
            </a:r>
            <a:r>
              <a:rPr lang="zh-TW" altLang="en-US" dirty="0" smtClean="0">
                <a:latin typeface="Times New Roman" pitchFamily="18" charset="0"/>
              </a:rPr>
              <a:t>資料夾</a:t>
            </a:r>
            <a:endParaRPr lang="en-US" altLang="zh-TW" dirty="0" smtClean="0">
              <a:latin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</a:rPr>
              <a:t>lib</a:t>
            </a:r>
            <a:r>
              <a:rPr lang="zh-TW" altLang="en-US" dirty="0" smtClean="0">
                <a:latin typeface="Times New Roman" pitchFamily="18" charset="0"/>
              </a:rPr>
              <a:t>資料夾</a:t>
            </a:r>
            <a:endParaRPr lang="en-US" altLang="zh-TW" dirty="0">
              <a:latin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TW" dirty="0" err="1" smtClean="0">
                <a:latin typeface="Times New Roman" pitchFamily="18" charset="0"/>
              </a:rPr>
              <a:t>jre</a:t>
            </a:r>
            <a:r>
              <a:rPr lang="zh-TW" altLang="en-US" dirty="0">
                <a:latin typeface="Times New Roman" pitchFamily="18" charset="0"/>
              </a:rPr>
              <a:t>資料夾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27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92150"/>
            <a:ext cx="8229600" cy="811213"/>
          </a:xfrm>
        </p:spPr>
        <p:txBody>
          <a:bodyPr/>
          <a:lstStyle/>
          <a:p>
            <a:r>
              <a:rPr lang="en-US" altLang="zh-TW" sz="3600" dirty="0" smtClean="0"/>
              <a:t>jdk1.7.0_xx</a:t>
            </a:r>
            <a:r>
              <a:rPr lang="zh-TW" altLang="en-US" sz="3600" dirty="0"/>
              <a:t>資料夾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374063" cy="4681537"/>
          </a:xfrm>
        </p:spPr>
        <p:txBody>
          <a:bodyPr>
            <a:normAutofit/>
          </a:bodyPr>
          <a:lstStyle/>
          <a:p>
            <a:pPr>
              <a:spcAft>
                <a:spcPct val="15000"/>
              </a:spcAft>
            </a:pPr>
            <a:r>
              <a:rPr lang="en-US" altLang="zh-TW" dirty="0">
                <a:solidFill>
                  <a:srgbClr val="FF3300"/>
                </a:solidFill>
              </a:rPr>
              <a:t>bin</a:t>
            </a:r>
            <a:r>
              <a:rPr lang="zh-TW" altLang="en-US" dirty="0">
                <a:solidFill>
                  <a:srgbClr val="FF3300"/>
                </a:solidFill>
              </a:rPr>
              <a:t>資料夾</a:t>
            </a:r>
            <a:r>
              <a:rPr lang="zh-TW" altLang="en-US" dirty="0"/>
              <a:t>放置一些開發工具</a:t>
            </a:r>
            <a:r>
              <a:rPr lang="zh-TW" altLang="en-US" dirty="0" smtClean="0"/>
              <a:t>程式：</a:t>
            </a:r>
            <a:endParaRPr lang="zh-TW" altLang="en-US" dirty="0">
              <a:sym typeface="Wingdings" pitchFamily="2" charset="2"/>
            </a:endParaRPr>
          </a:p>
          <a:p>
            <a:pPr lvl="1">
              <a:spcAft>
                <a:spcPct val="15000"/>
              </a:spcAft>
            </a:pP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javac.exe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Java </a:t>
            </a:r>
            <a:r>
              <a:rPr lang="zh-TW" altLang="en-US" dirty="0"/>
              <a:t>程式的編譯程式用來將 *</a:t>
            </a:r>
            <a:r>
              <a:rPr lang="en-US" altLang="zh-TW" dirty="0"/>
              <a:t>.java </a:t>
            </a:r>
            <a:r>
              <a:rPr lang="zh-TW" altLang="en-US" dirty="0"/>
              <a:t>檔編譯成*</a:t>
            </a:r>
            <a:r>
              <a:rPr lang="en-US" altLang="zh-TW" dirty="0"/>
              <a:t>.class</a:t>
            </a:r>
            <a:r>
              <a:rPr lang="zh-TW" altLang="en-US" dirty="0" smtClean="0"/>
              <a:t>檔</a:t>
            </a:r>
            <a:endParaRPr lang="zh-TW" altLang="en-US" dirty="0">
              <a:sym typeface="Wingdings" pitchFamily="2" charset="2"/>
            </a:endParaRPr>
          </a:p>
          <a:p>
            <a:pPr lvl="1">
              <a:spcAft>
                <a:spcPct val="15000"/>
              </a:spcAft>
            </a:pPr>
            <a:r>
              <a:rPr lang="en-US" altLang="zh-TW" dirty="0" err="1" smtClean="0">
                <a:solidFill>
                  <a:srgbClr val="FF0000"/>
                </a:solidFill>
              </a:rPr>
              <a:t>java.exe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Java </a:t>
            </a:r>
            <a:r>
              <a:rPr lang="zh-TW" altLang="en-US" dirty="0"/>
              <a:t>程式的解譯程式</a:t>
            </a:r>
            <a:r>
              <a:rPr lang="en-US" altLang="zh-TW" dirty="0"/>
              <a:t>(</a:t>
            </a:r>
            <a:r>
              <a:rPr lang="zh-TW" altLang="en-US" dirty="0"/>
              <a:t>直譯器</a:t>
            </a:r>
            <a:r>
              <a:rPr lang="en-US" altLang="zh-TW" dirty="0"/>
              <a:t>)</a:t>
            </a:r>
            <a:r>
              <a:rPr lang="zh-TW" altLang="en-US" dirty="0" smtClean="0"/>
              <a:t>用來執</a:t>
            </a:r>
            <a:r>
              <a:rPr lang="zh-TW" altLang="en-US" dirty="0"/>
              <a:t>行</a:t>
            </a:r>
            <a:r>
              <a:rPr lang="zh-TW" altLang="en-US" dirty="0" smtClean="0"/>
              <a:t> </a:t>
            </a:r>
            <a:r>
              <a:rPr lang="zh-TW" altLang="en-US" dirty="0"/>
              <a:t>*</a:t>
            </a:r>
            <a:r>
              <a:rPr lang="en-US" altLang="zh-TW" dirty="0"/>
              <a:t>.class </a:t>
            </a:r>
            <a:r>
              <a:rPr lang="zh-TW" altLang="en-US" dirty="0" smtClean="0"/>
              <a:t>檔</a:t>
            </a:r>
            <a:endParaRPr lang="zh-TW" altLang="en-US" dirty="0">
              <a:sym typeface="Wingdings" pitchFamily="2" charset="2"/>
            </a:endParaRPr>
          </a:p>
          <a:p>
            <a:pPr lvl="1">
              <a:spcAft>
                <a:spcPct val="15000"/>
              </a:spcAft>
            </a:pPr>
            <a:r>
              <a:rPr lang="en-US" altLang="zh-TW" dirty="0" err="1" smtClean="0"/>
              <a:t>javadoc.exe</a:t>
            </a:r>
            <a:r>
              <a:rPr lang="zh-TW" altLang="en-US" dirty="0" smtClean="0"/>
              <a:t>：可將</a:t>
            </a:r>
            <a:r>
              <a:rPr lang="zh-TW" altLang="en-US" dirty="0"/>
              <a:t>程式中的成員和註解產生 </a:t>
            </a:r>
            <a:r>
              <a:rPr lang="en-US" altLang="zh-TW" dirty="0"/>
              <a:t>Java API </a:t>
            </a:r>
            <a:r>
              <a:rPr lang="zh-TW" altLang="en-US" dirty="0"/>
              <a:t>文</a:t>
            </a:r>
            <a:r>
              <a:rPr lang="zh-TW" altLang="en-US" dirty="0" smtClean="0"/>
              <a:t>件</a:t>
            </a:r>
            <a:endParaRPr lang="zh-TW" altLang="en-US" dirty="0">
              <a:sym typeface="Wingdings" pitchFamily="2" charset="2"/>
            </a:endParaRPr>
          </a:p>
          <a:p>
            <a:pPr lvl="1">
              <a:spcAft>
                <a:spcPct val="15000"/>
              </a:spcAft>
            </a:pPr>
            <a:r>
              <a:rPr lang="en-US" altLang="zh-TW" dirty="0" err="1" smtClean="0"/>
              <a:t>javap.exe</a:t>
            </a:r>
            <a:r>
              <a:rPr lang="zh-TW" altLang="en-US" dirty="0" smtClean="0"/>
              <a:t>：用來將</a:t>
            </a:r>
            <a:r>
              <a:rPr lang="zh-TW" altLang="en-US" dirty="0"/>
              <a:t>*</a:t>
            </a:r>
            <a:r>
              <a:rPr lang="en-US" altLang="zh-TW" dirty="0"/>
              <a:t>.class</a:t>
            </a:r>
            <a:r>
              <a:rPr lang="zh-TW" altLang="en-US" dirty="0"/>
              <a:t>檔反組譯成原始程式檔*</a:t>
            </a:r>
            <a:r>
              <a:rPr lang="en-US" altLang="zh-TW" dirty="0"/>
              <a:t>.</a:t>
            </a:r>
            <a:r>
              <a:rPr lang="en-US" altLang="zh-TW" dirty="0" smtClean="0"/>
              <a:t>java</a:t>
            </a:r>
            <a:endParaRPr lang="zh-TW" altLang="en-US" dirty="0">
              <a:sym typeface="Wingdings" pitchFamily="2" charset="2"/>
            </a:endParaRPr>
          </a:p>
          <a:p>
            <a:pPr lvl="1">
              <a:spcAft>
                <a:spcPct val="15000"/>
              </a:spcAft>
            </a:pPr>
            <a:r>
              <a:rPr lang="en-US" altLang="zh-TW" dirty="0" err="1" smtClean="0"/>
              <a:t>appletviewer.exe</a:t>
            </a:r>
            <a:r>
              <a:rPr lang="zh-TW" altLang="en-US" dirty="0" smtClean="0"/>
              <a:t>：用來</a:t>
            </a:r>
            <a:r>
              <a:rPr lang="zh-TW" altLang="en-US" dirty="0"/>
              <a:t>執行 </a:t>
            </a:r>
            <a:r>
              <a:rPr lang="en-US" altLang="zh-TW" dirty="0"/>
              <a:t>Java Applet 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28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95425"/>
            <a:ext cx="8424863" cy="4681537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lang="en-US" altLang="zh-TW" dirty="0" err="1" smtClean="0">
                <a:latin typeface="Times New Roman" pitchFamily="18" charset="0"/>
              </a:rPr>
              <a:t>db</a:t>
            </a:r>
            <a:r>
              <a:rPr lang="zh-TW" altLang="en-US" dirty="0" smtClean="0">
                <a:latin typeface="Times New Roman" pitchFamily="18" charset="0"/>
              </a:rPr>
              <a:t>資料夾</a:t>
            </a:r>
            <a:endParaRPr lang="en-US" altLang="zh-TW" dirty="0" smtClean="0">
              <a:latin typeface="Times New Roman" pitchFamily="18" charset="0"/>
            </a:endParaRPr>
          </a:p>
          <a:p>
            <a:pPr lvl="1">
              <a:spcAft>
                <a:spcPct val="10000"/>
              </a:spcAft>
            </a:pPr>
            <a:r>
              <a:rPr lang="zh-TW" altLang="en-US" dirty="0" smtClean="0">
                <a:latin typeface="Times New Roman" pitchFamily="18" charset="0"/>
              </a:rPr>
              <a:t>放置</a:t>
            </a:r>
            <a:r>
              <a:rPr lang="en-US" altLang="zh-TW" dirty="0">
                <a:latin typeface="Times New Roman" pitchFamily="18" charset="0"/>
              </a:rPr>
              <a:t>Apache Derby</a:t>
            </a:r>
            <a:r>
              <a:rPr lang="zh-TW" altLang="en-US" dirty="0">
                <a:latin typeface="Times New Roman" pitchFamily="18" charset="0"/>
              </a:rPr>
              <a:t>資料庫的相關檔案。</a:t>
            </a:r>
          </a:p>
          <a:p>
            <a:pPr>
              <a:spcAft>
                <a:spcPct val="10000"/>
              </a:spcAft>
            </a:pPr>
            <a:r>
              <a:rPr lang="en-US" altLang="zh-TW" dirty="0" smtClean="0">
                <a:latin typeface="Times New Roman" pitchFamily="18" charset="0"/>
              </a:rPr>
              <a:t>lib</a:t>
            </a:r>
            <a:r>
              <a:rPr lang="zh-TW" altLang="en-US" dirty="0" smtClean="0">
                <a:latin typeface="Times New Roman" pitchFamily="18" charset="0"/>
              </a:rPr>
              <a:t>資料夾</a:t>
            </a:r>
            <a:endParaRPr lang="en-US" altLang="zh-TW" dirty="0" smtClean="0">
              <a:latin typeface="Times New Roman" pitchFamily="18" charset="0"/>
            </a:endParaRPr>
          </a:p>
          <a:p>
            <a:pPr lvl="1">
              <a:spcAft>
                <a:spcPct val="10000"/>
              </a:spcAft>
            </a:pPr>
            <a:r>
              <a:rPr lang="zh-TW" altLang="en-US" dirty="0" smtClean="0">
                <a:latin typeface="Times New Roman" pitchFamily="18" charset="0"/>
              </a:rPr>
              <a:t>放置</a:t>
            </a:r>
            <a:r>
              <a:rPr lang="en-US" altLang="zh-TW" dirty="0">
                <a:latin typeface="Times New Roman" pitchFamily="18" charset="0"/>
              </a:rPr>
              <a:t>Java</a:t>
            </a:r>
            <a:r>
              <a:rPr lang="zh-TW" altLang="en-US" dirty="0">
                <a:latin typeface="Times New Roman" pitchFamily="18" charset="0"/>
              </a:rPr>
              <a:t>程式各種工具類別。</a:t>
            </a:r>
          </a:p>
          <a:p>
            <a:pPr>
              <a:spcAft>
                <a:spcPct val="10000"/>
              </a:spcAft>
            </a:pPr>
            <a:r>
              <a:rPr lang="en-US" altLang="zh-TW" dirty="0" err="1" smtClean="0">
                <a:latin typeface="Times New Roman" pitchFamily="18" charset="0"/>
              </a:rPr>
              <a:t>jre</a:t>
            </a:r>
            <a:r>
              <a:rPr lang="zh-TW" altLang="en-US" dirty="0" smtClean="0">
                <a:latin typeface="Times New Roman" pitchFamily="18" charset="0"/>
              </a:rPr>
              <a:t>資料夾</a:t>
            </a:r>
            <a:endParaRPr lang="en-US" altLang="zh-TW" dirty="0">
              <a:latin typeface="Times New Roman" pitchFamily="18" charset="0"/>
            </a:endParaRPr>
          </a:p>
          <a:p>
            <a:pPr lvl="1">
              <a:spcAft>
                <a:spcPct val="10000"/>
              </a:spcAft>
            </a:pPr>
            <a:r>
              <a:rPr lang="zh-TW" altLang="en-US" dirty="0" smtClean="0">
                <a:latin typeface="Times New Roman" pitchFamily="18" charset="0"/>
              </a:rPr>
              <a:t>為</a:t>
            </a:r>
            <a:r>
              <a:rPr lang="en-US" altLang="zh-TW" dirty="0">
                <a:latin typeface="Times New Roman" pitchFamily="18" charset="0"/>
              </a:rPr>
              <a:t>JDK </a:t>
            </a:r>
            <a:r>
              <a:rPr lang="zh-TW" altLang="en-US" dirty="0">
                <a:latin typeface="Times New Roman" pitchFamily="18" charset="0"/>
              </a:rPr>
              <a:t>附帶的 </a:t>
            </a:r>
            <a:r>
              <a:rPr lang="en-US" altLang="zh-TW" dirty="0">
                <a:latin typeface="Times New Roman" pitchFamily="18" charset="0"/>
              </a:rPr>
              <a:t>Private </a:t>
            </a:r>
            <a:r>
              <a:rPr lang="en-US" altLang="zh-TW" sz="2000" dirty="0">
                <a:latin typeface="Times New Roman" pitchFamily="18" charset="0"/>
              </a:rPr>
              <a:t>JRE(Java Run Environment)</a:t>
            </a:r>
            <a:r>
              <a:rPr lang="zh-TW" altLang="en-US" dirty="0">
                <a:latin typeface="Times New Roman" pitchFamily="18" charset="0"/>
              </a:rPr>
              <a:t>，</a:t>
            </a:r>
            <a:br>
              <a:rPr lang="zh-TW" altLang="en-US" dirty="0">
                <a:latin typeface="Times New Roman" pitchFamily="18" charset="0"/>
              </a:rPr>
            </a:br>
            <a:r>
              <a:rPr lang="zh-TW" altLang="en-US" dirty="0">
                <a:latin typeface="Times New Roman" pitchFamily="18" charset="0"/>
              </a:rPr>
              <a:t>主要供開發 </a:t>
            </a:r>
            <a:r>
              <a:rPr lang="en-US" altLang="zh-TW" dirty="0">
                <a:latin typeface="Times New Roman" pitchFamily="18" charset="0"/>
              </a:rPr>
              <a:t>Java </a:t>
            </a:r>
            <a:r>
              <a:rPr lang="zh-TW" altLang="en-US" dirty="0">
                <a:latin typeface="Times New Roman" pitchFamily="18" charset="0"/>
              </a:rPr>
              <a:t>程式時測試用</a:t>
            </a:r>
            <a:r>
              <a:rPr lang="zh-TW" altLang="en-US" dirty="0" smtClean="0">
                <a:latin typeface="Times New Roman" pitchFamily="18" charset="0"/>
              </a:rPr>
              <a:t>。</a:t>
            </a:r>
            <a:endParaRPr lang="en-US" altLang="zh-TW" dirty="0" smtClean="0">
              <a:latin typeface="Times New Roman" pitchFamily="18" charset="0"/>
            </a:endParaRPr>
          </a:p>
          <a:p>
            <a:pPr lvl="1">
              <a:spcAft>
                <a:spcPct val="10000"/>
              </a:spcAft>
            </a:pPr>
            <a:r>
              <a:rPr lang="zh-TW" altLang="en-US" dirty="0" smtClean="0">
                <a:latin typeface="Times New Roman" pitchFamily="18" charset="0"/>
              </a:rPr>
              <a:t>資料夾中</a:t>
            </a:r>
            <a:r>
              <a:rPr lang="zh-TW" altLang="en-US" dirty="0">
                <a:latin typeface="Times New Roman" pitchFamily="18" charset="0"/>
              </a:rPr>
              <a:t>有「</a:t>
            </a:r>
            <a:r>
              <a:rPr lang="en-US" altLang="zh-TW" dirty="0">
                <a:latin typeface="Times New Roman" pitchFamily="18" charset="0"/>
              </a:rPr>
              <a:t>client</a:t>
            </a:r>
            <a:r>
              <a:rPr lang="zh-TW" altLang="en-US" dirty="0">
                <a:latin typeface="Times New Roman" pitchFamily="18" charset="0"/>
              </a:rPr>
              <a:t>」和「</a:t>
            </a:r>
            <a:r>
              <a:rPr lang="en-US" altLang="zh-TW" dirty="0">
                <a:latin typeface="Times New Roman" pitchFamily="18" charset="0"/>
              </a:rPr>
              <a:t>server</a:t>
            </a:r>
            <a:r>
              <a:rPr lang="zh-TW" altLang="en-US" dirty="0">
                <a:latin typeface="Times New Roman" pitchFamily="18" charset="0"/>
              </a:rPr>
              <a:t>」兩個子資料夾，</a:t>
            </a:r>
            <a:br>
              <a:rPr lang="zh-TW" altLang="en-US" dirty="0">
                <a:latin typeface="Times New Roman" pitchFamily="18" charset="0"/>
              </a:rPr>
            </a:br>
            <a:r>
              <a:rPr lang="zh-TW" altLang="en-US" dirty="0">
                <a:latin typeface="Times New Roman" pitchFamily="18" charset="0"/>
              </a:rPr>
              <a:t>放置</a:t>
            </a:r>
            <a:r>
              <a:rPr lang="en-US" altLang="zh-TW" dirty="0">
                <a:latin typeface="Times New Roman" pitchFamily="18" charset="0"/>
              </a:rPr>
              <a:t>JVM</a:t>
            </a:r>
            <a:r>
              <a:rPr lang="zh-TW" altLang="en-US" dirty="0">
                <a:latin typeface="Times New Roman" pitchFamily="18" charset="0"/>
              </a:rPr>
              <a:t>相關檔案。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29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and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程式</a:t>
            </a:r>
            <a:r>
              <a:rPr lang="en-US" altLang="zh-TW" dirty="0" smtClean="0"/>
              <a:t>(program)</a:t>
            </a:r>
          </a:p>
          <a:p>
            <a:pPr lvl="1"/>
            <a:r>
              <a:rPr lang="zh-TW" altLang="en-US" dirty="0"/>
              <a:t>一組</a:t>
            </a:r>
            <a:r>
              <a:rPr lang="zh-TW" altLang="en-US" dirty="0" smtClean="0"/>
              <a:t>電腦指令</a:t>
            </a:r>
            <a:r>
              <a:rPr lang="en-US" altLang="zh-TW" dirty="0" smtClean="0"/>
              <a:t>(instruction)</a:t>
            </a:r>
            <a:r>
              <a:rPr lang="zh-TW" altLang="en-US" dirty="0" smtClean="0"/>
              <a:t>經過精心安排</a:t>
            </a:r>
            <a:r>
              <a:rPr lang="en-US" altLang="zh-TW" dirty="0" smtClean="0"/>
              <a:t>(logically)</a:t>
            </a:r>
            <a:r>
              <a:rPr lang="zh-TW" altLang="en-US" dirty="0" smtClean="0"/>
              <a:t>，可以在電腦上執行</a:t>
            </a:r>
            <a:r>
              <a:rPr lang="en-US" altLang="zh-TW" dirty="0" smtClean="0"/>
              <a:t>(execution)</a:t>
            </a:r>
            <a:r>
              <a:rPr lang="zh-TW" altLang="en-US" dirty="0" smtClean="0"/>
              <a:t>，</a:t>
            </a:r>
            <a:r>
              <a:rPr lang="zh-TW" altLang="en-US" dirty="0"/>
              <a:t>使電腦運算</a:t>
            </a:r>
            <a:r>
              <a:rPr lang="zh-TW" altLang="en-US" dirty="0" smtClean="0"/>
              <a:t>結果能解決問題</a:t>
            </a:r>
            <a:r>
              <a:rPr lang="en-US" altLang="zh-TW" dirty="0" smtClean="0"/>
              <a:t>(problem solving)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程式設計</a:t>
            </a:r>
            <a:r>
              <a:rPr lang="en-US" altLang="zh-TW" dirty="0" smtClean="0"/>
              <a:t>(programming)</a:t>
            </a:r>
          </a:p>
          <a:p>
            <a:pPr lvl="1"/>
            <a:r>
              <a:rPr lang="zh-TW" altLang="en-US" dirty="0" smtClean="0"/>
              <a:t>利用程式語言</a:t>
            </a:r>
            <a:r>
              <a:rPr lang="en-US" altLang="zh-TW" dirty="0" smtClean="0"/>
              <a:t>(programming language)</a:t>
            </a:r>
            <a:r>
              <a:rPr lang="zh-TW" altLang="en-US" dirty="0" smtClean="0"/>
              <a:t>，針對所要解決問題的步驟，規畫一組電腦指令，在電腦上執行</a:t>
            </a:r>
            <a:r>
              <a:rPr lang="zh-TW" altLang="en-US" dirty="0"/>
              <a:t>以便</a:t>
            </a:r>
            <a:r>
              <a:rPr lang="zh-TW" altLang="en-US" dirty="0" smtClean="0"/>
              <a:t>能能解決問題。</a:t>
            </a:r>
            <a:endParaRPr lang="en-US" altLang="zh-TW" dirty="0" smtClean="0"/>
          </a:p>
          <a:p>
            <a:r>
              <a:rPr lang="zh-TW" altLang="en-US" dirty="0" smtClean="0"/>
              <a:t>程式語言</a:t>
            </a:r>
            <a:r>
              <a:rPr lang="en-US" altLang="zh-TW" dirty="0" smtClean="0"/>
              <a:t>(programming language)</a:t>
            </a:r>
          </a:p>
          <a:p>
            <a:pPr lvl="1"/>
            <a:r>
              <a:rPr lang="zh-TW" altLang="en-US" dirty="0"/>
              <a:t>由一些關鍵字及</a:t>
            </a:r>
            <a:r>
              <a:rPr lang="zh-TW" altLang="en-US" dirty="0" smtClean="0"/>
              <a:t>語法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規則</a:t>
            </a:r>
            <a:r>
              <a:rPr lang="en-US" altLang="zh-TW" dirty="0" smtClean="0"/>
              <a:t>)</a:t>
            </a:r>
            <a:r>
              <a:rPr lang="zh-TW" altLang="en-US" dirty="0" smtClean="0"/>
              <a:t>組成來表示要電腦做的事，這些關鍵字及語法形成有意義的語意，使程式設計師可以了解電腦所要做的工作，再由直譯器或編譯器將程式轉換成電腦能直接讀懂的指令，指使電腦工作。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0050"/>
            <a:ext cx="8229600" cy="1027113"/>
          </a:xfrm>
        </p:spPr>
        <p:txBody>
          <a:bodyPr/>
          <a:lstStyle/>
          <a:p>
            <a:r>
              <a:rPr lang="en-US" altLang="zh-TW" sz="3600" dirty="0" smtClean="0"/>
              <a:t>jre7</a:t>
            </a:r>
            <a:r>
              <a:rPr lang="zh-TW" altLang="en-US" sz="3600" dirty="0"/>
              <a:t>資料夾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5000"/>
              </a:spcAft>
            </a:pPr>
            <a:r>
              <a:rPr lang="en-US" altLang="zh-TW" dirty="0">
                <a:latin typeface="Times New Roman" pitchFamily="18" charset="0"/>
              </a:rPr>
              <a:t>jre7</a:t>
            </a:r>
            <a:r>
              <a:rPr lang="zh-TW" altLang="en-US" dirty="0">
                <a:latin typeface="Times New Roman" pitchFamily="18" charset="0"/>
              </a:rPr>
              <a:t>資料夾內的內容為</a:t>
            </a:r>
            <a:r>
              <a:rPr lang="en-US" altLang="zh-TW" dirty="0">
                <a:latin typeface="Times New Roman" pitchFamily="18" charset="0"/>
              </a:rPr>
              <a:t>Public JRE</a:t>
            </a:r>
            <a:r>
              <a:rPr lang="zh-TW" altLang="en-US" dirty="0"/>
              <a:t>。</a:t>
            </a:r>
            <a:endParaRPr lang="zh-TW" altLang="en-US" dirty="0">
              <a:latin typeface="Times New Roman" pitchFamily="18" charset="0"/>
            </a:endParaRPr>
          </a:p>
          <a:p>
            <a:pPr>
              <a:spcAft>
                <a:spcPct val="15000"/>
              </a:spcAft>
            </a:pPr>
            <a:r>
              <a:rPr lang="en-US" altLang="zh-TW" dirty="0">
                <a:latin typeface="Times New Roman" pitchFamily="18" charset="0"/>
              </a:rPr>
              <a:t>Public JRE</a:t>
            </a:r>
            <a:r>
              <a:rPr lang="zh-TW" altLang="en-US" dirty="0">
                <a:latin typeface="Times New Roman" pitchFamily="18" charset="0"/>
              </a:rPr>
              <a:t>是供 </a:t>
            </a:r>
            <a:r>
              <a:rPr lang="en-US" altLang="zh-TW" dirty="0">
                <a:latin typeface="Times New Roman" pitchFamily="18" charset="0"/>
              </a:rPr>
              <a:t>Java </a:t>
            </a:r>
            <a:r>
              <a:rPr lang="zh-TW" altLang="en-US" dirty="0">
                <a:latin typeface="Times New Roman" pitchFamily="18" charset="0"/>
              </a:rPr>
              <a:t>程式執行的平台環境</a:t>
            </a:r>
            <a:r>
              <a:rPr lang="zh-TW" altLang="en-US" dirty="0"/>
              <a:t>。</a:t>
            </a:r>
            <a:endParaRPr lang="zh-TW" altLang="en-US" dirty="0">
              <a:latin typeface="Times New Roman" pitchFamily="18" charset="0"/>
            </a:endParaRPr>
          </a:p>
          <a:p>
            <a:pPr>
              <a:spcAft>
                <a:spcPct val="15000"/>
              </a:spcAft>
            </a:pPr>
            <a:r>
              <a:rPr lang="zh-TW" altLang="en-US" dirty="0">
                <a:latin typeface="Times New Roman" pitchFamily="18" charset="0"/>
              </a:rPr>
              <a:t>方便另一個 </a:t>
            </a:r>
            <a:r>
              <a:rPr lang="en-US" altLang="zh-TW" dirty="0">
                <a:latin typeface="Times New Roman" pitchFamily="18" charset="0"/>
              </a:rPr>
              <a:t>JRE </a:t>
            </a:r>
            <a:r>
              <a:rPr lang="zh-TW" altLang="en-US" dirty="0">
                <a:latin typeface="Times New Roman" pitchFamily="18" charset="0"/>
              </a:rPr>
              <a:t>來模擬客戶端的 </a:t>
            </a:r>
            <a:r>
              <a:rPr lang="en-US" altLang="zh-TW" dirty="0">
                <a:latin typeface="Times New Roman" pitchFamily="18" charset="0"/>
              </a:rPr>
              <a:t>Public JRE</a:t>
            </a:r>
            <a:br>
              <a:rPr lang="en-US" altLang="zh-TW" dirty="0">
                <a:latin typeface="Times New Roman" pitchFamily="18" charset="0"/>
              </a:rPr>
            </a:br>
            <a:r>
              <a:rPr lang="zh-TW" altLang="en-US" dirty="0">
                <a:latin typeface="Times New Roman" pitchFamily="18" charset="0"/>
              </a:rPr>
              <a:t>環境。</a:t>
            </a:r>
          </a:p>
          <a:p>
            <a:pPr>
              <a:spcAft>
                <a:spcPct val="15000"/>
              </a:spcAft>
            </a:pPr>
            <a:r>
              <a:rPr lang="zh-TW" altLang="en-US" dirty="0">
                <a:latin typeface="Times New Roman" pitchFamily="18" charset="0"/>
              </a:rPr>
              <a:t>資料夾中只有</a:t>
            </a:r>
            <a:r>
              <a:rPr lang="en-US" altLang="zh-TW" dirty="0">
                <a:latin typeface="Times New Roman" pitchFamily="18" charset="0"/>
              </a:rPr>
              <a:t>client</a:t>
            </a:r>
            <a:r>
              <a:rPr lang="zh-TW" altLang="en-US" dirty="0">
                <a:latin typeface="Times New Roman" pitchFamily="18" charset="0"/>
              </a:rPr>
              <a:t>子資料夾，沒 </a:t>
            </a:r>
            <a:r>
              <a:rPr lang="en-US" altLang="zh-TW" dirty="0">
                <a:latin typeface="Times New Roman" pitchFamily="18" charset="0"/>
              </a:rPr>
              <a:t>server </a:t>
            </a:r>
            <a:r>
              <a:rPr lang="zh-TW" altLang="en-US" dirty="0">
                <a:latin typeface="Times New Roman" pitchFamily="18" charset="0"/>
              </a:rPr>
              <a:t>子</a:t>
            </a:r>
            <a:br>
              <a:rPr lang="zh-TW" altLang="en-US" dirty="0">
                <a:latin typeface="Times New Roman" pitchFamily="18" charset="0"/>
              </a:rPr>
            </a:br>
            <a:r>
              <a:rPr lang="zh-TW" altLang="en-US" dirty="0">
                <a:latin typeface="Times New Roman" pitchFamily="18" charset="0"/>
              </a:rPr>
              <a:t>資料夾。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30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設定環境變</a:t>
            </a:r>
            <a:r>
              <a:rPr lang="zh-TW" altLang="en-US" dirty="0"/>
              <a:t>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/>
              <a:t>執行 </a:t>
            </a:r>
            <a:r>
              <a:rPr lang="en-US" altLang="zh-TW" dirty="0" smtClean="0"/>
              <a:t>[</a:t>
            </a:r>
            <a:r>
              <a:rPr lang="zh-TW" altLang="en-US" dirty="0" smtClean="0"/>
              <a:t>開</a:t>
            </a:r>
            <a:r>
              <a:rPr lang="zh-TW" altLang="en-US" dirty="0"/>
              <a:t>始</a:t>
            </a:r>
            <a:r>
              <a:rPr lang="en-US" altLang="zh-TW" dirty="0" smtClean="0"/>
              <a:t>/ </a:t>
            </a:r>
            <a:r>
              <a:rPr lang="zh-TW" altLang="en-US" dirty="0" smtClean="0"/>
              <a:t>電腦</a:t>
            </a:r>
            <a:r>
              <a:rPr lang="en-US" altLang="zh-TW" dirty="0" smtClean="0"/>
              <a:t>(</a:t>
            </a:r>
            <a:r>
              <a:rPr lang="zh-TW" altLang="en-US" dirty="0" smtClean="0"/>
              <a:t>按滑鼠右鍵</a:t>
            </a:r>
            <a:r>
              <a:rPr lang="en-US" altLang="zh-TW" dirty="0" smtClean="0"/>
              <a:t>)/ </a:t>
            </a:r>
            <a:r>
              <a:rPr lang="zh-TW" altLang="en-US" dirty="0" smtClean="0"/>
              <a:t>內</a:t>
            </a:r>
            <a:r>
              <a:rPr lang="zh-TW" altLang="en-US" dirty="0"/>
              <a:t>容</a:t>
            </a:r>
            <a:r>
              <a:rPr lang="en-US" altLang="zh-TW" dirty="0" smtClean="0"/>
              <a:t>/ </a:t>
            </a:r>
            <a:r>
              <a:rPr lang="zh-TW" altLang="en-US" dirty="0"/>
              <a:t>進階系統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/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/</a:t>
            </a:r>
            <a:r>
              <a:rPr lang="zh-TW" altLang="en-US" dirty="0" smtClean="0"/>
              <a:t>環境變數</a:t>
            </a:r>
            <a:r>
              <a:rPr lang="en-US" altLang="zh-TW" dirty="0" smtClean="0"/>
              <a:t>]</a:t>
            </a:r>
          </a:p>
          <a:p>
            <a:pPr>
              <a:lnSpc>
                <a:spcPct val="90000"/>
              </a:lnSpc>
            </a:pPr>
            <a:r>
              <a:rPr lang="zh-TW" altLang="en-US" dirty="0" smtClean="0"/>
              <a:t>新增系統變數 </a:t>
            </a:r>
            <a:r>
              <a:rPr lang="en-US" altLang="zh-TW" dirty="0" smtClean="0">
                <a:solidFill>
                  <a:srgbClr val="FF3300"/>
                </a:solidFill>
              </a:rPr>
              <a:t>JAVA_HOME</a:t>
            </a:r>
            <a:r>
              <a:rPr lang="zh-TW" altLang="en-US" dirty="0" smtClean="0">
                <a:solidFill>
                  <a:srgbClr val="FF3300"/>
                </a:solidFill>
              </a:rPr>
              <a:t> </a:t>
            </a:r>
            <a:r>
              <a:rPr lang="en-US" altLang="zh-TW" dirty="0" smtClean="0">
                <a:solidFill>
                  <a:srgbClr val="FF3300"/>
                </a:solidFill>
              </a:rPr>
              <a:t>= C:\JDK</a:t>
            </a:r>
            <a:r>
              <a:rPr lang="zh-TW" altLang="en-US" dirty="0" smtClean="0">
                <a:solidFill>
                  <a:srgbClr val="FF3300"/>
                </a:solidFill>
              </a:rPr>
              <a:t>目錄</a:t>
            </a:r>
            <a:endParaRPr lang="en-US" altLang="zh-TW" dirty="0" smtClean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dirty="0">
                <a:latin typeface="Times New Roman" pitchFamily="18" charset="0"/>
              </a:rPr>
              <a:t>新增系統</a:t>
            </a:r>
            <a:r>
              <a:rPr lang="zh-TW" altLang="en-US" dirty="0" smtClean="0">
                <a:latin typeface="Times New Roman" pitchFamily="18" charset="0"/>
              </a:rPr>
              <a:t>變數 </a:t>
            </a:r>
            <a:r>
              <a:rPr lang="en-US" altLang="zh-TW" dirty="0">
                <a:solidFill>
                  <a:srgbClr val="FF3300"/>
                </a:solidFill>
              </a:rPr>
              <a:t>CLASSPATH</a:t>
            </a:r>
            <a:r>
              <a:rPr lang="zh-TW" altLang="en-US" dirty="0">
                <a:solidFill>
                  <a:srgbClr val="FF3300"/>
                </a:solidFill>
              </a:rPr>
              <a:t> </a:t>
            </a:r>
            <a:r>
              <a:rPr lang="en-US" altLang="zh-TW" dirty="0">
                <a:solidFill>
                  <a:srgbClr val="FF3300"/>
                </a:solidFill>
              </a:rPr>
              <a:t>=</a:t>
            </a:r>
            <a:r>
              <a:rPr lang="zh-TW" altLang="en-US" dirty="0">
                <a:solidFill>
                  <a:srgbClr val="FF3300"/>
                </a:solidFill>
              </a:rPr>
              <a:t>「</a:t>
            </a:r>
            <a:r>
              <a:rPr lang="en-US" altLang="zh-TW" dirty="0">
                <a:solidFill>
                  <a:srgbClr val="FF3300"/>
                </a:solidFill>
              </a:rPr>
              <a:t>.</a:t>
            </a:r>
            <a:r>
              <a:rPr lang="zh-TW" altLang="en-US" dirty="0">
                <a:solidFill>
                  <a:srgbClr val="FF3300"/>
                </a:solidFill>
              </a:rPr>
              <a:t>」</a:t>
            </a:r>
            <a:endParaRPr lang="en-US" altLang="zh-TW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dirty="0"/>
              <a:t>在「系統變數」清單中點選「</a:t>
            </a:r>
            <a:r>
              <a:rPr lang="en-US" altLang="zh-TW" dirty="0">
                <a:solidFill>
                  <a:srgbClr val="FF0000"/>
                </a:solidFill>
              </a:rPr>
              <a:t>Path</a:t>
            </a:r>
            <a:r>
              <a:rPr lang="zh-TW" altLang="en-US" dirty="0"/>
              <a:t>」編輯內容，加入「</a:t>
            </a:r>
            <a:r>
              <a:rPr lang="en-US" altLang="zh-TW" dirty="0">
                <a:solidFill>
                  <a:srgbClr val="FF0000"/>
                </a:solidFill>
              </a:rPr>
              <a:t>; C:\JDK</a:t>
            </a:r>
            <a:r>
              <a:rPr lang="zh-TW" altLang="en-US" dirty="0">
                <a:solidFill>
                  <a:srgbClr val="FF0000"/>
                </a:solidFill>
              </a:rPr>
              <a:t>目錄</a:t>
            </a:r>
            <a:r>
              <a:rPr lang="en-US" altLang="zh-TW" dirty="0">
                <a:solidFill>
                  <a:srgbClr val="FF0000"/>
                </a:solidFill>
              </a:rPr>
              <a:t>\bin; 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zh-TW" altLang="en-US" dirty="0">
                <a:latin typeface="Times New Roman" pitchFamily="18" charset="0"/>
              </a:rPr>
              <a:t>測試環境變數是否設定</a:t>
            </a:r>
            <a:r>
              <a:rPr lang="zh-TW" altLang="en-US" dirty="0" smtClean="0">
                <a:latin typeface="Times New Roman" pitchFamily="18" charset="0"/>
              </a:rPr>
              <a:t>成功</a:t>
            </a:r>
            <a:endParaRPr lang="en-US" altLang="zh-TW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err="1" smtClean="0"/>
              <a:t>javac</a:t>
            </a:r>
            <a:r>
              <a:rPr lang="en-US" altLang="zh-TW" dirty="0" smtClean="0"/>
              <a:t> -version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java -version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04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程式編輯器</a:t>
            </a:r>
            <a:r>
              <a:rPr lang="en-US" altLang="zh-TW" dirty="0" smtClean="0"/>
              <a:t>Notepad++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521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Notepad++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http://notepad-plus-</a:t>
            </a:r>
            <a:r>
              <a:rPr lang="en-US" altLang="zh-TW" dirty="0" err="1" smtClean="0"/>
              <a:t>plus.org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程式編輯器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顏色</a:t>
            </a:r>
            <a:r>
              <a:rPr lang="zh-TW" altLang="en-US" dirty="0" smtClean="0">
                <a:solidFill>
                  <a:srgbClr val="0000FF"/>
                </a:solidFill>
              </a:rPr>
              <a:t>區分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關鍵字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dirty="0" smtClean="0"/>
              <a:t>台灣人開發</a:t>
            </a:r>
            <a:endParaRPr lang="en-US" altLang="zh-TW" dirty="0" smtClean="0"/>
          </a:p>
          <a:p>
            <a:r>
              <a:rPr lang="zh-TW" altLang="en-US" dirty="0" smtClean="0"/>
              <a:t>中文介面</a:t>
            </a:r>
            <a:endParaRPr lang="en-US" altLang="zh-TW" dirty="0" smtClean="0"/>
          </a:p>
          <a:p>
            <a:r>
              <a:rPr lang="zh-TW" altLang="en-US" dirty="0" smtClean="0"/>
              <a:t>外掛模組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NppExec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3990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34</a:t>
            </a:fld>
            <a:endParaRPr kumimoji="1" lang="zh-TW" alt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0"/>
            <a:ext cx="10998199" cy="687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圓角矩形 7"/>
          <p:cNvSpPr/>
          <p:nvPr/>
        </p:nvSpPr>
        <p:spPr>
          <a:xfrm>
            <a:off x="12701" y="3415524"/>
            <a:ext cx="1835554" cy="4476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3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35</a:t>
            </a:fld>
            <a:endParaRPr kumimoji="1" lang="zh-TW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 b="4056"/>
          <a:stretch>
            <a:fillRect/>
          </a:stretch>
        </p:blipFill>
        <p:spPr bwMode="auto">
          <a:xfrm>
            <a:off x="0" y="428625"/>
            <a:ext cx="9117541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4243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36</a:t>
            </a:fld>
            <a:endParaRPr kumimoji="1" lang="zh-TW" alt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173200" cy="885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圓角矩形 7"/>
          <p:cNvSpPr/>
          <p:nvPr/>
        </p:nvSpPr>
        <p:spPr>
          <a:xfrm>
            <a:off x="4054810" y="525292"/>
            <a:ext cx="1439694" cy="243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834968" y="525292"/>
            <a:ext cx="1439694" cy="243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8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CURRENT_DIRECTORY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程式檔所在目錄</a:t>
            </a:r>
            <a:endParaRPr lang="en-US" altLang="zh-TW" dirty="0" smtClean="0"/>
          </a:p>
          <a:p>
            <a:r>
              <a:rPr lang="en-US" altLang="zh-TW" dirty="0" err="1" smtClean="0"/>
              <a:t>FILE_NAME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程式檔案名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(</a:t>
            </a:r>
            <a:r>
              <a:rPr lang="zh-TW" altLang="en-US" dirty="0" smtClean="0"/>
              <a:t>含附檔名</a:t>
            </a:r>
            <a:r>
              <a:rPr lang="en-US" altLang="zh-TW" dirty="0" smtClean="0"/>
              <a:t>.java)</a:t>
            </a:r>
          </a:p>
          <a:p>
            <a:r>
              <a:rPr lang="en-US" altLang="zh-TW" dirty="0" err="1" smtClean="0"/>
              <a:t>NAME_PART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類別檔案名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不含附檔</a:t>
            </a:r>
            <a:r>
              <a:rPr lang="en-US" altLang="zh-TW" dirty="0" smtClean="0"/>
              <a:t>.class)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37</a:t>
            </a:fld>
            <a:endParaRPr kumimoji="1" lang="zh-TW" alt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25" y="1905000"/>
            <a:ext cx="46291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95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請用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程式編輯器編輯下列程式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public class test1{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public static void main(String[] </a:t>
            </a:r>
            <a:r>
              <a:rPr lang="en-US" altLang="zh-TW" b="1" dirty="0" err="1" smtClean="0">
                <a:solidFill>
                  <a:srgbClr val="0000FF"/>
                </a:solidFill>
              </a:rPr>
              <a:t>args</a:t>
            </a:r>
            <a:r>
              <a:rPr lang="en-US" altLang="zh-TW" b="1" dirty="0" smtClean="0">
                <a:solidFill>
                  <a:srgbClr val="0000FF"/>
                </a:solidFill>
              </a:rPr>
              <a:t>){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    String name = “</a:t>
            </a:r>
            <a:r>
              <a:rPr lang="zh-TW" altLang="en-US" b="1" dirty="0" smtClean="0">
                <a:solidFill>
                  <a:srgbClr val="0000FF"/>
                </a:solidFill>
              </a:rPr>
              <a:t>你</a:t>
            </a:r>
            <a:r>
              <a:rPr lang="en-US" altLang="zh-TW" b="1" dirty="0" smtClean="0">
                <a:solidFill>
                  <a:srgbClr val="0000FF"/>
                </a:solidFill>
              </a:rPr>
              <a:t>/</a:t>
            </a:r>
            <a:r>
              <a:rPr lang="zh-TW" altLang="en-US" b="1" dirty="0" smtClean="0">
                <a:solidFill>
                  <a:srgbClr val="0000FF"/>
                </a:solidFill>
              </a:rPr>
              <a:t>妳的名字</a:t>
            </a:r>
            <a:r>
              <a:rPr lang="en-US" altLang="zh-TW" b="1" dirty="0" smtClean="0">
                <a:solidFill>
                  <a:srgbClr val="0000FF"/>
                </a:solidFill>
              </a:rPr>
              <a:t>”;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    </a:t>
            </a:r>
            <a:r>
              <a:rPr lang="en-US" altLang="zh-TW" b="1" dirty="0" err="1" smtClean="0">
                <a:solidFill>
                  <a:srgbClr val="0000FF"/>
                </a:solidFill>
              </a:rPr>
              <a:t>System.out.println</a:t>
            </a:r>
            <a:r>
              <a:rPr lang="en-US" altLang="zh-TW" b="1" dirty="0" smtClean="0">
                <a:solidFill>
                  <a:srgbClr val="0000FF"/>
                </a:solidFill>
              </a:rPr>
              <a:t>(“Hi”+name+”</a:t>
            </a:r>
            <a:r>
              <a:rPr lang="zh-TW" altLang="en-US" b="1" dirty="0" smtClean="0">
                <a:solidFill>
                  <a:srgbClr val="0000FF"/>
                </a:solidFill>
              </a:rPr>
              <a:t>歡迎來到資工一甲</a:t>
            </a:r>
            <a:r>
              <a:rPr lang="en-US" altLang="zh-TW" b="1" dirty="0" smtClean="0">
                <a:solidFill>
                  <a:srgbClr val="0000FF"/>
                </a:solidFill>
              </a:rPr>
              <a:t>“);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}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77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Java </a:t>
            </a:r>
            <a:r>
              <a:rPr kumimoji="1" lang="zh-TW" altLang="en-US" dirty="0" smtClean="0"/>
              <a:t>視窗程式開發工具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AWT = Abstract Windowing Toolkit (JDK1.0)</a:t>
            </a:r>
          </a:p>
          <a:p>
            <a:pPr lvl="1"/>
            <a:r>
              <a:rPr kumimoji="1" lang="en-US" altLang="zh-TW" dirty="0" smtClean="0"/>
              <a:t>Java</a:t>
            </a:r>
            <a:r>
              <a:rPr kumimoji="1" lang="zh-TW" altLang="en-US" dirty="0" smtClean="0"/>
              <a:t>用來處理視窗與繪圖最基本的方式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Java</a:t>
            </a:r>
            <a:r>
              <a:rPr kumimoji="1" lang="zh-TW" altLang="en-US" dirty="0" smtClean="0"/>
              <a:t>早期的技術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物件會消耗較多的資源，當物件數量多時，會影響執行效率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692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程式由物件</a:t>
            </a:r>
            <a:r>
              <a:rPr lang="en-US" altLang="zh-TW" dirty="0" smtClean="0"/>
              <a:t>(object)</a:t>
            </a:r>
            <a:r>
              <a:rPr lang="zh-TW" altLang="en-US" dirty="0" smtClean="0"/>
              <a:t>組成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  <a:r>
              <a:rPr lang="zh-TW" altLang="en-US" dirty="0" smtClean="0"/>
              <a:t>包含資料</a:t>
            </a:r>
            <a:r>
              <a:rPr lang="en-US" altLang="zh-TW" dirty="0" smtClean="0"/>
              <a:t>(data)</a:t>
            </a:r>
            <a:r>
              <a:rPr lang="zh-TW" altLang="en-US" dirty="0" smtClean="0"/>
              <a:t>及處理資料的方法</a:t>
            </a:r>
            <a:r>
              <a:rPr lang="en-US" altLang="zh-TW" dirty="0" smtClean="0"/>
              <a:t>(method)</a:t>
            </a:r>
          </a:p>
          <a:p>
            <a:r>
              <a:rPr lang="zh-TW" altLang="en-US" dirty="0" smtClean="0"/>
              <a:t>物件由類別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來定義</a:t>
            </a:r>
            <a:endParaRPr lang="en-US" altLang="zh-TW" dirty="0" smtClean="0"/>
          </a:p>
          <a:p>
            <a:pPr lvl="1"/>
            <a:r>
              <a:rPr lang="zh-TW" altLang="en-US" dirty="0"/>
              <a:t>物件間的互動</a:t>
            </a:r>
            <a:r>
              <a:rPr lang="zh-TW" altLang="en-US" dirty="0" smtClean="0"/>
              <a:t>靠訊息</a:t>
            </a:r>
            <a:r>
              <a:rPr lang="en-US" altLang="zh-TW" dirty="0" smtClean="0"/>
              <a:t>(message)</a:t>
            </a:r>
          </a:p>
          <a:p>
            <a:pPr lvl="1"/>
            <a:r>
              <a:rPr lang="zh-TW" altLang="en-US" dirty="0"/>
              <a:t>訊息</a:t>
            </a:r>
            <a:r>
              <a:rPr lang="zh-TW" altLang="en-US" dirty="0" smtClean="0"/>
              <a:t>由方法來處理</a:t>
            </a:r>
            <a:endParaRPr lang="en-US" altLang="zh-TW" dirty="0" smtClean="0"/>
          </a:p>
          <a:p>
            <a:r>
              <a:rPr lang="zh-TW" altLang="en-US" dirty="0"/>
              <a:t>類別間有以下</a:t>
            </a:r>
            <a:r>
              <a:rPr lang="zh-TW" altLang="en-US" dirty="0" smtClean="0"/>
              <a:t>關係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封裝</a:t>
            </a:r>
            <a:r>
              <a:rPr lang="en-US" altLang="zh-TW" dirty="0" smtClean="0"/>
              <a:t>(encapsulation)</a:t>
            </a:r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 smtClean="0"/>
              <a:t>(inheritance)</a:t>
            </a:r>
          </a:p>
          <a:p>
            <a:pPr lvl="1"/>
            <a:r>
              <a:rPr lang="zh-TW" altLang="en-US" dirty="0" smtClean="0"/>
              <a:t>多型</a:t>
            </a:r>
            <a:r>
              <a:rPr lang="en-US" altLang="zh-TW" dirty="0" smtClean="0"/>
              <a:t>(polymorphism)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請用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程式編輯器編輯下列程式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public class test1{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public static void main(String[] </a:t>
            </a:r>
            <a:r>
              <a:rPr lang="en-US" altLang="zh-TW" b="1" dirty="0" err="1" smtClean="0">
                <a:solidFill>
                  <a:srgbClr val="0000FF"/>
                </a:solidFill>
              </a:rPr>
              <a:t>args</a:t>
            </a:r>
            <a:r>
              <a:rPr lang="en-US" altLang="zh-TW" b="1" dirty="0" smtClean="0">
                <a:solidFill>
                  <a:srgbClr val="0000FF"/>
                </a:solidFill>
              </a:rPr>
              <a:t>){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    name = “</a:t>
            </a:r>
            <a:r>
              <a:rPr lang="zh-TW" altLang="en-US" b="1" dirty="0" smtClean="0">
                <a:solidFill>
                  <a:srgbClr val="0000FF"/>
                </a:solidFill>
              </a:rPr>
              <a:t>你</a:t>
            </a:r>
            <a:r>
              <a:rPr lang="en-US" altLang="zh-TW" b="1" dirty="0" smtClean="0">
                <a:solidFill>
                  <a:srgbClr val="0000FF"/>
                </a:solidFill>
              </a:rPr>
              <a:t>/</a:t>
            </a:r>
            <a:r>
              <a:rPr lang="zh-TW" altLang="en-US" b="1" dirty="0" smtClean="0">
                <a:solidFill>
                  <a:srgbClr val="0000FF"/>
                </a:solidFill>
              </a:rPr>
              <a:t>妳的名字</a:t>
            </a:r>
            <a:r>
              <a:rPr lang="en-US" altLang="zh-TW" b="1" dirty="0" smtClean="0">
                <a:solidFill>
                  <a:srgbClr val="0000FF"/>
                </a:solidFill>
              </a:rPr>
              <a:t>”;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    </a:t>
            </a:r>
            <a:r>
              <a:rPr lang="en-US" altLang="zh-TW" b="1" dirty="0" err="1" smtClean="0">
                <a:solidFill>
                  <a:srgbClr val="0000FF"/>
                </a:solidFill>
              </a:rPr>
              <a:t>System.out.println</a:t>
            </a:r>
            <a:r>
              <a:rPr lang="en-US" altLang="zh-TW" b="1" dirty="0" smtClean="0">
                <a:solidFill>
                  <a:srgbClr val="0000FF"/>
                </a:solidFill>
              </a:rPr>
              <a:t>(“Hi”+name+”</a:t>
            </a:r>
            <a:r>
              <a:rPr lang="zh-TW" altLang="en-US" b="1" dirty="0" smtClean="0">
                <a:solidFill>
                  <a:srgbClr val="0000FF"/>
                </a:solidFill>
              </a:rPr>
              <a:t>歡迎來到資工一甲</a:t>
            </a:r>
            <a:r>
              <a:rPr lang="en-US" altLang="zh-TW" b="1" dirty="0" smtClean="0">
                <a:solidFill>
                  <a:srgbClr val="0000FF"/>
                </a:solidFill>
              </a:rPr>
              <a:t>“);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}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}</a:t>
            </a:r>
          </a:p>
          <a:p>
            <a:r>
              <a:rPr lang="zh-TW" altLang="en-US" dirty="0" smtClean="0"/>
              <a:t>進入命令列模式，編譯及執行</a:t>
            </a:r>
            <a:r>
              <a:rPr lang="en-US" altLang="zh-TW" dirty="0" smtClean="0"/>
              <a:t>test1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40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課堂練習二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41</a:t>
            </a:fld>
            <a:endParaRPr kumimoji="1"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請用</a:t>
            </a:r>
            <a:r>
              <a:rPr lang="en-US" altLang="zh-TW" dirty="0"/>
              <a:t>Notepad++</a:t>
            </a:r>
            <a:r>
              <a:rPr lang="zh-TW" altLang="en-US" dirty="0"/>
              <a:t>程式編輯器編輯下列程式</a:t>
            </a:r>
            <a:endParaRPr lang="en-US" altLang="zh-TW" dirty="0"/>
          </a:p>
          <a:p>
            <a:r>
              <a:rPr lang="zh-TW" altLang="en-US" dirty="0"/>
              <a:t>進入命令列模式，編譯及執行</a:t>
            </a:r>
            <a:r>
              <a:rPr lang="en-US" altLang="zh-TW" dirty="0"/>
              <a:t>test1</a:t>
            </a:r>
            <a:r>
              <a:rPr lang="zh-TW" altLang="en-US" dirty="0"/>
              <a:t>程式</a:t>
            </a:r>
          </a:p>
          <a:p>
            <a:endParaRPr kumimoji="1" lang="zh-TW" altLang="en-US" dirty="0"/>
          </a:p>
        </p:txBody>
      </p:sp>
      <p:pic>
        <p:nvPicPr>
          <p:cNvPr id="10" name="內容版面配置區 4" descr="螢幕快照 2016-02-23 上午9.38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r="546"/>
          <a:stretch/>
        </p:blipFill>
        <p:spPr>
          <a:xfrm>
            <a:off x="457201" y="2888804"/>
            <a:ext cx="8229600" cy="33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7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萬物皆物件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TW" b="1" dirty="0" smtClean="0">
                <a:solidFill>
                  <a:schemeClr val="accent6">
                    <a:lumMod val="75000"/>
                  </a:schemeClr>
                </a:solidFill>
              </a:rPr>
              <a:t>Object = Data + Methods</a:t>
            </a:r>
          </a:p>
          <a:p>
            <a:r>
              <a:rPr lang="en-US" altLang="zh-TW" b="1" dirty="0" smtClean="0"/>
              <a:t>(</a:t>
            </a:r>
            <a:r>
              <a:rPr lang="en-US" altLang="zh-TW" b="1" dirty="0" smtClean="0">
                <a:solidFill>
                  <a:srgbClr val="00B050"/>
                </a:solidFill>
              </a:rPr>
              <a:t>program = data structure + algorithms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物件導向程式重要性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模組性</a:t>
            </a:r>
            <a:endParaRPr lang="en-US" altLang="zh-TW" dirty="0" smtClean="0"/>
          </a:p>
          <a:p>
            <a:pPr lvl="1"/>
            <a:r>
              <a:rPr lang="zh-TW" altLang="en-US" dirty="0"/>
              <a:t>將大而</a:t>
            </a:r>
            <a:r>
              <a:rPr lang="zh-TW" altLang="en-US" dirty="0" smtClean="0"/>
              <a:t>複雜的軟體分解成小部分來處理</a:t>
            </a:r>
            <a:endParaRPr lang="en-US" altLang="zh-TW" dirty="0" smtClean="0"/>
          </a:p>
          <a:p>
            <a:r>
              <a:rPr lang="zh-TW" altLang="en-US" dirty="0"/>
              <a:t>再使用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開發獨立的軟體元件</a:t>
            </a:r>
            <a:r>
              <a:rPr lang="zh-TW" altLang="en-US" dirty="0"/>
              <a:t>，使建構軟體</a:t>
            </a:r>
            <a:r>
              <a:rPr lang="zh-TW" altLang="en-US" dirty="0" smtClean="0"/>
              <a:t>像是組和樂高積木</a:t>
            </a:r>
            <a:endParaRPr lang="en-US" altLang="zh-TW" dirty="0" smtClean="0"/>
          </a:p>
          <a:p>
            <a:r>
              <a:rPr lang="zh-TW" altLang="en-US" dirty="0"/>
              <a:t>擴充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開發新軟體時可以延用已建好的軟體元件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資工人的核心能力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dirty="0" smtClean="0"/>
              <a:t>溝通熱誠與技巧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分析及解決問題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程式設計與開發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軟體安裝與操作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7</a:t>
            </a:fld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09869" y="41827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主動積極</a:t>
            </a:r>
            <a:endParaRPr lang="zh-TW" altLang="en-US" sz="2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89880" y="476212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親和力</a:t>
            </a:r>
            <a:endParaRPr lang="zh-TW" altLang="en-US" sz="2000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95028" y="418270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熟悉一程式語言</a:t>
            </a:r>
            <a:endParaRPr lang="zh-TW" altLang="en-US" sz="20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52658" y="494678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學習新知動力</a:t>
            </a:r>
            <a:endParaRPr lang="zh-TW" altLang="en-US" sz="2000" b="1" dirty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11690" y="531612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建立邏輯思考</a:t>
            </a:r>
            <a:endParaRPr lang="zh-TW" altLang="en-US" sz="2000" b="1" dirty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32195" y="439279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不服輸</a:t>
            </a:r>
            <a:endParaRPr lang="zh-TW" altLang="en-US" sz="2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68320" y="55007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精益求精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1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程式語言介紹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中華科技大學資工系</a:t>
            </a:r>
            <a:endParaRPr lang="en-US" altLang="zh-TW" dirty="0" smtClean="0"/>
          </a:p>
          <a:p>
            <a:r>
              <a:rPr lang="zh-TW" altLang="en-US" dirty="0" smtClean="0"/>
              <a:t>鍾健雄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今日課程重點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程式設計介紹</a:t>
            </a:r>
            <a:endParaRPr lang="en-US" altLang="zh-TW" dirty="0" smtClean="0"/>
          </a:p>
          <a:p>
            <a:r>
              <a:rPr lang="en-US" altLang="zh-TW" dirty="0" smtClean="0"/>
              <a:t>Java </a:t>
            </a:r>
            <a:r>
              <a:rPr lang="zh-TW" altLang="en-US" dirty="0" smtClean="0"/>
              <a:t>程式語言概述</a:t>
            </a:r>
            <a:endParaRPr lang="en-US" altLang="zh-TW" dirty="0" smtClean="0"/>
          </a:p>
          <a:p>
            <a:r>
              <a:rPr lang="en-US" altLang="zh-TW" dirty="0" smtClean="0"/>
              <a:t>Java SDK</a:t>
            </a:r>
            <a:r>
              <a:rPr lang="zh-TW" altLang="en-US" dirty="0" smtClean="0"/>
              <a:t> 下載與安裝</a:t>
            </a:r>
            <a:endParaRPr lang="en-US" altLang="zh-TW" dirty="0" smtClean="0"/>
          </a:p>
          <a:p>
            <a:r>
              <a:rPr lang="en-US" altLang="zh-TW" dirty="0" smtClean="0"/>
              <a:t>Hello World 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編譯與執行練習</a:t>
            </a:r>
            <a:endParaRPr lang="en-US" altLang="zh-TW" dirty="0" smtClean="0"/>
          </a:p>
          <a:p>
            <a:r>
              <a:rPr lang="zh-TW" altLang="en-US" dirty="0" smtClean="0"/>
              <a:t>程式編輯器介紹</a:t>
            </a:r>
            <a:endParaRPr lang="en-US" altLang="zh-TW" dirty="0" smtClean="0"/>
          </a:p>
          <a:p>
            <a:r>
              <a:rPr lang="zh-TW" altLang="en-US" dirty="0" smtClean="0"/>
              <a:t>程式編寫練習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9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xBa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wxBase</Template>
  <TotalTime>895</TotalTime>
  <Words>1507</Words>
  <Application>Microsoft Office PowerPoint</Application>
  <PresentationFormat>如螢幕大小 (4:3)</PresentationFormat>
  <Paragraphs>249</Paragraphs>
  <Slides>41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新細明體</vt:lpstr>
      <vt:lpstr>標楷體</vt:lpstr>
      <vt:lpstr>Arial</vt:lpstr>
      <vt:lpstr>Calibri</vt:lpstr>
      <vt:lpstr>Times New Roman</vt:lpstr>
      <vt:lpstr>Wingdings</vt:lpstr>
      <vt:lpstr>wxBase</vt:lpstr>
      <vt:lpstr>PhotoImpact</vt:lpstr>
      <vt:lpstr>物件導向程式設計</vt:lpstr>
      <vt:lpstr>為什麼要學程式設計？</vt:lpstr>
      <vt:lpstr>Program and Programming</vt:lpstr>
      <vt:lpstr>物件導向程式概念</vt:lpstr>
      <vt:lpstr>萬物皆物件</vt:lpstr>
      <vt:lpstr>物件導向程式重要性</vt:lpstr>
      <vt:lpstr>資工人的核心能力</vt:lpstr>
      <vt:lpstr>Java程式語言介紹</vt:lpstr>
      <vt:lpstr>今日課程重點</vt:lpstr>
      <vt:lpstr>電腦程式分類</vt:lpstr>
      <vt:lpstr>高階語言</vt:lpstr>
      <vt:lpstr>編譯與直譯</vt:lpstr>
      <vt:lpstr>電腦程式與編程</vt:lpstr>
      <vt:lpstr>學習程式編碼幾成就業保證</vt:lpstr>
      <vt:lpstr>應該學什麼程式語言？</vt:lpstr>
      <vt:lpstr>Java 的興起</vt:lpstr>
      <vt:lpstr>PowerPoint 簡報</vt:lpstr>
      <vt:lpstr>Java的版本</vt:lpstr>
      <vt:lpstr>JDK版本</vt:lpstr>
      <vt:lpstr>Java SE 的組成</vt:lpstr>
      <vt:lpstr>Java 特性</vt:lpstr>
      <vt:lpstr>Java工作探索</vt:lpstr>
      <vt:lpstr>如何成為程式工程師？</vt:lpstr>
      <vt:lpstr>安裝Java SE 7</vt:lpstr>
      <vt:lpstr>PowerPoint 簡報</vt:lpstr>
      <vt:lpstr>PowerPoint 簡報</vt:lpstr>
      <vt:lpstr>Java 環境相關重要檔案</vt:lpstr>
      <vt:lpstr>jdk1.7.0_xx資料夾</vt:lpstr>
      <vt:lpstr>PowerPoint 簡報</vt:lpstr>
      <vt:lpstr>jre7資料夾</vt:lpstr>
      <vt:lpstr>設定環境變數</vt:lpstr>
      <vt:lpstr>程式編輯器Notepad++</vt:lpstr>
      <vt:lpstr>下載Notepad++</vt:lpstr>
      <vt:lpstr>PowerPoint 簡報</vt:lpstr>
      <vt:lpstr>PowerPoint 簡報</vt:lpstr>
      <vt:lpstr>PowerPoint 簡報</vt:lpstr>
      <vt:lpstr>PowerPoint 簡報</vt:lpstr>
      <vt:lpstr>課堂練習</vt:lpstr>
      <vt:lpstr>Java 視窗程式開發工具</vt:lpstr>
      <vt:lpstr>課堂練習一</vt:lpstr>
      <vt:lpstr>課堂練習二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Java程式語言介紹</dc:title>
  <dc:creator>Jason Chung</dc:creator>
  <cp:lastModifiedBy>CSIE-office</cp:lastModifiedBy>
  <cp:revision>50</cp:revision>
  <cp:lastPrinted>2016-02-23T02:23:47Z</cp:lastPrinted>
  <dcterms:created xsi:type="dcterms:W3CDTF">2013-09-11T12:13:59Z</dcterms:created>
  <dcterms:modified xsi:type="dcterms:W3CDTF">2016-02-28T14:59:29Z</dcterms:modified>
</cp:coreProperties>
</file>