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86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84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8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88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97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38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3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6D9F-6218-42EC-BAD2-E555549BC46A}" type="datetimeFigureOut">
              <a:rPr lang="zh-TW" altLang="en-US" smtClean="0"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3B1B-339B-4B38-A6E5-99CC642C2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9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知識管理是指組織或個人有效地收集、組織、應用和分享知識的過程和實踐。它涉及將內部和外部的知識資源整合起來，以提高組織的學習能力、創新能力和競爭力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的目的是確保組織中的知識能夠被充分利用，並在需要時能夠輕易地被找到和應用。它可以幫助組織解決問題、達成目標、提高效率和品質，並促進持續學習和創新。知識管理可以應用於各種組織，包括企業、學術機構、政府機構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的核心活動包括知識的創建、捕捉、組織、存儲、應用和分享。首先，知識需要在組織中被創建或獲取，可以通過經驗、學習、研究等方式來獲得。然後，這些知識需要被捕捉和整理，以便在需要時可以方便地檢索和應用。組織可以使用各種工具和技術，如知識庫、文檔管理系統、協作平台等來實現知識的組織和存儲。接下來，知識需要被應用於解決問題、支持決策、改進流程等方面。最後，知識還應該被分享和傳播給其他組織成員，以便他們也能夠受益並共享他們自己的知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還包括相關的策略、流程和文化。組織應該制定知識管理策略，明確知識管理的目標和方法。同時，組織應該建立相應的流程和機制，確保知識的流通和應用。此外，知識管理需要創造一個鼓勵學習、分享和合作的文化，以促進知識的創建和分享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總之，知識管理是一個組織內部的策略和實踐，旨在有效地收集、組織、應用和分享</a:t>
            </a:r>
          </a:p>
        </p:txBody>
      </p:sp>
    </p:spTree>
    <p:extLst>
      <p:ext uri="{BB962C8B-B14F-4D97-AF65-F5344CB8AC3E}">
        <p14:creationId xmlns:p14="http://schemas.microsoft.com/office/powerpoint/2010/main" val="258894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個人資料管理工具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密碼管理器：密碼管理器是用於存儲和管理個人網站、應用程式和帳戶的密碼的工具。它們可以生成強密碼、自動填充</a:t>
            </a:r>
            <a:r>
              <a:rPr lang="zh-TW" altLang="en-US" dirty="0" smtClean="0"/>
              <a:t>登錄資訊，</a:t>
            </a:r>
            <a:r>
              <a:rPr lang="zh-TW" altLang="en-US" dirty="0"/>
              <a:t>並提供安全的加密保護。常見的密碼管理器包括</a:t>
            </a:r>
            <a:r>
              <a:rPr lang="en-US" altLang="zh-TW" dirty="0" err="1"/>
              <a:t>LastPass</a:t>
            </a:r>
            <a:r>
              <a:rPr lang="zh-TW" altLang="en-US" dirty="0"/>
              <a:t>、</a:t>
            </a:r>
            <a:r>
              <a:rPr lang="en-US" altLang="zh-TW" dirty="0"/>
              <a:t>1Password</a:t>
            </a:r>
            <a:r>
              <a:rPr lang="zh-TW" altLang="en-US" dirty="0"/>
              <a:t>、</a:t>
            </a:r>
            <a:r>
              <a:rPr lang="en-US" altLang="zh-TW" dirty="0" err="1"/>
              <a:t>Dashlane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數字筆記應用：數字筆記應用程式用於組織和管理個人筆記、記事、文件和備忘錄。這些應用程式通常具有標籤、分類、搜尋和同步功能，讓使用者輕鬆地管理和存取筆記。常見的數字筆記應用包括</a:t>
            </a:r>
            <a:r>
              <a:rPr lang="en-US" altLang="zh-TW" dirty="0"/>
              <a:t>Evernote</a:t>
            </a:r>
            <a:r>
              <a:rPr lang="zh-TW" altLang="en-US" dirty="0"/>
              <a:t>、</a:t>
            </a:r>
            <a:r>
              <a:rPr lang="en-US" altLang="zh-TW" dirty="0"/>
              <a:t>OneNote</a:t>
            </a:r>
            <a:r>
              <a:rPr lang="zh-TW" altLang="en-US" dirty="0"/>
              <a:t>、</a:t>
            </a:r>
            <a:r>
              <a:rPr lang="en-US" altLang="zh-TW" dirty="0"/>
              <a:t>Google Keep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雲存儲服務：雲存儲服務可以讓用戶將個人文件、照片、視頻等存儲在網上的伺服器上，並通過網絡訪問和共享。這些服務提供了方便的備份、同步和共享功能，以保護和組織個人資料。常見的雲存儲服務包括</a:t>
            </a:r>
            <a:r>
              <a:rPr lang="en-US" altLang="zh-TW" dirty="0"/>
              <a:t>Google </a:t>
            </a:r>
            <a:r>
              <a:rPr lang="zh-TW" altLang="en-US" dirty="0"/>
              <a:t>雲端硬碟、</a:t>
            </a:r>
            <a:r>
              <a:rPr lang="en-US" altLang="zh-TW" dirty="0"/>
              <a:t>Dropbox</a:t>
            </a:r>
            <a:r>
              <a:rPr lang="zh-TW" altLang="en-US" dirty="0"/>
              <a:t>、</a:t>
            </a:r>
            <a:r>
              <a:rPr lang="en-US" altLang="zh-TW" dirty="0"/>
              <a:t>OneDrive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數字日曆和時間管理工具：數字日曆和時間管理工具可以幫助用戶組織和安排個人日程、會議和提醒事項。這些工具提供了日程規劃、共享日曆、提醒通知等功能，以幫助用戶管理時間和行程。常見的數字日曆和時間管理工具包括</a:t>
            </a:r>
            <a:r>
              <a:rPr lang="en-US" altLang="zh-TW" dirty="0"/>
              <a:t>Google </a:t>
            </a:r>
            <a:r>
              <a:rPr lang="zh-TW" altLang="en-US" dirty="0"/>
              <a:t>日曆、</a:t>
            </a:r>
            <a:r>
              <a:rPr lang="en-US" altLang="zh-TW" dirty="0"/>
              <a:t>Microsoft Outlook</a:t>
            </a:r>
            <a:r>
              <a:rPr lang="zh-TW" altLang="en-US" dirty="0"/>
              <a:t>、</a:t>
            </a:r>
            <a:r>
              <a:rPr lang="en-US" altLang="zh-TW" dirty="0"/>
              <a:t>Apple </a:t>
            </a:r>
            <a:r>
              <a:rPr lang="zh-TW" altLang="en-US" dirty="0"/>
              <a:t>日曆等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5. </a:t>
            </a:r>
            <a:r>
              <a:rPr lang="zh-TW" altLang="en-US" dirty="0"/>
              <a:t>個人健康跟蹤應用：個人健康跟蹤應用程式可以幫助用戶監測和管理個人</a:t>
            </a:r>
            <a:r>
              <a:rPr lang="zh-TW" altLang="en-US" dirty="0" smtClean="0"/>
              <a:t>健康資料，</a:t>
            </a:r>
            <a:r>
              <a:rPr lang="zh-TW" altLang="en-US" dirty="0"/>
              <a:t>如心率、步數、睡眠等。這些應用程式通常提供可視化圖表、報告和提醒功能，以幫助用戶追蹤和改善健康狀態。常見的個人健康跟蹤應用包括</a:t>
            </a:r>
            <a:r>
              <a:rPr lang="en-US" altLang="zh-TW" dirty="0"/>
              <a:t>Fitbit</a:t>
            </a:r>
            <a:r>
              <a:rPr lang="zh-TW" altLang="en-US" dirty="0"/>
              <a:t>、</a:t>
            </a:r>
            <a:r>
              <a:rPr lang="en-US" altLang="zh-TW" dirty="0"/>
              <a:t>Apple </a:t>
            </a:r>
            <a:r>
              <a:rPr lang="zh-TW" altLang="en-US" dirty="0"/>
              <a:t>健康、</a:t>
            </a:r>
            <a:r>
              <a:rPr lang="en-US" altLang="zh-TW" dirty="0"/>
              <a:t>Google Fit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這些個人資料管理工具可以根據個人需求和偏好進行選擇和</a:t>
            </a:r>
            <a:r>
              <a:rPr lang="zh-TW" altLang="en-US" dirty="0" smtClean="0"/>
              <a:t>應用，</a:t>
            </a:r>
            <a:r>
              <a:rPr lang="zh-TW" altLang="en-US" dirty="0"/>
              <a:t>幫助用戶更好地組織、保護和管理個人資料。</a:t>
            </a:r>
          </a:p>
        </p:txBody>
      </p:sp>
    </p:spTree>
    <p:extLst>
      <p:ext uri="{BB962C8B-B14F-4D97-AF65-F5344CB8AC3E}">
        <p14:creationId xmlns:p14="http://schemas.microsoft.com/office/powerpoint/2010/main" val="138238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Notion.so </a:t>
            </a:r>
            <a:r>
              <a:rPr lang="zh-TW" altLang="en-US" dirty="0"/>
              <a:t>可以被視為一個個人知識管理工具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Notion </a:t>
            </a:r>
            <a:r>
              <a:rPr lang="zh-TW" altLang="en-US" dirty="0"/>
              <a:t>是一個多功能的</a:t>
            </a:r>
            <a:r>
              <a:rPr lang="zh-TW" altLang="en-US" dirty="0" smtClean="0"/>
              <a:t>數位筆記程式，提供一個</a:t>
            </a:r>
            <a:r>
              <a:rPr lang="zh-TW" altLang="en-US" dirty="0"/>
              <a:t>彈性的工作區，用戶可以自由組織和管理個人的筆記、文檔、任務清單、計劃、知識庫等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Notion </a:t>
            </a:r>
            <a:r>
              <a:rPr lang="zh-TW" altLang="en-US" dirty="0"/>
              <a:t>具有豐富的編輯和排版工具，使用戶可以自由創建和編輯內容，包括文本、圖像、表格、嵌入式文件等</a:t>
            </a:r>
            <a:r>
              <a:rPr lang="zh-TW" altLang="en-US" dirty="0" smtClean="0"/>
              <a:t>。支持</a:t>
            </a:r>
            <a:r>
              <a:rPr lang="zh-TW" altLang="en-US" dirty="0"/>
              <a:t>多層次的組織結構，用戶可以創建分頁、子分頁、嵌套分類等，以建立自己的知識庫體系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Notion </a:t>
            </a:r>
            <a:r>
              <a:rPr lang="zh-TW" altLang="en-US" dirty="0" smtClean="0"/>
              <a:t>提供強大</a:t>
            </a:r>
            <a:r>
              <a:rPr lang="zh-TW" altLang="en-US" dirty="0"/>
              <a:t>的搜索功能，用戶可以快速找到所需的資料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Notion </a:t>
            </a:r>
            <a:r>
              <a:rPr lang="zh-TW" altLang="en-US" dirty="0"/>
              <a:t>還支持共享和協作，</a:t>
            </a:r>
            <a:r>
              <a:rPr lang="zh-TW" altLang="en-US" dirty="0" smtClean="0"/>
              <a:t>可與</a:t>
            </a:r>
            <a:r>
              <a:rPr lang="zh-TW" altLang="en-US" dirty="0"/>
              <a:t>他人共享筆記和文檔，進行團隊協作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Notion </a:t>
            </a:r>
            <a:r>
              <a:rPr lang="zh-TW" altLang="en-US" dirty="0" smtClean="0"/>
              <a:t>是</a:t>
            </a:r>
            <a:r>
              <a:rPr lang="zh-TW" altLang="en-US" dirty="0"/>
              <a:t>一個功能強大且靈活的工具，適合個人用戶組織、管理和分享個人知識。它可以用於個人筆記、知識庫、專案管理、任務追蹤等多種用途，提供了一個集中的平台，幫助用戶更好地整理和利用個人知識。</a:t>
            </a:r>
          </a:p>
        </p:txBody>
      </p:sp>
    </p:spTree>
    <p:extLst>
      <p:ext uri="{BB962C8B-B14F-4D97-AF65-F5344CB8AC3E}">
        <p14:creationId xmlns:p14="http://schemas.microsoft.com/office/powerpoint/2010/main" val="241882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Obsidian </a:t>
            </a:r>
            <a:r>
              <a:rPr lang="zh-TW" altLang="en-US" dirty="0"/>
              <a:t>是一個個人知識管理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Obsidian </a:t>
            </a:r>
            <a:r>
              <a:rPr lang="zh-TW" altLang="en-US" dirty="0" smtClean="0"/>
              <a:t>提供基於 </a:t>
            </a:r>
            <a:r>
              <a:rPr lang="en-US" altLang="zh-TW" dirty="0"/>
              <a:t>Markdown </a:t>
            </a:r>
            <a:r>
              <a:rPr lang="zh-TW" altLang="en-US" dirty="0" smtClean="0"/>
              <a:t>語法的</a:t>
            </a:r>
            <a:r>
              <a:rPr lang="zh-TW" altLang="en-US" dirty="0"/>
              <a:t>筆記系統</a:t>
            </a:r>
            <a:r>
              <a:rPr lang="zh-TW" altLang="en-US" dirty="0" smtClean="0"/>
              <a:t>，用戶可以文字的</a:t>
            </a:r>
            <a:r>
              <a:rPr lang="zh-TW" altLang="en-US" dirty="0"/>
              <a:t>形式創建和組織筆記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連結和關聯：</a:t>
            </a:r>
            <a:r>
              <a:rPr lang="en-US" altLang="zh-TW" dirty="0"/>
              <a:t>Obsidian </a:t>
            </a:r>
            <a:r>
              <a:rPr lang="zh-TW" altLang="en-US" dirty="0"/>
              <a:t>鼓勵用戶通過內部連結建立筆記之間的關聯。用戶可以輕鬆地創建超連結，將相關的筆記連接在一起，形成一個知識網絡。這樣的連結和關聯功能有助於用戶發現新的洞察和關聯性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快速搜索和引用：</a:t>
            </a:r>
            <a:r>
              <a:rPr lang="en-US" altLang="zh-TW" dirty="0"/>
              <a:t>Obsidian </a:t>
            </a:r>
            <a:r>
              <a:rPr lang="zh-TW" altLang="en-US" dirty="0"/>
              <a:t>提供了強大的搜索功能，用戶可以快速找到所需的筆記內容。此外，用戶還可以使用引用功能，輕鬆地在筆記中引用其他筆記，以便追蹤和查看相關內容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主題和佈局：</a:t>
            </a:r>
            <a:r>
              <a:rPr lang="en-US" altLang="zh-TW" dirty="0"/>
              <a:t>Obsidian </a:t>
            </a:r>
            <a:r>
              <a:rPr lang="zh-TW" altLang="en-US" dirty="0"/>
              <a:t>允許用戶根據自己的喜好自定義主題和佈局，使界面看起來更具個性化。這有助於提高用戶的舒適度和使用滿意度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插件生態系統：</a:t>
            </a:r>
            <a:r>
              <a:rPr lang="en-US" altLang="zh-TW" dirty="0"/>
              <a:t>Obsidian </a:t>
            </a:r>
            <a:r>
              <a:rPr lang="zh-TW" altLang="en-US" dirty="0"/>
              <a:t>提供了豐富的插件生態系統，用戶可以根據自己的需求和喜好安裝和使用不同的插件。這擴展了 </a:t>
            </a:r>
            <a:r>
              <a:rPr lang="en-US" altLang="zh-TW" dirty="0"/>
              <a:t>Obsidian </a:t>
            </a:r>
            <a:r>
              <a:rPr lang="zh-TW" altLang="en-US" dirty="0"/>
              <a:t>的功能，使用戶可以更加自由地擴展和定製工具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綜合而言，</a:t>
            </a:r>
            <a:r>
              <a:rPr lang="en-US" altLang="zh-TW" dirty="0"/>
              <a:t>Obsidian </a:t>
            </a:r>
            <a:r>
              <a:rPr lang="zh-TW" altLang="en-US" dirty="0"/>
              <a:t>是一個強大的個人知識管理工具，它以連結、搜索和引用為核心特點，幫助用戶組織和管理個人知識。用戶可以通過建立連結和關聯，探索和發現知識之間的關聯性，提高知識的可發現性和理解性。</a:t>
            </a:r>
          </a:p>
        </p:txBody>
      </p:sp>
    </p:spTree>
    <p:extLst>
      <p:ext uri="{BB962C8B-B14F-4D97-AF65-F5344CB8AC3E}">
        <p14:creationId xmlns:p14="http://schemas.microsoft.com/office/powerpoint/2010/main" val="138398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Obsidian </a:t>
            </a:r>
            <a:r>
              <a:rPr lang="zh-TW" altLang="en-US" dirty="0"/>
              <a:t>的知識管理套件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1</a:t>
            </a:r>
            <a:r>
              <a:rPr lang="en-US" altLang="zh-TW" dirty="0"/>
              <a:t>. Community Themes</a:t>
            </a:r>
            <a:r>
              <a:rPr lang="zh-TW" altLang="en-US" dirty="0"/>
              <a:t>：這是一個由 </a:t>
            </a:r>
            <a:r>
              <a:rPr lang="en-US" altLang="zh-TW" dirty="0"/>
              <a:t>Obsidian </a:t>
            </a:r>
            <a:r>
              <a:rPr lang="zh-TW" altLang="en-US" dirty="0"/>
              <a:t>社區貢獻的主題套件，提供了各種風格和佈局的主題供用戶選擇和應用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en-US" altLang="zh-TW" dirty="0" err="1"/>
              <a:t>Dataview</a:t>
            </a:r>
            <a:r>
              <a:rPr lang="zh-TW" altLang="en-US" dirty="0"/>
              <a:t>：</a:t>
            </a:r>
            <a:r>
              <a:rPr lang="en-US" altLang="zh-TW" dirty="0" err="1"/>
              <a:t>Dataview</a:t>
            </a:r>
            <a:r>
              <a:rPr lang="en-US" altLang="zh-TW" dirty="0"/>
              <a:t> </a:t>
            </a:r>
            <a:r>
              <a:rPr lang="zh-TW" altLang="en-US" dirty="0"/>
              <a:t>是一個強大的插件，用於結構化和檢視筆記</a:t>
            </a:r>
            <a:r>
              <a:rPr lang="zh-TW" altLang="en-US" dirty="0" smtClean="0"/>
              <a:t>中的資料。</a:t>
            </a:r>
            <a:r>
              <a:rPr lang="zh-TW" altLang="en-US" dirty="0"/>
              <a:t>它支持表格、過濾、排序等功能，可以根據筆記</a:t>
            </a:r>
            <a:r>
              <a:rPr lang="zh-TW" altLang="en-US" dirty="0" smtClean="0"/>
              <a:t>中的資料創建</a:t>
            </a:r>
            <a:r>
              <a:rPr lang="zh-TW" altLang="en-US" dirty="0"/>
              <a:t>自定義的視圖和報表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en-US" altLang="zh-TW" dirty="0" err="1"/>
              <a:t>Templater</a:t>
            </a:r>
            <a:r>
              <a:rPr lang="zh-TW" altLang="en-US" dirty="0"/>
              <a:t>：</a:t>
            </a:r>
            <a:r>
              <a:rPr lang="en-US" altLang="zh-TW" dirty="0" err="1"/>
              <a:t>Templater</a:t>
            </a:r>
            <a:r>
              <a:rPr lang="en-US" altLang="zh-TW" dirty="0"/>
              <a:t> </a:t>
            </a:r>
            <a:r>
              <a:rPr lang="zh-TW" altLang="en-US" dirty="0"/>
              <a:t>插件允許用戶創建和使用筆記模板。用戶可以預先定義和設置模板，然後在新建筆記時快速應用模板，節省時間和提高效率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Obsidian Publish</a:t>
            </a:r>
            <a:r>
              <a:rPr lang="zh-TW" altLang="en-US" dirty="0"/>
              <a:t>：</a:t>
            </a:r>
            <a:r>
              <a:rPr lang="en-US" altLang="zh-TW" dirty="0"/>
              <a:t>Obsidian Publish </a:t>
            </a:r>
            <a:r>
              <a:rPr lang="zh-TW" altLang="en-US" dirty="0"/>
              <a:t>是一個付費功能，可以將筆記發佈為網頁，並與他人共享。它提供了自定義的佈局和風格選項，使用戶可以以更專業的方式分享和展示自己的知識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5. Obsidian </a:t>
            </a:r>
            <a:r>
              <a:rPr lang="en-US" altLang="zh-TW" dirty="0" err="1"/>
              <a:t>Git</a:t>
            </a:r>
            <a:r>
              <a:rPr lang="zh-TW" altLang="en-US" dirty="0"/>
              <a:t>：</a:t>
            </a:r>
            <a:r>
              <a:rPr lang="en-US" altLang="zh-TW" dirty="0"/>
              <a:t>Obsidian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插件可以與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版本控制系統集成，讓用戶能夠輕鬆地對筆記進行版本管理和同步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6. Sliding Panes</a:t>
            </a:r>
            <a:r>
              <a:rPr lang="zh-TW" altLang="en-US" dirty="0"/>
              <a:t>：</a:t>
            </a:r>
            <a:r>
              <a:rPr lang="en-US" altLang="zh-TW" dirty="0"/>
              <a:t>Sliding Panes </a:t>
            </a:r>
            <a:r>
              <a:rPr lang="zh-TW" altLang="en-US" dirty="0"/>
              <a:t>插件提供了多個滑動窗格，使用戶可以同時查看多個筆記，進行比較和參照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7. Mind Map View</a:t>
            </a:r>
            <a:r>
              <a:rPr lang="zh-TW" altLang="en-US" dirty="0"/>
              <a:t>：</a:t>
            </a:r>
            <a:r>
              <a:rPr lang="en-US" altLang="zh-TW" dirty="0"/>
              <a:t>Mind Map View </a:t>
            </a:r>
            <a:r>
              <a:rPr lang="zh-TW" altLang="en-US" dirty="0"/>
              <a:t>插件將筆記轉換</a:t>
            </a:r>
            <a:r>
              <a:rPr lang="zh-TW" altLang="en-US" dirty="0" smtClean="0"/>
              <a:t>為心智圖的</a:t>
            </a:r>
            <a:r>
              <a:rPr lang="zh-TW" altLang="en-US" dirty="0"/>
              <a:t>形式，幫助用戶視覺化和組織知識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這些知識管理套件可以根據個人需求和喜好進行安裝和使用，擴展 </a:t>
            </a:r>
            <a:r>
              <a:rPr lang="en-US" altLang="zh-TW" dirty="0"/>
              <a:t>Obsidian </a:t>
            </a:r>
            <a:r>
              <a:rPr lang="zh-TW" altLang="en-US" dirty="0"/>
              <a:t>的功能，提供更多的工具和方式來組織和管理知識。</a:t>
            </a:r>
          </a:p>
        </p:txBody>
      </p:sp>
    </p:spTree>
    <p:extLst>
      <p:ext uri="{BB962C8B-B14F-4D97-AF65-F5344CB8AC3E}">
        <p14:creationId xmlns:p14="http://schemas.microsoft.com/office/powerpoint/2010/main" val="22557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Mind map</a:t>
            </a:r>
            <a:r>
              <a:rPr lang="zh-CN" altLang="en-US" dirty="0"/>
              <a:t>（思维导图）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Mind map</a:t>
            </a:r>
            <a:r>
              <a:rPr lang="zh-TW" altLang="en-US" dirty="0" smtClean="0"/>
              <a:t>（心智圖）</a:t>
            </a:r>
            <a:r>
              <a:rPr lang="zh-TW" altLang="en-US" dirty="0"/>
              <a:t>是一種圖形化的組織和展示思維的工具，通常采用樹狀結構，以中心主題為起點，輻射出分支主題，幫助人們整理和連接思維。</a:t>
            </a:r>
            <a:r>
              <a:rPr lang="en-US" altLang="zh-TW" dirty="0"/>
              <a:t>Mind map </a:t>
            </a:r>
            <a:r>
              <a:rPr lang="zh-TW" altLang="en-US" dirty="0"/>
              <a:t>可以在一個視覺化的圖表中展示主題、</a:t>
            </a:r>
            <a:r>
              <a:rPr lang="zh-TW" altLang="en-US" dirty="0" smtClean="0"/>
              <a:t>子題</a:t>
            </a:r>
            <a:r>
              <a:rPr lang="zh-TW" altLang="en-US" dirty="0"/>
              <a:t>、</a:t>
            </a:r>
            <a:r>
              <a:rPr lang="zh-TW" altLang="en-US" dirty="0" smtClean="0"/>
              <a:t>關聯、和</a:t>
            </a:r>
            <a:r>
              <a:rPr lang="zh-TW" altLang="en-US" dirty="0"/>
              <a:t>關系，以及相關的</a:t>
            </a:r>
            <a:r>
              <a:rPr lang="zh-TW" altLang="en-US" dirty="0" smtClean="0"/>
              <a:t>詳細資訊。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Mind map </a:t>
            </a:r>
            <a:r>
              <a:rPr lang="zh-TW" altLang="en-US" dirty="0"/>
              <a:t>和知識管理之間存在緊密的關系，可以互相促進和增強：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1. </a:t>
            </a:r>
            <a:r>
              <a:rPr lang="zh-TW" altLang="en-US" dirty="0"/>
              <a:t>知識組織和梳理：</a:t>
            </a:r>
            <a:r>
              <a:rPr lang="en-US" altLang="zh-TW" dirty="0"/>
              <a:t>Mind map </a:t>
            </a:r>
            <a:r>
              <a:rPr lang="zh-TW" altLang="en-US" dirty="0"/>
              <a:t>提供了一種直觀和有序的方式來組織和梳理知識。通過構建主題和子主題的層次結構，以及添加關鍵詞、關系和</a:t>
            </a:r>
            <a:r>
              <a:rPr lang="zh-TW" altLang="en-US" dirty="0" smtClean="0"/>
              <a:t>詳細資訊，</a:t>
            </a:r>
            <a:r>
              <a:rPr lang="zh-TW" altLang="en-US" dirty="0"/>
              <a:t>可以將知識按照邏輯和結構進行整理和分類。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知識連接和關聯：</a:t>
            </a:r>
            <a:r>
              <a:rPr lang="en-US" altLang="zh-TW" dirty="0"/>
              <a:t>Mind map </a:t>
            </a:r>
            <a:r>
              <a:rPr lang="zh-TW" altLang="en-US" dirty="0"/>
              <a:t>可以幫助發現和建立知識之間的關聯和關系。通過繪制分支和連接線，可以</a:t>
            </a:r>
            <a:r>
              <a:rPr lang="zh-TW" altLang="en-US" dirty="0" smtClean="0"/>
              <a:t>在心智圖中</a:t>
            </a:r>
            <a:r>
              <a:rPr lang="zh-TW" altLang="en-US" dirty="0"/>
              <a:t>展示不同主題之間的聯系和關聯，幫助人們更好地理解和記憶知識。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知識可視化和總覽：</a:t>
            </a:r>
            <a:r>
              <a:rPr lang="en-US" altLang="zh-TW" dirty="0"/>
              <a:t>Mind map </a:t>
            </a:r>
            <a:r>
              <a:rPr lang="zh-TW" altLang="en-US" dirty="0"/>
              <a:t>可以將大量的知識以圖形化的方式展示出來，提供了整體的視覺概覽。人們可以通過</a:t>
            </a:r>
            <a:r>
              <a:rPr lang="zh-TW" altLang="en-US" dirty="0" smtClean="0"/>
              <a:t>觀察心智圖的</a:t>
            </a:r>
            <a:r>
              <a:rPr lang="zh-TW" altLang="en-US" dirty="0"/>
              <a:t>結構和分支，快速了解知識的全貌和架構，更好地把握知識的關鍵點和主題。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創造性思維和創新：</a:t>
            </a:r>
            <a:r>
              <a:rPr lang="en-US" altLang="zh-TW" dirty="0"/>
              <a:t>Mind map </a:t>
            </a:r>
            <a:r>
              <a:rPr lang="zh-TW" altLang="en-US" dirty="0"/>
              <a:t>作為一種創意工具，可以激發創造性思維和創新。通過將不同的想法和概念進行關聯和組合，可以幫助人們產生新的洞察、觀點和解決方案。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綜上所述，</a:t>
            </a:r>
            <a:r>
              <a:rPr lang="en-US" altLang="zh-TW" dirty="0"/>
              <a:t>Mind map </a:t>
            </a:r>
            <a:r>
              <a:rPr lang="zh-TW" altLang="en-US" dirty="0"/>
              <a:t>是一種強大的知識管理工具，它通過圖形化的方式幫助組織、連接和展示知識，促進思維的整理和創新。它可以與其他知識管理工具結合使用，共同提升知識管理的效能和效果。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07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知識圖譜（</a:t>
            </a:r>
            <a:r>
              <a:rPr lang="en-US" altLang="zh-TW" dirty="0"/>
              <a:t>Knowledge Graph</a:t>
            </a:r>
            <a:r>
              <a:rPr lang="zh-TW" altLang="en-US" dirty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知識圖譜（</a:t>
            </a:r>
            <a:r>
              <a:rPr lang="en-US" altLang="zh-TW" dirty="0"/>
              <a:t>Knowledge Graph</a:t>
            </a:r>
            <a:r>
              <a:rPr lang="zh-TW" altLang="en-US" dirty="0"/>
              <a:t>）是一種以圖形形式組織和呈現知識的技術和概念。它是一個由實體（人、地點、事物等）和它們之間的關係構成的知識庫，這些關係以圖形的方式進行表示和存儲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知識圖譜的目標是建立一個結構化的、可擴展的知識庫，使得機器能夠更好地理解和使用其中的知識。知識圖譜的特點包括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1. </a:t>
            </a:r>
            <a:r>
              <a:rPr lang="zh-TW" altLang="en-US" dirty="0"/>
              <a:t>實體和關係：知識圖譜以實體為中心，將不同實體之間的關係進行建模。這些實體可以是人、地點、事物、概念等，而關係描述了這些實體之間的連接和屬性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連接性：知識圖譜強調實體之間的連接和關聯性。透過建立連接，知識圖譜能夠展示實體之間的相似性、相關性和依賴關係，從而提供更全面的知識概觀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階層結構：知識圖譜通常是一個層次結構，以節點和邊的形式表示。這種結構化的形式使得知識可以按照不同層級進行組織和檢索，從而提供更好的可導航性和擴展性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語義關聯：知識圖譜注重語義關聯，即通過對實體和關係進行標註和定義，使得機器能夠理解其意義和上下文。這樣可以更好地支持自動化的知識檢索、推理和分析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知識圖譜的應用廣泛，包括自然語言處理、搜索引擎、智能助手、推薦系統等領域。它可以幫助機器理解和解釋人類知識，提供更智能、精確和個性化的服務和解決方案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總結來說，知識圖譜是一種結構化的、基於圖形的知識表示方式，通過實體</a:t>
            </a:r>
          </a:p>
        </p:txBody>
      </p:sp>
    </p:spTree>
    <p:extLst>
      <p:ext uri="{BB962C8B-B14F-4D97-AF65-F5344CB8AC3E}">
        <p14:creationId xmlns:p14="http://schemas.microsoft.com/office/powerpoint/2010/main" val="359582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知識图谱工具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1. Neo4j</a:t>
            </a:r>
            <a:r>
              <a:rPr lang="zh-TW" altLang="en-US" dirty="0"/>
              <a:t>：</a:t>
            </a:r>
            <a:r>
              <a:rPr lang="en-US" altLang="zh-TW" dirty="0"/>
              <a:t>Neo4j </a:t>
            </a:r>
            <a:r>
              <a:rPr lang="zh-TW" altLang="en-US" dirty="0"/>
              <a:t>是一個廣泛使用的</a:t>
            </a:r>
            <a:r>
              <a:rPr lang="zh-TW" altLang="en-US" dirty="0" smtClean="0"/>
              <a:t>圖形資料庫，</a:t>
            </a:r>
            <a:r>
              <a:rPr lang="zh-TW" altLang="en-US" dirty="0"/>
              <a:t>可以用於構建和查詢知識圖譜。它提供了強大的圖形查詢語言和可視化工具，使得用戶能夠方便地操作和分析知識</a:t>
            </a:r>
            <a:r>
              <a:rPr lang="zh-TW" altLang="en-US" dirty="0" smtClean="0"/>
              <a:t>圖譜資料。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en-US" altLang="zh-TW" dirty="0" err="1"/>
              <a:t>Stardog</a:t>
            </a:r>
            <a:r>
              <a:rPr lang="zh-TW" altLang="en-US" dirty="0"/>
              <a:t>：</a:t>
            </a:r>
            <a:r>
              <a:rPr lang="en-US" altLang="zh-TW" dirty="0" err="1"/>
              <a:t>Stardog</a:t>
            </a:r>
            <a:r>
              <a:rPr lang="en-US" altLang="zh-TW" dirty="0"/>
              <a:t> </a:t>
            </a:r>
            <a:r>
              <a:rPr lang="zh-TW" altLang="en-US" dirty="0"/>
              <a:t>是一個企業級知識圖譜平台，</a:t>
            </a:r>
            <a:r>
              <a:rPr lang="zh-TW" altLang="en-US" dirty="0" smtClean="0"/>
              <a:t>具有資料管理</a:t>
            </a:r>
            <a:r>
              <a:rPr lang="zh-TW" altLang="en-US" dirty="0"/>
              <a:t>、查詢和推理等功能。它支持</a:t>
            </a:r>
            <a:r>
              <a:rPr lang="zh-TW" altLang="en-US" dirty="0" smtClean="0"/>
              <a:t>多種資料模型</a:t>
            </a:r>
            <a:r>
              <a:rPr lang="zh-TW" altLang="en-US" dirty="0"/>
              <a:t>和查詢語言，並提供了靈活</a:t>
            </a:r>
            <a:r>
              <a:rPr lang="zh-TW" altLang="en-US" dirty="0" smtClean="0"/>
              <a:t>的資料集成</a:t>
            </a:r>
            <a:r>
              <a:rPr lang="zh-TW" altLang="en-US" dirty="0"/>
              <a:t>和可視化工具。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en-US" altLang="zh-TW" dirty="0" err="1"/>
              <a:t>Grakn</a:t>
            </a:r>
            <a:r>
              <a:rPr lang="zh-TW" altLang="en-US" dirty="0"/>
              <a:t>：</a:t>
            </a:r>
            <a:r>
              <a:rPr lang="en-US" altLang="zh-TW" dirty="0" err="1"/>
              <a:t>Grakn</a:t>
            </a:r>
            <a:r>
              <a:rPr lang="en-US" altLang="zh-TW" dirty="0"/>
              <a:t> </a:t>
            </a:r>
            <a:r>
              <a:rPr lang="zh-TW" altLang="en-US" dirty="0"/>
              <a:t>是一個知識圖譜引擎，它使用自己的領域特定語言 </a:t>
            </a:r>
            <a:r>
              <a:rPr lang="en-US" altLang="zh-TW" dirty="0"/>
              <a:t>(</a:t>
            </a:r>
            <a:r>
              <a:rPr lang="en-US" altLang="zh-TW" dirty="0" err="1"/>
              <a:t>Graql</a:t>
            </a:r>
            <a:r>
              <a:rPr lang="en-US" altLang="zh-TW" dirty="0"/>
              <a:t>) </a:t>
            </a:r>
            <a:r>
              <a:rPr lang="zh-TW" altLang="en-US" dirty="0"/>
              <a:t>來定義和查詢知識圖譜。它提供了高度靈活</a:t>
            </a:r>
            <a:r>
              <a:rPr lang="zh-TW" altLang="en-US" dirty="0" smtClean="0"/>
              <a:t>的資料建</a:t>
            </a:r>
            <a:r>
              <a:rPr lang="zh-TW" altLang="en-US" dirty="0"/>
              <a:t>模和推理能力，適用於覆雜的知識管理需求。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en-US" altLang="zh-TW" dirty="0" err="1"/>
              <a:t>Protege</a:t>
            </a:r>
            <a:r>
              <a:rPr lang="zh-TW" altLang="en-US" dirty="0"/>
              <a:t>：</a:t>
            </a:r>
            <a:r>
              <a:rPr lang="en-US" altLang="zh-TW" dirty="0" err="1"/>
              <a:t>Protege</a:t>
            </a:r>
            <a:r>
              <a:rPr lang="en-US" altLang="zh-TW" dirty="0"/>
              <a:t> </a:t>
            </a:r>
            <a:r>
              <a:rPr lang="zh-TW" altLang="en-US" dirty="0"/>
              <a:t>是一個開源的本體建模和知識圖譜管理工具。它提供了一個直觀的用戶界面，用於創建、編輯和導航本體圖譜，並支持多種本體語言和推理機制。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5. </a:t>
            </a:r>
            <a:r>
              <a:rPr lang="en-US" altLang="zh-TW" dirty="0" err="1"/>
              <a:t>PoolParty</a:t>
            </a:r>
            <a:r>
              <a:rPr lang="zh-TW" altLang="en-US" dirty="0"/>
              <a:t>：</a:t>
            </a:r>
            <a:r>
              <a:rPr lang="en-US" altLang="zh-TW" dirty="0" err="1"/>
              <a:t>PoolParty</a:t>
            </a:r>
            <a:r>
              <a:rPr lang="en-US" altLang="zh-TW" dirty="0"/>
              <a:t> </a:t>
            </a:r>
            <a:r>
              <a:rPr lang="zh-TW" altLang="en-US" dirty="0"/>
              <a:t>是一個語義技術平台，用於創建和管理知識圖譜。它提供了豐富的標注和鏈接功能，支持自動化的知識抽取和分類，以及與其他系統的集成。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6. </a:t>
            </a:r>
            <a:r>
              <a:rPr lang="en-US" altLang="zh-TW" dirty="0" err="1"/>
              <a:t>AllegroGraph</a:t>
            </a:r>
            <a:r>
              <a:rPr lang="zh-TW" altLang="en-US" dirty="0"/>
              <a:t>：</a:t>
            </a:r>
            <a:r>
              <a:rPr lang="en-US" altLang="zh-TW" dirty="0" err="1"/>
              <a:t>AllegroGraph</a:t>
            </a:r>
            <a:r>
              <a:rPr lang="en-US" altLang="zh-TW" dirty="0"/>
              <a:t> </a:t>
            </a:r>
            <a:r>
              <a:rPr lang="zh-TW" altLang="en-US" dirty="0"/>
              <a:t>是一個高性能的</a:t>
            </a:r>
            <a:r>
              <a:rPr lang="zh-TW" altLang="en-US" dirty="0" smtClean="0"/>
              <a:t>圖資料庫，</a:t>
            </a:r>
            <a:r>
              <a:rPr lang="zh-TW" altLang="en-US" dirty="0"/>
              <a:t>專注於處理大規模知識圖譜。它支持</a:t>
            </a:r>
            <a:r>
              <a:rPr lang="en-US" altLang="zh-TW" dirty="0" smtClean="0"/>
              <a:t>RDF</a:t>
            </a:r>
            <a:r>
              <a:rPr lang="zh-TW" altLang="en-US" dirty="0" smtClean="0"/>
              <a:t>資料模型</a:t>
            </a:r>
            <a:r>
              <a:rPr lang="zh-TW" altLang="en-US" dirty="0"/>
              <a:t>和</a:t>
            </a:r>
            <a:r>
              <a:rPr lang="en-US" altLang="zh-TW" dirty="0"/>
              <a:t>SPARQL</a:t>
            </a:r>
            <a:r>
              <a:rPr lang="zh-TW" altLang="en-US" dirty="0"/>
              <a:t>查詢語言，並提供了強大的推理和分析功能。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這些工具提供了不同的功能和特點，根據用戶的需求和技術要求可以選擇適合的知識圖譜工具。需要根據具體情況評估每個工具的優勢和適用性，以便選擇最合適的工具來構建和管理知識圖譜。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34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 </a:t>
            </a:r>
            <a:r>
              <a:rPr lang="en-US" altLang="zh-TW" dirty="0"/>
              <a:t>Neo4j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了解基礎概念：開始學習 </a:t>
            </a:r>
            <a:r>
              <a:rPr lang="en-US" altLang="zh-TW" dirty="0"/>
              <a:t>Neo4j </a:t>
            </a:r>
            <a:r>
              <a:rPr lang="zh-TW" altLang="en-US" dirty="0"/>
              <a:t>之前，先熟悉</a:t>
            </a:r>
            <a:r>
              <a:rPr lang="zh-TW" altLang="en-US" dirty="0" smtClean="0"/>
              <a:t>圖形資料庫和圖形資料模型</a:t>
            </a:r>
            <a:r>
              <a:rPr lang="zh-TW" altLang="en-US" dirty="0"/>
              <a:t>的基本概念。了解</a:t>
            </a:r>
            <a:r>
              <a:rPr lang="zh-TW" altLang="en-US" dirty="0" smtClean="0"/>
              <a:t>圖形資料庫的</a:t>
            </a:r>
            <a:r>
              <a:rPr lang="zh-TW" altLang="en-US" dirty="0"/>
              <a:t>優勢、</a:t>
            </a:r>
            <a:r>
              <a:rPr lang="zh-TW" altLang="en-US" dirty="0" smtClean="0"/>
              <a:t>圖形資料模型</a:t>
            </a:r>
            <a:r>
              <a:rPr lang="zh-TW" altLang="en-US" dirty="0"/>
              <a:t>的特點以及圖形查詢語言 </a:t>
            </a:r>
            <a:r>
              <a:rPr lang="en-US" altLang="zh-TW" dirty="0"/>
              <a:t>Cypher </a:t>
            </a:r>
            <a:r>
              <a:rPr lang="zh-TW" altLang="en-US" dirty="0"/>
              <a:t>的基本語法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下載和安裝 </a:t>
            </a:r>
            <a:r>
              <a:rPr lang="en-US" altLang="zh-TW" dirty="0"/>
              <a:t>Neo4j</a:t>
            </a:r>
            <a:r>
              <a:rPr lang="zh-TW" altLang="en-US" dirty="0"/>
              <a:t>：前往 </a:t>
            </a:r>
            <a:r>
              <a:rPr lang="en-US" altLang="zh-TW" dirty="0"/>
              <a:t>Neo4j </a:t>
            </a:r>
            <a:r>
              <a:rPr lang="zh-TW" altLang="en-US" dirty="0"/>
              <a:t>官方網站，下載適合您操作系統的 </a:t>
            </a:r>
            <a:r>
              <a:rPr lang="en-US" altLang="zh-TW" dirty="0"/>
              <a:t>Neo4j Community Edition</a:t>
            </a:r>
            <a:r>
              <a:rPr lang="zh-TW" altLang="en-US" dirty="0"/>
              <a:t>。按照安裝指南進行安裝和設置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開始使用 </a:t>
            </a:r>
            <a:r>
              <a:rPr lang="en-US" altLang="zh-TW" dirty="0"/>
              <a:t>Neo4j</a:t>
            </a:r>
            <a:r>
              <a:rPr lang="zh-TW" altLang="en-US" dirty="0"/>
              <a:t>：在安裝完成後，打開 </a:t>
            </a:r>
            <a:r>
              <a:rPr lang="en-US" altLang="zh-TW" dirty="0"/>
              <a:t>Neo4j </a:t>
            </a:r>
            <a:r>
              <a:rPr lang="zh-TW" altLang="en-US" dirty="0"/>
              <a:t>的</a:t>
            </a:r>
            <a:r>
              <a:rPr lang="zh-TW" altLang="en-US" dirty="0" smtClean="0"/>
              <a:t>圖形資料庫界</a:t>
            </a:r>
            <a:r>
              <a:rPr lang="zh-TW" altLang="en-US" dirty="0"/>
              <a:t>面。該界面是一個基於 </a:t>
            </a:r>
            <a:r>
              <a:rPr lang="en-US" altLang="zh-TW" dirty="0"/>
              <a:t>Web </a:t>
            </a:r>
            <a:r>
              <a:rPr lang="zh-TW" altLang="en-US" dirty="0"/>
              <a:t>的控制台，您可以在其中操作和管理</a:t>
            </a:r>
            <a:r>
              <a:rPr lang="zh-TW" altLang="en-US" dirty="0" smtClean="0"/>
              <a:t>圖形資料庫。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學習 </a:t>
            </a:r>
            <a:r>
              <a:rPr lang="en-US" altLang="zh-TW" dirty="0"/>
              <a:t>Cypher </a:t>
            </a:r>
            <a:r>
              <a:rPr lang="zh-TW" altLang="en-US" dirty="0"/>
              <a:t>查詢語言：</a:t>
            </a:r>
            <a:r>
              <a:rPr lang="en-US" altLang="zh-TW" dirty="0"/>
              <a:t>Cypher </a:t>
            </a:r>
            <a:r>
              <a:rPr lang="zh-TW" altLang="en-US" dirty="0"/>
              <a:t>是 </a:t>
            </a:r>
            <a:r>
              <a:rPr lang="en-US" altLang="zh-TW" dirty="0"/>
              <a:t>Neo4j </a:t>
            </a:r>
            <a:r>
              <a:rPr lang="zh-TW" altLang="en-US" dirty="0"/>
              <a:t>的查詢語言，用於操縱</a:t>
            </a:r>
            <a:r>
              <a:rPr lang="zh-TW" altLang="en-US" dirty="0" smtClean="0"/>
              <a:t>圖形資料和</a:t>
            </a:r>
            <a:r>
              <a:rPr lang="zh-TW" altLang="en-US" dirty="0"/>
              <a:t>執行查詢。學習 </a:t>
            </a:r>
            <a:r>
              <a:rPr lang="en-US" altLang="zh-TW" dirty="0"/>
              <a:t>Cypher </a:t>
            </a:r>
            <a:r>
              <a:rPr lang="zh-TW" altLang="en-US" dirty="0"/>
              <a:t>語法，包括如何創建節點、關係，以及如何執行查詢和過濾結果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5. </a:t>
            </a:r>
            <a:r>
              <a:rPr lang="zh-TW" altLang="en-US" dirty="0"/>
              <a:t>實踐和練習：開始使用 </a:t>
            </a:r>
            <a:r>
              <a:rPr lang="en-US" altLang="zh-TW" dirty="0"/>
              <a:t>Neo4j </a:t>
            </a:r>
            <a:r>
              <a:rPr lang="zh-TW" altLang="en-US" dirty="0"/>
              <a:t>創建自己的</a:t>
            </a:r>
            <a:r>
              <a:rPr lang="zh-TW" altLang="en-US" dirty="0" smtClean="0"/>
              <a:t>圖形資料庫，將資料插入</a:t>
            </a:r>
            <a:r>
              <a:rPr lang="zh-TW" altLang="en-US" dirty="0"/>
              <a:t>到節點和關係中，並使用 </a:t>
            </a:r>
            <a:r>
              <a:rPr lang="en-US" altLang="zh-TW" dirty="0"/>
              <a:t>Cypher </a:t>
            </a:r>
            <a:r>
              <a:rPr lang="zh-TW" altLang="en-US" dirty="0"/>
              <a:t>查詢語言</a:t>
            </a:r>
            <a:r>
              <a:rPr lang="zh-TW" altLang="en-US" dirty="0" smtClean="0"/>
              <a:t>進行資料檢索</a:t>
            </a:r>
            <a:r>
              <a:rPr lang="zh-TW" altLang="en-US" dirty="0"/>
              <a:t>和操作。通過實際的練習來加深對 </a:t>
            </a:r>
            <a:r>
              <a:rPr lang="en-US" altLang="zh-TW" dirty="0"/>
              <a:t>Neo4j </a:t>
            </a:r>
            <a:r>
              <a:rPr lang="zh-TW" altLang="en-US" dirty="0"/>
              <a:t>的理解和應用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6. </a:t>
            </a:r>
            <a:r>
              <a:rPr lang="zh-TW" altLang="en-US" dirty="0"/>
              <a:t>深入學習進階主題：一旦掌握了基礎，可以深入學習 </a:t>
            </a:r>
            <a:r>
              <a:rPr lang="en-US" altLang="zh-TW" dirty="0"/>
              <a:t>Neo4j </a:t>
            </a:r>
            <a:r>
              <a:rPr lang="zh-TW" altLang="en-US" dirty="0"/>
              <a:t>的進階主題，例如圖形索引、性能優化、圖形算法等。這些主題將幫助您更好地利用 </a:t>
            </a:r>
            <a:r>
              <a:rPr lang="en-US" altLang="zh-TW" dirty="0"/>
              <a:t>Neo4j </a:t>
            </a:r>
            <a:r>
              <a:rPr lang="zh-TW" altLang="en-US" dirty="0"/>
              <a:t>的功能和特性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7. </a:t>
            </a:r>
            <a:r>
              <a:rPr lang="zh-TW" altLang="en-US" dirty="0"/>
              <a:t>社區資源和學習材料：利用 </a:t>
            </a:r>
            <a:r>
              <a:rPr lang="en-US" altLang="zh-TW" dirty="0"/>
              <a:t>Neo4j </a:t>
            </a:r>
            <a:r>
              <a:rPr lang="zh-TW" altLang="en-US" dirty="0"/>
              <a:t>的豐富社區資源和學習材料。閱讀官方文檔、查看教學視頻、參與討論社區等，這些資源可以提供更多的實例和指導，幫助您更好地掌握 </a:t>
            </a:r>
            <a:r>
              <a:rPr lang="en-US" altLang="zh-TW" dirty="0"/>
              <a:t>Neo4j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8. </a:t>
            </a:r>
            <a:r>
              <a:rPr lang="zh-TW" altLang="en-US" dirty="0"/>
              <a:t>專案應用和實踐：將所學的 </a:t>
            </a:r>
            <a:r>
              <a:rPr lang="en-US" altLang="zh-TW" dirty="0"/>
              <a:t>Neo4j </a:t>
            </a:r>
            <a:r>
              <a:rPr lang="zh-TW" altLang="en-US" dirty="0"/>
              <a:t>應用到實際的專案中。選擇</a:t>
            </a:r>
            <a:r>
              <a:rPr lang="zh-TW" altLang="en-US" dirty="0" smtClean="0"/>
              <a:t>一個</a:t>
            </a:r>
            <a:r>
              <a:rPr lang="zh-TW" altLang="en-US" dirty="0"/>
              <a:t>合適的項目或問題，利用 </a:t>
            </a:r>
            <a:r>
              <a:rPr lang="en-US" altLang="zh-TW" dirty="0"/>
              <a:t>Neo4j </a:t>
            </a:r>
            <a:r>
              <a:rPr lang="zh-TW" altLang="en-US" dirty="0"/>
              <a:t>的</a:t>
            </a:r>
            <a:r>
              <a:rPr lang="zh-TW" altLang="en-US" dirty="0" smtClean="0"/>
              <a:t>圖形資料庫能力</a:t>
            </a:r>
            <a:r>
              <a:rPr lang="zh-TW" altLang="en-US" dirty="0"/>
              <a:t>來解決或優化，這將有助於深入理解 </a:t>
            </a:r>
            <a:r>
              <a:rPr lang="en-US" altLang="zh-TW" dirty="0"/>
              <a:t>Neo4j </a:t>
            </a:r>
            <a:r>
              <a:rPr lang="zh-TW" altLang="en-US" dirty="0"/>
              <a:t>的應用價值和優勢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這些步驟可以幫助您一步一步地學習 </a:t>
            </a:r>
            <a:r>
              <a:rPr lang="en-US" altLang="zh-TW" dirty="0"/>
              <a:t>Neo4j</a:t>
            </a:r>
            <a:r>
              <a:rPr lang="zh-TW" altLang="en-US" dirty="0"/>
              <a:t>。請記住，實際的實踐和不斷的練習是掌握 </a:t>
            </a:r>
            <a:r>
              <a:rPr lang="en-US" altLang="zh-TW" dirty="0"/>
              <a:t>Neo4j </a:t>
            </a:r>
            <a:r>
              <a:rPr lang="zh-TW" altLang="en-US" dirty="0"/>
              <a:t>和</a:t>
            </a:r>
            <a:r>
              <a:rPr lang="zh-TW" altLang="en-US" dirty="0" smtClean="0"/>
              <a:t>圖形資料庫的</a:t>
            </a:r>
            <a:r>
              <a:rPr lang="zh-TW" altLang="en-US" dirty="0"/>
              <a:t>關鍵，因此務必多加實踐和應用所學知識。</a:t>
            </a:r>
          </a:p>
        </p:txBody>
      </p:sp>
    </p:spTree>
    <p:extLst>
      <p:ext uri="{BB962C8B-B14F-4D97-AF65-F5344CB8AC3E}">
        <p14:creationId xmlns:p14="http://schemas.microsoft.com/office/powerpoint/2010/main" val="361095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Neo4j is available in both free and commercial editions. 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The free version of Neo4j is called Neo4j Community Edition, which is an open-source version of the graph database. It provides basic functionality and is suitable for small-scale projects or for learning and experimenting with Neo4j. The Community Edition can be downloaded and used without any cost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/>
              <a:t>Neo4j also offers commercial editions, such as Neo4j Enterprise Edition and Neo4j Aura (a fully managed cloud service). These editions provide additional features, scalability, and enterprise-level support. They are typically used for larger-scale or production environments and come with licensing and pricing based on the specific edition and deployment requirements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/>
              <a:t>So, while there is a free version of Neo4j available, there are also commercial editions that offer more advanced features and support.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68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26525" y="365125"/>
            <a:ext cx="6096000" cy="88177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/>
              <a:t>以下是一个简单的示例程序，用于建立一个基本的知识图谱。该示例使用 Neo4j 的 Cypher 查询语言来创建节点和关系。</a:t>
            </a:r>
          </a:p>
          <a:p>
            <a:endParaRPr lang="zh-TW" altLang="en-US" sz="1050" dirty="0"/>
          </a:p>
          <a:p>
            <a:r>
              <a:rPr lang="zh-TW" altLang="en-US" sz="1050" dirty="0"/>
              <a:t>首先，让我们创建一个节点表示人物，并建立它们之间的关系。我们以电影为例，创建几个人物节点和他们之间的关系：</a:t>
            </a:r>
          </a:p>
          <a:p>
            <a:endParaRPr lang="zh-TW" altLang="en-US" sz="1050" dirty="0"/>
          </a:p>
          <a:p>
            <a:r>
              <a:rPr lang="zh-TW" altLang="en-US" sz="1050" dirty="0"/>
              <a:t>```</a:t>
            </a:r>
          </a:p>
          <a:p>
            <a:r>
              <a:rPr lang="zh-TW" altLang="en-US" sz="1050" dirty="0"/>
              <a:t>CREATE (alice:Person {name: 'Alice'})</a:t>
            </a:r>
          </a:p>
          <a:p>
            <a:r>
              <a:rPr lang="zh-TW" altLang="en-US" sz="1050" dirty="0"/>
              <a:t>CREATE (bob:Person {name: 'Bob'})</a:t>
            </a:r>
          </a:p>
          <a:p>
            <a:r>
              <a:rPr lang="zh-TW" altLang="en-US" sz="1050" dirty="0"/>
              <a:t>CREATE (charlie:Person {name: 'Charlie'})</a:t>
            </a:r>
          </a:p>
          <a:p>
            <a:r>
              <a:rPr lang="zh-TW" altLang="en-US" sz="1050" dirty="0"/>
              <a:t>CREATE (dave:Person {name: 'Dave'})</a:t>
            </a:r>
          </a:p>
          <a:p>
            <a:endParaRPr lang="zh-TW" altLang="en-US" sz="1050" dirty="0"/>
          </a:p>
          <a:p>
            <a:r>
              <a:rPr lang="zh-TW" altLang="en-US" sz="1050" dirty="0"/>
              <a:t>CREATE (alice)-[:KNOWS]-&gt;(bob)</a:t>
            </a:r>
          </a:p>
          <a:p>
            <a:r>
              <a:rPr lang="zh-TW" altLang="en-US" sz="1050" dirty="0"/>
              <a:t>CREATE (alice)-[:KNOWS]-&gt;(charlie)</a:t>
            </a:r>
          </a:p>
          <a:p>
            <a:r>
              <a:rPr lang="zh-TW" altLang="en-US" sz="1050" dirty="0"/>
              <a:t>CREATE (charlie)-[:KNOWS]-&gt;(dave)</a:t>
            </a:r>
          </a:p>
          <a:p>
            <a:r>
              <a:rPr lang="zh-TW" altLang="en-US" sz="1050" dirty="0"/>
              <a:t>```</a:t>
            </a:r>
          </a:p>
          <a:p>
            <a:endParaRPr lang="zh-TW" altLang="en-US" sz="1050" dirty="0"/>
          </a:p>
          <a:p>
            <a:r>
              <a:rPr lang="zh-TW" altLang="en-US" sz="1050" dirty="0"/>
              <a:t>以上代码创建了四个人物节点（Alice、Bob、Charlie 和 Dave），并使用 `KNOWS` 关系将它们连接起来。这表示 Alice 认识 Bob，Alice 也认识 Charlie，而 Charlie 认识 Dave。</a:t>
            </a:r>
          </a:p>
          <a:p>
            <a:endParaRPr lang="zh-TW" altLang="en-US" sz="1050" dirty="0"/>
          </a:p>
          <a:p>
            <a:r>
              <a:rPr lang="zh-TW" altLang="en-US" sz="1050" dirty="0"/>
              <a:t>接下来，我们为这些人物节点添加更多属性。例如，我们可以为每个人物添加年龄属性：</a:t>
            </a:r>
          </a:p>
          <a:p>
            <a:endParaRPr lang="zh-TW" altLang="en-US" sz="1050" dirty="0"/>
          </a:p>
          <a:p>
            <a:r>
              <a:rPr lang="zh-TW" altLang="en-US" sz="1050" dirty="0"/>
              <a:t>```</a:t>
            </a:r>
          </a:p>
          <a:p>
            <a:r>
              <a:rPr lang="zh-TW" altLang="en-US" sz="1050" dirty="0"/>
              <a:t>MATCH (p:Person)</a:t>
            </a:r>
          </a:p>
          <a:p>
            <a:r>
              <a:rPr lang="zh-TW" altLang="en-US" sz="1050" dirty="0"/>
              <a:t>WHERE p.name = 'Alice'</a:t>
            </a:r>
          </a:p>
          <a:p>
            <a:r>
              <a:rPr lang="zh-TW" altLang="en-US" sz="1050" dirty="0"/>
              <a:t>SET p.age = 30</a:t>
            </a:r>
          </a:p>
          <a:p>
            <a:endParaRPr lang="zh-TW" altLang="en-US" sz="1050" dirty="0"/>
          </a:p>
          <a:p>
            <a:r>
              <a:rPr lang="zh-TW" altLang="en-US" sz="1050" dirty="0"/>
              <a:t>MATCH (p:Person)</a:t>
            </a:r>
          </a:p>
          <a:p>
            <a:r>
              <a:rPr lang="zh-TW" altLang="en-US" sz="1050" dirty="0"/>
              <a:t>WHERE p.name = 'Bob'</a:t>
            </a:r>
          </a:p>
          <a:p>
            <a:r>
              <a:rPr lang="zh-TW" altLang="en-US" sz="1050" dirty="0"/>
              <a:t>SET p.age = 35</a:t>
            </a:r>
          </a:p>
          <a:p>
            <a:endParaRPr lang="zh-TW" altLang="en-US" sz="1050" dirty="0"/>
          </a:p>
          <a:p>
            <a:r>
              <a:rPr lang="zh-TW" altLang="en-US" sz="1050" dirty="0"/>
              <a:t>MATCH (p:Person)</a:t>
            </a:r>
          </a:p>
          <a:p>
            <a:r>
              <a:rPr lang="zh-TW" altLang="en-US" sz="1050" dirty="0"/>
              <a:t>WHERE p.name = 'Charlie'</a:t>
            </a:r>
          </a:p>
          <a:p>
            <a:r>
              <a:rPr lang="zh-TW" altLang="en-US" sz="1050" dirty="0"/>
              <a:t>SET p.age = 40</a:t>
            </a:r>
          </a:p>
          <a:p>
            <a:endParaRPr lang="zh-TW" altLang="en-US" sz="1050" dirty="0"/>
          </a:p>
          <a:p>
            <a:r>
              <a:rPr lang="zh-TW" altLang="en-US" sz="1050" dirty="0"/>
              <a:t>MATCH (p:Person)</a:t>
            </a:r>
          </a:p>
          <a:p>
            <a:r>
              <a:rPr lang="zh-TW" altLang="en-US" sz="1050" dirty="0"/>
              <a:t>WHERE p.name = 'Dave'</a:t>
            </a:r>
          </a:p>
          <a:p>
            <a:r>
              <a:rPr lang="zh-TW" altLang="en-US" sz="1050" dirty="0"/>
              <a:t>SET p.age = 45</a:t>
            </a:r>
          </a:p>
          <a:p>
            <a:r>
              <a:rPr lang="zh-TW" altLang="en-US" sz="1050" dirty="0"/>
              <a:t>```</a:t>
            </a:r>
          </a:p>
          <a:p>
            <a:endParaRPr lang="zh-TW" altLang="en-US" sz="1050" dirty="0"/>
          </a:p>
          <a:p>
            <a:r>
              <a:rPr lang="zh-TW" altLang="en-US" sz="1050" dirty="0"/>
              <a:t>以上代码为每个人物节点设置了不同的年龄属性。</a:t>
            </a:r>
          </a:p>
          <a:p>
            <a:endParaRPr lang="zh-TW" altLang="en-US" sz="1050" dirty="0"/>
          </a:p>
          <a:p>
            <a:r>
              <a:rPr lang="zh-TW" altLang="en-US" sz="1050" dirty="0"/>
              <a:t>最后，我们可以运行查询来检索和展示知识图谱中的数据。例如，我们可以查询 Alice 认识的人物：</a:t>
            </a:r>
          </a:p>
          <a:p>
            <a:endParaRPr lang="zh-TW" altLang="en-US" sz="1050" dirty="0"/>
          </a:p>
          <a:p>
            <a:r>
              <a:rPr lang="zh-TW" altLang="en-US" sz="1050" dirty="0"/>
              <a:t>```</a:t>
            </a:r>
          </a:p>
          <a:p>
            <a:r>
              <a:rPr lang="zh-TW" altLang="en-US" sz="1050" dirty="0"/>
              <a:t>MATCH (p:Person)-[:KNOWS]-&gt;(friend)</a:t>
            </a:r>
          </a:p>
          <a:p>
            <a:r>
              <a:rPr lang="zh-TW" altLang="en-US" sz="1050" dirty="0"/>
              <a:t>WHERE p.name = 'Alice'</a:t>
            </a:r>
          </a:p>
          <a:p>
            <a:r>
              <a:rPr lang="zh-TW" altLang="en-US" sz="1050" dirty="0"/>
              <a:t>RETURN friend.name</a:t>
            </a:r>
          </a:p>
          <a:p>
            <a:r>
              <a:rPr lang="zh-TW" altLang="en-US" sz="1050" dirty="0"/>
              <a:t>```</a:t>
            </a:r>
          </a:p>
          <a:p>
            <a:endParaRPr lang="zh-TW" altLang="en-US" sz="1050" dirty="0"/>
          </a:p>
          <a:p>
            <a:r>
              <a:rPr lang="zh-TW" altLang="en-US" sz="1050" dirty="0"/>
              <a:t>运行以上查询将返回 Alice 认识的人物的名称，即 Bob 和 Charlie。</a:t>
            </a:r>
          </a:p>
          <a:p>
            <a:endParaRPr lang="zh-TW" altLang="en-US" sz="1050" dirty="0"/>
          </a:p>
          <a:p>
            <a:r>
              <a:rPr lang="zh-TW" altLang="en-US" sz="1050" dirty="0"/>
              <a:t>这只是一个简单的示例程序，演示了如何使用 Neo4j 创建节点、关系和属性，并使用 Cypher 查询语言检索数据。在实际应用中，您可以根据具体需求和数据结构设计更复杂的知识图谱。</a:t>
            </a:r>
          </a:p>
        </p:txBody>
      </p:sp>
    </p:spTree>
    <p:extLst>
      <p:ext uri="{BB962C8B-B14F-4D97-AF65-F5344CB8AC3E}">
        <p14:creationId xmlns:p14="http://schemas.microsoft.com/office/powerpoint/2010/main" val="20409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en-US" dirty="0"/>
              <a:t>規劃知識管理概念簡報時，以下是一些步驟和建議：</a:t>
            </a:r>
          </a:p>
          <a:p>
            <a:endParaRPr lang="zh-TW" altLang="en-US" dirty="0"/>
          </a:p>
          <a:p>
            <a:r>
              <a:rPr lang="en-US" altLang="zh-TW" dirty="0"/>
              <a:t>1. </a:t>
            </a:r>
            <a:r>
              <a:rPr lang="zh-TW" altLang="en-US" dirty="0"/>
              <a:t>確定目標：明確概念簡報的目的和受眾。考慮你想要傳達的</a:t>
            </a:r>
            <a:r>
              <a:rPr lang="zh-TW" altLang="en-US" dirty="0" smtClean="0"/>
              <a:t>主要資訊和</a:t>
            </a:r>
            <a:r>
              <a:rPr lang="zh-TW" altLang="en-US" dirty="0"/>
              <a:t>期望的結果。你可能希望向觀眾介紹知識管理的基本概念、解釋其價值和好處，或者分享實施知識管理的關鍵步驟和策略。</a:t>
            </a:r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結構簡報：根據你的目標，組織和結構你的簡報。通常，簡報可以包括以下幾個部分：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引言：引起觀眾的興趣，說明為什麼知識管理對組織重要。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定義和解釋：簡要介紹知識管理的定義和概念，確保觀眾對其有基本理解。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優勢和價值：闡述知識管理對組織和個人的好處，例如提高效率、促進創新、加速學習等。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策略和步驟：介紹實施知識管理的關鍵策略和步驟，例如知識捕捉、組織、存儲和分享等。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成功案例：分享一些實施知識管理成功的組織案例，以加強觀眾的認同感和可信度。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總結：重點回顧和強調知識管理的重要性，鼓勵觀眾在自己的組織中實施。</a:t>
            </a:r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使用適當的媒體和圖像：利用圖表、圖片、圖像和視頻等媒體元素來豐富簡報。這可以幫助更清晰地</a:t>
            </a:r>
            <a:r>
              <a:rPr lang="zh-TW" altLang="en-US" dirty="0" smtClean="0"/>
              <a:t>傳達資訊並</a:t>
            </a:r>
            <a:r>
              <a:rPr lang="zh-TW" altLang="en-US" dirty="0"/>
              <a:t>提高觀眾的參與度。確保使用適當的版面設計和視覺效果，使簡報專業且易於閱讀。</a:t>
            </a:r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简潔明了：注意簡報的長度和內容。</a:t>
            </a:r>
            <a:r>
              <a:rPr lang="zh-TW" altLang="en-US" dirty="0" smtClean="0"/>
              <a:t>保持資訊簡潔</a:t>
            </a:r>
            <a:r>
              <a:rPr lang="zh-TW" altLang="en-US" dirty="0"/>
              <a:t>，避免過多的文字和冗長的解釋。使用簡短的句子和重點來傳達核心概念。</a:t>
            </a:r>
          </a:p>
          <a:p>
            <a:endParaRPr lang="zh-TW" altLang="en-US" dirty="0"/>
          </a:p>
          <a:p>
            <a:r>
              <a:rPr lang="en-US" altLang="zh-TW" dirty="0"/>
              <a:t>5. </a:t>
            </a:r>
            <a:r>
              <a:rPr lang="zh-TW" altLang="en-US" dirty="0"/>
              <a:t>演示和演練：在進行正式的簡報之前，練</a:t>
            </a:r>
          </a:p>
        </p:txBody>
      </p:sp>
    </p:spTree>
    <p:extLst>
      <p:ext uri="{BB962C8B-B14F-4D97-AF65-F5344CB8AC3E}">
        <p14:creationId xmlns:p14="http://schemas.microsoft.com/office/powerpoint/2010/main" val="70953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知識管理和知識經濟是密切相關且相互促進的概念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強調組織內部知識的收集、組織、應用和分享，旨在提高組織的學習能力、創新能力和競爭力。透過有效的知識管理，組織可以更好地利用內部知識資源，加強員工之間的知識共享和協作，並更迅速地回應變化的環境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經濟則是一個描述現代經濟體系的概念，強調知識在經濟活動中的重要性。在知識經濟中，知識被視為一種關鍵的生產要素和競爭優勢，並且在經濟增長和創新中發揮著關鍵作用。知識經濟的特點是知識的產生、傳播和應用的加速，以及知識密集型行業的興起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知識管理與知識經濟之間存在著以下關係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1. </a:t>
            </a:r>
            <a:r>
              <a:rPr lang="zh-TW" altLang="en-US" dirty="0"/>
              <a:t>知識管理促進知識經濟：通過有效的知識管理實踐，組織能夠更好地捕捉、組織和應用知識，促進知識的創新和轉化，從而推動知識經濟的發展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知識經濟推動知識管理：知識經濟的興起和發展帶來了對知識管理的更大需求。組織需要更有效地管理和運用知識資源，以應對快速變化的經濟環境，這促使了對知識管理實踐的重視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相互促進的關係：知識管理和知識經濟相互促進並相互補充。知識管理提供了實踐和方法論，幫助組織更好地應對知識經濟帶來的挑戰和機遇。同時，知識經濟的興起也推動了對知識管理理論和實踐的不斷發展和</a:t>
            </a:r>
            <a:r>
              <a:rPr lang="zh-TW" altLang="en-US" dirty="0" smtClean="0"/>
              <a:t>創新。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總之，知識管理和知識經濟之間存在著緊密的關係。知識管理幫助組織更有效地運用知識資源，而知識經濟的發展則促使對知識管理的更深入研究和應用。這兩者相互支持，共同推動組織和社會的發展。</a:t>
            </a:r>
          </a:p>
        </p:txBody>
      </p:sp>
    </p:spTree>
    <p:extLst>
      <p:ext uri="{BB962C8B-B14F-4D97-AF65-F5344CB8AC3E}">
        <p14:creationId xmlns:p14="http://schemas.microsoft.com/office/powerpoint/2010/main" val="53790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知識管理和知識圖譜是兩個相關但不同的概念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知識管理（</a:t>
            </a:r>
            <a:r>
              <a:rPr lang="en-US" altLang="zh-TW" dirty="0"/>
              <a:t>Knowledge Management</a:t>
            </a:r>
            <a:r>
              <a:rPr lang="zh-TW" altLang="en-US" dirty="0"/>
              <a:t>）是指組織或個人有效地收集、組織、應用和分享知識的過程和實踐。它關注如何最大化知識資源的價值，以促進組織的學習、創新和競爭力。知識管理包括知識的創建、捕捉、組織、存儲、應用和分享等活動，並涉及策略、流程和文化方面的考慮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知識圖譜（</a:t>
            </a:r>
            <a:r>
              <a:rPr lang="en-US" altLang="zh-TW" dirty="0"/>
              <a:t>Knowledge Graph</a:t>
            </a:r>
            <a:r>
              <a:rPr lang="zh-TW" altLang="en-US" dirty="0"/>
              <a:t>）則是一種組織和呈現知識的方法。它是一個由實體（如事物、概念、人物）和它們之間的關係構成的圖形結構。知識圖譜可以通過連接和組織知識的不同元素來建立和表示知識，並提供了一種結構化的方式來理解和應用知識。知識圖譜通常利用語義網絡（</a:t>
            </a:r>
            <a:r>
              <a:rPr lang="en-US" altLang="zh-TW" dirty="0"/>
              <a:t>Semantic Network</a:t>
            </a:r>
            <a:r>
              <a:rPr lang="zh-TW" altLang="en-US" dirty="0"/>
              <a:t>）和本體論（</a:t>
            </a:r>
            <a:r>
              <a:rPr lang="en-US" altLang="zh-TW" dirty="0"/>
              <a:t>Ontology</a:t>
            </a:r>
            <a:r>
              <a:rPr lang="zh-TW" altLang="en-US" dirty="0"/>
              <a:t>）等技術來建立和維護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圖譜在知識管理中可以發揮重要的作用。它可以幫助組織更好地理解和組織知識，進行知識的發現、整合和應用。知識圖譜可以捕捉知識之間的關聯性和語義，使得知識更易於尋找、共享和應用。它可以促進知識的交流和協作，並提供更全面和深入的知識視圖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總而言之，知識管理是一個涉及知識的整體管理過程，而知識圖譜則是一種組織和呈現知識的方式。知識圖譜可以作為知識管理的工具和方法之一，有助於更好地組織、理解和應用知識。</a:t>
            </a:r>
          </a:p>
        </p:txBody>
      </p:sp>
    </p:spTree>
    <p:extLst>
      <p:ext uri="{BB962C8B-B14F-4D97-AF65-F5344CB8AC3E}">
        <p14:creationId xmlns:p14="http://schemas.microsoft.com/office/powerpoint/2010/main" val="20206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知識管理和企業的專利制度有密切的關係，並且在知識資產保護和價值實現方面發揮著重要的作用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知識管理將組織內部的知識資源有效地收集、組織、應用和分享，旨在提高組織的學習能力、創新能力和競爭力。而企業的專利制度是一種法律保護機制，允許企業保護其技術創新和獨特的知識資產，並在一段時間內獨占其利益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以下是知識管理和企業專利之間的關係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1. </a:t>
            </a:r>
            <a:r>
              <a:rPr lang="zh-TW" altLang="en-US" dirty="0"/>
              <a:t>知識管理促進專利的產生：有效的知識管理可以促進創新和技術開發，有助於組織產生新的知識和技術解決方案。這些創新可以成為企業專利的基礎，保護企業的知識資產並獲得市場競爭優勢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專利成為知識管理的一部分：專利作為一種知識資產，需要被組織適當地管理和利用。知識管理可以幫助組織確定、捕捉和組織</a:t>
            </a:r>
            <a:r>
              <a:rPr lang="zh-TW" altLang="en-US" dirty="0" smtClean="0"/>
              <a:t>專利資訊，</a:t>
            </a:r>
            <a:r>
              <a:rPr lang="zh-TW" altLang="en-US" dirty="0"/>
              <a:t>並將其與其他內部和外部知識資源相結合，以更好地應用和價值化專利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知識管理增強專利價值：知識管理的實踐可以提高專利的價值。通過有效的知識管理，企業可以更好地利用專利技術，將其整合到產品或服務中，進一步促進商業化和市場競爭力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專利保護知識管理的成果：企業通常會對其具有競爭優勢的知識進行專利保護，以防止其他企業非法使用或竊取這些知識。專利保護提供了法律手段，確保企業的知識資產得到適當的保護和利用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總之，知識管理與企業的專利制度密切相關，它們共同支持企業的知識創新和價值實現。知識管理促進專利的產生和價</a:t>
            </a:r>
          </a:p>
        </p:txBody>
      </p:sp>
    </p:spTree>
    <p:extLst>
      <p:ext uri="{BB962C8B-B14F-4D97-AF65-F5344CB8AC3E}">
        <p14:creationId xmlns:p14="http://schemas.microsoft.com/office/powerpoint/2010/main" val="33213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知識</a:t>
            </a:r>
            <a:r>
              <a:rPr lang="zh-TW" altLang="en-US" dirty="0"/>
              <a:t>分類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根據形式：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明示知識（</a:t>
            </a:r>
            <a:r>
              <a:rPr lang="en-US" altLang="zh-TW" dirty="0"/>
              <a:t>Explicit Knowledge</a:t>
            </a:r>
            <a:r>
              <a:rPr lang="zh-TW" altLang="en-US" dirty="0"/>
              <a:t>）：可以以文字、文件、圖像等形式明確表達和傳遞的知識。例如，手冊、報告、文件等。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隱含知識（</a:t>
            </a:r>
            <a:r>
              <a:rPr lang="en-US" altLang="zh-TW" dirty="0"/>
              <a:t>Tacit Knowledge</a:t>
            </a:r>
            <a:r>
              <a:rPr lang="zh-TW" altLang="en-US" dirty="0"/>
              <a:t>）：難以以明確的方式表達和傳遞的個人知識和經驗。它通常是基於個人的技能、直覺和洞察力。例如，技能、經驗、直覺等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根據層次：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個人知識（</a:t>
            </a:r>
            <a:r>
              <a:rPr lang="en-US" altLang="zh-TW" dirty="0"/>
              <a:t>Individual Knowledge</a:t>
            </a:r>
            <a:r>
              <a:rPr lang="zh-TW" altLang="en-US" dirty="0"/>
              <a:t>）：個人所擁有的知識，通常基於個人的學習和經驗。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團體知識（</a:t>
            </a:r>
            <a:r>
              <a:rPr lang="en-US" altLang="zh-TW" dirty="0"/>
              <a:t>Organizational Knowledge</a:t>
            </a:r>
            <a:r>
              <a:rPr lang="zh-TW" altLang="en-US" dirty="0"/>
              <a:t>）：組織內部共享和共同擁有的知識，通常基於組織的文化、價值觀和集體經驗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根據來源：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內部知識（</a:t>
            </a:r>
            <a:r>
              <a:rPr lang="en-US" altLang="zh-TW" dirty="0"/>
              <a:t>Internal Knowledge</a:t>
            </a:r>
            <a:r>
              <a:rPr lang="zh-TW" altLang="en-US" dirty="0"/>
              <a:t>）：在組織內部產生、累積和分享的知識，通常包括組織的慣例、專業知識、經驗等。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外部知識（</a:t>
            </a:r>
            <a:r>
              <a:rPr lang="en-US" altLang="zh-TW" dirty="0"/>
              <a:t>External Knowledge</a:t>
            </a:r>
            <a:r>
              <a:rPr lang="zh-TW" altLang="en-US" dirty="0"/>
              <a:t>）：來自外部來源（如供應商、顧客、競爭對手、學術界等）的知識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根據主題：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學科知識：特定學科領域的知識，例如數學、物理、化學等。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行業知識：特定行業或領域的知識，例如金融、醫療、科技等。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專業知識：特定專業領域的知識，例如醫學、法律、工程等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5. </a:t>
            </a:r>
            <a:r>
              <a:rPr lang="zh-TW" altLang="en-US" dirty="0"/>
              <a:t>根據應用：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關鍵知識（</a:t>
            </a:r>
            <a:r>
              <a:rPr lang="en-US" altLang="zh-TW" dirty="0"/>
              <a:t>Critical Knowledge</a:t>
            </a:r>
            <a:r>
              <a:rPr lang="zh-TW" altLang="en-US" dirty="0"/>
              <a:t>）：對組織極為重要且難以替代的知識，對業務運營和競爭力具有關鍵性影響。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核心知識（</a:t>
            </a:r>
            <a:r>
              <a:rPr lang="en-US" altLang="zh-TW" dirty="0"/>
              <a:t>Core Knowledge</a:t>
            </a:r>
            <a:r>
              <a:rPr lang="zh-TW" altLang="en-US" dirty="0"/>
              <a:t>）：組織核心能力和競爭優勢的基礎，是組織內部共享和重視的知識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29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政府公部門的知識管理是指政府組織和機構如何有效地收集、組織、應用和分享知識，以提高政府的執行效能、政策制定和服務提供。以下是一些政府公部門常見的知識管理實踐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1. </a:t>
            </a:r>
            <a:r>
              <a:rPr lang="zh-TW" altLang="en-US" dirty="0"/>
              <a:t>政策知識管理：政府公部門需要管理和組織大量的政策相關知識。這包括政策文件、研究報告、專家意見等。政府可以建立政策知識庫，將相關資源整理和分類，方便政策制定人員查找和應用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經驗共享：政府公部門的工作涉及各種領域和專業知識。組織可以建立機制，鼓勵人員之間的經驗共享和學習。這可以通過定期的會議、研討會、案例分享等形式實現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知識庫和文檔管理：政府公部門需要管理大量的文件和資料，包括法律法規、文件檔案、研究報告等。建立適當的知識庫和文檔管理系統，能夠有效地保存、組織和檢索這些資源，提高工作效率和準確性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/>
              <a:t>在線合作和協作平台：政府公部門可以利用在線平台和工具，促進知識的共享和協作。這包括內部社交媒體、協作平台、討論論壇等，方便人員之間的交流和合作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5. </a:t>
            </a:r>
            <a:r>
              <a:rPr lang="zh-TW" altLang="en-US" dirty="0"/>
              <a:t>專家和顧問支持：政府公部門可以聘請專家和顧問來提供專業知識和意見。建立與專家的良好合作關係，從中獲取寶貴的專業知識和經驗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6. </a:t>
            </a:r>
            <a:r>
              <a:rPr lang="zh-TW" altLang="en-US" dirty="0"/>
              <a:t>學習和培訓計劃：政府公部門可以開展知識學習和培訓計劃，提升人員的專業知識和技能水平。這可以包括內部培訓課程、外部研討會和學術研究等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這些是政府公部門常見的知識管理實踐，通過有效的知識</a:t>
            </a:r>
            <a:r>
              <a:rPr lang="zh-TW" altLang="en-US" dirty="0" smtClean="0"/>
              <a:t>管理，</a:t>
            </a:r>
            <a:r>
              <a:rPr lang="zh-TW" altLang="en-US" dirty="0"/>
              <a:t>政府能夠更好地運作、提高決策的質量和效率，並提供更優質的服務。</a:t>
            </a:r>
          </a:p>
        </p:txBody>
      </p:sp>
    </p:spTree>
    <p:extLst>
      <p:ext uri="{BB962C8B-B14F-4D97-AF65-F5344CB8AC3E}">
        <p14:creationId xmlns:p14="http://schemas.microsoft.com/office/powerpoint/2010/main" val="256913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企業知識管理的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知識庫系統：知識庫系統是一個集中存儲和組織知識的工具。它可以以文本、文件、圖像、視頻等形式保存和檢索知識，方便組織內部的知識共享和存取。常見的知識庫系統包括</a:t>
            </a:r>
            <a:r>
              <a:rPr lang="en-US" altLang="zh-TW" dirty="0"/>
              <a:t>Microsoft SharePoint</a:t>
            </a:r>
            <a:r>
              <a:rPr lang="zh-TW" altLang="en-US" dirty="0"/>
              <a:t>、</a:t>
            </a:r>
            <a:r>
              <a:rPr lang="en-US" altLang="zh-TW" dirty="0"/>
              <a:t>Confluence</a:t>
            </a:r>
            <a:r>
              <a:rPr lang="zh-TW" altLang="en-US" dirty="0"/>
              <a:t>、</a:t>
            </a:r>
            <a:r>
              <a:rPr lang="en-US" altLang="zh-TW" dirty="0" err="1"/>
              <a:t>MediaWiki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2. </a:t>
            </a:r>
            <a:r>
              <a:rPr lang="zh-TW" altLang="en-US" dirty="0"/>
              <a:t>內部協作平台：內部協作平台提供了一個共享知識和協作的虛擬空間。這些平台通常包括文件共享、討論區、協作工具等功能，促進團隊間的合作和知識共享。常見的內部協作平台包括</a:t>
            </a:r>
            <a:r>
              <a:rPr lang="en-US" altLang="zh-TW" dirty="0"/>
              <a:t>Microsoft Teams</a:t>
            </a:r>
            <a:r>
              <a:rPr lang="zh-TW" altLang="en-US" dirty="0"/>
              <a:t>、</a:t>
            </a:r>
            <a:r>
              <a:rPr lang="en-US" altLang="zh-TW" dirty="0"/>
              <a:t>Slack</a:t>
            </a:r>
            <a:r>
              <a:rPr lang="zh-TW" altLang="en-US" dirty="0"/>
              <a:t>、</a:t>
            </a:r>
            <a:r>
              <a:rPr lang="en-US" altLang="zh-TW" dirty="0"/>
              <a:t>Google Workspace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3. </a:t>
            </a:r>
            <a:r>
              <a:rPr lang="zh-TW" altLang="en-US" dirty="0"/>
              <a:t>社交媒體工具：社交媒體工具可以用於企業內部的知識共享和交流。它們提供了討論、評論、分享和協作的功能，並促進了員工之間的互動和知識分享。常見的社交媒體工具包括</a:t>
            </a:r>
            <a:r>
              <a:rPr lang="en-US" altLang="zh-TW" dirty="0"/>
              <a:t>Yammer</a:t>
            </a:r>
            <a:r>
              <a:rPr lang="zh-TW" altLang="en-US" dirty="0"/>
              <a:t>、</a:t>
            </a:r>
            <a:r>
              <a:rPr lang="en-US" altLang="zh-TW" dirty="0"/>
              <a:t>Jive</a:t>
            </a:r>
            <a:r>
              <a:rPr lang="zh-TW" altLang="en-US" dirty="0"/>
              <a:t>、</a:t>
            </a:r>
            <a:r>
              <a:rPr lang="en-US" altLang="zh-TW" dirty="0"/>
              <a:t>Chatter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zh-TW" altLang="en-US" dirty="0" smtClean="0"/>
              <a:t>資料分析</a:t>
            </a:r>
            <a:r>
              <a:rPr lang="zh-TW" altLang="en-US" dirty="0"/>
              <a:t>工具</a:t>
            </a:r>
            <a:r>
              <a:rPr lang="zh-TW" altLang="en-US" dirty="0" smtClean="0"/>
              <a:t>：資料分析</a:t>
            </a:r>
            <a:r>
              <a:rPr lang="zh-TW" altLang="en-US" dirty="0"/>
              <a:t>工具可以幫助企業從</a:t>
            </a:r>
            <a:r>
              <a:rPr lang="zh-TW" altLang="en-US" dirty="0" smtClean="0"/>
              <a:t>大資料中</a:t>
            </a:r>
            <a:r>
              <a:rPr lang="zh-TW" altLang="en-US" dirty="0"/>
              <a:t>提取有價值的知識和洞察。這些工具</a:t>
            </a:r>
            <a:r>
              <a:rPr lang="zh-TW" altLang="en-US" dirty="0" smtClean="0"/>
              <a:t>包括資料挖掘</a:t>
            </a:r>
            <a:r>
              <a:rPr lang="zh-TW" altLang="en-US" dirty="0"/>
              <a:t>、機器學習和人工智慧等技術，用於發現模式、預測趨勢和進行分析。常見</a:t>
            </a:r>
            <a:r>
              <a:rPr lang="zh-TW" altLang="en-US" dirty="0" smtClean="0"/>
              <a:t>的資料分析</a:t>
            </a:r>
            <a:r>
              <a:rPr lang="zh-TW" altLang="en-US" dirty="0"/>
              <a:t>工具包括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語言、</a:t>
            </a:r>
            <a:r>
              <a:rPr lang="en-US" altLang="zh-TW" dirty="0"/>
              <a:t>Tableau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5. </a:t>
            </a:r>
            <a:r>
              <a:rPr lang="zh-TW" altLang="en-US" dirty="0"/>
              <a:t>在線培訓和學習平台：在線培訓和學習平台提供了教育和培訓的資源和工具，以提升員工的知識和技能水平。這些平台可以提供網絡課程、培訓資源和學習管理系統，幫助員工進行自主學習和專業發展。常見的在線培訓和學習平台包括</a:t>
            </a:r>
            <a:r>
              <a:rPr lang="en-US" altLang="zh-TW" dirty="0"/>
              <a:t>Coursera</a:t>
            </a:r>
            <a:r>
              <a:rPr lang="zh-TW" altLang="en-US" dirty="0"/>
              <a:t>、</a:t>
            </a:r>
            <a:r>
              <a:rPr lang="en-US" altLang="zh-TW" dirty="0" err="1"/>
              <a:t>Udemy</a:t>
            </a:r>
            <a:r>
              <a:rPr lang="zh-TW" altLang="en-US" dirty="0"/>
              <a:t>、</a:t>
            </a:r>
            <a:r>
              <a:rPr lang="en-US" altLang="zh-TW" dirty="0"/>
              <a:t>LinkedIn Learning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dirty="0"/>
              <a:t>6. </a:t>
            </a:r>
            <a:r>
              <a:rPr lang="zh-TW" altLang="en-US" dirty="0"/>
              <a:t>專家系統：專家系統是一種利用專家知識來解決特定問題的工具。它們通常基於規則、知識庫和推理引擎，</a:t>
            </a:r>
            <a:r>
              <a:rPr lang="zh-TW" altLang="en-US" dirty="0" smtClean="0"/>
              <a:t>可以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回答問題、提供建議和解決方案。專家系統可以用於知識管理，將專家的知識轉化為可用的資源。常見的專家系統包括</a:t>
            </a:r>
            <a:r>
              <a:rPr lang="en-US" altLang="zh-TW" dirty="0"/>
              <a:t>IBM Watson</a:t>
            </a:r>
            <a:r>
              <a:rPr lang="zh-TW" altLang="en-US" dirty="0"/>
              <a:t>、</a:t>
            </a:r>
            <a:r>
              <a:rPr lang="en-US" altLang="zh-TW" dirty="0"/>
              <a:t>Google </a:t>
            </a:r>
            <a:r>
              <a:rPr lang="en-US" altLang="zh-TW" dirty="0" err="1"/>
              <a:t>Dialogflow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這些工具可以根據企業的需求和情況進行選擇和應用，幫助企業有效地管理和應用知識，提高組織的效能和競爭力。</a:t>
            </a:r>
          </a:p>
        </p:txBody>
      </p:sp>
    </p:spTree>
    <p:extLst>
      <p:ext uri="{BB962C8B-B14F-4D97-AF65-F5344CB8AC3E}">
        <p14:creationId xmlns:p14="http://schemas.microsoft.com/office/powerpoint/2010/main" val="364471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TW" altLang="en-US" dirty="0"/>
              <a:t>是的，知識和資料探勘（</a:t>
            </a:r>
            <a:r>
              <a:rPr lang="en-US" altLang="zh-TW" dirty="0"/>
              <a:t>data mining</a:t>
            </a:r>
            <a:r>
              <a:rPr lang="zh-TW" altLang="en-US" dirty="0"/>
              <a:t>）之間有關聯。</a:t>
            </a:r>
          </a:p>
          <a:p>
            <a:endParaRPr lang="zh-TW" altLang="en-US" dirty="0"/>
          </a:p>
          <a:p>
            <a:r>
              <a:rPr lang="zh-TW" altLang="en-US" dirty="0"/>
              <a:t>資料探勘是一個從</a:t>
            </a:r>
            <a:r>
              <a:rPr lang="zh-TW" altLang="en-US" dirty="0" smtClean="0"/>
              <a:t>大量資料中</a:t>
            </a:r>
            <a:r>
              <a:rPr lang="zh-TW" altLang="en-US" dirty="0"/>
              <a:t>發現隱含模式、關聯和趨勢的過程。它使用統計學、機器學習和人工智慧等技術，從結構化和非結構</a:t>
            </a:r>
            <a:r>
              <a:rPr lang="zh-TW" altLang="en-US" dirty="0" smtClean="0"/>
              <a:t>化資料中</a:t>
            </a:r>
            <a:r>
              <a:rPr lang="zh-TW" altLang="en-US" dirty="0"/>
              <a:t>提取有價值</a:t>
            </a:r>
            <a:r>
              <a:rPr lang="zh-TW" altLang="en-US" dirty="0" smtClean="0"/>
              <a:t>的資訊。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知識與資料探勘的關聯體現在以下方面：</a:t>
            </a:r>
          </a:p>
          <a:p>
            <a:endParaRPr lang="zh-TW" altLang="en-US" dirty="0"/>
          </a:p>
          <a:p>
            <a:r>
              <a:rPr lang="en-US" altLang="zh-TW" dirty="0"/>
              <a:t>1. </a:t>
            </a:r>
            <a:r>
              <a:rPr lang="zh-TW" altLang="en-US" dirty="0"/>
              <a:t>知識作為資料探勘的目標：資料探勘的目的之一是</a:t>
            </a:r>
            <a:r>
              <a:rPr lang="zh-TW" altLang="en-US" dirty="0" smtClean="0"/>
              <a:t>從資料中</a:t>
            </a:r>
            <a:r>
              <a:rPr lang="zh-TW" altLang="en-US" dirty="0"/>
              <a:t>發現有用的知識和洞見。通過資料探勘，我們可以從大量</a:t>
            </a:r>
            <a:r>
              <a:rPr lang="zh-TW" altLang="en-US" dirty="0" smtClean="0"/>
              <a:t>的資料中</a:t>
            </a:r>
            <a:r>
              <a:rPr lang="zh-TW" altLang="en-US" dirty="0"/>
              <a:t>提取隱含的知識，並用於預測、分析和決策等領域。</a:t>
            </a:r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知識指導資料探勘的過程：在資料探勘的過程中，先前的知識和領域專家的經驗可以用來</a:t>
            </a:r>
            <a:r>
              <a:rPr lang="zh-TW" altLang="en-US" dirty="0" smtClean="0"/>
              <a:t>指導資料分析</a:t>
            </a:r>
            <a:r>
              <a:rPr lang="zh-TW" altLang="en-US" dirty="0"/>
              <a:t>的方向和方法。這些知識可以用於設計合適的特徵選擇、模型構建和評估，以提高資料探勘的準確性和可解釋性。</a:t>
            </a:r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知識驅動的資料探勘：在一些場景中，知識本身可以成為資料探勘的輸入，從而推動模型的建立和分析。例如，在專家系統中，先前的專家知識可以被轉化為規則或模型，並應用</a:t>
            </a:r>
            <a:r>
              <a:rPr lang="zh-TW" altLang="en-US" dirty="0" smtClean="0"/>
              <a:t>於資料分析</a:t>
            </a:r>
            <a:r>
              <a:rPr lang="zh-TW" altLang="en-US" dirty="0"/>
              <a:t>和預測。</a:t>
            </a:r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資料探勘增加知識的價值：通過資料探勘，我們可以</a:t>
            </a:r>
            <a:r>
              <a:rPr lang="zh-TW" altLang="en-US" dirty="0" smtClean="0"/>
              <a:t>從資料中</a:t>
            </a:r>
            <a:r>
              <a:rPr lang="zh-TW" altLang="en-US" dirty="0"/>
              <a:t>發現新的關聯和模式，進一步豐富和擴展現有的知識庫。這些新的洞見可以用於知識的更新和改進，並提供更全面的知識視角。</a:t>
            </a:r>
          </a:p>
          <a:p>
            <a:endParaRPr lang="zh-TW" altLang="en-US" dirty="0"/>
          </a:p>
          <a:p>
            <a:r>
              <a:rPr lang="zh-TW" altLang="en-US" dirty="0"/>
              <a:t>總之，知識和資料探勘密切相關。資料探勘可以用於發現隱含的知識，知識可以指導和驅動資料探勘的過程，同時資料探勘也能增加知識的價值。它們共同推動</a:t>
            </a:r>
            <a:r>
              <a:rPr lang="zh-TW" altLang="en-US" dirty="0" smtClean="0"/>
              <a:t>著資料分析</a:t>
            </a:r>
            <a:r>
              <a:rPr lang="zh-TW" altLang="en-US" dirty="0"/>
              <a:t>和知識管理的發展。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56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6350</Words>
  <Application>Microsoft Office PowerPoint</Application>
  <PresentationFormat>寬螢幕</PresentationFormat>
  <Paragraphs>210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等线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知識分類方式</vt:lpstr>
      <vt:lpstr>PowerPoint 簡報</vt:lpstr>
      <vt:lpstr>企業知識管理的工具</vt:lpstr>
      <vt:lpstr>PowerPoint 簡報</vt:lpstr>
      <vt:lpstr>個人資料管理工具</vt:lpstr>
      <vt:lpstr>PowerPoint 簡報</vt:lpstr>
      <vt:lpstr>PowerPoint 簡報</vt:lpstr>
      <vt:lpstr>Obsidian 的知識管理套件</vt:lpstr>
      <vt:lpstr>Mind map（思维导图）</vt:lpstr>
      <vt:lpstr>知識圖譜（Knowledge Graph）</vt:lpstr>
      <vt:lpstr>知識图谱工具</vt:lpstr>
      <vt:lpstr>學習 Neo4j 步驟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Jainshone Chung</dc:creator>
  <cp:lastModifiedBy>Jainshone Chung</cp:lastModifiedBy>
  <cp:revision>8</cp:revision>
  <dcterms:created xsi:type="dcterms:W3CDTF">2023-06-07T15:37:06Z</dcterms:created>
  <dcterms:modified xsi:type="dcterms:W3CDTF">2023-07-15T15:11:58Z</dcterms:modified>
</cp:coreProperties>
</file>