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6" r:id="rId5"/>
    <p:sldId id="261" r:id="rId6"/>
    <p:sldId id="262" r:id="rId7"/>
    <p:sldId id="267"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tin Kumar" initials="JK" lastIdx="1" clrIdx="0">
    <p:extLst>
      <p:ext uri="{19B8F6BF-5375-455C-9EA6-DF929625EA0E}">
        <p15:presenceInfo xmlns:p15="http://schemas.microsoft.com/office/powerpoint/2012/main" userId="69c6b0a329df42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EA0C-E979-4079-8192-E85F319D9425}" v="17" dt="2023-06-01T14:37:41.141"/>
    <p1510:client id="{39B470B2-2945-4764-BEC8-E212681B8A00}" v="25" dt="2023-05-31T06:27:01.379"/>
    <p1510:client id="{A10DE8F8-1741-4F0F-9BE4-D729DD8F9FF5}" v="34" dt="2023-05-31T06:22:10.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87" d="100"/>
          <a:sy n="87" d="100"/>
        </p:scale>
        <p:origin x="13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08T19:17:50.49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500438"/>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a:ea typeface="+mn-lt"/>
              <a:cs typeface="+mn-lt"/>
            </a:endParaRPr>
          </a:p>
          <a:p>
            <a:r>
              <a:rPr lang="en-US" sz="3600" b="1" dirty="0">
                <a:solidFill>
                  <a:schemeClr val="tx1"/>
                </a:solidFill>
                <a:latin typeface="Arial Black"/>
                <a:ea typeface="+mn-lt"/>
                <a:cs typeface="+mn-lt"/>
              </a:rPr>
              <a:t>GitHub Copilot Hackathon</a:t>
            </a:r>
            <a:endParaRPr lang="en-US" dirty="0">
              <a:solidFill>
                <a:schemeClr val="tx1"/>
              </a:solidFill>
              <a:cs typeface="Calibri"/>
            </a:endParaRPr>
          </a:p>
        </p:txBody>
      </p:sp>
      <p:sp>
        <p:nvSpPr>
          <p:cNvPr id="7" name="Rectangle 6"/>
          <p:cNvSpPr/>
          <p:nvPr/>
        </p:nvSpPr>
        <p:spPr>
          <a:xfrm>
            <a:off x="2000232" y="4929198"/>
            <a:ext cx="6748232" cy="923330"/>
          </a:xfrm>
          <a:prstGeom prst="rect">
            <a:avLst/>
          </a:prstGeom>
        </p:spPr>
        <p:txBody>
          <a:bodyPr wrap="square">
            <a:spAutoFit/>
          </a:bodyPr>
          <a:lstStyle/>
          <a:p>
            <a:r>
              <a:rPr lang="en-IN" dirty="0">
                <a:latin typeface="Footlight MT Light" panose="0204060206030A020304" pitchFamily="18" charset="0"/>
              </a:rPr>
              <a:t>Team Name- Team CODERS</a:t>
            </a:r>
          </a:p>
          <a:p>
            <a:r>
              <a:rPr lang="en-IN" dirty="0">
                <a:latin typeface="Footlight MT Light" panose="0204060206030A020304" pitchFamily="18" charset="0"/>
              </a:rPr>
              <a:t>Team Leader Name- JATIN KUMAR GUPTA</a:t>
            </a:r>
          </a:p>
          <a:p>
            <a:r>
              <a:rPr lang="en-IN" dirty="0">
                <a:latin typeface="Footlight MT Light" panose="0204060206030A020304" pitchFamily="18" charset="0"/>
              </a:rPr>
              <a:t>Team Leader Email Address- Jatinkgupta2003@gmail.com</a:t>
            </a:r>
          </a:p>
        </p:txBody>
      </p:sp>
      <p:pic>
        <p:nvPicPr>
          <p:cNvPr id="2" name="Picture 3" descr="Text&#10;&#10;Description automatically generated">
            <a:extLst>
              <a:ext uri="{FF2B5EF4-FFF2-40B4-BE49-F238E27FC236}">
                <a16:creationId xmlns:a16="http://schemas.microsoft.com/office/drawing/2014/main" id="{5780248D-C674-727C-41C7-7AB452D074FF}"/>
              </a:ext>
            </a:extLst>
          </p:cNvPr>
          <p:cNvPicPr>
            <a:picLocks noChangeAspect="1"/>
          </p:cNvPicPr>
          <p:nvPr/>
        </p:nvPicPr>
        <p:blipFill>
          <a:blip r:embed="rId2"/>
          <a:stretch>
            <a:fillRect/>
          </a:stretch>
        </p:blipFill>
        <p:spPr>
          <a:xfrm>
            <a:off x="-5751" y="166475"/>
            <a:ext cx="9155501" cy="1694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5" name="Picture 3">
            <a:extLst>
              <a:ext uri="{FF2B5EF4-FFF2-40B4-BE49-F238E27FC236}">
                <a16:creationId xmlns:a16="http://schemas.microsoft.com/office/drawing/2014/main" id="{ADDD4619-1BD4-AE1B-74CF-E872F46537B1}"/>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Brief Summary of Project:</a:t>
            </a:r>
            <a:b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3">
            <a:extLst>
              <a:ext uri="{FF2B5EF4-FFF2-40B4-BE49-F238E27FC236}">
                <a16:creationId xmlns:a16="http://schemas.microsoft.com/office/drawing/2014/main" id="{CF7F4599-D863-3B85-0E29-305A6E97FCB8}"/>
              </a:ext>
            </a:extLst>
          </p:cNvPr>
          <p:cNvPicPr>
            <a:picLocks noChangeAspect="1"/>
          </p:cNvPicPr>
          <p:nvPr/>
        </p:nvPicPr>
        <p:blipFill>
          <a:blip r:embed="rId2"/>
          <a:stretch>
            <a:fillRect/>
          </a:stretch>
        </p:blipFill>
        <p:spPr>
          <a:xfrm>
            <a:off x="6792583" y="190680"/>
            <a:ext cx="2057400" cy="438150"/>
          </a:xfrm>
          <a:prstGeom prst="rect">
            <a:avLst/>
          </a:prstGeom>
        </p:spPr>
      </p:pic>
      <p:sp>
        <p:nvSpPr>
          <p:cNvPr id="5" name="TextBox 4">
            <a:extLst>
              <a:ext uri="{FF2B5EF4-FFF2-40B4-BE49-F238E27FC236}">
                <a16:creationId xmlns:a16="http://schemas.microsoft.com/office/drawing/2014/main" id="{A38312C7-AAE5-8D1C-6294-C8EFF1E5C0A2}"/>
              </a:ext>
            </a:extLst>
          </p:cNvPr>
          <p:cNvSpPr txBox="1"/>
          <p:nvPr/>
        </p:nvSpPr>
        <p:spPr>
          <a:xfrm>
            <a:off x="827584" y="2132856"/>
            <a:ext cx="5526360" cy="1477328"/>
          </a:xfrm>
          <a:prstGeom prst="rect">
            <a:avLst/>
          </a:prstGeom>
          <a:noFill/>
        </p:spPr>
        <p:txBody>
          <a:bodyPr wrap="square">
            <a:spAutoFit/>
          </a:bodyPr>
          <a:lstStyle/>
          <a:p>
            <a:r>
              <a:rPr lang="en-US" b="0" i="0" dirty="0">
                <a:solidFill>
                  <a:srgbClr val="374151"/>
                </a:solidFill>
                <a:effectLst/>
                <a:latin typeface="Footlight MT Light" panose="0204060206030A020304" pitchFamily="18" charset="0"/>
              </a:rPr>
              <a:t>The goal of this project is to create a command-line tool that retrieves the current weather forecast for a given city by leveraging the OpenWeatherMap API. The tool should handle API usage, data parsing, and error handling effectively.</a:t>
            </a:r>
            <a:endParaRPr lang="en-IN" dirty="0">
              <a:latin typeface="Footlight MT Light" panose="0204060206030A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98580" y="836712"/>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Business Challenge /Use Cases</a:t>
            </a:r>
            <a:endParaRPr lang="en-US" dirty="0">
              <a:cs typeface="+mj-cs"/>
            </a:endParaRPr>
          </a:p>
        </p:txBody>
      </p:sp>
      <p:pic>
        <p:nvPicPr>
          <p:cNvPr id="3" name="Picture 3">
            <a:extLst>
              <a:ext uri="{FF2B5EF4-FFF2-40B4-BE49-F238E27FC236}">
                <a16:creationId xmlns:a16="http://schemas.microsoft.com/office/drawing/2014/main" id="{7C6360A3-9FF5-954B-A328-E80C390FD5D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4" name="TextBox 3">
            <a:extLst>
              <a:ext uri="{FF2B5EF4-FFF2-40B4-BE49-F238E27FC236}">
                <a16:creationId xmlns:a16="http://schemas.microsoft.com/office/drawing/2014/main" id="{558B4BDF-142F-B5D6-08F5-93ABF61613E8}"/>
              </a:ext>
            </a:extLst>
          </p:cNvPr>
          <p:cNvSpPr txBox="1"/>
          <p:nvPr/>
        </p:nvSpPr>
        <p:spPr>
          <a:xfrm>
            <a:off x="1043608" y="1844824"/>
            <a:ext cx="6408712" cy="1477328"/>
          </a:xfrm>
          <a:prstGeom prst="rect">
            <a:avLst/>
          </a:prstGeom>
          <a:noFill/>
        </p:spPr>
        <p:txBody>
          <a:bodyPr wrap="square">
            <a:spAutoFit/>
          </a:bodyPr>
          <a:lstStyle/>
          <a:p>
            <a:r>
              <a:rPr lang="en-US" b="0" i="0" dirty="0">
                <a:solidFill>
                  <a:srgbClr val="374151"/>
                </a:solidFill>
                <a:effectLst/>
                <a:latin typeface="Footlight MT Light" panose="0204060206030A020304" pitchFamily="18" charset="0"/>
              </a:rPr>
              <a:t>The business challenge is to provide a simple and convenient way for users to access weather information for a specific city. By creating a command-line tool, users can quickly obtain the current weather forecast without needing to navigate through a website or use a separate application.</a:t>
            </a:r>
            <a:endParaRPr lang="en-IN" dirty="0">
              <a:latin typeface="Footlight MT Light" panose="0204060206030A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395536" y="409755"/>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Proposed Solution</a:t>
            </a:r>
            <a:endParaRPr lang="en-US" dirty="0">
              <a:cs typeface="+mj-cs"/>
            </a:endParaRPr>
          </a:p>
        </p:txBody>
      </p:sp>
      <p:pic>
        <p:nvPicPr>
          <p:cNvPr id="3" name="Picture 3">
            <a:extLst>
              <a:ext uri="{FF2B5EF4-FFF2-40B4-BE49-F238E27FC236}">
                <a16:creationId xmlns:a16="http://schemas.microsoft.com/office/drawing/2014/main" id="{F7D691E3-F4E9-61FD-E313-EC8B4A2026ED}"/>
              </a:ext>
            </a:extLst>
          </p:cNvPr>
          <p:cNvPicPr>
            <a:picLocks noChangeAspect="1"/>
          </p:cNvPicPr>
          <p:nvPr/>
        </p:nvPicPr>
        <p:blipFill>
          <a:blip r:embed="rId2"/>
          <a:stretch>
            <a:fillRect/>
          </a:stretch>
        </p:blipFill>
        <p:spPr>
          <a:xfrm>
            <a:off x="6792583" y="190680"/>
            <a:ext cx="2057400" cy="438150"/>
          </a:xfrm>
          <a:prstGeom prst="rect">
            <a:avLst/>
          </a:prstGeom>
        </p:spPr>
      </p:pic>
      <p:sp>
        <p:nvSpPr>
          <p:cNvPr id="4" name="TextBox 3">
            <a:extLst>
              <a:ext uri="{FF2B5EF4-FFF2-40B4-BE49-F238E27FC236}">
                <a16:creationId xmlns:a16="http://schemas.microsoft.com/office/drawing/2014/main" id="{CA1F49E6-3A19-7E13-2C10-D7FA50C01890}"/>
              </a:ext>
            </a:extLst>
          </p:cNvPr>
          <p:cNvSpPr txBox="1"/>
          <p:nvPr/>
        </p:nvSpPr>
        <p:spPr>
          <a:xfrm>
            <a:off x="683568" y="1772816"/>
            <a:ext cx="6768752" cy="1754326"/>
          </a:xfrm>
          <a:prstGeom prst="rect">
            <a:avLst/>
          </a:prstGeom>
          <a:noFill/>
        </p:spPr>
        <p:txBody>
          <a:bodyPr wrap="square">
            <a:spAutoFit/>
          </a:bodyPr>
          <a:lstStyle/>
          <a:p>
            <a:r>
              <a:rPr lang="en-US" b="0" i="0" dirty="0">
                <a:solidFill>
                  <a:srgbClr val="374151"/>
                </a:solidFill>
                <a:effectLst/>
                <a:latin typeface="Footlight MT Light" panose="0204060206030A020304" pitchFamily="18" charset="0"/>
              </a:rPr>
              <a:t>The proposed solution is to develop a command-line tool in Python that interacts with the OpenWeatherMap API. Users can input the name of a city, and the tool will retrieve the current weather data for that location. The solution should be user-friendly, robust, and capable of handling errors that may occur during the API request and data parsing processes.</a:t>
            </a:r>
            <a:endParaRPr lang="en-IN" dirty="0">
              <a:latin typeface="Footlight MT Light" panose="0204060206030A020304" pitchFamily="18" charset="0"/>
            </a:endParaRPr>
          </a:p>
        </p:txBody>
      </p:sp>
    </p:spTree>
    <p:extLst>
      <p:ext uri="{BB962C8B-B14F-4D97-AF65-F5344CB8AC3E}">
        <p14:creationId xmlns:p14="http://schemas.microsoft.com/office/powerpoint/2010/main" val="250678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623400" y="90872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D72FACCE-0A17-E4D5-4FDF-5B4AED34BB3E}"/>
              </a:ext>
            </a:extLst>
          </p:cNvPr>
          <p:cNvPicPr>
            <a:picLocks noChangeAspect="1"/>
          </p:cNvPicPr>
          <p:nvPr/>
        </p:nvPicPr>
        <p:blipFill>
          <a:blip r:embed="rId2"/>
          <a:stretch>
            <a:fillRect/>
          </a:stretch>
        </p:blipFill>
        <p:spPr>
          <a:xfrm>
            <a:off x="6792583" y="190680"/>
            <a:ext cx="2057400" cy="438150"/>
          </a:xfrm>
          <a:prstGeom prst="rect">
            <a:avLst/>
          </a:prstGeom>
        </p:spPr>
      </p:pic>
      <p:sp>
        <p:nvSpPr>
          <p:cNvPr id="5" name="TextBox 4">
            <a:extLst>
              <a:ext uri="{FF2B5EF4-FFF2-40B4-BE49-F238E27FC236}">
                <a16:creationId xmlns:a16="http://schemas.microsoft.com/office/drawing/2014/main" id="{59DDB723-5B4A-47B5-EBC9-D77480016137}"/>
              </a:ext>
            </a:extLst>
          </p:cNvPr>
          <p:cNvSpPr txBox="1"/>
          <p:nvPr/>
        </p:nvSpPr>
        <p:spPr>
          <a:xfrm>
            <a:off x="899592" y="2060848"/>
            <a:ext cx="7776864" cy="2585323"/>
          </a:xfrm>
          <a:prstGeom prst="rect">
            <a:avLst/>
          </a:prstGeom>
          <a:noFill/>
        </p:spPr>
        <p:txBody>
          <a:bodyPr wrap="square">
            <a:spAutoFit/>
          </a:bodyPr>
          <a:lstStyle/>
          <a:p>
            <a:pPr algn="l"/>
            <a:r>
              <a:rPr lang="en-US" b="0" i="0" dirty="0">
                <a:solidFill>
                  <a:srgbClr val="374151"/>
                </a:solidFill>
                <a:effectLst/>
                <a:latin typeface="Footlight MT Light" panose="0204060206030A020304" pitchFamily="18" charset="0"/>
              </a:rPr>
              <a:t>The proposed solution utilizes the following technologies:</a:t>
            </a:r>
          </a:p>
          <a:p>
            <a:pPr algn="l">
              <a:buFont typeface="+mj-lt"/>
              <a:buAutoNum type="arabicPeriod"/>
            </a:pPr>
            <a:r>
              <a:rPr lang="en-US" b="0" i="0" dirty="0">
                <a:solidFill>
                  <a:srgbClr val="374151"/>
                </a:solidFill>
                <a:effectLst/>
                <a:latin typeface="Footlight MT Light" panose="0204060206030A020304" pitchFamily="18" charset="0"/>
              </a:rPr>
              <a:t>Python: The programming language used to develop the command-line tool.</a:t>
            </a:r>
          </a:p>
          <a:p>
            <a:pPr algn="l">
              <a:buFont typeface="+mj-lt"/>
              <a:buAutoNum type="arabicPeriod"/>
            </a:pPr>
            <a:r>
              <a:rPr lang="en-US" b="0" i="0" dirty="0">
                <a:solidFill>
                  <a:srgbClr val="374151"/>
                </a:solidFill>
                <a:effectLst/>
                <a:latin typeface="Footlight MT Light" panose="0204060206030A020304" pitchFamily="18" charset="0"/>
              </a:rPr>
              <a:t>OpenWeatherMap API: An external API that provides weather data for various locations.</a:t>
            </a:r>
          </a:p>
          <a:p>
            <a:pPr algn="l">
              <a:buFont typeface="+mj-lt"/>
              <a:buAutoNum type="arabicPeriod"/>
            </a:pPr>
            <a:r>
              <a:rPr lang="en-US" b="0" i="0" dirty="0">
                <a:solidFill>
                  <a:srgbClr val="374151"/>
                </a:solidFill>
                <a:effectLst/>
                <a:latin typeface="Footlight MT Light" panose="0204060206030A020304" pitchFamily="18" charset="0"/>
              </a:rPr>
              <a:t>requests: A Python library for making HTTP requests to interact with the OpenWeatherMap API.</a:t>
            </a:r>
          </a:p>
          <a:p>
            <a:pPr algn="l">
              <a:buFont typeface="+mj-lt"/>
              <a:buAutoNum type="arabicPeriod"/>
            </a:pPr>
            <a:r>
              <a:rPr lang="en-US" b="0" i="0" dirty="0" err="1">
                <a:solidFill>
                  <a:srgbClr val="374151"/>
                </a:solidFill>
                <a:effectLst/>
                <a:latin typeface="Footlight MT Light" panose="0204060206030A020304" pitchFamily="18" charset="0"/>
              </a:rPr>
              <a:t>argparse</a:t>
            </a:r>
            <a:r>
              <a:rPr lang="en-US" b="0" i="0" dirty="0">
                <a:solidFill>
                  <a:srgbClr val="374151"/>
                </a:solidFill>
                <a:effectLst/>
                <a:latin typeface="Footlight MT Light" panose="0204060206030A020304" pitchFamily="18" charset="0"/>
              </a:rPr>
              <a:t>: A Python library for parsing command-line arguments and options.</a:t>
            </a:r>
          </a:p>
          <a:p>
            <a:pPr algn="l">
              <a:buFont typeface="+mj-lt"/>
              <a:buAutoNum type="arabicPeriod"/>
            </a:pPr>
            <a:r>
              <a:rPr lang="en-US" b="0" i="0" dirty="0">
                <a:solidFill>
                  <a:srgbClr val="374151"/>
                </a:solidFill>
                <a:effectLst/>
                <a:latin typeface="Footlight MT Light" panose="0204060206030A020304" pitchFamily="18" charset="0"/>
              </a:rPr>
              <a:t>GitHub Copilot: An AI-powered code completion tool that assists with API usage, data parsing, and error handling during the development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a:lnSpc>
                <a:spcPct val="114999"/>
              </a:lnSpc>
              <a:defRPr/>
            </a:pPr>
            <a:r>
              <a:rPr lang="en-US" sz="2400" b="1" dirty="0">
                <a:solidFill>
                  <a:srgbClr val="1D1D1D"/>
                </a:solidFill>
                <a:latin typeface="Verdana"/>
                <a:ea typeface="Verdana"/>
                <a:cs typeface="+mn-lt"/>
                <a:sym typeface="Verdana"/>
              </a:rPr>
              <a:t>Mention of usage of </a:t>
            </a:r>
            <a:r>
              <a:rPr kumimoji="0" lang="en-US" sz="2400" b="1" i="0" u="none" strike="noStrike" kern="1200" cap="none" spc="0" normalizeH="0" baseline="0" noProof="0" dirty="0" err="1">
                <a:ln>
                  <a:noFill/>
                </a:ln>
                <a:solidFill>
                  <a:srgbClr val="1D1D1D"/>
                </a:solidFill>
                <a:effectLst/>
                <a:uLnTx/>
                <a:uFillTx/>
                <a:latin typeface="Verdana"/>
                <a:ea typeface="Verdana"/>
                <a:cs typeface="+mn-lt"/>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mn-lt"/>
                <a:sym typeface="Verdana"/>
              </a:rPr>
              <a:t> </a:t>
            </a:r>
            <a:r>
              <a:rPr lang="en-US" sz="2400" b="1" dirty="0">
                <a:solidFill>
                  <a:srgbClr val="1D1D1D"/>
                </a:solidFill>
                <a:latin typeface="Verdana"/>
                <a:ea typeface="Verdana"/>
                <a:cs typeface="+mn-lt"/>
                <a:sym typeface="Verdana"/>
              </a:rPr>
              <a:t>Copilot</a:t>
            </a:r>
            <a:endParaRPr lang="en-US" dirty="0">
              <a:cs typeface="+mj-cs"/>
            </a:endParaRPr>
          </a:p>
        </p:txBody>
      </p:sp>
      <p:pic>
        <p:nvPicPr>
          <p:cNvPr id="4" name="Picture 3">
            <a:extLst>
              <a:ext uri="{FF2B5EF4-FFF2-40B4-BE49-F238E27FC236}">
                <a16:creationId xmlns:a16="http://schemas.microsoft.com/office/drawing/2014/main" id="{AF65871F-E689-1182-656F-9D0995549739}"/>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Rectangle 1">
            <a:extLst>
              <a:ext uri="{FF2B5EF4-FFF2-40B4-BE49-F238E27FC236}">
                <a16:creationId xmlns:a16="http://schemas.microsoft.com/office/drawing/2014/main" id="{F7F3D44F-F14F-E019-6AD8-59D9443E64EF}"/>
              </a:ext>
            </a:extLst>
          </p:cNvPr>
          <p:cNvSpPr>
            <a:spLocks noChangeArrowheads="1"/>
          </p:cNvSpPr>
          <p:nvPr/>
        </p:nvSpPr>
        <p:spPr bwMode="auto">
          <a:xfrm rot="10800000" flipV="1">
            <a:off x="585580" y="1782108"/>
            <a:ext cx="7920880" cy="46166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Footlight MT Light" panose="0204060206030A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API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When making HTTP requests to the OpenWeatherMap API, GitHub Copilot provides suggestions for the necessary syntax and structure. For instance, it suggests using the </a:t>
            </a:r>
            <a:r>
              <a:rPr kumimoji="0" lang="en-US" altLang="en-US" sz="1200" b="1" i="0" u="none" strike="noStrike" cap="none" normalizeH="0" baseline="0" dirty="0" err="1">
                <a:ln>
                  <a:noFill/>
                </a:ln>
                <a:solidFill>
                  <a:srgbClr val="374151"/>
                </a:solidFill>
                <a:effectLst/>
                <a:latin typeface="Footlight MT Light" panose="0204060206030A020304" pitchFamily="18" charset="0"/>
              </a:rPr>
              <a:t>requests.get</a:t>
            </a:r>
            <a:r>
              <a:rPr kumimoji="0" lang="en-US" altLang="en-US" sz="1200" b="1" i="0" u="none" strike="noStrike" cap="none" normalizeH="0" baseline="0" dirty="0">
                <a:ln>
                  <a:noFill/>
                </a:ln>
                <a:solidFill>
                  <a:srgbClr val="374151"/>
                </a:solidFill>
                <a:effectLst/>
                <a:latin typeface="Footlight MT Light" panose="0204060206030A020304" pitchFamily="18" charset="0"/>
              </a:rPr>
              <a:t>()</a:t>
            </a:r>
            <a:r>
              <a:rPr kumimoji="0" lang="en-US" altLang="en-US" sz="1200" b="0" i="0" u="none" strike="noStrike" cap="none" normalizeH="0" baseline="0" dirty="0">
                <a:ln>
                  <a:noFill/>
                </a:ln>
                <a:solidFill>
                  <a:srgbClr val="374151"/>
                </a:solidFill>
                <a:effectLst/>
                <a:latin typeface="Footlight MT Light" panose="0204060206030A020304" pitchFamily="18" charset="0"/>
              </a:rPr>
              <a:t> method with the appropriate URL and query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Copilot also assists with handling API responses. It suggests checking the HTTP status code using </a:t>
            </a:r>
            <a:r>
              <a:rPr kumimoji="0" lang="en-US" altLang="en-US" sz="1200" b="1" i="0" u="none" strike="noStrike" cap="none" normalizeH="0" baseline="0" dirty="0" err="1">
                <a:ln>
                  <a:noFill/>
                </a:ln>
                <a:solidFill>
                  <a:srgbClr val="374151"/>
                </a:solidFill>
                <a:effectLst/>
                <a:latin typeface="Footlight MT Light" panose="0204060206030A020304" pitchFamily="18" charset="0"/>
              </a:rPr>
              <a:t>response.status_code</a:t>
            </a:r>
            <a:r>
              <a:rPr kumimoji="0" lang="en-US" altLang="en-US" sz="1200" b="0" i="0" u="none" strike="noStrike" cap="none" normalizeH="0" baseline="0" dirty="0">
                <a:ln>
                  <a:noFill/>
                </a:ln>
                <a:solidFill>
                  <a:srgbClr val="374151"/>
                </a:solidFill>
                <a:effectLst/>
                <a:latin typeface="Footlight MT Light" panose="0204060206030A020304" pitchFamily="18" charset="0"/>
              </a:rPr>
              <a:t> and provides the </a:t>
            </a:r>
            <a:r>
              <a:rPr kumimoji="0" lang="en-US" altLang="en-US" sz="1200" b="1" i="0" u="none" strike="noStrike" cap="none" normalizeH="0" baseline="0" dirty="0" err="1">
                <a:ln>
                  <a:noFill/>
                </a:ln>
                <a:solidFill>
                  <a:srgbClr val="374151"/>
                </a:solidFill>
                <a:effectLst/>
                <a:latin typeface="Footlight MT Light" panose="0204060206030A020304" pitchFamily="18" charset="0"/>
              </a:rPr>
              <a:t>response.raise_for_status</a:t>
            </a:r>
            <a:r>
              <a:rPr kumimoji="0" lang="en-US" altLang="en-US" sz="1200" b="1" i="0" u="none" strike="noStrike" cap="none" normalizeH="0" baseline="0" dirty="0">
                <a:ln>
                  <a:noFill/>
                </a:ln>
                <a:solidFill>
                  <a:srgbClr val="374151"/>
                </a:solidFill>
                <a:effectLst/>
                <a:latin typeface="Footlight MT Light" panose="0204060206030A020304" pitchFamily="18" charset="0"/>
              </a:rPr>
              <a:t>()</a:t>
            </a:r>
            <a:r>
              <a:rPr kumimoji="0" lang="en-US" altLang="en-US" sz="1200" b="0" i="0" u="none" strike="noStrike" cap="none" normalizeH="0" baseline="0" dirty="0">
                <a:ln>
                  <a:noFill/>
                </a:ln>
                <a:solidFill>
                  <a:srgbClr val="374151"/>
                </a:solidFill>
                <a:effectLst/>
                <a:latin typeface="Footlight MT Light" panose="0204060206030A020304" pitchFamily="18" charset="0"/>
              </a:rPr>
              <a:t> method to handle potential errors.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The AI model can help with incorporating the API key in the request URL and managing the necessary authentication parameters.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Data Parsing: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GitHub Copilot assists in parsing the API response by suggesting the appropriate syntax for accessing specific data fields. For example, it can suggest accessing the weather description or temperature from the JSON response.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Copilot can also provide suggestions for transforming and formatting the data before displaying it to the user. This could involve converting temperature units or formatting the output in a more readable way.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Error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When it comes to error handling, Copilot provides suggestions for catching and handling different types of exceptions. For example, it suggests using </a:t>
            </a:r>
            <a:r>
              <a:rPr kumimoji="0" lang="en-US" altLang="en-US" sz="1200" b="1" i="0" u="none" strike="noStrike" cap="none" normalizeH="0" baseline="0" dirty="0" err="1">
                <a:ln>
                  <a:noFill/>
                </a:ln>
                <a:solidFill>
                  <a:srgbClr val="374151"/>
                </a:solidFill>
                <a:effectLst/>
                <a:latin typeface="Footlight MT Light" panose="0204060206030A020304" pitchFamily="18" charset="0"/>
              </a:rPr>
              <a:t>requests.exceptions.HTTPError</a:t>
            </a:r>
            <a:r>
              <a:rPr kumimoji="0" lang="en-US" altLang="en-US" sz="1200" b="0" i="0" u="none" strike="noStrike" cap="none" normalizeH="0" baseline="0" dirty="0">
                <a:ln>
                  <a:noFill/>
                </a:ln>
                <a:solidFill>
                  <a:srgbClr val="374151"/>
                </a:solidFill>
                <a:effectLst/>
                <a:latin typeface="Footlight MT Light" panose="0204060206030A020304" pitchFamily="18" charset="0"/>
              </a:rPr>
              <a:t> to handle HTTP-related errors and </a:t>
            </a:r>
            <a:r>
              <a:rPr kumimoji="0" lang="en-US" altLang="en-US" sz="1200" b="1" i="0" u="none" strike="noStrike" cap="none" normalizeH="0" baseline="0" dirty="0" err="1">
                <a:ln>
                  <a:noFill/>
                </a:ln>
                <a:solidFill>
                  <a:srgbClr val="374151"/>
                </a:solidFill>
                <a:effectLst/>
                <a:latin typeface="Footlight MT Light" panose="0204060206030A020304" pitchFamily="18" charset="0"/>
              </a:rPr>
              <a:t>requests.exceptions.RequestException</a:t>
            </a:r>
            <a:r>
              <a:rPr kumimoji="0" lang="en-US" altLang="en-US" sz="1200" b="0" i="0" u="none" strike="noStrike" cap="none" normalizeH="0" baseline="0" dirty="0">
                <a:ln>
                  <a:noFill/>
                </a:ln>
                <a:solidFill>
                  <a:srgbClr val="374151"/>
                </a:solidFill>
                <a:effectLst/>
                <a:latin typeface="Footlight MT Light" panose="0204060206030A020304" pitchFamily="18" charset="0"/>
              </a:rPr>
              <a:t> to handle general request errors.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Copilot can also provide suggestions for logging or displaying error messages to the user, helping to improve error reporting and debugging capabilities.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Intelligent Code Completion: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Footlight MT Light" panose="0204060206030A020304" pitchFamily="18" charset="0"/>
              </a:rPr>
              <a:t>GitHub Copilot's AI model has been trained on a vast codebase and can provide context-aware code completions. It analyzes the code being written and offers suggestions based on common coding patterns and best practices, which can significantly speed up development and reduce the chances of introducing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Footlight MT Light" panose="0204060206030A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Source code in zip file / </a:t>
            </a:r>
            <a:r>
              <a:rPr kumimoji="0" lang="en-US" sz="2400" b="1" i="0" u="none" strike="noStrike" kern="1200" cap="none" spc="0" normalizeH="0" baseline="0" noProof="0" dirty="0" err="1">
                <a:ln>
                  <a:noFill/>
                </a:ln>
                <a:solidFill>
                  <a:srgbClr val="1D1D1D"/>
                </a:solidFill>
                <a:effectLst/>
                <a:uLnTx/>
                <a:uFillTx/>
                <a:latin typeface="Verdana"/>
                <a:ea typeface="Verdana"/>
                <a:cs typeface="Verdana"/>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 link</a:t>
            </a:r>
            <a:r>
              <a:rPr kumimoji="0" lang="en-US" sz="2400" b="1" i="0" u="none" strike="noStrike" kern="1200" cap="none" spc="0" normalizeH="0" noProof="0" dirty="0">
                <a:ln>
                  <a:noFill/>
                </a:ln>
                <a:solidFill>
                  <a:srgbClr val="1D1D1D"/>
                </a:solidFill>
                <a:effectLst/>
                <a:uLnTx/>
                <a:uFillTx/>
                <a:latin typeface="Verdana"/>
                <a:ea typeface="Verdana"/>
                <a:cs typeface="Verdana"/>
                <a:sym typeface="Verdana"/>
              </a:rPr>
              <a:t> :</a:t>
            </a:r>
            <a:endPar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7D5BB6F8-79A5-F1B7-F9B5-8C68F830031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59DBDDA0-5339-9A95-44EA-7DAE67C91E6A}"/>
              </a:ext>
            </a:extLst>
          </p:cNvPr>
          <p:cNvSpPr txBox="1"/>
          <p:nvPr/>
        </p:nvSpPr>
        <p:spPr>
          <a:xfrm flipH="1">
            <a:off x="1619672" y="2636912"/>
            <a:ext cx="4346769" cy="369332"/>
          </a:xfrm>
          <a:prstGeom prst="rect">
            <a:avLst/>
          </a:prstGeom>
          <a:noFill/>
        </p:spPr>
        <p:txBody>
          <a:bodyPr wrap="square" rtlCol="0">
            <a:spAutoFit/>
          </a:bodyPr>
          <a:lstStyle/>
          <a:p>
            <a:r>
              <a:rPr lang="en-IN" dirty="0">
                <a:latin typeface="Footlight MT Light" panose="0204060206030A020304" pitchFamily="18" charset="0"/>
              </a:rPr>
              <a:t>https://github.com/jc8223/WeatherApp</a:t>
            </a:r>
          </a:p>
        </p:txBody>
      </p:sp>
    </p:spTree>
    <p:extLst>
      <p:ext uri="{BB962C8B-B14F-4D97-AF65-F5344CB8AC3E}">
        <p14:creationId xmlns:p14="http://schemas.microsoft.com/office/powerpoint/2010/main" val="27887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9788" y="836712"/>
            <a:ext cx="8520600" cy="1428760"/>
          </a:xfrm>
          <a:prstGeom prst="rect">
            <a:avLst/>
          </a:prstGeom>
        </p:spPr>
        <p:txBody>
          <a:bodyPr spcFirstLastPara="1" vert="horz" wrap="square" lIns="91425" tIns="91425" rIns="91425" bIns="91425" rtlCol="0" anchor="t" anchorCtr="0">
            <a:normAutofit fontScale="97500"/>
          </a:bodyPr>
          <a:lstStyle/>
          <a:p>
            <a:pPr>
              <a:lnSpc>
                <a:spcPct val="115000"/>
              </a:lnSpc>
              <a:buClr>
                <a:schemeClr val="dk1"/>
              </a:buClr>
              <a:buSzPct val="45833"/>
              <a:defRPr/>
            </a:pPr>
            <a:r>
              <a:rPr kumimoji="0" lang="en-US" sz="2400" b="1" i="0" u="none" strike="noStrike" kern="1200" cap="none" spc="0" normalizeH="0" baseline="0" noProof="0" dirty="0">
                <a:ln>
                  <a:noFill/>
                </a:ln>
                <a:effectLst/>
                <a:uLnTx/>
                <a:uFillTx/>
                <a:latin typeface="Verdana"/>
                <a:ea typeface="Verdana"/>
                <a:cs typeface="Verdana"/>
                <a:sym typeface="Verdana"/>
              </a:rPr>
              <a:t>Execution Demo(Video/Screenshots) showing usage of the</a:t>
            </a:r>
            <a:r>
              <a:rPr lang="en-US" sz="2400" b="1" dirty="0">
                <a:latin typeface="Verdana"/>
                <a:ea typeface="Verdana"/>
                <a:cs typeface="Verdana"/>
                <a:sym typeface="Verdana"/>
              </a:rPr>
              <a:t> </a:t>
            </a:r>
            <a:r>
              <a:rPr lang="en-US" sz="2400" b="1" dirty="0">
                <a:latin typeface="Verdana"/>
                <a:ea typeface="Verdana"/>
                <a:cs typeface="+mn-lt"/>
                <a:sym typeface="Verdana"/>
              </a:rPr>
              <a:t>GitHub Copilot</a:t>
            </a:r>
            <a:r>
              <a:rPr lang="en-US" sz="2400" b="1" dirty="0">
                <a:latin typeface="Verdana"/>
                <a:ea typeface="Verdana"/>
                <a:cs typeface="Verdana"/>
                <a:sym typeface="Verdana"/>
              </a:rPr>
              <a:t> </a:t>
            </a:r>
            <a:r>
              <a:rPr kumimoji="0" lang="en-US" sz="2400" b="1" i="0" u="none" strike="noStrike" kern="1200" cap="none" spc="0" normalizeH="0" baseline="0" noProof="0" dirty="0">
                <a:ln>
                  <a:noFill/>
                </a:ln>
                <a:effectLst/>
                <a:uLnTx/>
                <a:uFillTx/>
                <a:latin typeface="Verdana"/>
                <a:ea typeface="Verdana"/>
                <a:cs typeface="Verdana"/>
                <a:sym typeface="Verdana"/>
              </a:rPr>
              <a:t>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2E7EC5E0-2CDE-3830-8883-4FA73CDACCF3}"/>
              </a:ext>
            </a:extLst>
          </p:cNvPr>
          <p:cNvPicPr>
            <a:picLocks noChangeAspect="1"/>
          </p:cNvPicPr>
          <p:nvPr/>
        </p:nvPicPr>
        <p:blipFill>
          <a:blip r:embed="rId3"/>
          <a:stretch>
            <a:fillRect/>
          </a:stretch>
        </p:blipFill>
        <p:spPr>
          <a:xfrm>
            <a:off x="1403648" y="2470059"/>
            <a:ext cx="6120680" cy="39614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7158" y="92867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Additional </a:t>
            </a:r>
            <a:r>
              <a:rPr lang="en-IN" sz="2400" b="1" dirty="0">
                <a:latin typeface="Verdana" panose="020B0604030504040204" pitchFamily="34" charset="0"/>
                <a:ea typeface="Verdana" panose="020B0604030504040204" pitchFamily="34" charset="0"/>
                <a:cs typeface="+mj-cs"/>
              </a:rPr>
              <a:t>comments</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 (</a:t>
            </a:r>
            <a:r>
              <a:rPr lang="en-IN" sz="2400" b="1" dirty="0">
                <a:latin typeface="Verdana" panose="020B0604030504040204" pitchFamily="34" charset="0"/>
                <a:ea typeface="Verdana" panose="020B0604030504040204" pitchFamily="34" charset="0"/>
                <a:cs typeface="+mj-cs"/>
              </a:rPr>
              <a:t>optional</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a:t>
            </a:r>
          </a:p>
        </p:txBody>
      </p:sp>
      <p:pic>
        <p:nvPicPr>
          <p:cNvPr id="4" name="Picture 3">
            <a:extLst>
              <a:ext uri="{FF2B5EF4-FFF2-40B4-BE49-F238E27FC236}">
                <a16:creationId xmlns:a16="http://schemas.microsoft.com/office/drawing/2014/main" id="{D4D33FAC-22B5-8BDD-AFA1-3035A0CFBBA2}"/>
              </a:ext>
            </a:extLst>
          </p:cNvPr>
          <p:cNvPicPr>
            <a:picLocks noChangeAspect="1"/>
          </p:cNvPicPr>
          <p:nvPr/>
        </p:nvPicPr>
        <p:blipFill>
          <a:blip r:embed="rId2"/>
          <a:stretch>
            <a:fillRect/>
          </a:stretch>
        </p:blipFill>
        <p:spPr>
          <a:xfrm>
            <a:off x="6792583" y="190680"/>
            <a:ext cx="2057400" cy="438150"/>
          </a:xfrm>
          <a:prstGeom prst="rect">
            <a:avLst/>
          </a:prstGeom>
        </p:spPr>
      </p:pic>
      <p:sp>
        <p:nvSpPr>
          <p:cNvPr id="6" name="Rectangle 2">
            <a:extLst>
              <a:ext uri="{FF2B5EF4-FFF2-40B4-BE49-F238E27FC236}">
                <a16:creationId xmlns:a16="http://schemas.microsoft.com/office/drawing/2014/main" id="{0BBA1A1C-2151-A6B2-D87F-2963CA842035}"/>
              </a:ext>
            </a:extLst>
          </p:cNvPr>
          <p:cNvSpPr>
            <a:spLocks noChangeArrowheads="1"/>
          </p:cNvSpPr>
          <p:nvPr/>
        </p:nvSpPr>
        <p:spPr bwMode="auto">
          <a:xfrm>
            <a:off x="360041" y="2337601"/>
            <a:ext cx="8100392"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Footlight MT Light" panose="0204060206030A020304" pitchFamily="18" charset="0"/>
              </a:rPr>
              <a:t>Install the required dependencies, including </a:t>
            </a:r>
            <a:r>
              <a:rPr kumimoji="0" lang="en-US" altLang="en-US" b="1" i="0" u="none" strike="noStrike" cap="none" normalizeH="0" baseline="0" dirty="0">
                <a:ln>
                  <a:noFill/>
                </a:ln>
                <a:solidFill>
                  <a:schemeClr val="tx1"/>
                </a:solidFill>
                <a:effectLst/>
                <a:latin typeface="Footlight MT Light" panose="0204060206030A020304" pitchFamily="18" charset="0"/>
              </a:rPr>
              <a:t>requests</a:t>
            </a:r>
            <a:r>
              <a:rPr kumimoji="0" lang="en-US" altLang="en-US" b="0" i="0" u="none" strike="noStrike" cap="none" normalizeH="0" baseline="0" dirty="0">
                <a:ln>
                  <a:noFill/>
                </a:ln>
                <a:solidFill>
                  <a:srgbClr val="374151"/>
                </a:solidFill>
                <a:effectLst/>
                <a:latin typeface="Footlight MT Light" panose="0204060206030A020304" pitchFamily="18" charset="0"/>
              </a:rPr>
              <a:t> and </a:t>
            </a:r>
            <a:r>
              <a:rPr kumimoji="0" lang="en-US" altLang="en-US" b="1" i="0" u="none" strike="noStrike" cap="none" normalizeH="0" baseline="0" dirty="0" err="1">
                <a:ln>
                  <a:noFill/>
                </a:ln>
                <a:solidFill>
                  <a:schemeClr val="tx1"/>
                </a:solidFill>
                <a:effectLst/>
                <a:latin typeface="Footlight MT Light" panose="0204060206030A020304" pitchFamily="18" charset="0"/>
              </a:rPr>
              <a:t>argparse</a:t>
            </a:r>
            <a:r>
              <a:rPr kumimoji="0" lang="en-US" altLang="en-US" b="0" i="0" u="none" strike="noStrike" cap="none" normalizeH="0" baseline="0" dirty="0">
                <a:ln>
                  <a:noFill/>
                </a:ln>
                <a:solidFill>
                  <a:srgbClr val="374151"/>
                </a:solidFill>
                <a:effectLst/>
                <a:latin typeface="Footlight MT Light" panose="0204060206030A020304" pitchFamily="18" charset="0"/>
              </a:rPr>
              <a:t>, using </a:t>
            </a:r>
            <a:r>
              <a:rPr kumimoji="0" lang="en-US" altLang="en-US" b="1" i="0" u="none" strike="noStrike" cap="none" normalizeH="0" baseline="0" dirty="0">
                <a:ln>
                  <a:noFill/>
                </a:ln>
                <a:solidFill>
                  <a:schemeClr val="tx1"/>
                </a:solidFill>
                <a:effectLst/>
                <a:latin typeface="Footlight MT Light" panose="0204060206030A020304" pitchFamily="18" charset="0"/>
              </a:rPr>
              <a:t>pip install</a:t>
            </a:r>
            <a:r>
              <a:rPr kumimoji="0" lang="en-US" altLang="en-US" b="0" i="0" u="none" strike="noStrike" cap="none" normalizeH="0" baseline="0" dirty="0">
                <a:ln>
                  <a:noFill/>
                </a:ln>
                <a:solidFill>
                  <a:schemeClr val="tx1"/>
                </a:solidFill>
                <a:effectLst/>
                <a:latin typeface="Footlight MT Light" panose="0204060206030A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648</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Footlight MT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Jatin Kumar</cp:lastModifiedBy>
  <cp:revision>77</cp:revision>
  <dcterms:created xsi:type="dcterms:W3CDTF">2022-04-28T06:07:44Z</dcterms:created>
  <dcterms:modified xsi:type="dcterms:W3CDTF">2023-06-08T13:53:36Z</dcterms:modified>
</cp:coreProperties>
</file>