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729" r:id="rId5"/>
    <p:sldId id="789" r:id="rId6"/>
    <p:sldId id="775" r:id="rId7"/>
    <p:sldId id="770" r:id="rId8"/>
    <p:sldId id="790" r:id="rId9"/>
    <p:sldId id="772" r:id="rId10"/>
    <p:sldId id="806" r:id="rId11"/>
    <p:sldId id="773" r:id="rId12"/>
    <p:sldId id="808" r:id="rId13"/>
    <p:sldId id="780" r:id="rId14"/>
    <p:sldId id="788" r:id="rId15"/>
    <p:sldId id="804" r:id="rId16"/>
    <p:sldId id="809" r:id="rId17"/>
    <p:sldId id="810" r:id="rId18"/>
    <p:sldId id="807" r:id="rId19"/>
    <p:sldId id="781" r:id="rId20"/>
    <p:sldId id="774" r:id="rId21"/>
    <p:sldId id="777" r:id="rId22"/>
    <p:sldId id="783" r:id="rId23"/>
    <p:sldId id="785" r:id="rId24"/>
    <p:sldId id="784" r:id="rId25"/>
  </p:sldIdLst>
  <p:sldSz cx="12192000" cy="6858000"/>
  <p:notesSz cx="6797675" cy="9926638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Estelle" initials="NE" lastIdx="2" clrIdx="0">
    <p:extLst>
      <p:ext uri="{19B8F6BF-5375-455C-9EA6-DF929625EA0E}">
        <p15:presenceInfo xmlns:p15="http://schemas.microsoft.com/office/powerpoint/2012/main" userId="S-1-5-21-241061609-2555258192-2090595879-284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FF"/>
    <a:srgbClr val="00B9FF"/>
    <a:srgbClr val="FF9966"/>
    <a:srgbClr val="CB3524"/>
    <a:srgbClr val="F2AF00"/>
    <a:srgbClr val="009581"/>
    <a:srgbClr val="FF6600"/>
    <a:srgbClr val="003C5A"/>
    <a:srgbClr val="009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C7CCF-3546-09F9-AA86-E37E7F799FBD}" v="7" dt="2020-06-10T16:34:02.829"/>
    <p1510:client id="{579478A6-FE71-4D71-BB47-D665CD3CABC2}" v="8" dt="2020-06-10T16:40:56.989"/>
    <p1510:client id="{9ACAE188-0524-795C-392F-E072BF555FBA}" v="196" dt="2020-06-15T09:34:40.903"/>
    <p1510:client id="{9FE5EF1E-6547-F926-A279-41B9E92B1B8A}" v="1238" dt="2020-06-15T08:09:13.190"/>
    <p1510:client id="{B39351E7-E32A-4ED4-847D-32F3EFB30680}" v="2" dt="2020-06-25T05:59:11.047"/>
    <p1510:client id="{BC992F02-8C50-5EE2-D011-12B58DA59930}" v="678" dt="2020-06-09T19:30:01.919"/>
    <p1510:client id="{D4F3211C-ECBE-4833-B6EF-E470741E8CCC}" v="1" dt="2020-06-17T15:54:54.876"/>
    <p1510:client id="{DB9455CA-402A-3439-BE49-E200A23D951C}" v="1241" dt="2020-06-15T08:42:56.626"/>
    <p1510:client id="{E2EF88FB-544D-E57C-65C4-73166D658F19}" v="11" dt="2020-07-16T09:06:49.315"/>
    <p1510:client id="{E6984A25-E025-1394-5A24-3B49941A9380}" v="69" dt="2020-06-11T15:47:13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beza" userId="S::jose.cabeza@fr.clara.net::77163a8f-7886-4dae-82dd-6901f4ed6a7d" providerId="AD" clId="Web-{E2EF88FB-544D-E57C-65C4-73166D658F19}"/>
    <pc:docChg chg="modSld">
      <pc:chgData name="Jose Cabeza" userId="S::jose.cabeza@fr.clara.net::77163a8f-7886-4dae-82dd-6901f4ed6a7d" providerId="AD" clId="Web-{E2EF88FB-544D-E57C-65C4-73166D658F19}" dt="2020-07-16T09:06:49.315" v="10" actId="14100"/>
      <pc:docMkLst>
        <pc:docMk/>
      </pc:docMkLst>
      <pc:sldChg chg="modSp">
        <pc:chgData name="Jose Cabeza" userId="S::jose.cabeza@fr.clara.net::77163a8f-7886-4dae-82dd-6901f4ed6a7d" providerId="AD" clId="Web-{E2EF88FB-544D-E57C-65C4-73166D658F19}" dt="2020-07-16T09:06:49.315" v="10" actId="14100"/>
        <pc:sldMkLst>
          <pc:docMk/>
          <pc:sldMk cId="96962757" sldId="773"/>
        </pc:sldMkLst>
        <pc:picChg chg="mod">
          <ac:chgData name="Jose Cabeza" userId="S::jose.cabeza@fr.clara.net::77163a8f-7886-4dae-82dd-6901f4ed6a7d" providerId="AD" clId="Web-{E2EF88FB-544D-E57C-65C4-73166D658F19}" dt="2020-07-16T09:06:49.315" v="10" actId="14100"/>
          <ac:picMkLst>
            <pc:docMk/>
            <pc:sldMk cId="96962757" sldId="773"/>
            <ac:picMk id="4" creationId="{5786DEC9-FD77-48F7-9B55-5B589C8A11A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16/07/2020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5T07:50:06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14649 7449 6975 0 0,'0'-32'0'0'0,"0"32"-6975"0"0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prstGeom prst="rect">
            <a:avLst/>
          </a:prstGeo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>
                <a:latin typeface="Corbel" panose="020B0503020204020204" pitchFamily="34" charset="0"/>
              </a:defRPr>
            </a:lvl1pPr>
          </a:lstStyle>
          <a:p>
            <a:endParaRPr lang="id-ID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790266" y="528320"/>
            <a:ext cx="4978401" cy="644208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rgbClr val="003C5A"/>
                </a:solidFill>
                <a:latin typeface="Corbel" panose="020B0503020204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3"/>
          </p:nvPr>
        </p:nvSpPr>
        <p:spPr>
          <a:xfrm>
            <a:off x="11053621" y="6345186"/>
            <a:ext cx="431079" cy="38908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1_Colon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936802"/>
            <a:ext cx="10905239" cy="253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kern="0" spc="20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</a:defRPr>
            </a:lvl1pPr>
          </a:lstStyle>
          <a:p>
            <a:pPr lvl="0"/>
            <a:endParaRPr lang="id-ID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50581" y="1595438"/>
            <a:ext cx="10904538" cy="4611687"/>
          </a:xfrm>
          <a:prstGeom prst="rect">
            <a:avLst/>
          </a:prstGeom>
        </p:spPr>
        <p:txBody>
          <a:bodyPr numCol="1"/>
          <a:lstStyle>
            <a:lvl1pPr marL="228589" indent="-228589">
              <a:buFontTx/>
              <a:buBlip>
                <a:blip r:embed="rId2"/>
              </a:buBlip>
              <a:defRPr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defRPr>
            </a:lvl1pPr>
            <a:lvl2pPr marL="685766" indent="-228589">
              <a:buFontTx/>
              <a:buBlip>
                <a:blip r:embed="rId3"/>
              </a:buBlip>
              <a:defRPr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defRPr>
            </a:lvl2pPr>
            <a:lvl3pPr marL="1142942" indent="-228589">
              <a:buFontTx/>
              <a:buBlip>
                <a:blip r:embed="rId4"/>
              </a:buBlip>
              <a:defRPr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defRPr>
            </a:lvl3pPr>
            <a:lvl4pPr>
              <a:buClr>
                <a:srgbClr val="003C5A"/>
              </a:buClr>
              <a:defRPr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defRPr>
            </a:lvl4pPr>
            <a:lvl5pPr marL="2057298" indent="-228589">
              <a:buClr>
                <a:srgbClr val="00B9FF"/>
              </a:buClr>
              <a:buFont typeface="Wingdings" panose="05000000000000000000" pitchFamily="2" charset="2"/>
              <a:buChar char="ü"/>
              <a:defRPr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7"/>
          </p:nvPr>
        </p:nvSpPr>
        <p:spPr>
          <a:xfrm>
            <a:off x="11053621" y="6345186"/>
            <a:ext cx="431079" cy="38908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650875" y="365125"/>
            <a:ext cx="10904945" cy="571677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11053621" y="6345186"/>
            <a:ext cx="431079" cy="38908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re 9"/>
          <p:cNvSpPr>
            <a:spLocks noGrp="1"/>
          </p:cNvSpPr>
          <p:nvPr>
            <p:ph type="title"/>
          </p:nvPr>
        </p:nvSpPr>
        <p:spPr>
          <a:xfrm>
            <a:off x="650875" y="365125"/>
            <a:ext cx="10904945" cy="571677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936802"/>
            <a:ext cx="10905239" cy="253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kern="0" spc="20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  <a:ea typeface="Corbel" panose="020B0503020204020204" pitchFamily="34" charset="0"/>
              </a:defRPr>
            </a:lvl1pPr>
          </a:lstStyle>
          <a:p>
            <a:pPr lvl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e_1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50875" y="1179444"/>
            <a:ext cx="10904538" cy="5027682"/>
          </a:xfrm>
          <a:prstGeom prst="rect">
            <a:avLst/>
          </a:prstGeom>
        </p:spPr>
        <p:txBody>
          <a:bodyPr numCol="1">
            <a:noAutofit/>
          </a:bodyPr>
          <a:lstStyle>
            <a:lvl1pPr marL="355600" indent="-355600">
              <a:buClr>
                <a:schemeClr val="tx1">
                  <a:lumMod val="50000"/>
                  <a:lumOff val="50000"/>
                </a:schemeClr>
              </a:buClr>
              <a:buFont typeface="Segoe UI" panose="020B0502040204020203" pitchFamily="34" charset="0"/>
              <a:buChar char="●"/>
              <a:tabLst/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23900" indent="-368300">
              <a:buFontTx/>
              <a:buBlip>
                <a:blip r:embed="rId2"/>
              </a:buBlip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60463" indent="-246063">
              <a:buFontTx/>
              <a:buBlip>
                <a:blip r:embed="rId3"/>
              </a:buBlip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03C5A"/>
              </a:buClr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98" indent="-228589">
              <a:buClr>
                <a:srgbClr val="00B9FF"/>
              </a:buClr>
              <a:buFont typeface="Wingdings" panose="05000000000000000000" pitchFamily="2" charset="2"/>
              <a:buChar char="ü"/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noProof="0" err="1"/>
              <a:t>Modifiez</a:t>
            </a:r>
            <a:r>
              <a:rPr lang="en-GB" noProof="0"/>
              <a:t> les styles du </a:t>
            </a:r>
            <a:r>
              <a:rPr lang="en-GB" noProof="0" err="1"/>
              <a:t>texte</a:t>
            </a:r>
            <a:r>
              <a:rPr lang="en-GB" noProof="0"/>
              <a:t> du masque</a:t>
            </a:r>
          </a:p>
          <a:p>
            <a:pPr lvl="1"/>
            <a:r>
              <a:rPr lang="en-GB" noProof="0" err="1"/>
              <a:t>Deuxième</a:t>
            </a:r>
            <a:r>
              <a:rPr lang="en-GB" noProof="0"/>
              <a:t> </a:t>
            </a:r>
            <a:r>
              <a:rPr lang="en-GB" noProof="0" err="1"/>
              <a:t>niveau</a:t>
            </a:r>
            <a:endParaRPr lang="en-GB" noProof="0"/>
          </a:p>
          <a:p>
            <a:pPr lvl="2"/>
            <a:r>
              <a:rPr lang="en-GB" noProof="0" err="1"/>
              <a:t>Troisième</a:t>
            </a:r>
            <a:r>
              <a:rPr lang="en-GB" noProof="0"/>
              <a:t> </a:t>
            </a:r>
            <a:r>
              <a:rPr lang="en-GB" noProof="0" err="1"/>
              <a:t>niveau</a:t>
            </a:r>
            <a:endParaRPr lang="en-GB" noProof="0"/>
          </a:p>
          <a:p>
            <a:pPr lvl="3"/>
            <a:r>
              <a:rPr lang="en-GB" noProof="0" err="1"/>
              <a:t>Quatrième</a:t>
            </a:r>
            <a:r>
              <a:rPr lang="en-GB" noProof="0"/>
              <a:t> </a:t>
            </a:r>
            <a:r>
              <a:rPr lang="en-GB" noProof="0" err="1"/>
              <a:t>niveau</a:t>
            </a:r>
            <a:endParaRPr lang="en-GB" noProof="0"/>
          </a:p>
          <a:p>
            <a:pPr lvl="4"/>
            <a:r>
              <a:rPr lang="en-GB" noProof="0" err="1"/>
              <a:t>Cinquième</a:t>
            </a:r>
            <a:r>
              <a:rPr lang="en-GB" noProof="0"/>
              <a:t> </a:t>
            </a:r>
            <a:r>
              <a:rPr lang="en-GB" noProof="0" err="1"/>
              <a:t>niveau</a:t>
            </a:r>
            <a:endParaRPr lang="en-GB" noProof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650875" y="314325"/>
            <a:ext cx="10904945" cy="571677"/>
          </a:xfrm>
          <a:prstGeom prst="rect">
            <a:avLst/>
          </a:prstGeom>
        </p:spPr>
        <p:txBody>
          <a:bodyPr>
            <a:noAutofit/>
          </a:bodyPr>
          <a:lstStyle>
            <a:lvl1pPr marL="95250" indent="0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noProof="0" err="1"/>
              <a:t>Modifiez</a:t>
            </a:r>
            <a:r>
              <a:rPr lang="en-GB" noProof="0"/>
              <a:t> le style du titre</a:t>
            </a:r>
          </a:p>
        </p:txBody>
      </p:sp>
      <p:sp>
        <p:nvSpPr>
          <p:cNvPr id="14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10940143" y="6345186"/>
            <a:ext cx="544557" cy="38908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50875" y="365125"/>
            <a:ext cx="10833825" cy="78295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idx="1"/>
          </p:nvPr>
        </p:nvSpPr>
        <p:spPr>
          <a:xfrm>
            <a:off x="650874" y="1652905"/>
            <a:ext cx="1083382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10940143" y="6345186"/>
            <a:ext cx="544557" cy="38908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Espace réservé de la date 1"/>
          <p:cNvSpPr txBox="1">
            <a:spLocks/>
          </p:cNvSpPr>
          <p:nvPr userDrawn="1"/>
        </p:nvSpPr>
        <p:spPr>
          <a:xfrm>
            <a:off x="650874" y="6345185"/>
            <a:ext cx="923335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34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0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2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1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3" algn="l" defTabSz="91434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Information System Department / </a:t>
            </a:r>
            <a:r>
              <a:rPr lang="fr-FR"/>
              <a:t>Architecture &amp; Expertise                                         CONFIDENTIAL AND INTELLECTUAL PROPRIETARY</a:t>
            </a:r>
          </a:p>
        </p:txBody>
      </p:sp>
      <p:pic>
        <p:nvPicPr>
          <p:cNvPr id="1026" name="Picture 2" descr="https://upload.wikimedia.org/wikipedia/fr/thumb/3/3e/Logo_Legrand.svg/1280px-Logo_Legrand.svg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5" y="6465414"/>
            <a:ext cx="1075418" cy="2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1" r:id="rId2"/>
    <p:sldLayoutId id="2147483662" r:id="rId3"/>
    <p:sldLayoutId id="2147483722" r:id="rId4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200" kern="1200">
          <a:solidFill>
            <a:srgbClr val="003C5A"/>
          </a:solidFill>
          <a:latin typeface="Corbel" panose="020B0503020204020204" pitchFamily="34" charset="0"/>
          <a:ea typeface="Corbel" panose="020B0503020204020204" pitchFamily="34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Tx/>
        <a:buBlip>
          <a:blip r:embed="rId7"/>
        </a:buBlip>
        <a:defRPr lang="en-US" sz="2400" kern="1200" dirty="0" smtClean="0">
          <a:solidFill>
            <a:schemeClr val="bg1">
              <a:lumMod val="50000"/>
            </a:schemeClr>
          </a:solidFill>
          <a:effectLst/>
          <a:latin typeface="Corbel" panose="020B0503020204020204" pitchFamily="34" charset="0"/>
          <a:ea typeface="Corbel" panose="020B0503020204020204" pitchFamily="34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lang="en-US" sz="2000" kern="1200" dirty="0" smtClean="0">
          <a:solidFill>
            <a:schemeClr val="bg1">
              <a:lumMod val="50000"/>
            </a:schemeClr>
          </a:solidFill>
          <a:effectLst/>
          <a:latin typeface="Corbel" panose="020B0503020204020204" pitchFamily="34" charset="0"/>
          <a:ea typeface="Corbel" panose="020B0503020204020204" pitchFamily="34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lang="en-US" sz="1800" kern="1200" dirty="0" smtClean="0">
          <a:solidFill>
            <a:schemeClr val="bg1">
              <a:lumMod val="50000"/>
            </a:schemeClr>
          </a:solidFill>
          <a:effectLst/>
          <a:latin typeface="Corbel" panose="020B0503020204020204" pitchFamily="34" charset="0"/>
          <a:ea typeface="Corbel" panose="020B0503020204020204" pitchFamily="34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3C5A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>
              <a:lumMod val="50000"/>
            </a:schemeClr>
          </a:solidFill>
          <a:effectLst/>
          <a:latin typeface="Corbel" panose="020B0503020204020204" pitchFamily="34" charset="0"/>
          <a:ea typeface="Corbel" panose="020B0503020204020204" pitchFamily="34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B9FF"/>
        </a:buClr>
        <a:buFont typeface="Wingdings" panose="05000000000000000000" pitchFamily="2" charset="2"/>
        <a:buChar char="ü"/>
        <a:defRPr lang="en-US" sz="1600" kern="1200" dirty="0">
          <a:solidFill>
            <a:schemeClr val="bg1">
              <a:lumMod val="50000"/>
            </a:schemeClr>
          </a:solidFill>
          <a:effectLst/>
          <a:latin typeface="Corbel" panose="020B0503020204020204" pitchFamily="34" charset="0"/>
          <a:ea typeface="Corbel" panose="020B0503020204020204" pitchFamily="34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rpleg.sharepoint.com/sites/DSI/Architecture/_layouts/15/guestaccess.aspx?guestaccesstoken=RJP%2bL/d9XL/Ta0XSdmaSSTVN3YNc5wt24fob%2bz5918k%3d&amp;docid=2_110fd3d1db562475ab216e2feb0ecc839&amp;rev=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onenote:https://grpleg.sharepoint.com/sites/infrastructure_teams/Documents%20partages/Documentation/WikIT/Infrastructure.one#Services%20expected%20in%20contract&amp;section-id={B648FF6B-5183-4E3C-B68F-1F717336BE14}&amp;page-id={80C6E060-8A82-4AA4-8F30-B242CA68F199}&amp;end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506598" y="95742"/>
            <a:ext cx="5262069" cy="644208"/>
          </a:xfrm>
        </p:spPr>
        <p:txBody>
          <a:bodyPr>
            <a:normAutofit/>
          </a:bodyPr>
          <a:lstStyle/>
          <a:p>
            <a:r>
              <a:rPr lang="en-US" sz="2000" b="1"/>
              <a:t>Azure </a:t>
            </a:r>
            <a:r>
              <a:rPr lang="en-US" sz="2000" b="1" err="1"/>
              <a:t>Datacentre</a:t>
            </a:r>
            <a:endParaRPr lang="en-US" sz="2000" b="1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23"/>
          </p:nvPr>
        </p:nvSpPr>
        <p:spPr>
          <a:xfrm>
            <a:off x="11053621" y="5931527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00823" y="129746"/>
            <a:ext cx="781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60’</a:t>
            </a:r>
          </a:p>
        </p:txBody>
      </p:sp>
      <p:sp>
        <p:nvSpPr>
          <p:cNvPr id="21" name="Text Placeholder 33"/>
          <p:cNvSpPr txBox="1">
            <a:spLocks/>
          </p:cNvSpPr>
          <p:nvPr/>
        </p:nvSpPr>
        <p:spPr>
          <a:xfrm>
            <a:off x="7583722" y="993037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+mj-lt"/>
              </a:rPr>
              <a:t>Why we change ?</a:t>
            </a:r>
            <a:endParaRPr lang="en-US" sz="1600" b="1">
              <a:latin typeface="+mj-lt"/>
            </a:endParaRPr>
          </a:p>
        </p:txBody>
      </p:sp>
      <p:sp>
        <p:nvSpPr>
          <p:cNvPr id="22" name="Text Placeholder 33"/>
          <p:cNvSpPr txBox="1">
            <a:spLocks/>
          </p:cNvSpPr>
          <p:nvPr/>
        </p:nvSpPr>
        <p:spPr>
          <a:xfrm>
            <a:off x="7583722" y="2202927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GB" sz="1600" b="1">
                <a:solidFill>
                  <a:schemeClr val="tx1"/>
                </a:solidFill>
                <a:latin typeface="+mj-lt"/>
              </a:rPr>
              <a:t>Solution &amp; System integrator</a:t>
            </a:r>
            <a:endParaRPr lang="en-US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 Placeholder 33"/>
          <p:cNvSpPr txBox="1">
            <a:spLocks/>
          </p:cNvSpPr>
          <p:nvPr/>
        </p:nvSpPr>
        <p:spPr>
          <a:xfrm>
            <a:off x="7583722" y="5240370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+mj-lt"/>
              </a:rPr>
              <a:t>Macro planning</a:t>
            </a:r>
            <a:endParaRPr lang="en-US" sz="1600" b="1">
              <a:latin typeface="+mj-lt"/>
            </a:endParaRPr>
          </a:p>
        </p:txBody>
      </p:sp>
      <p:sp>
        <p:nvSpPr>
          <p:cNvPr id="29" name="Text Placeholder 33"/>
          <p:cNvSpPr txBox="1">
            <a:spLocks/>
          </p:cNvSpPr>
          <p:nvPr/>
        </p:nvSpPr>
        <p:spPr>
          <a:xfrm>
            <a:off x="7583722" y="4041750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GB" sz="1600" b="1" err="1">
                <a:solidFill>
                  <a:schemeClr val="tx1"/>
                </a:solidFill>
                <a:latin typeface="+mj-lt"/>
              </a:rPr>
              <a:t>Responsabilities</a:t>
            </a:r>
            <a:r>
              <a:rPr lang="en-GB" sz="1600" b="1">
                <a:solidFill>
                  <a:schemeClr val="tx1"/>
                </a:solidFill>
                <a:latin typeface="+mj-lt"/>
              </a:rPr>
              <a:t> (RACI)</a:t>
            </a:r>
            <a:endParaRPr lang="en-US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8" t="1587" r="17262" b="2061"/>
          <a:stretch/>
        </p:blipFill>
        <p:spPr bwMode="auto">
          <a:xfrm>
            <a:off x="-2" y="-8462"/>
            <a:ext cx="6290235" cy="685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33"/>
          <p:cNvSpPr txBox="1">
            <a:spLocks/>
          </p:cNvSpPr>
          <p:nvPr/>
        </p:nvSpPr>
        <p:spPr>
          <a:xfrm>
            <a:off x="7583722" y="343640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GB" sz="1600" b="1">
                <a:solidFill>
                  <a:schemeClr val="tx1"/>
                </a:solidFill>
                <a:latin typeface="+mj-lt"/>
              </a:rPr>
              <a:t>Main Challenges</a:t>
            </a:r>
            <a:endParaRPr lang="en-US" sz="16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 Placeholder 33"/>
          <p:cNvSpPr txBox="1">
            <a:spLocks/>
          </p:cNvSpPr>
          <p:nvPr/>
        </p:nvSpPr>
        <p:spPr>
          <a:xfrm>
            <a:off x="7583722" y="1580939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sz="1600" b="1">
                <a:solidFill>
                  <a:schemeClr val="tx1"/>
                </a:solidFill>
                <a:latin typeface="+mj-lt"/>
              </a:rPr>
              <a:t>Expectations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5088" y="830160"/>
            <a:ext cx="454288" cy="4777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55088" y="1443964"/>
            <a:ext cx="454288" cy="4777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5088" y="2057768"/>
            <a:ext cx="454288" cy="47776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60912" y="3285376"/>
            <a:ext cx="454288" cy="477763"/>
          </a:xfrm>
          <a:prstGeom prst="rect">
            <a:avLst/>
          </a:prstGeom>
          <a:solidFill>
            <a:srgbClr val="F2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55088" y="3899180"/>
            <a:ext cx="454288" cy="477763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60912" y="5150282"/>
            <a:ext cx="454288" cy="477763"/>
          </a:xfrm>
          <a:prstGeom prst="rect">
            <a:avLst/>
          </a:prstGeom>
          <a:solidFill>
            <a:srgbClr val="CB3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33"/>
          <p:cNvSpPr txBox="1">
            <a:spLocks/>
          </p:cNvSpPr>
          <p:nvPr/>
        </p:nvSpPr>
        <p:spPr>
          <a:xfrm>
            <a:off x="7583722" y="2815739"/>
            <a:ext cx="3895154" cy="186753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sz="1600" b="1">
                <a:solidFill>
                  <a:schemeClr val="tx1"/>
                </a:solidFill>
                <a:latin typeface="+mj-lt"/>
              </a:rPr>
              <a:t>Architecture / Security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60912" y="2671572"/>
            <a:ext cx="454288" cy="477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7583722" y="4665616"/>
            <a:ext cx="3895154" cy="185957"/>
          </a:xfrm>
          <a:prstGeom prst="rect">
            <a:avLst/>
          </a:prstGeom>
          <a:noFill/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+mj-lt"/>
              </a:rPr>
              <a:t>Costs</a:t>
            </a:r>
            <a:endParaRPr lang="en-US" sz="1600" b="1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60912" y="4517178"/>
            <a:ext cx="454288" cy="477763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393371" y="6033689"/>
            <a:ext cx="368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hlinkClick r:id="rId3"/>
              </a:rPr>
              <a:t>See Architecture Project Governance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63239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360" y="1139310"/>
            <a:ext cx="10833825" cy="5067526"/>
          </a:xfrm>
          <a:prstGeom prst="rect">
            <a:avLst/>
          </a:prstGeom>
        </p:spPr>
        <p:txBody>
          <a:bodyPr vert="horz" lIns="0" tIns="45720" rIns="91440" bIns="45720" numCol="1" rtlCol="0">
            <a:noAutofit/>
          </a:bodyPr>
          <a:lstStyle/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measures for reinforced security</a:t>
            </a:r>
          </a:p>
          <a:p>
            <a:pPr lvl="1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Azure Firewall PaaS for North-South and East-West FW, deployed in reference Azure Architecture </a:t>
            </a:r>
          </a:p>
          <a:p>
            <a:pPr lvl="1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</a:pPr>
            <a:r>
              <a:rPr lang="en-GB"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NSG chained on top of Azure Firewall (2 FW stacks for countermeasures against mistaken configs)</a:t>
            </a:r>
          </a:p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Identity Management.</a:t>
            </a:r>
          </a:p>
          <a:p>
            <a:pPr lvl="1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All accesses are through DevOps in Azure, so full RBAC + AD account + MFA</a:t>
            </a:r>
          </a:p>
          <a:p>
            <a:pPr lvl="1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of managed identities for components that can benefit from it for increased security (no secret exchange needed) </a:t>
            </a:r>
          </a:p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Sensitive Passwords ( server creation / AD / firewall / service </a:t>
            </a:r>
            <a:r>
              <a:rPr lang="en-GB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acounts</a:t>
            </a: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Passwords are stored in Azure </a:t>
            </a:r>
            <a:r>
              <a:rPr lang="en-GB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KeyVault</a:t>
            </a: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admins/partners do not require to know the passwords to deploy servers </a:t>
            </a: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Dumping/lurking passwords from </a:t>
            </a:r>
            <a:r>
              <a:rPr lang="en-GB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logs/debug logs is hidden by </a:t>
            </a:r>
            <a:r>
              <a:rPr lang="en-GB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with ********</a:t>
            </a:r>
          </a:p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Administration Network</a:t>
            </a: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deployment actions are allowed ONLY from Azure DevOps</a:t>
            </a: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Administration actions are allowed only from a bastion service in the Azure network</a:t>
            </a: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endParaRPr lang="en-GB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</a:pPr>
            <a:endParaRPr lang="en-GB" sz="160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2191999" cy="79209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Security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662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360" y="1139310"/>
            <a:ext cx="10833825" cy="5067526"/>
          </a:xfrm>
          <a:prstGeom prst="rect">
            <a:avLst/>
          </a:prstGeom>
        </p:spPr>
        <p:txBody>
          <a:bodyPr vert="horz" lIns="0" tIns="45720" rIns="91440" bIns="45720" numCol="1" rtlCol="0">
            <a:noAutofit/>
          </a:bodyPr>
          <a:lstStyle/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Audit and trail Logs</a:t>
            </a:r>
          </a:p>
          <a:p>
            <a:pPr lvl="1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All activities are traced, from DevOps to Azure subscription deployments and activities.</a:t>
            </a:r>
          </a:p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Integrated Log Analytics </a:t>
            </a:r>
          </a:p>
          <a:p>
            <a:pPr lvl="1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all components of the datacentre, and all networks, firewall, VMs, PaaS services, are logged in a unified space for ease of correlation and analysis.</a:t>
            </a:r>
          </a:p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Security </a:t>
            </a:r>
            <a:r>
              <a:rPr lang="en-GB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Center</a:t>
            </a:r>
            <a:endParaRPr lang="en-GB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Provides Just in Time access to exposed VMs (DMVPN Public access for example)</a:t>
            </a: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Performs </a:t>
            </a:r>
            <a:r>
              <a:rPr lang="en-GB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Vulnerabily</a:t>
            </a: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scans every 4 hours and provides reports with CVSS scores for prioritizing actions</a:t>
            </a:r>
          </a:p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Updates</a:t>
            </a: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VMs are under Update management, Windows and Linux are up to date</a:t>
            </a: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tracking (automated RFC…), and Inventory (automated </a:t>
            </a:r>
            <a:r>
              <a:rPr lang="en-GB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GRPLeg</a:t>
            </a: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Server list…)</a:t>
            </a:r>
          </a:p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Backup</a:t>
            </a:r>
          </a:p>
          <a:p>
            <a:pPr marL="812770" lvl="1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environments are protected by Commvault with data replicated across 2 different subscriptions with air-gap for data security. Following the same Group protection policies.</a:t>
            </a:r>
          </a:p>
          <a:p>
            <a:pPr lvl="1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</a:pPr>
            <a:endParaRPr lang="en-GB" sz="160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2191999" cy="79209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Security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366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Datacentre for India – Mumbai OnPrem migration</a:t>
            </a:r>
          </a:p>
          <a:p>
            <a:pPr lvl="1"/>
            <a:r>
              <a:rPr lang="en-GB"/>
              <a:t>Migrate actual workload in Mumbai to Azure to overcome local obsolescence and provide capacity to grow the IT Services</a:t>
            </a:r>
          </a:p>
          <a:p>
            <a:r>
              <a:rPr lang="en-GB"/>
              <a:t>India Numeric UPS SAP </a:t>
            </a:r>
          </a:p>
          <a:p>
            <a:pPr lvl="1"/>
            <a:r>
              <a:rPr lang="en-GB"/>
              <a:t>Migrate the SAP Numeric UPS instance from Win 2008 R2 Oracle DB based ECC to Azure on Win 2019 Sybase based ECC</a:t>
            </a:r>
          </a:p>
          <a:p>
            <a:r>
              <a:rPr lang="en-GB"/>
              <a:t>LNCA Milestone SAP : </a:t>
            </a:r>
          </a:p>
          <a:p>
            <a:pPr lvl="1"/>
            <a:r>
              <a:rPr lang="en-GB" err="1"/>
              <a:t>ReHost</a:t>
            </a:r>
            <a:r>
              <a:rPr lang="en-GB"/>
              <a:t> the Milestone SAP instance in Azure and converge all other division SAP instance into one.</a:t>
            </a:r>
          </a:p>
          <a:p>
            <a:r>
              <a:rPr lang="en-GB"/>
              <a:t>Windows 2008 R2 obsolescence: </a:t>
            </a:r>
          </a:p>
          <a:p>
            <a:pPr lvl="1"/>
            <a:r>
              <a:rPr lang="en-GB"/>
              <a:t>Migrate Win 2008 R2 workload to Azure to benefit from extended support </a:t>
            </a:r>
          </a:p>
          <a:p>
            <a:r>
              <a:rPr lang="en-GB"/>
              <a:t>SAP ICM: </a:t>
            </a:r>
          </a:p>
          <a:p>
            <a:pPr lvl="1"/>
            <a:r>
              <a:rPr lang="en-GB"/>
              <a:t>Update and Migrate the SAP ICM architecture to Win 2019 </a:t>
            </a:r>
          </a:p>
          <a:p>
            <a:pPr lvl="1"/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5" name="Rectangle 4"/>
          <p:cNvSpPr/>
          <p:nvPr/>
        </p:nvSpPr>
        <p:spPr>
          <a:xfrm>
            <a:off x="7144" y="0"/>
            <a:ext cx="12191999" cy="79209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Next  ( project to consume the platform)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158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745E2B-132F-416A-83A7-0D880F0E4A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875" y="1179444"/>
            <a:ext cx="10904538" cy="1479265"/>
          </a:xfrm>
        </p:spPr>
        <p:txBody>
          <a:bodyPr vert="horz" lIns="0" tIns="45720" rIns="91440" bIns="45720" numCol="1" rtlCol="0" anchor="t">
            <a:noAutofit/>
          </a:bodyPr>
          <a:lstStyle/>
          <a:p>
            <a:r>
              <a:rPr lang="en-US" sz="6600">
                <a:latin typeface="Segoe UI"/>
                <a:cs typeface="Segoe UI"/>
              </a:rPr>
              <a:t>DEMO RESULT</a:t>
            </a:r>
            <a:endParaRPr lang="en-US" sz="6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D3983-717C-4475-B026-011DDD33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32FA27-36DF-448F-8DF0-7771031A8B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875" y="1179444"/>
            <a:ext cx="10904538" cy="1809085"/>
          </a:xfrm>
        </p:spPr>
        <p:txBody>
          <a:bodyPr vert="horz" lIns="0" tIns="45720" rIns="91440" bIns="45720" numCol="1" rtlCol="0" anchor="t">
            <a:noAutofit/>
          </a:bodyPr>
          <a:lstStyle/>
          <a:p>
            <a:r>
              <a:rPr lang="en-US" sz="6600">
                <a:latin typeface="Segoe UI"/>
                <a:cs typeface="Segoe UI"/>
              </a:rPr>
              <a:t>Q &amp; A </a:t>
            </a:r>
          </a:p>
          <a:p>
            <a:endParaRPr lang="en-US" sz="6600"/>
          </a:p>
          <a:p>
            <a:endParaRPr lang="en-US" sz="6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5852E-444D-493F-A61B-77EAA5F51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FB5BB-2056-4347-8D21-9361111E57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0" tIns="45720" rIns="91440" bIns="45720" numCol="1" rtlCol="0" anchor="t">
            <a:noAutofit/>
          </a:bodyPr>
          <a:lstStyle/>
          <a:p>
            <a:r>
              <a:rPr lang="en-US" sz="6600">
                <a:latin typeface="Segoe UI"/>
                <a:cs typeface="Segoe UI"/>
              </a:rPr>
              <a:t>Appendix</a:t>
            </a:r>
            <a:endParaRPr lang="en-US" sz="6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C77CB-2FC4-45D6-9A00-978577E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8B456-076F-45D2-910C-8890EEB35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5" name="Rectangle 4"/>
          <p:cNvSpPr/>
          <p:nvPr/>
        </p:nvSpPr>
        <p:spPr>
          <a:xfrm>
            <a:off x="7144" y="0"/>
            <a:ext cx="12191999" cy="792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err="1"/>
              <a:t>Responsabilities</a:t>
            </a:r>
            <a:r>
              <a:rPr lang="en-GB" sz="2800"/>
              <a:t> ( Azure focus ) -</a:t>
            </a:r>
            <a:r>
              <a:rPr lang="en-GB" sz="2800">
                <a:sym typeface="Wingdings" panose="05000000000000000000" pitchFamily="2" charset="2"/>
              </a:rPr>
              <a:t> Simplified visualization of the RACI</a:t>
            </a:r>
            <a:endParaRPr lang="en-US" sz="2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57C7F4-FC83-4545-A67D-442A2FB6696B}"/>
              </a:ext>
            </a:extLst>
          </p:cNvPr>
          <p:cNvSpPr/>
          <p:nvPr/>
        </p:nvSpPr>
        <p:spPr>
          <a:xfrm>
            <a:off x="1510134" y="4405745"/>
            <a:ext cx="7301345" cy="79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/>
              <a:t>DevOps</a:t>
            </a:r>
            <a:r>
              <a:rPr lang="it-IT"/>
              <a:t> – </a:t>
            </a:r>
            <a:r>
              <a:rPr lang="it-IT" err="1"/>
              <a:t>iaC</a:t>
            </a:r>
            <a:r>
              <a:rPr lang="it-IT"/>
              <a:t> (</a:t>
            </a:r>
            <a:r>
              <a:rPr lang="it-IT" err="1"/>
              <a:t>Terraform</a:t>
            </a:r>
            <a:r>
              <a:rPr lang="it-IT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793CC-BC43-4EC8-87B5-FE8752EE42EF}"/>
              </a:ext>
            </a:extLst>
          </p:cNvPr>
          <p:cNvSpPr/>
          <p:nvPr/>
        </p:nvSpPr>
        <p:spPr>
          <a:xfrm>
            <a:off x="817406" y="5597236"/>
            <a:ext cx="3532909" cy="637309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/>
              <a:t>Buiild</a:t>
            </a:r>
            <a:r>
              <a:rPr lang="it-IT"/>
              <a:t> (</a:t>
            </a:r>
            <a:r>
              <a:rPr lang="it-IT" err="1"/>
              <a:t>Architects</a:t>
            </a:r>
            <a:r>
              <a:rPr lang="it-IT"/>
              <a:t> / System </a:t>
            </a:r>
            <a:r>
              <a:rPr lang="it-IT" err="1"/>
              <a:t>Integrators</a:t>
            </a:r>
            <a:r>
              <a:rPr lang="it-IT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D8D7B-4023-4D96-A118-6B79D62F156E}"/>
              </a:ext>
            </a:extLst>
          </p:cNvPr>
          <p:cNvSpPr/>
          <p:nvPr/>
        </p:nvSpPr>
        <p:spPr>
          <a:xfrm>
            <a:off x="5805042" y="5583381"/>
            <a:ext cx="3532909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/>
              <a:t>Run</a:t>
            </a:r>
            <a:r>
              <a:rPr lang="it-IT"/>
              <a:t> (</a:t>
            </a:r>
            <a:r>
              <a:rPr lang="it-IT" err="1"/>
              <a:t>Managed</a:t>
            </a:r>
            <a:r>
              <a:rPr lang="it-IT"/>
              <a:t> Service Provider)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F05D6-C524-4115-85E6-D2B8F4C3B991}"/>
              </a:ext>
            </a:extLst>
          </p:cNvPr>
          <p:cNvSpPr/>
          <p:nvPr/>
        </p:nvSpPr>
        <p:spPr>
          <a:xfrm>
            <a:off x="665006" y="3274216"/>
            <a:ext cx="9254837" cy="79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Azure Infra </a:t>
            </a:r>
            <a:r>
              <a:rPr lang="it-IT" err="1"/>
              <a:t>objects</a:t>
            </a:r>
            <a:r>
              <a:rPr lang="it-IT"/>
              <a:t> (</a:t>
            </a:r>
            <a:r>
              <a:rPr lang="it-IT" err="1"/>
              <a:t>Load</a:t>
            </a:r>
            <a:r>
              <a:rPr lang="it-IT"/>
              <a:t> </a:t>
            </a:r>
            <a:r>
              <a:rPr lang="it-IT" err="1"/>
              <a:t>balancers</a:t>
            </a:r>
            <a:r>
              <a:rPr lang="it-IT"/>
              <a:t>, </a:t>
            </a:r>
            <a:r>
              <a:rPr lang="it-IT" err="1"/>
              <a:t>VMs</a:t>
            </a:r>
            <a:r>
              <a:rPr lang="it-IT"/>
              <a:t>, </a:t>
            </a:r>
            <a:r>
              <a:rPr lang="it-IT" err="1"/>
              <a:t>Managed</a:t>
            </a:r>
            <a:r>
              <a:rPr lang="it-IT"/>
              <a:t> SQL </a:t>
            </a:r>
            <a:r>
              <a:rPr lang="it-IT" err="1"/>
              <a:t>Instances</a:t>
            </a:r>
            <a:r>
              <a:rPr lang="it-IT"/>
              <a:t>, </a:t>
            </a:r>
            <a:r>
              <a:rPr lang="it-IT" err="1"/>
              <a:t>ScaleSets</a:t>
            </a:r>
            <a:r>
              <a:rPr lang="it-IT"/>
              <a:t>, Azure Firewall, WAF, Storage Blobs, </a:t>
            </a:r>
            <a:r>
              <a:rPr lang="it-IT" err="1"/>
              <a:t>etc</a:t>
            </a:r>
            <a:r>
              <a:rPr lang="it-IT"/>
              <a:t>…)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873A45-422B-4ED0-9A2D-BB7A955D4F5B}"/>
              </a:ext>
            </a:extLst>
          </p:cNvPr>
          <p:cNvSpPr/>
          <p:nvPr/>
        </p:nvSpPr>
        <p:spPr>
          <a:xfrm>
            <a:off x="665006" y="2396736"/>
            <a:ext cx="9254837" cy="7920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OS </a:t>
            </a:r>
            <a:r>
              <a:rPr lang="it-IT" err="1"/>
              <a:t>stack</a:t>
            </a:r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1ED2B-406D-4A76-B5FF-31D56DE8AD9C}"/>
              </a:ext>
            </a:extLst>
          </p:cNvPr>
          <p:cNvSpPr/>
          <p:nvPr/>
        </p:nvSpPr>
        <p:spPr>
          <a:xfrm>
            <a:off x="665006" y="1528554"/>
            <a:ext cx="9254837" cy="7920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Application </a:t>
            </a:r>
            <a:r>
              <a:rPr lang="it-IT" err="1"/>
              <a:t>stack</a:t>
            </a:r>
            <a:r>
              <a:rPr lang="it-IT"/>
              <a:t> (AD, DNS, SCCM, DMVPN, …)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07083A8-4B38-4D03-93F9-871BA3FFA6D1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672635" y="4109064"/>
            <a:ext cx="399399" cy="2576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68B5B0A-68C1-4676-81EB-1DC78BFD6A45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16200000" flipV="1">
            <a:off x="6173380" y="4185264"/>
            <a:ext cx="385544" cy="2410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8E97F9D-AD91-4E5A-9A8C-782985EA744F}"/>
              </a:ext>
            </a:extLst>
          </p:cNvPr>
          <p:cNvSpPr/>
          <p:nvPr/>
        </p:nvSpPr>
        <p:spPr>
          <a:xfrm rot="10800000">
            <a:off x="4897567" y="4066309"/>
            <a:ext cx="380999" cy="339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AC21F57-52D0-42E2-974C-FA627F454BCD}"/>
              </a:ext>
            </a:extLst>
          </p:cNvPr>
          <p:cNvSpPr/>
          <p:nvPr/>
        </p:nvSpPr>
        <p:spPr>
          <a:xfrm>
            <a:off x="10044545" y="3274216"/>
            <a:ext cx="381000" cy="30709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9247B-1E1F-4E3C-8E8C-EAFE45BD4A00}"/>
              </a:ext>
            </a:extLst>
          </p:cNvPr>
          <p:cNvSpPr txBox="1"/>
          <p:nvPr/>
        </p:nvSpPr>
        <p:spPr>
          <a:xfrm>
            <a:off x="10591956" y="3274216"/>
            <a:ext cx="738664" cy="30709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err="1"/>
              <a:t>Managed</a:t>
            </a:r>
            <a:r>
              <a:rPr lang="it-IT"/>
              <a:t> Services – Provider</a:t>
            </a:r>
          </a:p>
          <a:p>
            <a:pPr algn="ctr"/>
            <a:r>
              <a:rPr lang="it-IT" err="1"/>
              <a:t>Claranet</a:t>
            </a:r>
            <a:endParaRPr lang="it-IT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20727AE-C536-494F-A47E-CF6197655B67}"/>
              </a:ext>
            </a:extLst>
          </p:cNvPr>
          <p:cNvSpPr/>
          <p:nvPr/>
        </p:nvSpPr>
        <p:spPr>
          <a:xfrm rot="10800000">
            <a:off x="10167960" y="1528554"/>
            <a:ext cx="264668" cy="1660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FEEC96-AF40-4941-97B8-ECFF91451418}"/>
              </a:ext>
            </a:extLst>
          </p:cNvPr>
          <p:cNvSpPr txBox="1"/>
          <p:nvPr/>
        </p:nvSpPr>
        <p:spPr>
          <a:xfrm>
            <a:off x="10453456" y="1487176"/>
            <a:ext cx="1015663" cy="13876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err="1"/>
              <a:t>Current</a:t>
            </a:r>
            <a:r>
              <a:rPr lang="it-IT"/>
              <a:t> </a:t>
            </a:r>
            <a:r>
              <a:rPr lang="it-IT" err="1"/>
              <a:t>Legrand</a:t>
            </a:r>
            <a:r>
              <a:rPr lang="it-IT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97928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>
          <a:xfrm>
            <a:off x="650875" y="1179443"/>
            <a:ext cx="10904538" cy="5165743"/>
          </a:xfrm>
        </p:spPr>
        <p:txBody>
          <a:bodyPr/>
          <a:lstStyle/>
          <a:p>
            <a:r>
              <a:rPr lang="en-GB"/>
              <a:t>Technical aspect</a:t>
            </a:r>
          </a:p>
          <a:p>
            <a:pPr lvl="1"/>
            <a:r>
              <a:rPr lang="en-GB"/>
              <a:t>Radical new way (for Legrand….not for the market….) to deploy and administer the infra / applications with DevOps / Pipelines / Terraform (</a:t>
            </a:r>
            <a:r>
              <a:rPr lang="en-GB" err="1"/>
              <a:t>IaC</a:t>
            </a:r>
            <a:r>
              <a:rPr lang="en-GB"/>
              <a:t>) / Ansible</a:t>
            </a:r>
          </a:p>
          <a:p>
            <a:pPr lvl="1"/>
            <a:r>
              <a:rPr lang="en-GB"/>
              <a:t>A much much….much bigger portfolio of technical services available to build our IT Services….and they change/evolve very </a:t>
            </a:r>
            <a:r>
              <a:rPr lang="en-GB" err="1"/>
              <a:t>very</a:t>
            </a:r>
            <a:r>
              <a:rPr lang="en-GB"/>
              <a:t> quickly…..</a:t>
            </a:r>
          </a:p>
          <a:p>
            <a:r>
              <a:rPr lang="en-GB"/>
              <a:t>Security aspect</a:t>
            </a:r>
          </a:p>
          <a:p>
            <a:pPr lvl="1"/>
            <a:r>
              <a:rPr lang="en-GB"/>
              <a:t>Most or all of the security measures adopted will be new to Legrand, so another change……..</a:t>
            </a:r>
          </a:p>
          <a:p>
            <a:pPr lvl="1"/>
            <a:r>
              <a:rPr lang="en-GB"/>
              <a:t>Not only once…….at start…….with the speed of Cloud services, this will be an on going challenge……..!!!</a:t>
            </a:r>
          </a:p>
          <a:p>
            <a:r>
              <a:rPr lang="en-GB"/>
              <a:t>Economical</a:t>
            </a:r>
          </a:p>
          <a:p>
            <a:pPr lvl="1"/>
            <a:r>
              <a:rPr lang="en-GB"/>
              <a:t>Completely different model vs on-prem. Something can be very much more expensive, some very much less expensive.</a:t>
            </a:r>
          </a:p>
          <a:p>
            <a:pPr lvl="1"/>
            <a:r>
              <a:rPr lang="en-GB"/>
              <a:t>Need to have a high technical skill to find ways to make IT Service </a:t>
            </a:r>
            <a:r>
              <a:rPr lang="en-GB" err="1"/>
              <a:t>reasonally</a:t>
            </a:r>
            <a:r>
              <a:rPr lang="en-GB"/>
              <a:t> priced.</a:t>
            </a:r>
          </a:p>
          <a:p>
            <a:pPr lvl="1"/>
            <a:r>
              <a:rPr lang="en-GB"/>
              <a:t>Requirement to have </a:t>
            </a:r>
            <a:r>
              <a:rPr lang="en-GB" err="1"/>
              <a:t>OpEx</a:t>
            </a:r>
            <a:r>
              <a:rPr lang="en-GB"/>
              <a:t> not only in current year budget but forever……..</a:t>
            </a:r>
          </a:p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12191999" cy="792092"/>
          </a:xfrm>
          <a:prstGeom prst="rect">
            <a:avLst/>
          </a:prstGeom>
          <a:solidFill>
            <a:srgbClr val="F2AF00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Main Challenges (a challenge is always an opportunity)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341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GB" noProof="0" smtClean="0"/>
              <a:pPr/>
              <a:t>18</a:t>
            </a:fld>
            <a:endParaRPr lang="en-GB" noProof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25004"/>
              </p:ext>
            </p:extLst>
          </p:nvPr>
        </p:nvGraphicFramePr>
        <p:xfrm>
          <a:off x="545533" y="1214481"/>
          <a:ext cx="10939166" cy="405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668">
                  <a:extLst>
                    <a:ext uri="{9D8B030D-6E8A-4147-A177-3AD203B41FA5}">
                      <a16:colId xmlns:a16="http://schemas.microsoft.com/office/drawing/2014/main" val="4020472112"/>
                    </a:ext>
                  </a:extLst>
                </a:gridCol>
                <a:gridCol w="2742155">
                  <a:extLst>
                    <a:ext uri="{9D8B030D-6E8A-4147-A177-3AD203B41FA5}">
                      <a16:colId xmlns:a16="http://schemas.microsoft.com/office/drawing/2014/main" val="1277197532"/>
                    </a:ext>
                  </a:extLst>
                </a:gridCol>
                <a:gridCol w="899611">
                  <a:extLst>
                    <a:ext uri="{9D8B030D-6E8A-4147-A177-3AD203B41FA5}">
                      <a16:colId xmlns:a16="http://schemas.microsoft.com/office/drawing/2014/main" val="1307442485"/>
                    </a:ext>
                  </a:extLst>
                </a:gridCol>
                <a:gridCol w="1248018">
                  <a:extLst>
                    <a:ext uri="{9D8B030D-6E8A-4147-A177-3AD203B41FA5}">
                      <a16:colId xmlns:a16="http://schemas.microsoft.com/office/drawing/2014/main" val="2728219435"/>
                    </a:ext>
                  </a:extLst>
                </a:gridCol>
                <a:gridCol w="980784">
                  <a:extLst>
                    <a:ext uri="{9D8B030D-6E8A-4147-A177-3AD203B41FA5}">
                      <a16:colId xmlns:a16="http://schemas.microsoft.com/office/drawing/2014/main" val="3034380652"/>
                    </a:ext>
                  </a:extLst>
                </a:gridCol>
                <a:gridCol w="973350">
                  <a:extLst>
                    <a:ext uri="{9D8B030D-6E8A-4147-A177-3AD203B41FA5}">
                      <a16:colId xmlns:a16="http://schemas.microsoft.com/office/drawing/2014/main" val="4291016907"/>
                    </a:ext>
                  </a:extLst>
                </a:gridCol>
                <a:gridCol w="2713580">
                  <a:extLst>
                    <a:ext uri="{9D8B030D-6E8A-4147-A177-3AD203B41FA5}">
                      <a16:colId xmlns:a16="http://schemas.microsoft.com/office/drawing/2014/main" val="2430555708"/>
                    </a:ext>
                  </a:extLst>
                </a:gridCol>
              </a:tblGrid>
              <a:tr h="274461">
                <a:tc>
                  <a:txBody>
                    <a:bodyPr/>
                    <a:lstStyle/>
                    <a:p>
                      <a:endParaRPr lang="en-GB" sz="14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NETWORK</a:t>
                      </a:r>
                    </a:p>
                    <a:p>
                      <a:pPr algn="ctr"/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(LAN)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SECU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BACKUP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46359"/>
                  </a:ext>
                </a:extLst>
              </a:tr>
              <a:tr h="872790">
                <a:tc rowSpan="3">
                  <a:txBody>
                    <a:bodyPr/>
                    <a:lstStyle/>
                    <a:p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Setup (</a:t>
                      </a:r>
                      <a:r>
                        <a:rPr lang="en-GB" sz="1400" err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CapEx</a:t>
                      </a:r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Licenses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C5A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 b="1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 b="1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1.950 €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829795"/>
                  </a:ext>
                </a:extLst>
              </a:tr>
              <a:tr h="27228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699378"/>
                  </a:ext>
                </a:extLst>
              </a:tr>
              <a:tr h="4699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>
                          <a:solidFill>
                            <a:schemeClr val="accent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CAPEX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2800" b="1">
                        <a:solidFill>
                          <a:schemeClr val="accent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2800" b="1">
                        <a:solidFill>
                          <a:schemeClr val="accent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2800" b="1">
                        <a:solidFill>
                          <a:schemeClr val="accent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2800" b="1">
                        <a:solidFill>
                          <a:schemeClr val="accent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b="1">
                          <a:solidFill>
                            <a:schemeClr val="accent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1.950 €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766100"/>
                  </a:ext>
                </a:extLst>
              </a:tr>
              <a:tr h="469963">
                <a:tc>
                  <a:txBody>
                    <a:bodyPr/>
                    <a:lstStyle/>
                    <a:p>
                      <a:endParaRPr lang="en-GB" sz="14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 b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 b="1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 b="1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 b="1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 b="1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00759"/>
                  </a:ext>
                </a:extLst>
              </a:tr>
              <a:tr h="469963">
                <a:tc rowSpan="3">
                  <a:txBody>
                    <a:bodyPr/>
                    <a:lstStyle/>
                    <a:p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Recurring cost (</a:t>
                      </a:r>
                      <a:r>
                        <a:rPr lang="en-GB" sz="1400" err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OpEx</a:t>
                      </a:r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Licenses</a:t>
                      </a:r>
                    </a:p>
                    <a:p>
                      <a:endParaRPr lang="en-GB" sz="1400" b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 b="1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1400" b="1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2.160 €/Year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340152"/>
                  </a:ext>
                </a:extLst>
              </a:tr>
              <a:tr h="272281">
                <a:tc vMerge="1">
                  <a:txBody>
                    <a:bodyPr/>
                    <a:lstStyle/>
                    <a:p>
                      <a:endParaRPr lang="en-GB" sz="20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Azure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9.140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29.800 €/Year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017155"/>
                  </a:ext>
                </a:extLst>
              </a:tr>
              <a:tr h="272281">
                <a:tc vMerge="1">
                  <a:txBody>
                    <a:bodyPr/>
                    <a:lstStyle/>
                    <a:p>
                      <a:endParaRPr lang="en-GB" sz="200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b="1">
                          <a:solidFill>
                            <a:schemeClr val="accent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OPEX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2800" b="1">
                        <a:solidFill>
                          <a:schemeClr val="accent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2800" b="1">
                        <a:solidFill>
                          <a:schemeClr val="accent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2800" b="1">
                        <a:solidFill>
                          <a:schemeClr val="accent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2800" b="1">
                        <a:solidFill>
                          <a:schemeClr val="accent5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b="1">
                          <a:solidFill>
                            <a:schemeClr val="accent5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31.960 €/Year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8867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5533" y="5754174"/>
            <a:ext cx="1020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>
                <a:solidFill>
                  <a:schemeClr val="bg2">
                    <a:lumMod val="50000"/>
                  </a:schemeClr>
                </a:solidFill>
              </a:rPr>
              <a:t>Azure Recurring Cost for a “Powered OFF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Datacentre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(Alias: TEST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Datacentre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) = 1.000 €/Month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792092"/>
          </a:xfrm>
          <a:prstGeom prst="rect">
            <a:avLst/>
          </a:prstGeom>
          <a:solidFill>
            <a:srgbClr val="CC00FF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Costs</a:t>
            </a:r>
            <a:r>
              <a:rPr lang="en-US" sz="2800"/>
              <a:t> (for </a:t>
            </a:r>
            <a:r>
              <a:rPr lang="en-US" sz="2800" err="1"/>
              <a:t>en</a:t>
            </a:r>
            <a:r>
              <a:rPr lang="en-US" sz="2800"/>
              <a:t> “Empty </a:t>
            </a:r>
            <a:r>
              <a:rPr lang="en-US" sz="2800" err="1"/>
              <a:t>Datacentre</a:t>
            </a:r>
            <a:r>
              <a:rPr lang="en-US" sz="2800"/>
              <a:t>” ready to use)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4835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874" y="1270433"/>
            <a:ext cx="2812762" cy="669203"/>
          </a:xfrm>
          <a:prstGeom prst="rect">
            <a:avLst/>
          </a:prstGeom>
        </p:spPr>
        <p:txBody>
          <a:bodyPr vert="horz" lIns="0" tIns="45720" rIns="91440" bIns="45720" numCol="1" rtlCol="0">
            <a:noAutofit/>
          </a:bodyPr>
          <a:lstStyle/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 sz="24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 </a:t>
            </a:r>
            <a:r>
              <a:rPr lang="en-GB" sz="240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IaC</a:t>
            </a:r>
            <a:endParaRPr lang="en-GB" sz="240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2191999" cy="79209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Azure DevOps (Build and Administration)</a:t>
            </a:r>
            <a:endParaRPr lang="en-US" sz="2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B3CAE4-AE90-42B9-88DE-AE64C38FC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4" y="1463642"/>
            <a:ext cx="9591675" cy="53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>
          <a:xfrm>
            <a:off x="252816" y="940607"/>
            <a:ext cx="11291224" cy="5404517"/>
          </a:xfrm>
        </p:spPr>
        <p:txBody>
          <a:bodyPr vert="horz" lIns="0" tIns="45720" rIns="91440" bIns="45720" numCol="1" rtlCol="0" anchor="t">
            <a:noAutofit/>
          </a:bodyPr>
          <a:lstStyle/>
          <a:p>
            <a:r>
              <a:rPr lang="en-GB" sz="2000"/>
              <a:t>Objective:</a:t>
            </a:r>
          </a:p>
          <a:p>
            <a:pPr lvl="1"/>
            <a:r>
              <a:rPr lang="en-GB" sz="1600">
                <a:latin typeface="Segoe UI"/>
                <a:cs typeface="Segoe UI"/>
              </a:rPr>
              <a:t>Reinforce Security , firewalling , Vulnerabilities management with a new Design of DC</a:t>
            </a:r>
          </a:p>
          <a:p>
            <a:pPr lvl="1"/>
            <a:r>
              <a:rPr lang="en-GB" sz="1600">
                <a:latin typeface="Segoe UI"/>
                <a:cs typeface="Segoe UI"/>
              </a:rPr>
              <a:t>Start to deploy Datacenter using Microsoft Azure building blocks</a:t>
            </a:r>
            <a:endParaRPr lang="en-GB" sz="2400"/>
          </a:p>
          <a:p>
            <a:r>
              <a:rPr lang="en-GB" sz="2000">
                <a:latin typeface="Segoe UI"/>
                <a:cs typeface="Segoe UI"/>
              </a:rPr>
              <a:t>Main Axes of improvement expected</a:t>
            </a:r>
          </a:p>
          <a:p>
            <a:pPr lvl="1"/>
            <a:r>
              <a:rPr lang="en-GB" sz="1600"/>
              <a:t>Security</a:t>
            </a:r>
          </a:p>
          <a:p>
            <a:pPr lvl="1"/>
            <a:r>
              <a:rPr lang="en-GB" sz="1600"/>
              <a:t>Business Continuity</a:t>
            </a:r>
          </a:p>
          <a:p>
            <a:pPr lvl="1"/>
            <a:r>
              <a:rPr lang="en-GB" sz="1600"/>
              <a:t>Agility</a:t>
            </a:r>
          </a:p>
          <a:p>
            <a:pPr lvl="1"/>
            <a:r>
              <a:rPr lang="en-GB" sz="1600"/>
              <a:t>Automation</a:t>
            </a:r>
          </a:p>
          <a:p>
            <a:pPr marL="355600" lvl="1" indent="0">
              <a:buNone/>
            </a:pPr>
            <a:endParaRPr lang="en-GB" sz="1600"/>
          </a:p>
          <a:p>
            <a:r>
              <a:rPr lang="en-GB" sz="2000">
                <a:latin typeface="Segoe UI"/>
                <a:cs typeface="Segoe UI"/>
              </a:rPr>
              <a:t>Cost estimation of 32 K€/year for each datacentre</a:t>
            </a:r>
          </a:p>
          <a:p>
            <a:pPr lvl="1"/>
            <a:r>
              <a:rPr lang="en-GB" sz="1800"/>
              <a:t>This cost include all the infrastructure pillars</a:t>
            </a:r>
          </a:p>
          <a:p>
            <a:pPr marL="1160145" lvl="2" indent="-245745"/>
            <a:r>
              <a:rPr lang="en-GB" sz="1600">
                <a:latin typeface="Segoe UI"/>
                <a:cs typeface="Segoe UI"/>
              </a:rPr>
              <a:t>Network connectivity, Firewalling, Security </a:t>
            </a:r>
            <a:r>
              <a:rPr lang="en-GB" sz="1600" err="1">
                <a:latin typeface="Segoe UI"/>
                <a:cs typeface="Segoe UI"/>
              </a:rPr>
              <a:t>Center</a:t>
            </a:r>
            <a:endParaRPr lang="en-GB" sz="1600">
              <a:latin typeface="Segoe UI"/>
              <a:cs typeface="Segoe UI"/>
            </a:endParaRPr>
          </a:p>
          <a:p>
            <a:pPr marL="1160145" lvl="2" indent="-245745"/>
            <a:r>
              <a:rPr lang="en-GB" sz="1600"/>
              <a:t>Active Directory, DNS, SCCM, Update Management</a:t>
            </a:r>
          </a:p>
          <a:p>
            <a:pPr marL="1160145" lvl="2" indent="-245745"/>
            <a:r>
              <a:rPr lang="en-GB" sz="1600"/>
              <a:t>Monitoring, Automation, Inventory management</a:t>
            </a:r>
          </a:p>
          <a:p>
            <a:pPr marL="914400" lvl="2" indent="0">
              <a:buNone/>
            </a:pPr>
            <a:r>
              <a:rPr lang="en-GB">
                <a:solidFill>
                  <a:srgbClr val="000000"/>
                </a:solidFill>
                <a:latin typeface="Segoe UI"/>
                <a:cs typeface="Segoe UI"/>
              </a:rPr>
              <a:t>DO --&gt;  Container = Hosting , security  / </a:t>
            </a:r>
            <a:r>
              <a:rPr lang="en-GB" err="1">
                <a:solidFill>
                  <a:srgbClr val="000000"/>
                </a:solidFill>
                <a:latin typeface="Segoe UI"/>
                <a:cs typeface="Segoe UI"/>
              </a:rPr>
              <a:t>DON't</a:t>
            </a:r>
            <a:r>
              <a:rPr lang="en-GB">
                <a:solidFill>
                  <a:srgbClr val="000000"/>
                </a:solidFill>
                <a:latin typeface="Segoe UI"/>
                <a:cs typeface="Segoe UI"/>
              </a:rPr>
              <a:t> --&gt;  Services  &amp;  Content (VM , Paas Services)</a:t>
            </a:r>
            <a:endParaRPr lang="en-GB">
              <a:solidFill>
                <a:srgbClr val="000000"/>
              </a:solidFill>
            </a:endParaRPr>
          </a:p>
          <a:p>
            <a:r>
              <a:rPr lang="en-GB" b="1">
                <a:latin typeface="Segoe UI"/>
                <a:cs typeface="Segoe UI"/>
              </a:rPr>
              <a:t>  We need to implement to </a:t>
            </a:r>
            <a:r>
              <a:rPr lang="en-GB" b="1">
                <a:solidFill>
                  <a:srgbClr val="000000"/>
                </a:solidFill>
                <a:latin typeface="Segoe UI"/>
                <a:cs typeface="Segoe UI"/>
              </a:rPr>
              <a:t>Fully </a:t>
            </a:r>
            <a:r>
              <a:rPr lang="en-GB" b="1">
                <a:latin typeface="Segoe UI"/>
                <a:cs typeface="Segoe UI"/>
              </a:rPr>
              <a:t>understand : </a:t>
            </a:r>
            <a:endParaRPr lang="en-GB">
              <a:latin typeface="Segoe UI"/>
              <a:cs typeface="Segoe UI"/>
            </a:endParaRPr>
          </a:p>
          <a:p>
            <a:pPr lvl="1"/>
            <a:r>
              <a:rPr lang="en-GB" sz="1800">
                <a:latin typeface="Segoe UI"/>
                <a:cs typeface="Segoe UI"/>
              </a:rPr>
              <a:t>Performances , costs , rules &amp; impacts on all teams ( Operation , service , </a:t>
            </a:r>
            <a:r>
              <a:rPr lang="en-GB" sz="1800" err="1">
                <a:latin typeface="Segoe UI"/>
                <a:cs typeface="Segoe UI"/>
              </a:rPr>
              <a:t>Applicatives</a:t>
            </a:r>
            <a:r>
              <a:rPr lang="en-GB" sz="1800">
                <a:latin typeface="Segoe UI"/>
                <a:cs typeface="Segoe UI"/>
              </a:rPr>
              <a:t> )</a:t>
            </a:r>
            <a:endParaRPr lang="en-GB" sz="240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7920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Executive Summary – Azure Datacentre</a:t>
            </a:r>
            <a:endParaRPr lang="en-US" sz="2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914460-F318-430B-830A-FAB37AFA598D}"/>
              </a:ext>
            </a:extLst>
          </p:cNvPr>
          <p:cNvSpPr txBox="1"/>
          <p:nvPr/>
        </p:nvSpPr>
        <p:spPr>
          <a:xfrm>
            <a:off x="11596255" y="6234545"/>
            <a:ext cx="900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799354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874" y="1270433"/>
            <a:ext cx="2812762" cy="669203"/>
          </a:xfrm>
          <a:prstGeom prst="rect">
            <a:avLst/>
          </a:prstGeom>
        </p:spPr>
        <p:txBody>
          <a:bodyPr vert="horz" lIns="0" tIns="45720" rIns="91440" bIns="45720" numCol="1" rtlCol="0">
            <a:noAutofit/>
          </a:bodyPr>
          <a:lstStyle/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 sz="24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 </a:t>
            </a:r>
            <a:r>
              <a:rPr lang="en-GB" sz="240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IaC</a:t>
            </a:r>
            <a:endParaRPr lang="en-GB" sz="240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2191999" cy="79209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Azure DevOps (Build and Administration)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8830F-1EEA-4B40-B78C-8F7D435B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1495773"/>
            <a:ext cx="9534525" cy="53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1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874" y="1270433"/>
            <a:ext cx="2812762" cy="669203"/>
          </a:xfrm>
          <a:prstGeom prst="rect">
            <a:avLst/>
          </a:prstGeom>
        </p:spPr>
        <p:txBody>
          <a:bodyPr vert="horz" lIns="0" tIns="45720" rIns="91440" bIns="45720" numCol="1" rtlCol="0">
            <a:noAutofit/>
          </a:bodyPr>
          <a:lstStyle/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 sz="240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VSCode</a:t>
            </a:r>
            <a:r>
              <a:rPr lang="en-GB" sz="24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IaC</a:t>
            </a:r>
            <a:endParaRPr lang="en-GB" sz="240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1999" cy="79209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Azure DevOps (Build and Administration)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24B8A-0AC8-480E-B914-77892A69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270433"/>
            <a:ext cx="9386888" cy="5277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E603A-E176-4D5E-975F-775D08F2A14A}"/>
              </a:ext>
            </a:extLst>
          </p:cNvPr>
          <p:cNvSpPr txBox="1"/>
          <p:nvPr/>
        </p:nvSpPr>
        <p:spPr>
          <a:xfrm>
            <a:off x="657225" y="2500313"/>
            <a:ext cx="1560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# Infra state</a:t>
            </a:r>
          </a:p>
          <a:p>
            <a:r>
              <a:rPr lang="it-IT"/>
              <a:t>&lt;</a:t>
            </a:r>
            <a:r>
              <a:rPr lang="it-IT" err="1"/>
              <a:t>Terraform</a:t>
            </a:r>
            <a:r>
              <a:rPr lang="it-IT"/>
              <a:t>&gt;</a:t>
            </a:r>
          </a:p>
          <a:p>
            <a:endParaRPr lang="it-IT"/>
          </a:p>
          <a:p>
            <a:r>
              <a:rPr lang="it-IT"/>
              <a:t>#</a:t>
            </a:r>
            <a:r>
              <a:rPr lang="it-IT" err="1"/>
              <a:t>Config</a:t>
            </a:r>
            <a:r>
              <a:rPr lang="it-IT"/>
              <a:t> touch</a:t>
            </a:r>
          </a:p>
          <a:p>
            <a:r>
              <a:rPr lang="it-IT"/>
              <a:t>&lt;</a:t>
            </a:r>
            <a:r>
              <a:rPr lang="it-IT" err="1"/>
              <a:t>Ansible</a:t>
            </a:r>
            <a:r>
              <a:rPr lang="it-IT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72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>
          <a:xfrm>
            <a:off x="207324" y="951982"/>
            <a:ext cx="11348089" cy="5255144"/>
          </a:xfrm>
        </p:spPr>
        <p:txBody>
          <a:bodyPr vert="horz" lIns="0" tIns="45720" rIns="91440" bIns="45720" numCol="1" rtlCol="0" anchor="t">
            <a:noAutofit/>
          </a:bodyPr>
          <a:lstStyle/>
          <a:p>
            <a:r>
              <a:rPr lang="en-GB">
                <a:solidFill>
                  <a:srgbClr val="00B050"/>
                </a:solidFill>
                <a:latin typeface="Segoe UI"/>
                <a:cs typeface="Segoe UI"/>
              </a:rPr>
              <a:t>Implementation of Azure DC with firewalling : deny all, 17/06/2020</a:t>
            </a:r>
            <a:endParaRPr lang="en-GB">
              <a:solidFill>
                <a:srgbClr val="00B050"/>
              </a:solidFill>
              <a:cs typeface="Segoe UI"/>
            </a:endParaRPr>
          </a:p>
          <a:p>
            <a:pPr marL="0" indent="0">
              <a:buNone/>
            </a:pPr>
            <a:endParaRPr lang="en-GB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GB">
                <a:latin typeface="Segoe UI"/>
                <a:cs typeface="Segoe UI"/>
              </a:rPr>
              <a:t>NEXT ( not addressed on this deck ) : </a:t>
            </a:r>
            <a:endParaRPr lang="en-GB">
              <a:cs typeface="Segoe UI"/>
            </a:endParaRPr>
          </a:p>
          <a:p>
            <a:r>
              <a:rPr lang="en-GB" sz="2000">
                <a:latin typeface="Segoe UI"/>
                <a:cs typeface="Segoe UI"/>
              </a:rPr>
              <a:t>Prepare Manage service </a:t>
            </a:r>
            <a:endParaRPr lang="en-GB" sz="2000"/>
          </a:p>
          <a:p>
            <a:pPr lvl="1"/>
            <a:r>
              <a:rPr lang="en-GB" sz="1800">
                <a:latin typeface="Segoe UI"/>
                <a:cs typeface="Segoe UI"/>
              </a:rPr>
              <a:t>Supervision (</a:t>
            </a:r>
            <a:r>
              <a:rPr lang="en-GB" sz="1800" err="1">
                <a:latin typeface="Segoe UI"/>
                <a:cs typeface="Segoe UI"/>
              </a:rPr>
              <a:t>ewatch</a:t>
            </a:r>
            <a:r>
              <a:rPr lang="en-GB" sz="1800">
                <a:latin typeface="Segoe UI"/>
                <a:cs typeface="Segoe UI"/>
              </a:rPr>
              <a:t>) 15/07/2020 : Claranet – Dominique </a:t>
            </a:r>
          </a:p>
          <a:p>
            <a:pPr lvl="1"/>
            <a:r>
              <a:rPr lang="en-GB" sz="1800">
                <a:latin typeface="Segoe UI"/>
                <a:cs typeface="Segoe UI"/>
              </a:rPr>
              <a:t>FinOps : 15/07/2020 : Claranet – Dominique </a:t>
            </a:r>
          </a:p>
          <a:p>
            <a:pPr lvl="1"/>
            <a:r>
              <a:rPr lang="en-GB" sz="1800">
                <a:latin typeface="Segoe UI"/>
                <a:cs typeface="Segoe UI"/>
              </a:rPr>
              <a:t>SOC &amp; Vulnerabilities Management : 15/07/2020 Claranet – Fabrice</a:t>
            </a:r>
          </a:p>
          <a:p>
            <a:pPr lvl="1">
              <a:buChar char="•"/>
            </a:pPr>
            <a:r>
              <a:rPr lang="en-GB" sz="1800">
                <a:latin typeface="Segoe UI"/>
                <a:cs typeface="Segoe UI"/>
              </a:rPr>
              <a:t>All infra services </a:t>
            </a:r>
            <a:r>
              <a:rPr lang="en-GB" sz="1800" b="1">
                <a:latin typeface="Segoe UI"/>
                <a:cs typeface="Segoe UI"/>
              </a:rPr>
              <a:t>described (</a:t>
            </a:r>
            <a:r>
              <a:rPr lang="en-GB" sz="1800">
                <a:latin typeface="Segoe UI"/>
                <a:cs typeface="Segoe UI"/>
                <a:hlinkClick r:id="rId2"/>
              </a:rPr>
              <a:t>Services expected in contract</a:t>
            </a:r>
            <a:r>
              <a:rPr lang="en-GB" sz="1800">
                <a:latin typeface="Segoe UI"/>
                <a:cs typeface="Segoe UI"/>
              </a:rPr>
              <a:t>)  : 15/07/2020 : Claranet – Dominique</a:t>
            </a:r>
          </a:p>
          <a:p>
            <a:pPr marL="355600" lvl="1" indent="0">
              <a:buNone/>
            </a:pPr>
            <a:endParaRPr lang="en-GB" sz="1800">
              <a:cs typeface="Segoe UI"/>
            </a:endParaRPr>
          </a:p>
          <a:p>
            <a:pPr>
              <a:buFont typeface="Segoe UI"/>
              <a:buChar char="●"/>
            </a:pPr>
            <a:r>
              <a:rPr lang="en-GB" sz="2000">
                <a:latin typeface="Segoe UI"/>
                <a:cs typeface="Segoe UI"/>
              </a:rPr>
              <a:t>Audit &amp; Pen Tests of Security and Infrastructure catalogs : 15/07/2020 WaveStone - Dominique</a:t>
            </a:r>
          </a:p>
          <a:p>
            <a:pPr marL="914400" lvl="2" indent="0">
              <a:buNone/>
            </a:pPr>
            <a:endParaRPr lang="en-GB" sz="1600">
              <a:latin typeface="Segoe UI"/>
              <a:cs typeface="Segoe UI"/>
            </a:endParaRPr>
          </a:p>
          <a:p>
            <a:pPr>
              <a:buFont typeface="Segoe UI,Sans-Serif"/>
            </a:pPr>
            <a:r>
              <a:rPr lang="en-GB" sz="2000">
                <a:latin typeface="Segoe UI"/>
                <a:cs typeface="Segoe UI"/>
              </a:rPr>
              <a:t>Implementation of all services : </a:t>
            </a:r>
            <a:r>
              <a:rPr lang="en-GB" sz="1800">
                <a:latin typeface="Segoe UI"/>
                <a:cs typeface="Segoe UI"/>
              </a:rPr>
              <a:t>30/09/2020 : Dominique</a:t>
            </a:r>
            <a:endParaRPr lang="en-US" sz="1800">
              <a:latin typeface="Segoe UI"/>
              <a:cs typeface="Segoe UI"/>
            </a:endParaRPr>
          </a:p>
          <a:p>
            <a:endParaRPr lang="en-GB">
              <a:cs typeface="Segoe UI"/>
            </a:endParaRPr>
          </a:p>
          <a:p>
            <a:pPr lvl="1"/>
            <a:endParaRPr lang="en-GB" sz="1800">
              <a:latin typeface="Segoe UI"/>
              <a:cs typeface="Segoe UI"/>
            </a:endParaRPr>
          </a:p>
          <a:p>
            <a:pPr lvl="1"/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5" name="Rectangle 4"/>
          <p:cNvSpPr/>
          <p:nvPr/>
        </p:nvSpPr>
        <p:spPr>
          <a:xfrm>
            <a:off x="7144" y="0"/>
            <a:ext cx="12191999" cy="79209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Today we speak about Design , services must be Implemented after</a:t>
            </a:r>
            <a:endParaRPr lang="en-US" sz="280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A99CA-8FB0-4796-B30B-6FD75C92CA73}"/>
              </a:ext>
            </a:extLst>
          </p:cNvPr>
          <p:cNvSpPr/>
          <p:nvPr/>
        </p:nvSpPr>
        <p:spPr>
          <a:xfrm>
            <a:off x="304800" y="5360158"/>
            <a:ext cx="11759820" cy="98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Main Challenges: Financial controls , New rules and process for Infrastructures Team ( DevOps ) , Impacts  due to Automatic patching ( Security &amp; </a:t>
            </a:r>
            <a:r>
              <a:rPr lang="en-US" sz="2000" err="1"/>
              <a:t>fonctionnalities</a:t>
            </a:r>
            <a:r>
              <a:rPr lang="en-US" sz="2000"/>
              <a:t> 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24BEFF-4F50-458D-8927-04E0923F7A24}"/>
              </a:ext>
            </a:extLst>
          </p:cNvPr>
          <p:cNvSpPr txBox="1"/>
          <p:nvPr/>
        </p:nvSpPr>
        <p:spPr>
          <a:xfrm>
            <a:off x="11485419" y="6400800"/>
            <a:ext cx="900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4121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>
          <a:xfrm>
            <a:off x="650875" y="1179443"/>
            <a:ext cx="10904538" cy="5279413"/>
          </a:xfrm>
        </p:spPr>
        <p:txBody>
          <a:bodyPr/>
          <a:lstStyle/>
          <a:p>
            <a:r>
              <a:rPr lang="en-GB" sz="1800"/>
              <a:t>In our current Strategy roadmap for the IT, cloud resources become more predominant, and it is becoming a competitive advantage to build our core datacentres in the cloud to leverage new IT components available only in large public clouds.</a:t>
            </a:r>
          </a:p>
          <a:p>
            <a:endParaRPr lang="en-GB" sz="1800"/>
          </a:p>
          <a:p>
            <a:r>
              <a:rPr lang="en-GB" sz="1800"/>
              <a:t>Existing situation.</a:t>
            </a:r>
          </a:p>
          <a:p>
            <a:pPr lvl="1"/>
            <a:r>
              <a:rPr lang="en-GB" sz="1400"/>
              <a:t>We currently run main ON-PREM </a:t>
            </a:r>
            <a:r>
              <a:rPr lang="en-GB" sz="1400" err="1"/>
              <a:t>Datacenters</a:t>
            </a:r>
            <a:r>
              <a:rPr lang="en-GB" sz="1400"/>
              <a:t> in the following sites: Limoges, Paris, Varese, </a:t>
            </a:r>
            <a:r>
              <a:rPr lang="en-GB" sz="1400" err="1"/>
              <a:t>WestHartford</a:t>
            </a:r>
            <a:r>
              <a:rPr lang="en-GB" sz="1400"/>
              <a:t>, Minneapolis, Rio de Janeiro, Mumbai, Huizhou,</a:t>
            </a:r>
          </a:p>
          <a:p>
            <a:pPr marL="355600" lvl="1" indent="0">
              <a:buNone/>
            </a:pPr>
            <a:endParaRPr lang="en-GB" sz="1400"/>
          </a:p>
          <a:p>
            <a:r>
              <a:rPr lang="en-GB" sz="1800"/>
              <a:t>Stakes </a:t>
            </a:r>
          </a:p>
          <a:p>
            <a:pPr lvl="1"/>
            <a:r>
              <a:rPr lang="en-GB" sz="1600"/>
              <a:t>Agility: to provide IT services for the Business, due to high innovation rate of Microsoft Cloud services portfolio </a:t>
            </a:r>
          </a:p>
          <a:p>
            <a:pPr lvl="1"/>
            <a:r>
              <a:rPr lang="en-GB" sz="1600"/>
              <a:t>Reduce the IT Effort to deal with lower stack of core IT infrastructure like: Buildings, Electrical feeds, Cooling, Physical devices (switch/routers/servers/storage….) where the added value is modest.</a:t>
            </a:r>
          </a:p>
          <a:p>
            <a:pPr lvl="1"/>
            <a:r>
              <a:rPr lang="en-GB" sz="1600"/>
              <a:t>Provide a controlled reliable way to ensure perfectly symmetric datacentre designs for ALL our </a:t>
            </a:r>
            <a:r>
              <a:rPr lang="en-GB" sz="1600" err="1"/>
              <a:t>Datacenters</a:t>
            </a:r>
            <a:r>
              <a:rPr lang="en-GB" sz="1600"/>
              <a:t> (not like our On-Prem </a:t>
            </a:r>
            <a:r>
              <a:rPr lang="en-GB" sz="1600" err="1"/>
              <a:t>Datacenters</a:t>
            </a:r>
            <a:r>
              <a:rPr lang="en-GB" sz="1600"/>
              <a:t> that are always different from one another…)</a:t>
            </a:r>
          </a:p>
          <a:p>
            <a:pPr lvl="1"/>
            <a:r>
              <a:rPr lang="en-GB" sz="1600"/>
              <a:t>Economics: switch model from </a:t>
            </a:r>
            <a:r>
              <a:rPr lang="en-GB" sz="1600" err="1"/>
              <a:t>CapEx</a:t>
            </a:r>
            <a:r>
              <a:rPr lang="en-GB" sz="1600"/>
              <a:t> based to </a:t>
            </a:r>
            <a:r>
              <a:rPr lang="en-GB" sz="1600" err="1"/>
              <a:t>OpEx</a:t>
            </a:r>
            <a:r>
              <a:rPr lang="en-GB" sz="1600"/>
              <a:t>, trying to benefit from the lower cost of INITIAL deployment, and aligning the expenditure to the consumption.</a:t>
            </a:r>
          </a:p>
          <a:p>
            <a:pPr lvl="1"/>
            <a:r>
              <a:rPr lang="en-GB" sz="1600" err="1"/>
              <a:t>Geodistribution</a:t>
            </a:r>
            <a:r>
              <a:rPr lang="en-GB" sz="1600"/>
              <a:t>: be able to create a datacentre in every relevant place in very short time.</a:t>
            </a:r>
          </a:p>
          <a:p>
            <a:pPr lvl="1"/>
            <a:r>
              <a:rPr lang="en-GB" sz="1600"/>
              <a:t>Security: Start new, start well, follow security adapted to our needs.</a:t>
            </a:r>
          </a:p>
          <a:p>
            <a:endParaRPr lang="en-GB" sz="1800"/>
          </a:p>
          <a:p>
            <a:endParaRPr lang="en-GB" sz="180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7920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Stakes</a:t>
            </a:r>
            <a:endParaRPr lang="en-US" sz="2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60EFA8-3541-4D8E-8AE9-9AFEF40E752A}"/>
              </a:ext>
            </a:extLst>
          </p:cNvPr>
          <p:cNvSpPr txBox="1"/>
          <p:nvPr/>
        </p:nvSpPr>
        <p:spPr>
          <a:xfrm>
            <a:off x="11485419" y="6400800"/>
            <a:ext cx="900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249681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>
          <a:xfrm>
            <a:off x="650875" y="1179444"/>
            <a:ext cx="10904538" cy="1646884"/>
          </a:xfrm>
        </p:spPr>
        <p:txBody>
          <a:bodyPr vert="horz" lIns="0" tIns="45720" rIns="91440" bIns="45720" numCol="1" rtlCol="0" anchor="t">
            <a:noAutofit/>
          </a:bodyPr>
          <a:lstStyle/>
          <a:p>
            <a:r>
              <a:rPr lang="en-GB" sz="1800">
                <a:latin typeface="Segoe UI"/>
                <a:cs typeface="Segoe UI"/>
              </a:rPr>
              <a:t>Deploy Datacentre in Azure , Security First</a:t>
            </a:r>
            <a:endParaRPr lang="en-GB" sz="1800"/>
          </a:p>
          <a:p>
            <a:pPr lvl="1"/>
            <a:r>
              <a:rPr lang="en-GB" sz="1400"/>
              <a:t>Improve Security measures</a:t>
            </a:r>
          </a:p>
          <a:p>
            <a:pPr lvl="1"/>
            <a:r>
              <a:rPr lang="en-GB" sz="1400"/>
              <a:t>Windows 2008 Extended Support</a:t>
            </a:r>
          </a:p>
          <a:p>
            <a:pPr lvl="1"/>
            <a:r>
              <a:rPr lang="en-GB" sz="1400"/>
              <a:t>Improved Docking process</a:t>
            </a:r>
          </a:p>
          <a:p>
            <a:pPr lvl="1"/>
            <a:r>
              <a:rPr lang="en-GB" sz="1400"/>
              <a:t>Hosting for SAP</a:t>
            </a:r>
          </a:p>
          <a:p>
            <a:endParaRPr lang="en-GB" sz="1800"/>
          </a:p>
          <a:p>
            <a:endParaRPr lang="en-GB" sz="1800"/>
          </a:p>
          <a:p>
            <a:endParaRPr lang="en-GB" sz="180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7920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Expectations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1548577-1589-407E-8371-50E98BE6C42E}"/>
              </a:ext>
            </a:extLst>
          </p:cNvPr>
          <p:cNvSpPr txBox="1">
            <a:spLocks/>
          </p:cNvSpPr>
          <p:nvPr/>
        </p:nvSpPr>
        <p:spPr>
          <a:xfrm>
            <a:off x="3163513" y="2792104"/>
            <a:ext cx="2869622" cy="17573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vert="horz" lIns="0" tIns="45720" rIns="91440" bIns="45720" numCol="1" rtlCol="0">
            <a:noAutofit/>
          </a:bodyPr>
          <a:lstStyle>
            <a:lvl1pPr marL="355600" indent="-35560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Segoe UI" panose="020B0502040204020203" pitchFamily="34" charset="0"/>
              <a:buChar char="●"/>
              <a:tabLst/>
              <a:defRPr lang="en-US" sz="24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23900" indent="-36830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lang="en-US" sz="20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60463" indent="-246063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lang="en-US" sz="18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C5A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9FF"/>
              </a:buClr>
              <a:buFont typeface="Wingdings" panose="05000000000000000000" pitchFamily="2" charset="2"/>
              <a:buChar char="ü"/>
              <a:defRPr lang="en-US" sz="16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Continuity</a:t>
            </a:r>
          </a:p>
          <a:p>
            <a:pPr marL="0" indent="0" algn="ctr">
              <a:buNone/>
            </a:pPr>
            <a:endParaRPr lang="en-GB" sz="1800"/>
          </a:p>
          <a:p>
            <a:pPr algn="ctr"/>
            <a:endParaRPr lang="en-GB" sz="1800"/>
          </a:p>
        </p:txBody>
      </p:sp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A4E2DD1E-EF4A-4B41-9211-227768CC7546}"/>
              </a:ext>
            </a:extLst>
          </p:cNvPr>
          <p:cNvSpPr txBox="1">
            <a:spLocks/>
          </p:cNvSpPr>
          <p:nvPr/>
        </p:nvSpPr>
        <p:spPr>
          <a:xfrm>
            <a:off x="145181" y="2757985"/>
            <a:ext cx="2869622" cy="17573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vert="horz" lIns="0" tIns="45720" rIns="91440" bIns="45720" numCol="1" rtlCol="0">
            <a:noAutofit/>
          </a:bodyPr>
          <a:lstStyle>
            <a:lvl1pPr marL="355600" indent="-35560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Segoe UI" panose="020B0502040204020203" pitchFamily="34" charset="0"/>
              <a:buChar char="●"/>
              <a:tabLst/>
              <a:defRPr lang="en-US" sz="24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23900" indent="-36830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lang="en-US" sz="20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60463" indent="-246063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lang="en-US" sz="18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C5A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9FF"/>
              </a:buClr>
              <a:buFont typeface="Wingdings" panose="05000000000000000000" pitchFamily="2" charset="2"/>
              <a:buChar char="ü"/>
              <a:defRPr lang="en-US" sz="16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</a:p>
          <a:p>
            <a:pPr marL="0" indent="0" algn="ctr">
              <a:buNone/>
            </a:pPr>
            <a:endParaRPr lang="en-GB" sz="1800"/>
          </a:p>
          <a:p>
            <a:pPr algn="ctr"/>
            <a:endParaRPr lang="en-GB" sz="1800"/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D8807D07-92FB-4727-80D6-0C437140A812}"/>
              </a:ext>
            </a:extLst>
          </p:cNvPr>
          <p:cNvSpPr txBox="1">
            <a:spLocks/>
          </p:cNvSpPr>
          <p:nvPr/>
        </p:nvSpPr>
        <p:spPr>
          <a:xfrm>
            <a:off x="6165151" y="2780730"/>
            <a:ext cx="2869622" cy="17573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vert="horz" lIns="0" tIns="45720" rIns="91440" bIns="45720" numCol="1" rtlCol="0">
            <a:noAutofit/>
          </a:bodyPr>
          <a:lstStyle>
            <a:lvl1pPr marL="355600" indent="-35560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Segoe UI" panose="020B0502040204020203" pitchFamily="34" charset="0"/>
              <a:buChar char="●"/>
              <a:tabLst/>
              <a:defRPr lang="en-US" sz="24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23900" indent="-36830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lang="en-US" sz="20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60463" indent="-246063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lang="en-US" sz="18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C5A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9FF"/>
              </a:buClr>
              <a:buFont typeface="Wingdings" panose="05000000000000000000" pitchFamily="2" charset="2"/>
              <a:buChar char="ü"/>
              <a:defRPr lang="en-US" sz="16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</a:t>
            </a:r>
          </a:p>
          <a:p>
            <a:pPr marL="0" indent="0" algn="ctr">
              <a:buNone/>
            </a:pPr>
            <a:endParaRPr lang="en-GB" sz="1800"/>
          </a:p>
          <a:p>
            <a:pPr marL="0" indent="0" algn="ctr">
              <a:buNone/>
            </a:pPr>
            <a:endParaRPr lang="en-GB" sz="1800"/>
          </a:p>
          <a:p>
            <a:pPr algn="ctr"/>
            <a:endParaRPr lang="en-GB" sz="1800"/>
          </a:p>
        </p:txBody>
      </p:sp>
      <p:sp>
        <p:nvSpPr>
          <p:cNvPr id="12" name="Espace réservé du texte 1">
            <a:extLst>
              <a:ext uri="{FF2B5EF4-FFF2-40B4-BE49-F238E27FC236}">
                <a16:creationId xmlns:a16="http://schemas.microsoft.com/office/drawing/2014/main" id="{7E5DF407-FAFE-4BA0-B924-8EC9BB88A952}"/>
              </a:ext>
            </a:extLst>
          </p:cNvPr>
          <p:cNvSpPr txBox="1">
            <a:spLocks/>
          </p:cNvSpPr>
          <p:nvPr/>
        </p:nvSpPr>
        <p:spPr>
          <a:xfrm>
            <a:off x="9219206" y="2780730"/>
            <a:ext cx="2869622" cy="17573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vert="horz" lIns="0" tIns="45720" rIns="91440" bIns="45720" numCol="1" rtlCol="0">
            <a:noAutofit/>
          </a:bodyPr>
          <a:lstStyle>
            <a:lvl1pPr marL="355600" indent="-35560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Segoe UI" panose="020B0502040204020203" pitchFamily="34" charset="0"/>
              <a:buChar char="●"/>
              <a:tabLst/>
              <a:defRPr lang="en-US" sz="24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23900" indent="-36830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lang="en-US" sz="20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60463" indent="-246063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lang="en-US" sz="18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C5A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9FF"/>
              </a:buClr>
              <a:buFont typeface="Wingdings" panose="05000000000000000000" pitchFamily="2" charset="2"/>
              <a:buChar char="ü"/>
              <a:defRPr lang="en-US" sz="1600" kern="120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Experience</a:t>
            </a:r>
          </a:p>
          <a:p>
            <a:pPr marL="0" indent="0" algn="ctr">
              <a:buNone/>
            </a:pPr>
            <a:endParaRPr lang="en-GB" sz="1800"/>
          </a:p>
          <a:p>
            <a:pPr algn="ctr"/>
            <a:endParaRPr lang="en-GB" sz="1800"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AC08DCC-D7AE-4280-BB1F-AF5DE6BF48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9116" y="3288386"/>
            <a:ext cx="1064891" cy="1093990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841F77C6-AD48-48F0-AA6A-A55DFCCF28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547" y="3220147"/>
            <a:ext cx="1064891" cy="109399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C7C604A-7D52-44DA-A0DD-E9AB954F71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4440" y="3297549"/>
            <a:ext cx="1064891" cy="109399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44037003-509C-4B80-930B-A936CFC380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4620" y="3297549"/>
            <a:ext cx="1064891" cy="1093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430885-8B2D-4103-A44B-34CB20EF86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537969" flipH="1">
            <a:off x="4665598" y="3593792"/>
            <a:ext cx="173878" cy="5469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2E1B04-8102-4F34-AB68-258C717824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761115" flipH="1">
            <a:off x="1564148" y="3592599"/>
            <a:ext cx="173878" cy="5469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E647B9-ADBD-4A7A-999A-86054190CC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7234" y="3499232"/>
            <a:ext cx="563092" cy="570866"/>
          </a:xfrm>
          <a:prstGeom prst="rect">
            <a:avLst/>
          </a:prstGeom>
        </p:spPr>
      </p:pic>
      <p:pic>
        <p:nvPicPr>
          <p:cNvPr id="21" name="Picture 2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B241EEF-CC02-428D-A9F1-5E6F509EBA7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9234" y="3499232"/>
            <a:ext cx="563092" cy="570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D2E7D-2E33-4AA6-AA2D-82808EF35888}"/>
              </a:ext>
            </a:extLst>
          </p:cNvPr>
          <p:cNvSpPr txBox="1"/>
          <p:nvPr/>
        </p:nvSpPr>
        <p:spPr>
          <a:xfrm>
            <a:off x="209266" y="4667533"/>
            <a:ext cx="284555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By Design and As a Service</a:t>
            </a:r>
          </a:p>
          <a:p>
            <a:r>
              <a:rPr lang="en-US">
                <a:solidFill>
                  <a:srgbClr val="CC00FF"/>
                </a:solidFill>
              </a:rPr>
              <a:t>Firewalling</a:t>
            </a:r>
          </a:p>
          <a:p>
            <a:r>
              <a:rPr lang="en-US">
                <a:solidFill>
                  <a:srgbClr val="CC00FF"/>
                </a:solidFill>
              </a:rPr>
              <a:t>Vulnerabilities</a:t>
            </a:r>
          </a:p>
          <a:p>
            <a:r>
              <a:rPr lang="en-US">
                <a:solidFill>
                  <a:srgbClr val="CC00FF"/>
                </a:solidFill>
              </a:rPr>
              <a:t>Patching</a:t>
            </a:r>
          </a:p>
          <a:p>
            <a:r>
              <a:rPr lang="en-US">
                <a:solidFill>
                  <a:srgbClr val="CC00FF"/>
                </a:solidFill>
              </a:rPr>
              <a:t>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85436-40FD-4A75-8F2D-77C42FF506F6}"/>
              </a:ext>
            </a:extLst>
          </p:cNvPr>
          <p:cNvSpPr txBox="1"/>
          <p:nvPr/>
        </p:nvSpPr>
        <p:spPr>
          <a:xfrm>
            <a:off x="3229544" y="4673931"/>
            <a:ext cx="30161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Today SLA for Server = 99,5 %</a:t>
            </a:r>
          </a:p>
          <a:p>
            <a:r>
              <a:rPr lang="en-US">
                <a:solidFill>
                  <a:srgbClr val="CC00FF"/>
                </a:solidFill>
              </a:rPr>
              <a:t>Expected = 99,8 %</a:t>
            </a:r>
          </a:p>
          <a:p>
            <a:endParaRPr lang="en-US">
              <a:solidFill>
                <a:srgbClr val="CC00FF"/>
              </a:solidFill>
            </a:endParaRPr>
          </a:p>
          <a:p>
            <a:r>
              <a:rPr lang="en-US">
                <a:solidFill>
                  <a:srgbClr val="CC00FF"/>
                </a:solidFill>
              </a:rPr>
              <a:t>DRP when necessary </a:t>
            </a:r>
          </a:p>
          <a:p>
            <a:endParaRPr lang="en-US">
              <a:solidFill>
                <a:srgbClr val="CC00FF"/>
              </a:solidFill>
            </a:endParaRPr>
          </a:p>
          <a:p>
            <a:endParaRPr lang="en-US">
              <a:solidFill>
                <a:srgbClr val="CC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777E4-B265-4D1F-B627-0A44DB81D584}"/>
              </a:ext>
            </a:extLst>
          </p:cNvPr>
          <p:cNvSpPr txBox="1"/>
          <p:nvPr/>
        </p:nvSpPr>
        <p:spPr>
          <a:xfrm>
            <a:off x="9314170" y="4673930"/>
            <a:ext cx="30161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Time to deliver a VM and services .</a:t>
            </a:r>
          </a:p>
          <a:p>
            <a:r>
              <a:rPr lang="en-US">
                <a:solidFill>
                  <a:srgbClr val="CC00FF"/>
                </a:solidFill>
              </a:rPr>
              <a:t>Today : 10 days</a:t>
            </a:r>
          </a:p>
          <a:p>
            <a:r>
              <a:rPr lang="en-US">
                <a:solidFill>
                  <a:srgbClr val="CC00FF"/>
                </a:solidFill>
              </a:rPr>
              <a:t>Tomorrow : 2 days </a:t>
            </a:r>
          </a:p>
          <a:p>
            <a:r>
              <a:rPr lang="en-US">
                <a:solidFill>
                  <a:srgbClr val="CC00FF"/>
                </a:solidFill>
              </a:rPr>
              <a:t>For old interfaces  (PLSQL ) the performances will be degraded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5ED41-E0BF-45EF-A6AD-3127C680529C}"/>
              </a:ext>
            </a:extLst>
          </p:cNvPr>
          <p:cNvSpPr txBox="1"/>
          <p:nvPr/>
        </p:nvSpPr>
        <p:spPr>
          <a:xfrm>
            <a:off x="6357154" y="4810407"/>
            <a:ext cx="30161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FF"/>
                </a:solidFill>
              </a:rPr>
              <a:t>Chipper for Container</a:t>
            </a:r>
          </a:p>
          <a:p>
            <a:r>
              <a:rPr lang="en-US">
                <a:solidFill>
                  <a:srgbClr val="CC00FF"/>
                </a:solidFill>
              </a:rPr>
              <a:t>For Content we have to learn and change the habit of and IT peoples ( stop , start , scalability … )</a:t>
            </a:r>
          </a:p>
          <a:p>
            <a:endParaRPr lang="en-US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5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>
          <a:xfrm>
            <a:off x="241443" y="951982"/>
            <a:ext cx="11313970" cy="5255144"/>
          </a:xfrm>
        </p:spPr>
        <p:txBody>
          <a:bodyPr vert="horz" lIns="0" tIns="45720" rIns="91440" bIns="45720" numCol="1" rtlCol="0" anchor="t">
            <a:noAutofit/>
          </a:bodyPr>
          <a:lstStyle/>
          <a:p>
            <a:r>
              <a:rPr lang="en-GB" b="1">
                <a:latin typeface="Segoe UI"/>
                <a:cs typeface="Segoe UI"/>
              </a:rPr>
              <a:t>Not Alone , </a:t>
            </a:r>
            <a:r>
              <a:rPr lang="en-GB">
                <a:latin typeface="Segoe UI"/>
                <a:cs typeface="Segoe UI"/>
              </a:rPr>
              <a:t>with </a:t>
            </a:r>
            <a:r>
              <a:rPr lang="en-GB" b="1">
                <a:latin typeface="Segoe UI"/>
                <a:cs typeface="Segoe UI"/>
              </a:rPr>
              <a:t>Microsoft Architect</a:t>
            </a:r>
          </a:p>
          <a:p>
            <a:r>
              <a:rPr lang="en-GB">
                <a:latin typeface="Segoe UI"/>
                <a:cs typeface="Segoe UI"/>
              </a:rPr>
              <a:t>How we built the Datacentre Template: All the listed items were key to allow us to design and validate our </a:t>
            </a:r>
            <a:r>
              <a:rPr lang="en-GB" err="1">
                <a:latin typeface="Segoe UI"/>
                <a:cs typeface="Segoe UI"/>
              </a:rPr>
              <a:t>Datacenter</a:t>
            </a:r>
            <a:r>
              <a:rPr lang="en-GB">
                <a:latin typeface="Segoe UI"/>
                <a:cs typeface="Segoe UI"/>
              </a:rPr>
              <a:t> Design</a:t>
            </a:r>
          </a:p>
          <a:p>
            <a:pPr lvl="1"/>
            <a:r>
              <a:rPr lang="en-GB">
                <a:latin typeface="Segoe UI"/>
                <a:cs typeface="Segoe UI"/>
              </a:rPr>
              <a:t>Numerous POC already conducted with Microsoft / </a:t>
            </a:r>
            <a:r>
              <a:rPr lang="en-GB" err="1">
                <a:latin typeface="Segoe UI"/>
                <a:cs typeface="Segoe UI"/>
              </a:rPr>
              <a:t>Infeeny</a:t>
            </a:r>
            <a:r>
              <a:rPr lang="en-GB">
                <a:latin typeface="Segoe UI"/>
                <a:cs typeface="Segoe UI"/>
              </a:rPr>
              <a:t> on different topics (Network/</a:t>
            </a:r>
            <a:r>
              <a:rPr lang="en-GB" err="1">
                <a:latin typeface="Segoe UI"/>
                <a:cs typeface="Segoe UI"/>
              </a:rPr>
              <a:t>Datacenter</a:t>
            </a:r>
            <a:r>
              <a:rPr lang="en-GB">
                <a:latin typeface="Segoe UI"/>
                <a:cs typeface="Segoe UI"/>
              </a:rPr>
              <a:t>/DRP/DMZ/BB)</a:t>
            </a:r>
          </a:p>
          <a:p>
            <a:pPr lvl="1"/>
            <a:r>
              <a:rPr lang="en-GB">
                <a:latin typeface="Segoe UI"/>
                <a:cs typeface="Segoe UI"/>
              </a:rPr>
              <a:t>Microsoft technically skilled resources that worked side by side with us (enterprise cloud architects / </a:t>
            </a:r>
            <a:r>
              <a:rPr lang="en-GB" err="1">
                <a:latin typeface="Segoe UI"/>
                <a:cs typeface="Segoe UI"/>
              </a:rPr>
              <a:t>fasttrack</a:t>
            </a:r>
            <a:r>
              <a:rPr lang="en-GB">
                <a:latin typeface="Segoe UI"/>
                <a:cs typeface="Segoe UI"/>
              </a:rPr>
              <a:t> / etc..)</a:t>
            </a:r>
          </a:p>
          <a:p>
            <a:pPr lvl="1"/>
            <a:r>
              <a:rPr lang="en-GB">
                <a:latin typeface="Segoe UI"/>
                <a:cs typeface="Segoe UI"/>
              </a:rPr>
              <a:t>Claranet Azure Cloud setup (how they do it, since 2016 up to now)</a:t>
            </a:r>
          </a:p>
          <a:p>
            <a:pPr lvl="1"/>
            <a:r>
              <a:rPr lang="en-GB">
                <a:latin typeface="Segoe UI"/>
                <a:cs typeface="Segoe UI"/>
              </a:rPr>
              <a:t>Microsoft Public Blueprints for different </a:t>
            </a:r>
            <a:r>
              <a:rPr lang="en-GB" err="1">
                <a:latin typeface="Segoe UI"/>
                <a:cs typeface="Segoe UI"/>
              </a:rPr>
              <a:t>usecases</a:t>
            </a:r>
            <a:r>
              <a:rPr lang="en-GB">
                <a:latin typeface="Segoe UI"/>
                <a:cs typeface="Segoe UI"/>
              </a:rPr>
              <a:t>/apps and best practices</a:t>
            </a:r>
          </a:p>
          <a:p>
            <a:pPr lvl="1"/>
            <a:r>
              <a:rPr lang="en-GB">
                <a:latin typeface="Segoe UI"/>
                <a:cs typeface="Segoe UI"/>
              </a:rPr>
              <a:t>Azure Firewall cloud reference architectures</a:t>
            </a:r>
          </a:p>
          <a:p>
            <a:pPr lvl="1"/>
            <a:r>
              <a:rPr lang="en-GB">
                <a:latin typeface="Segoe UI"/>
                <a:cs typeface="Segoe UI"/>
              </a:rPr>
              <a:t>Past experience in designing and reviewing a lot of cloud proposed apps / architectures </a:t>
            </a:r>
            <a:endParaRPr lang="en-GB"/>
          </a:p>
          <a:p>
            <a:pPr marL="355600" lvl="1" indent="0">
              <a:buNone/>
            </a:pPr>
            <a:endParaRPr lang="en-GB" sz="1400" b="1" i="1"/>
          </a:p>
          <a:p>
            <a:pPr>
              <a:buFont typeface="Arial" panose="020B0604020202020204" pitchFamily="34" charset="0"/>
              <a:buChar char="•"/>
            </a:pPr>
            <a:r>
              <a:rPr lang="en-GB" b="1">
                <a:latin typeface="Segoe UI"/>
                <a:cs typeface="Segoe UI"/>
              </a:rPr>
              <a:t>Azure DevOps </a:t>
            </a:r>
            <a:r>
              <a:rPr lang="en-GB" b="1" err="1">
                <a:latin typeface="Segoe UI"/>
                <a:cs typeface="Segoe UI"/>
              </a:rPr>
              <a:t>IaC</a:t>
            </a:r>
            <a:r>
              <a:rPr lang="en-GB" b="1">
                <a:latin typeface="Segoe UI"/>
                <a:cs typeface="Segoe UI"/>
              </a:rPr>
              <a:t> (Infrastructure as Code)   </a:t>
            </a:r>
            <a:endParaRPr lang="en-GB" b="1"/>
          </a:p>
          <a:p>
            <a:pPr lvl="1">
              <a:buFont typeface="Arial" panose="020B0604020202020204" pitchFamily="34" charset="0"/>
              <a:buChar char="•"/>
            </a:pPr>
            <a:r>
              <a:rPr lang="en-GB">
                <a:latin typeface="Segoe UI"/>
                <a:cs typeface="Segoe UI"/>
              </a:rPr>
              <a:t>Nothing can be implemented on </a:t>
            </a:r>
            <a:r>
              <a:rPr lang="en-GB" err="1">
                <a:latin typeface="Segoe UI"/>
                <a:cs typeface="Segoe UI"/>
              </a:rPr>
              <a:t>DataCenter</a:t>
            </a:r>
            <a:r>
              <a:rPr lang="en-GB">
                <a:latin typeface="Segoe UI"/>
                <a:cs typeface="Segoe UI"/>
              </a:rPr>
              <a:t> , without CODE.</a:t>
            </a:r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79209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How we Design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6046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F913C-4984-41FA-B67D-8D26D838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Environnement's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ED312-46B1-4132-AE6F-77D9ACD34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09207-8A6E-4E2C-9C73-D3CA67E7F389}"/>
              </a:ext>
            </a:extLst>
          </p:cNvPr>
          <p:cNvSpPr txBox="1"/>
          <p:nvPr/>
        </p:nvSpPr>
        <p:spPr>
          <a:xfrm>
            <a:off x="4576550" y="1084996"/>
            <a:ext cx="99173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DEV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891CD-76C2-446B-95B3-18E6BB0541CE}"/>
              </a:ext>
            </a:extLst>
          </p:cNvPr>
          <p:cNvSpPr txBox="1"/>
          <p:nvPr/>
        </p:nvSpPr>
        <p:spPr>
          <a:xfrm>
            <a:off x="6191534" y="1084995"/>
            <a:ext cx="99173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5E20B-99F3-4A97-ABCA-B5A1D1DD9E35}"/>
              </a:ext>
            </a:extLst>
          </p:cNvPr>
          <p:cNvSpPr txBox="1"/>
          <p:nvPr/>
        </p:nvSpPr>
        <p:spPr>
          <a:xfrm>
            <a:off x="7897505" y="1084996"/>
            <a:ext cx="148078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PRE PROD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B589F-4B28-4B38-A6D6-D03997F01F17}"/>
              </a:ext>
            </a:extLst>
          </p:cNvPr>
          <p:cNvSpPr txBox="1"/>
          <p:nvPr/>
        </p:nvSpPr>
        <p:spPr>
          <a:xfrm>
            <a:off x="9853684" y="1084996"/>
            <a:ext cx="99173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D288F-79C5-4351-AA7A-0B8888C467BD}"/>
              </a:ext>
            </a:extLst>
          </p:cNvPr>
          <p:cNvSpPr txBox="1"/>
          <p:nvPr/>
        </p:nvSpPr>
        <p:spPr>
          <a:xfrm>
            <a:off x="675564" y="1084995"/>
            <a:ext cx="218591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Experimentation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5707-424D-45E7-9752-DF94D3310D29}"/>
              </a:ext>
            </a:extLst>
          </p:cNvPr>
          <p:cNvSpPr txBox="1"/>
          <p:nvPr/>
        </p:nvSpPr>
        <p:spPr>
          <a:xfrm>
            <a:off x="613723" y="1739661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 of Scope</a:t>
            </a:r>
          </a:p>
          <a:p>
            <a:r>
              <a:rPr lang="en-US"/>
              <a:t>Not connected to Legrand</a:t>
            </a:r>
          </a:p>
          <a:p>
            <a:endParaRPr lang="en-US"/>
          </a:p>
          <a:p>
            <a:r>
              <a:rPr lang="en-US" b="1" err="1"/>
              <a:t>Applicatives</a:t>
            </a:r>
            <a:r>
              <a:rPr lang="en-US" b="1"/>
              <a:t> </a:t>
            </a:r>
            <a:r>
              <a:rPr lang="en-US"/>
              <a:t>Team can be fully autonomous for Mockup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CDCF1-E2B9-402D-B2AC-4D42D11F14EA}"/>
              </a:ext>
            </a:extLst>
          </p:cNvPr>
          <p:cNvSpPr txBox="1"/>
          <p:nvPr/>
        </p:nvSpPr>
        <p:spPr>
          <a:xfrm>
            <a:off x="4617066" y="2228705"/>
            <a:ext cx="1571768" cy="665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Change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7EA68-2FE3-426D-94F1-82838948D99A}"/>
              </a:ext>
            </a:extLst>
          </p:cNvPr>
          <p:cNvSpPr txBox="1"/>
          <p:nvPr/>
        </p:nvSpPr>
        <p:spPr>
          <a:xfrm>
            <a:off x="8848906" y="171298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Claranet</a:t>
            </a:r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5B2B1-3630-4C09-9828-76E59C3F97C6}"/>
              </a:ext>
            </a:extLst>
          </p:cNvPr>
          <p:cNvSpPr txBox="1"/>
          <p:nvPr/>
        </p:nvSpPr>
        <p:spPr>
          <a:xfrm>
            <a:off x="4764916" y="1716914"/>
            <a:ext cx="25043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Legrand Infrastructure </a:t>
            </a:r>
          </a:p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34FE2-6F6D-4C91-986D-A458B943DF3B}"/>
              </a:ext>
            </a:extLst>
          </p:cNvPr>
          <p:cNvSpPr txBox="1"/>
          <p:nvPr/>
        </p:nvSpPr>
        <p:spPr>
          <a:xfrm>
            <a:off x="6254797" y="2228704"/>
            <a:ext cx="15717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Quality &amp; security 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4498E-F0D0-489E-8C17-F03D0AFB623B}"/>
              </a:ext>
            </a:extLst>
          </p:cNvPr>
          <p:cNvSpPr txBox="1"/>
          <p:nvPr/>
        </p:nvSpPr>
        <p:spPr>
          <a:xfrm>
            <a:off x="8131363" y="2240076"/>
            <a:ext cx="15717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Ensure Delivery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133091-666E-44FC-B0CC-1BA749CF1539}"/>
              </a:ext>
            </a:extLst>
          </p:cNvPr>
          <p:cNvSpPr txBox="1"/>
          <p:nvPr/>
        </p:nvSpPr>
        <p:spPr>
          <a:xfrm>
            <a:off x="9791840" y="2228702"/>
            <a:ext cx="15717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Production 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2D78BF1-3431-4E7C-85BB-849EFCE578A2}"/>
              </a:ext>
            </a:extLst>
          </p:cNvPr>
          <p:cNvSpPr/>
          <p:nvPr/>
        </p:nvSpPr>
        <p:spPr>
          <a:xfrm>
            <a:off x="4594586" y="2981968"/>
            <a:ext cx="6539551" cy="1012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DevOPS</a:t>
            </a:r>
            <a:r>
              <a:rPr lang="en-US"/>
              <a:t> ( code to deploy in one </a:t>
            </a:r>
            <a:r>
              <a:rPr lang="en-US" err="1"/>
              <a:t>clic</a:t>
            </a:r>
            <a:r>
              <a:rPr lang="en-US"/>
              <a:t> 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A732B23-73BE-435B-A8B3-998CF7C9B564}"/>
              </a:ext>
            </a:extLst>
          </p:cNvPr>
          <p:cNvSpPr/>
          <p:nvPr/>
        </p:nvSpPr>
        <p:spPr>
          <a:xfrm flipH="1">
            <a:off x="4549092" y="3857698"/>
            <a:ext cx="6539552" cy="1012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DevOPS</a:t>
            </a:r>
            <a:r>
              <a:rPr lang="en-US"/>
              <a:t> ( code to </a:t>
            </a:r>
            <a:r>
              <a:rPr lang="en-US" err="1"/>
              <a:t>rollBack</a:t>
            </a:r>
            <a:r>
              <a:rPr lang="en-US"/>
              <a:t> in one </a:t>
            </a:r>
            <a:r>
              <a:rPr lang="en-US" err="1"/>
              <a:t>clic</a:t>
            </a:r>
            <a:r>
              <a:rPr lang="en-US"/>
              <a:t>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C57B6-1089-4957-9566-DE4A799E6DA5}"/>
              </a:ext>
            </a:extLst>
          </p:cNvPr>
          <p:cNvSpPr txBox="1"/>
          <p:nvPr/>
        </p:nvSpPr>
        <p:spPr>
          <a:xfrm>
            <a:off x="4867275" y="3343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D1629F-45B0-4467-8F99-022B9BE16002}"/>
              </a:ext>
            </a:extLst>
          </p:cNvPr>
          <p:cNvSpPr/>
          <p:nvPr/>
        </p:nvSpPr>
        <p:spPr>
          <a:xfrm>
            <a:off x="4582520" y="5065878"/>
            <a:ext cx="6846625" cy="90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/>
              <a:t>Devops</a:t>
            </a:r>
            <a:r>
              <a:rPr lang="en-US"/>
              <a:t> Vault will manage all versions of all Environnement for Each Datacenter.</a:t>
            </a:r>
          </a:p>
          <a:p>
            <a:r>
              <a:rPr lang="en-US"/>
              <a:t>With complete tractability of who do what and when </a:t>
            </a:r>
          </a:p>
        </p:txBody>
      </p:sp>
      <p:pic>
        <p:nvPicPr>
          <p:cNvPr id="21" name="Picture 2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3433E6A-4C26-4FFD-9CAA-F7220A4B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64" y="4176215"/>
            <a:ext cx="3664423" cy="20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2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053621" y="6345186"/>
            <a:ext cx="431079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874" y="1270433"/>
            <a:ext cx="2812762" cy="669203"/>
          </a:xfrm>
          <a:prstGeom prst="rect">
            <a:avLst/>
          </a:prstGeom>
        </p:spPr>
        <p:txBody>
          <a:bodyPr vert="horz" lIns="0" tIns="45720" rIns="91440" bIns="45720" numCol="1" rtlCol="0">
            <a:noAutofit/>
          </a:bodyPr>
          <a:lstStyle/>
          <a:p>
            <a:pPr marL="355600" indent="-355600" defTabSz="914354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Segoe UI" panose="020B0502040204020203" pitchFamily="34" charset="0"/>
              <a:buChar char="●"/>
            </a:pPr>
            <a:r>
              <a:rPr lang="en-GB" sz="24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 level design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2191999" cy="79209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41300" dist="304800" dir="552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/>
              <a:t>Datacentre Blueprint Architecture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6DEC9-FD77-48F7-9B55-5B589C8A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3" y="-132628"/>
            <a:ext cx="9683315" cy="69887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278ABA4-F5A5-4521-8E8F-34EB22E0A172}"/>
                  </a:ext>
                </a:extLst>
              </p14:cNvPr>
              <p14:cNvContentPartPr/>
              <p14:nvPr/>
            </p14:nvContentPartPr>
            <p14:xfrm>
              <a:off x="6835254" y="4611806"/>
              <a:ext cx="19049" cy="19049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278ABA4-F5A5-4521-8E8F-34EB22E0A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2804" y="4582944"/>
                <a:ext cx="1904900" cy="761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6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87E15B-2474-4DDF-AD33-DBCD9B537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8338" y="1008847"/>
            <a:ext cx="10460986" cy="1411026"/>
          </a:xfrm>
        </p:spPr>
        <p:txBody>
          <a:bodyPr vert="horz" lIns="0" tIns="45720" rIns="91440" bIns="45720" numCol="1" rtlCol="0" anchor="t">
            <a:noAutofit/>
          </a:bodyPr>
          <a:lstStyle/>
          <a:p>
            <a:r>
              <a:rPr lang="en-US" sz="4800" b="1">
                <a:latin typeface="Segoe UI"/>
                <a:cs typeface="Segoe UI"/>
              </a:rPr>
              <a:t>Demo </a:t>
            </a:r>
            <a:r>
              <a:rPr lang="en-US" sz="4800">
                <a:latin typeface="Segoe UI"/>
                <a:cs typeface="Segoe UI"/>
              </a:rPr>
              <a:t>INFRASTRUCTURE AS CODE </a:t>
            </a:r>
            <a:endParaRPr lang="en-US" sz="4800"/>
          </a:p>
          <a:p>
            <a:endParaRPr lang="en-US" sz="4800"/>
          </a:p>
          <a:p>
            <a:pPr marL="0" indent="0">
              <a:buNone/>
            </a:pPr>
            <a:r>
              <a:rPr lang="en-US" sz="4800">
                <a:latin typeface="Segoe UI"/>
                <a:cs typeface="Segoe UI"/>
              </a:rPr>
              <a:t>Data Center deployment</a:t>
            </a:r>
            <a:endParaRPr lang="en-US" sz="48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7B400-759F-4ADC-B446-FB324AC8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3079"/>
      </p:ext>
    </p:extLst>
  </p:cSld>
  <p:clrMapOvr>
    <a:masterClrMapping/>
  </p:clrMapOvr>
</p:sld>
</file>

<file path=ppt/theme/theme1.xml><?xml version="1.0" encoding="utf-8"?>
<a:theme xmlns:a="http://schemas.openxmlformats.org/drawingml/2006/main" name="Magellan Partners Theme">
  <a:themeElements>
    <a:clrScheme name="Magellan Partners - Exakis">
      <a:dk1>
        <a:srgbClr val="003C5A"/>
      </a:dk1>
      <a:lt1>
        <a:srgbClr val="FFFFFF"/>
      </a:lt1>
      <a:dk2>
        <a:srgbClr val="343735"/>
      </a:dk2>
      <a:lt2>
        <a:srgbClr val="7F7F7F"/>
      </a:lt2>
      <a:accent1>
        <a:srgbClr val="003C5A"/>
      </a:accent1>
      <a:accent2>
        <a:srgbClr val="00B9FF"/>
      </a:accent2>
      <a:accent3>
        <a:srgbClr val="F2AF00"/>
      </a:accent3>
      <a:accent4>
        <a:srgbClr val="EC7A08"/>
      </a:accent4>
      <a:accent5>
        <a:srgbClr val="CB3524"/>
      </a:accent5>
      <a:accent6>
        <a:srgbClr val="009B3A"/>
      </a:accent6>
      <a:hlink>
        <a:srgbClr val="CF3263"/>
      </a:hlink>
      <a:folHlink>
        <a:srgbClr val="343735"/>
      </a:folHlink>
    </a:clrScheme>
    <a:fontScheme name="Personnalisé 1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6f8a03-d3e7-4f1f-aeef-cdf1f751bdc7">
      <UserInfo>
        <DisplayName>EliotNetamo Visitors</DisplayName>
        <AccountId>25</AccountId>
        <AccountType/>
      </UserInfo>
      <UserInfo>
        <DisplayName>Sebastien SEGURA</DisplayName>
        <AccountId>26</AccountId>
        <AccountType/>
      </UserInfo>
      <UserInfo>
        <DisplayName>MARCO DAVERIO</DisplayName>
        <AccountId>27</AccountId>
        <AccountType/>
      </UserInfo>
      <UserInfo>
        <DisplayName>Giovanna GIROLA</DisplayName>
        <AccountId>28</AccountId>
        <AccountType/>
      </UserInfo>
      <UserInfo>
        <DisplayName>Didier GIBERT</DisplayName>
        <AccountId>9</AccountId>
        <AccountType/>
      </UserInfo>
      <UserInfo>
        <DisplayName>NT AUTHORITY\authenticated users</DisplayName>
        <AccountId>18</AccountId>
        <AccountType/>
      </UserInfo>
      <UserInfo>
        <DisplayName>Benoit VORIOT</DisplayName>
        <AccountId>20</AccountId>
        <AccountType/>
      </UserInfo>
      <UserInfo>
        <DisplayName>Meryam HARRAZ</DisplayName>
        <AccountId>1814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01E51F8C80B34E9CD9BC004EA99F76" ma:contentTypeVersion="12" ma:contentTypeDescription="Crée un document." ma:contentTypeScope="" ma:versionID="98b90ffaeb90dba9a0612da4a5786388">
  <xsd:schema xmlns:xsd="http://www.w3.org/2001/XMLSchema" xmlns:xs="http://www.w3.org/2001/XMLSchema" xmlns:p="http://schemas.microsoft.com/office/2006/metadata/properties" xmlns:ns2="5660e8a4-69a6-4661-b57f-edf3043c2ccb" xmlns:ns3="e06f8a03-d3e7-4f1f-aeef-cdf1f751bdc7" targetNamespace="http://schemas.microsoft.com/office/2006/metadata/properties" ma:root="true" ma:fieldsID="2226c6456f5e6b511e1c7459e4a84eda" ns2:_="" ns3:_="">
    <xsd:import namespace="5660e8a4-69a6-4661-b57f-edf3043c2ccb"/>
    <xsd:import namespace="e06f8a03-d3e7-4f1f-aeef-cdf1f751b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0e8a4-69a6-4661-b57f-edf3043c2c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f8a03-d3e7-4f1f-aeef-cdf1f751bdc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22E368-83D9-47A3-A2CA-A10910817F0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6b5f45c-ba2e-4115-b91b-d179e4833083"/>
    <ds:schemaRef ds:uri="bb79f400-8b88-46b4-afe8-64b2a6adb24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e06f8a03-d3e7-4f1f-aeef-cdf1f751bdc7"/>
  </ds:schemaRefs>
</ds:datastoreItem>
</file>

<file path=customXml/itemProps2.xml><?xml version="1.0" encoding="utf-8"?>
<ds:datastoreItem xmlns:ds="http://schemas.openxmlformats.org/officeDocument/2006/customXml" ds:itemID="{A9664A92-B714-42E0-8509-678FD3B36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5894C5-97B8-4931-A8B6-3807267D8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0e8a4-69a6-4661-b57f-edf3043c2ccb"/>
    <ds:schemaRef ds:uri="e06f8a03-d3e7-4f1f-aeef-cdf1f751b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</Words>
  <Application>Microsoft Office PowerPoint</Application>
  <PresentationFormat>Widescreen</PresentationFormat>
  <Paragraphs>247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Magellan Partners Theme</vt:lpstr>
      <vt:lpstr>Azure Datacentre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Environnement's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RP-IT DSI</dc:title>
  <cp:lastModifiedBy>Dominique SKRZYPEZYK</cp:lastModifiedBy>
  <cp:revision>13</cp:revision>
  <dcterms:modified xsi:type="dcterms:W3CDTF">2020-07-16T09:06:52Z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0x0101005301E51F8C80B34E9CD9BC004EA99F76</vt:lpwstr>
  </property>
  <property fmtid="{D5CDD505-2E9C-101B-9397-08002B2CF9AE}" pid="3" name="display_urn">
    <vt:lpwstr>EliotNetamo Visitors;Sebastien SEGURA;MARCO DAVERIO;Giovanna GIROLA;Didier GIBERT;NT AUTHORITY</vt:lpwstr>
  </property>
  <property fmtid="{D5CDD505-2E9C-101B-9397-08002B2CF9AE}" pid="4" name="AuthorIds_UIVersion_3072">
    <vt:lpwstr>23</vt:lpwstr>
  </property>
</Properties>
</file>