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275" r:id="rId3"/>
    <p:sldId id="258" r:id="rId4"/>
    <p:sldId id="301" r:id="rId5"/>
    <p:sldId id="1700" r:id="rId6"/>
    <p:sldId id="1702" r:id="rId7"/>
    <p:sldId id="1701" r:id="rId8"/>
    <p:sldId id="1711" r:id="rId9"/>
    <p:sldId id="1707" r:id="rId10"/>
    <p:sldId id="1705" r:id="rId11"/>
    <p:sldId id="1709" r:id="rId12"/>
    <p:sldId id="1712" r:id="rId13"/>
    <p:sldId id="1697" r:id="rId14"/>
    <p:sldId id="261"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D61"/>
    <a:srgbClr val="2EBACE"/>
    <a:srgbClr val="D6EEFA"/>
    <a:srgbClr val="F2FAFD"/>
    <a:srgbClr val="F6FCFE"/>
    <a:srgbClr val="E51111"/>
    <a:srgbClr val="015978"/>
    <a:srgbClr val="1B8BA1"/>
    <a:srgbClr val="66DADA"/>
    <a:srgbClr val="1B9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19" autoAdjust="0"/>
    <p:restoredTop sz="94660"/>
  </p:normalViewPr>
  <p:slideViewPr>
    <p:cSldViewPr snapToGrid="0">
      <p:cViewPr>
        <p:scale>
          <a:sx n="100" d="100"/>
          <a:sy n="100" d="100"/>
        </p:scale>
        <p:origin x="690" y="774"/>
      </p:cViewPr>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2019/11/4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9801" name="副标题 2"/>
          <p:cNvSpPr>
            <a:spLocks noGrp="1"/>
          </p:cNvSpPr>
          <p:nvPr userDrawn="1">
            <p:ph type="subTitle" idx="1" hasCustomPrompt="1"/>
          </p:nvPr>
        </p:nvSpPr>
        <p:spPr>
          <a:xfrm>
            <a:off x="669925" y="2150019"/>
            <a:ext cx="4423002" cy="558799"/>
          </a:xfrm>
        </p:spPr>
        <p:txBody>
          <a:bodyPr anchor="ctr">
            <a:normAutofit/>
          </a:bodyPr>
          <a:lstStyle>
            <a:lvl1pPr marL="0" indent="0" algn="l">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ltLang="zh-CN" dirty="0"/>
              <a:t>Click to edit Master title style</a:t>
            </a:r>
            <a:endParaRPr lang="zh-CN" altLang="en-US" dirty="0"/>
          </a:p>
        </p:txBody>
      </p:sp>
      <p:sp>
        <p:nvSpPr>
          <p:cNvPr id="9802" name="标题 1"/>
          <p:cNvSpPr>
            <a:spLocks noGrp="1"/>
          </p:cNvSpPr>
          <p:nvPr userDrawn="1">
            <p:ph type="ctrTitle" hasCustomPrompt="1"/>
          </p:nvPr>
        </p:nvSpPr>
        <p:spPr>
          <a:xfrm>
            <a:off x="669925" y="1320800"/>
            <a:ext cx="4423002" cy="698591"/>
          </a:xfrm>
        </p:spPr>
        <p:txBody>
          <a:bodyPr anchor="ctr">
            <a:normAutofit/>
          </a:bodyPr>
          <a:lstStyle>
            <a:lvl1pPr algn="l">
              <a:defRPr sz="4000">
                <a:solidFill>
                  <a:schemeClr val="tx1"/>
                </a:solidFill>
              </a:defRPr>
            </a:lvl1pPr>
          </a:lstStyle>
          <a:p>
            <a:r>
              <a:rPr lang="en-US" altLang="zh-CN" dirty="0"/>
              <a:t>Click to edit Master title style</a:t>
            </a:r>
            <a:endParaRPr lang="zh-CN" altLang="en-US" dirty="0"/>
          </a:p>
        </p:txBody>
      </p:sp>
      <p:sp>
        <p:nvSpPr>
          <p:cNvPr id="12" name="文本占位符 13"/>
          <p:cNvSpPr>
            <a:spLocks noGrp="1"/>
          </p:cNvSpPr>
          <p:nvPr userDrawn="1">
            <p:ph type="body" sz="quarter" idx="10" hasCustomPrompt="1"/>
          </p:nvPr>
        </p:nvSpPr>
        <p:spPr>
          <a:xfrm>
            <a:off x="669925" y="3189949"/>
            <a:ext cx="2045144" cy="248371"/>
          </a:xfrm>
        </p:spPr>
        <p:txBody>
          <a:bodyPr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669925" y="3453845"/>
            <a:ext cx="2045144" cy="248371"/>
          </a:xfrm>
        </p:spPr>
        <p:txBody>
          <a:bodyPr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grpSp>
        <p:nvGrpSpPr>
          <p:cNvPr id="60" name="组合 59">
            <a:extLst>
              <a:ext uri="{FF2B5EF4-FFF2-40B4-BE49-F238E27FC236}">
                <a16:creationId xmlns:a16="http://schemas.microsoft.com/office/drawing/2014/main" id="{6F624F40-FDF0-4DFD-921D-FAE4E25BFA8B}"/>
              </a:ext>
            </a:extLst>
          </p:cNvPr>
          <p:cNvGrpSpPr/>
          <p:nvPr userDrawn="1"/>
        </p:nvGrpSpPr>
        <p:grpSpPr>
          <a:xfrm>
            <a:off x="-12088" y="4794394"/>
            <a:ext cx="12204089" cy="2063607"/>
            <a:chOff x="-12088" y="4794394"/>
            <a:chExt cx="12204089" cy="2063607"/>
          </a:xfrm>
        </p:grpSpPr>
        <p:sp>
          <p:nvSpPr>
            <p:cNvPr id="52" name="任意多边形: 形状 51">
              <a:extLst>
                <a:ext uri="{FF2B5EF4-FFF2-40B4-BE49-F238E27FC236}">
                  <a16:creationId xmlns:a16="http://schemas.microsoft.com/office/drawing/2014/main" id="{5F3366FB-925F-4BB9-ADE6-445B1C7894C3}"/>
                </a:ext>
              </a:extLst>
            </p:cNvPr>
            <p:cNvSpPr>
              <a:spLocks/>
            </p:cNvSpPr>
            <p:nvPr userDrawn="1"/>
          </p:nvSpPr>
          <p:spPr bwMode="auto">
            <a:xfrm>
              <a:off x="554582" y="4942832"/>
              <a:ext cx="11637418" cy="1915168"/>
            </a:xfrm>
            <a:custGeom>
              <a:avLst/>
              <a:gdLst>
                <a:gd name="connsiteX0" fmla="*/ 8612903 w 11637418"/>
                <a:gd name="connsiteY0" fmla="*/ 0 h 1915168"/>
                <a:gd name="connsiteX1" fmla="*/ 11637418 w 11637418"/>
                <a:gd name="connsiteY1" fmla="*/ 1581105 h 1915168"/>
                <a:gd name="connsiteX2" fmla="*/ 11637418 w 11637418"/>
                <a:gd name="connsiteY2" fmla="*/ 1915168 h 1915168"/>
                <a:gd name="connsiteX3" fmla="*/ 0 w 11637418"/>
                <a:gd name="connsiteY3" fmla="*/ 1915168 h 1915168"/>
              </a:gdLst>
              <a:ahLst/>
              <a:cxnLst>
                <a:cxn ang="0">
                  <a:pos x="connsiteX0" y="connsiteY0"/>
                </a:cxn>
                <a:cxn ang="0">
                  <a:pos x="connsiteX1" y="connsiteY1"/>
                </a:cxn>
                <a:cxn ang="0">
                  <a:pos x="connsiteX2" y="connsiteY2"/>
                </a:cxn>
                <a:cxn ang="0">
                  <a:pos x="connsiteX3" y="connsiteY3"/>
                </a:cxn>
              </a:cxnLst>
              <a:rect l="l" t="t" r="r" b="b"/>
              <a:pathLst>
                <a:path w="11637418" h="1915168">
                  <a:moveTo>
                    <a:pt x="8612903" y="0"/>
                  </a:moveTo>
                  <a:lnTo>
                    <a:pt x="11637418" y="1581105"/>
                  </a:lnTo>
                  <a:lnTo>
                    <a:pt x="11637418" y="1915168"/>
                  </a:lnTo>
                  <a:lnTo>
                    <a:pt x="0" y="1915168"/>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lvl="0"/>
              <a:endParaRPr lang="zh-CN" altLang="en-US"/>
            </a:p>
          </p:txBody>
        </p:sp>
        <p:sp>
          <p:nvSpPr>
            <p:cNvPr id="54" name="任意多边形: 形状 53">
              <a:extLst>
                <a:ext uri="{FF2B5EF4-FFF2-40B4-BE49-F238E27FC236}">
                  <a16:creationId xmlns:a16="http://schemas.microsoft.com/office/drawing/2014/main" id="{52220577-D5CA-4385-AF28-708CC21ACCEC}"/>
                </a:ext>
              </a:extLst>
            </p:cNvPr>
            <p:cNvSpPr>
              <a:spLocks/>
            </p:cNvSpPr>
            <p:nvPr userDrawn="1"/>
          </p:nvSpPr>
          <p:spPr bwMode="auto">
            <a:xfrm>
              <a:off x="335096" y="4794394"/>
              <a:ext cx="11856904" cy="2063607"/>
            </a:xfrm>
            <a:custGeom>
              <a:avLst/>
              <a:gdLst>
                <a:gd name="connsiteX0" fmla="*/ 7128328 w 11856904"/>
                <a:gd name="connsiteY0" fmla="*/ 0 h 2063607"/>
                <a:gd name="connsiteX1" fmla="*/ 11856904 w 11856904"/>
                <a:gd name="connsiteY1" fmla="*/ 1832069 h 2063607"/>
                <a:gd name="connsiteX2" fmla="*/ 11856904 w 11856904"/>
                <a:gd name="connsiteY2" fmla="*/ 2063607 h 2063607"/>
                <a:gd name="connsiteX3" fmla="*/ 0 w 11856904"/>
                <a:gd name="connsiteY3" fmla="*/ 2063607 h 2063607"/>
              </a:gdLst>
              <a:ahLst/>
              <a:cxnLst>
                <a:cxn ang="0">
                  <a:pos x="connsiteX0" y="connsiteY0"/>
                </a:cxn>
                <a:cxn ang="0">
                  <a:pos x="connsiteX1" y="connsiteY1"/>
                </a:cxn>
                <a:cxn ang="0">
                  <a:pos x="connsiteX2" y="connsiteY2"/>
                </a:cxn>
                <a:cxn ang="0">
                  <a:pos x="connsiteX3" y="connsiteY3"/>
                </a:cxn>
              </a:cxnLst>
              <a:rect l="l" t="t" r="r" b="b"/>
              <a:pathLst>
                <a:path w="11856904" h="2063607">
                  <a:moveTo>
                    <a:pt x="7128328" y="0"/>
                  </a:moveTo>
                  <a:lnTo>
                    <a:pt x="11856904" y="1832069"/>
                  </a:lnTo>
                  <a:lnTo>
                    <a:pt x="11856904" y="2063607"/>
                  </a:lnTo>
                  <a:lnTo>
                    <a:pt x="0" y="2063607"/>
                  </a:lnTo>
                  <a:close/>
                </a:path>
              </a:pathLst>
            </a:custGeom>
            <a:solidFill>
              <a:schemeClr val="accent2">
                <a:lumMod val="60000"/>
                <a:lumOff val="40000"/>
                <a:alpha val="47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56" name="任意多边形: 形状 55">
              <a:extLst>
                <a:ext uri="{FF2B5EF4-FFF2-40B4-BE49-F238E27FC236}">
                  <a16:creationId xmlns:a16="http://schemas.microsoft.com/office/drawing/2014/main" id="{0644CDC7-884B-40D9-B274-CF83A689E827}"/>
                </a:ext>
              </a:extLst>
            </p:cNvPr>
            <p:cNvSpPr>
              <a:spLocks/>
            </p:cNvSpPr>
            <p:nvPr userDrawn="1"/>
          </p:nvSpPr>
          <p:spPr bwMode="auto">
            <a:xfrm>
              <a:off x="139320" y="4847832"/>
              <a:ext cx="12052680" cy="2010168"/>
            </a:xfrm>
            <a:custGeom>
              <a:avLst/>
              <a:gdLst>
                <a:gd name="connsiteX0" fmla="*/ 5073792 w 12052680"/>
                <a:gd name="connsiteY0" fmla="*/ 0 h 2010168"/>
                <a:gd name="connsiteX1" fmla="*/ 12052680 w 12052680"/>
                <a:gd name="connsiteY1" fmla="*/ 1869250 h 2010168"/>
                <a:gd name="connsiteX2" fmla="*/ 12052680 w 12052680"/>
                <a:gd name="connsiteY2" fmla="*/ 2010168 h 2010168"/>
                <a:gd name="connsiteX3" fmla="*/ 0 w 12052680"/>
                <a:gd name="connsiteY3" fmla="*/ 2010168 h 2010168"/>
              </a:gdLst>
              <a:ahLst/>
              <a:cxnLst>
                <a:cxn ang="0">
                  <a:pos x="connsiteX0" y="connsiteY0"/>
                </a:cxn>
                <a:cxn ang="0">
                  <a:pos x="connsiteX1" y="connsiteY1"/>
                </a:cxn>
                <a:cxn ang="0">
                  <a:pos x="connsiteX2" y="connsiteY2"/>
                </a:cxn>
                <a:cxn ang="0">
                  <a:pos x="connsiteX3" y="connsiteY3"/>
                </a:cxn>
              </a:cxnLst>
              <a:rect l="l" t="t" r="r" b="b"/>
              <a:pathLst>
                <a:path w="12052680" h="2010168">
                  <a:moveTo>
                    <a:pt x="5073792" y="0"/>
                  </a:moveTo>
                  <a:lnTo>
                    <a:pt x="12052680" y="1869250"/>
                  </a:lnTo>
                  <a:lnTo>
                    <a:pt x="12052680" y="2010168"/>
                  </a:lnTo>
                  <a:lnTo>
                    <a:pt x="0" y="201016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lvl="0"/>
              <a:endParaRPr lang="zh-CN" altLang="en-US"/>
            </a:p>
          </p:txBody>
        </p:sp>
        <p:sp>
          <p:nvSpPr>
            <p:cNvPr id="58" name="任意多边形: 形状 57">
              <a:extLst>
                <a:ext uri="{FF2B5EF4-FFF2-40B4-BE49-F238E27FC236}">
                  <a16:creationId xmlns:a16="http://schemas.microsoft.com/office/drawing/2014/main" id="{67600C7C-F5E7-4472-B9EF-A541C5C99495}"/>
                </a:ext>
              </a:extLst>
            </p:cNvPr>
            <p:cNvSpPr>
              <a:spLocks/>
            </p:cNvSpPr>
            <p:nvPr userDrawn="1"/>
          </p:nvSpPr>
          <p:spPr bwMode="auto">
            <a:xfrm>
              <a:off x="-12088" y="5275332"/>
              <a:ext cx="12204089" cy="1582668"/>
            </a:xfrm>
            <a:custGeom>
              <a:avLst/>
              <a:gdLst>
                <a:gd name="connsiteX0" fmla="*/ 2856139 w 12204089"/>
                <a:gd name="connsiteY0" fmla="*/ 0 h 1582668"/>
                <a:gd name="connsiteX1" fmla="*/ 12204089 w 12204089"/>
                <a:gd name="connsiteY1" fmla="*/ 1521377 h 1582668"/>
                <a:gd name="connsiteX2" fmla="*/ 12204089 w 12204089"/>
                <a:gd name="connsiteY2" fmla="*/ 1582668 h 1582668"/>
                <a:gd name="connsiteX3" fmla="*/ 0 w 12204089"/>
                <a:gd name="connsiteY3" fmla="*/ 1582668 h 1582668"/>
              </a:gdLst>
              <a:ahLst/>
              <a:cxnLst>
                <a:cxn ang="0">
                  <a:pos x="connsiteX0" y="connsiteY0"/>
                </a:cxn>
                <a:cxn ang="0">
                  <a:pos x="connsiteX1" y="connsiteY1"/>
                </a:cxn>
                <a:cxn ang="0">
                  <a:pos x="connsiteX2" y="connsiteY2"/>
                </a:cxn>
                <a:cxn ang="0">
                  <a:pos x="connsiteX3" y="connsiteY3"/>
                </a:cxn>
              </a:cxnLst>
              <a:rect l="l" t="t" r="r" b="b"/>
              <a:pathLst>
                <a:path w="12204089" h="1582668">
                  <a:moveTo>
                    <a:pt x="2856139" y="0"/>
                  </a:moveTo>
                  <a:lnTo>
                    <a:pt x="12204089" y="1521377"/>
                  </a:lnTo>
                  <a:lnTo>
                    <a:pt x="12204089" y="1582668"/>
                  </a:lnTo>
                  <a:lnTo>
                    <a:pt x="0" y="1582668"/>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lvl="0"/>
              <a:endParaRPr lang="zh-CN" altLang="en-US" dirty="0"/>
            </a:p>
          </p:txBody>
        </p:sp>
      </p:grpSp>
      <p:grpSp>
        <p:nvGrpSpPr>
          <p:cNvPr id="59" name="组合 58">
            <a:extLst>
              <a:ext uri="{FF2B5EF4-FFF2-40B4-BE49-F238E27FC236}">
                <a16:creationId xmlns:a16="http://schemas.microsoft.com/office/drawing/2014/main" id="{A26B9DB5-1ADC-43B3-BCE8-970894DC9D39}"/>
              </a:ext>
            </a:extLst>
          </p:cNvPr>
          <p:cNvGrpSpPr/>
          <p:nvPr userDrawn="1"/>
        </p:nvGrpSpPr>
        <p:grpSpPr>
          <a:xfrm>
            <a:off x="7778078" y="0"/>
            <a:ext cx="4413923" cy="3499502"/>
            <a:chOff x="7778078" y="0"/>
            <a:chExt cx="4413923" cy="3499502"/>
          </a:xfrm>
        </p:grpSpPr>
        <p:sp>
          <p:nvSpPr>
            <p:cNvPr id="42" name="任意多边形: 形状 41">
              <a:extLst>
                <a:ext uri="{FF2B5EF4-FFF2-40B4-BE49-F238E27FC236}">
                  <a16:creationId xmlns:a16="http://schemas.microsoft.com/office/drawing/2014/main" id="{82A3C794-2A5C-4827-8C53-19689DBEDB79}"/>
                </a:ext>
              </a:extLst>
            </p:cNvPr>
            <p:cNvSpPr>
              <a:spLocks/>
            </p:cNvSpPr>
            <p:nvPr userDrawn="1"/>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40" name="任意多边形: 形状 39">
              <a:extLst>
                <a:ext uri="{FF2B5EF4-FFF2-40B4-BE49-F238E27FC236}">
                  <a16:creationId xmlns:a16="http://schemas.microsoft.com/office/drawing/2014/main" id="{8106E9DF-13A9-47FC-B0CC-7FCDA8A25A47}"/>
                </a:ext>
              </a:extLst>
            </p:cNvPr>
            <p:cNvSpPr>
              <a:spLocks/>
            </p:cNvSpPr>
            <p:nvPr userDrawn="1"/>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38" name="任意多边形: 形状 37">
              <a:extLst>
                <a:ext uri="{FF2B5EF4-FFF2-40B4-BE49-F238E27FC236}">
                  <a16:creationId xmlns:a16="http://schemas.microsoft.com/office/drawing/2014/main" id="{75325FDB-6AF2-4496-97A8-DA1AB2DFD6DF}"/>
                </a:ext>
              </a:extLst>
            </p:cNvPr>
            <p:cNvSpPr>
              <a:spLocks/>
            </p:cNvSpPr>
            <p:nvPr userDrawn="1"/>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36" name="任意多边形: 形状 35">
              <a:extLst>
                <a:ext uri="{FF2B5EF4-FFF2-40B4-BE49-F238E27FC236}">
                  <a16:creationId xmlns:a16="http://schemas.microsoft.com/office/drawing/2014/main" id="{EB936B51-CD51-4DC6-B0B3-AE7B1625340E}"/>
                </a:ext>
              </a:extLst>
            </p:cNvPr>
            <p:cNvSpPr>
              <a:spLocks/>
            </p:cNvSpPr>
            <p:nvPr userDrawn="1"/>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gr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20" name="标题 1"/>
          <p:cNvSpPr>
            <a:spLocks noGrp="1"/>
          </p:cNvSpPr>
          <p:nvPr>
            <p:ph type="title" hasCustomPrompt="1"/>
          </p:nvPr>
        </p:nvSpPr>
        <p:spPr>
          <a:xfrm>
            <a:off x="1956131" y="2352597"/>
            <a:ext cx="4535055" cy="656792"/>
          </a:xfrm>
        </p:spPr>
        <p:txBody>
          <a:bodyPr anchor="ctr">
            <a:normAutofit/>
          </a:bodyPr>
          <a:lstStyle>
            <a:lvl1pPr algn="ctr">
              <a:defRPr sz="2400" b="1">
                <a:solidFill>
                  <a:srgbClr val="003D61"/>
                </a:solidFill>
              </a:defRPr>
            </a:lvl1pPr>
          </a:lstStyle>
          <a:p>
            <a:r>
              <a:rPr lang="en-US" altLang="zh-CN" dirty="0"/>
              <a:t>Click to edit Master title style</a:t>
            </a:r>
            <a:endParaRPr lang="zh-CN" altLang="en-US" dirty="0"/>
          </a:p>
        </p:txBody>
      </p:sp>
      <p:sp>
        <p:nvSpPr>
          <p:cNvPr id="21" name="文本占位符 2"/>
          <p:cNvSpPr>
            <a:spLocks noGrp="1"/>
          </p:cNvSpPr>
          <p:nvPr>
            <p:ph type="body" idx="1" hasCustomPrompt="1"/>
          </p:nvPr>
        </p:nvSpPr>
        <p:spPr>
          <a:xfrm>
            <a:off x="1950358" y="3233648"/>
            <a:ext cx="4546600" cy="1015623"/>
          </a:xfrm>
        </p:spPr>
        <p:txBody>
          <a:bodyPr anchor="t">
            <a:normAutofit/>
          </a:bodyPr>
          <a:lstStyle>
            <a:lvl1pPr marL="0" indent="0" algn="ctr">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grpSp>
        <p:nvGrpSpPr>
          <p:cNvPr id="9" name="组合 8">
            <a:extLst>
              <a:ext uri="{FF2B5EF4-FFF2-40B4-BE49-F238E27FC236}">
                <a16:creationId xmlns:a16="http://schemas.microsoft.com/office/drawing/2014/main" id="{CD9E46DE-6A41-4299-8141-4029FA18B691}"/>
              </a:ext>
            </a:extLst>
          </p:cNvPr>
          <p:cNvGrpSpPr/>
          <p:nvPr userDrawn="1"/>
        </p:nvGrpSpPr>
        <p:grpSpPr>
          <a:xfrm flipV="1">
            <a:off x="8256760" y="-16020"/>
            <a:ext cx="3935241" cy="6874019"/>
            <a:chOff x="7778078" y="0"/>
            <a:chExt cx="4413923" cy="3499502"/>
          </a:xfrm>
        </p:grpSpPr>
        <p:sp>
          <p:nvSpPr>
            <p:cNvPr id="10" name="任意多边形: 形状 9">
              <a:extLst>
                <a:ext uri="{FF2B5EF4-FFF2-40B4-BE49-F238E27FC236}">
                  <a16:creationId xmlns:a16="http://schemas.microsoft.com/office/drawing/2014/main" id="{86A10BA9-BFFB-424A-BE2D-A51AA1A2D2DE}"/>
                </a:ext>
              </a:extLst>
            </p:cNvPr>
            <p:cNvSpPr>
              <a:spLocks/>
            </p:cNvSpPr>
            <p:nvPr userDrawn="1"/>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11" name="任意多边形: 形状 10">
              <a:extLst>
                <a:ext uri="{FF2B5EF4-FFF2-40B4-BE49-F238E27FC236}">
                  <a16:creationId xmlns:a16="http://schemas.microsoft.com/office/drawing/2014/main" id="{404B7348-CA69-4CED-8AEA-BAACC9EB65C5}"/>
                </a:ext>
              </a:extLst>
            </p:cNvPr>
            <p:cNvSpPr>
              <a:spLocks/>
            </p:cNvSpPr>
            <p:nvPr userDrawn="1"/>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12" name="任意多边形: 形状 11">
              <a:extLst>
                <a:ext uri="{FF2B5EF4-FFF2-40B4-BE49-F238E27FC236}">
                  <a16:creationId xmlns:a16="http://schemas.microsoft.com/office/drawing/2014/main" id="{BF38E64D-D65C-4322-B74A-DB8F5650EA75}"/>
                </a:ext>
              </a:extLst>
            </p:cNvPr>
            <p:cNvSpPr>
              <a:spLocks/>
            </p:cNvSpPr>
            <p:nvPr userDrawn="1"/>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13" name="任意多边形: 形状 12">
              <a:extLst>
                <a:ext uri="{FF2B5EF4-FFF2-40B4-BE49-F238E27FC236}">
                  <a16:creationId xmlns:a16="http://schemas.microsoft.com/office/drawing/2014/main" id="{8B72C440-E95D-49F0-9470-97CAD9E8AE2D}"/>
                </a:ext>
              </a:extLst>
            </p:cNvPr>
            <p:cNvSpPr>
              <a:spLocks/>
            </p:cNvSpPr>
            <p:nvPr userDrawn="1"/>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a:extLst>
              <a:ext uri="{FF2B5EF4-FFF2-40B4-BE49-F238E27FC236}">
                <a16:creationId xmlns:a16="http://schemas.microsoft.com/office/drawing/2014/main" id="{B2B497D7-02AD-43A9-B948-17D07F55FA77}"/>
              </a:ext>
            </a:extLst>
          </p:cNvPr>
          <p:cNvSpPr>
            <a:spLocks noGrp="1"/>
          </p:cNvSpPr>
          <p:nvPr>
            <p:ph type="dt" sz="half" idx="10"/>
          </p:nvPr>
        </p:nvSpPr>
        <p:spPr/>
        <p:txBody>
          <a:bodyPr/>
          <a:lstStyle/>
          <a:p>
            <a:fld id="{6489D9C7-5DC6-4263-87FF-7C99F6FB63C3}" type="datetime1">
              <a:rPr lang="zh-CN" altLang="en-US" smtClean="0"/>
              <a:pPr/>
              <a:t>2019/11/4</a:t>
            </a:fld>
            <a:endParaRPr lang="zh-CN" altLang="en-US"/>
          </a:p>
        </p:txBody>
      </p:sp>
      <p:sp>
        <p:nvSpPr>
          <p:cNvPr id="5" name="页脚占位符 4">
            <a:extLst>
              <a:ext uri="{FF2B5EF4-FFF2-40B4-BE49-F238E27FC236}">
                <a16:creationId xmlns:a16="http://schemas.microsoft.com/office/drawing/2014/main" id="{CC2B2705-5296-4AF0-AF0B-2F604D345497}"/>
              </a:ext>
            </a:extLst>
          </p:cNvPr>
          <p:cNvSpPr>
            <a:spLocks noGrp="1"/>
          </p:cNvSpPr>
          <p:nvPr>
            <p:ph type="ftr" sz="quarter" idx="11"/>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id="{B3EDA161-68B0-40B8-8CF0-A82FC7A58A01}"/>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3" name="日期占位符 2">
            <a:extLst>
              <a:ext uri="{FF2B5EF4-FFF2-40B4-BE49-F238E27FC236}">
                <a16:creationId xmlns:a16="http://schemas.microsoft.com/office/drawing/2014/main" id="{961C2B96-5634-4B88-8E94-AD21DFF47F60}"/>
              </a:ext>
            </a:extLst>
          </p:cNvPr>
          <p:cNvSpPr>
            <a:spLocks noGrp="1"/>
          </p:cNvSpPr>
          <p:nvPr>
            <p:ph type="dt" sz="half" idx="10"/>
          </p:nvPr>
        </p:nvSpPr>
        <p:spPr/>
        <p:txBody>
          <a:bodyPr/>
          <a:lstStyle/>
          <a:p>
            <a:fld id="{6489D9C7-5DC6-4263-87FF-7C99F6FB63C3}" type="datetime1">
              <a:rPr lang="zh-CN" altLang="en-US" smtClean="0"/>
              <a:pPr/>
              <a:t>2019/11/4</a:t>
            </a:fld>
            <a:endParaRPr lang="zh-CN" altLang="en-US"/>
          </a:p>
        </p:txBody>
      </p:sp>
      <p:sp>
        <p:nvSpPr>
          <p:cNvPr id="4" name="页脚占位符 3">
            <a:extLst>
              <a:ext uri="{FF2B5EF4-FFF2-40B4-BE49-F238E27FC236}">
                <a16:creationId xmlns:a16="http://schemas.microsoft.com/office/drawing/2014/main" id="{17F45EBE-7276-46DE-B4C4-5A99E71757D2}"/>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F9861A43-C2C2-48CC-8D18-551AD0C4E2D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3" name="标题 1"/>
          <p:cNvSpPr>
            <a:spLocks noGrp="1"/>
          </p:cNvSpPr>
          <p:nvPr userDrawn="1">
            <p:ph type="ctrTitle" hasCustomPrompt="1"/>
          </p:nvPr>
        </p:nvSpPr>
        <p:spPr>
          <a:xfrm>
            <a:off x="6299591" y="1502142"/>
            <a:ext cx="3985202" cy="865136"/>
          </a:xfrm>
        </p:spPr>
        <p:txBody>
          <a:bodyPr anchor="ctr">
            <a:normAutofit/>
          </a:bodyPr>
          <a:lstStyle>
            <a:lvl1pPr marL="0" indent="0" algn="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userDrawn="1">
            <p:ph type="body" sz="quarter" idx="17" hasCustomPrompt="1"/>
          </p:nvPr>
        </p:nvSpPr>
        <p:spPr>
          <a:xfrm>
            <a:off x="6299591" y="2930176"/>
            <a:ext cx="3985202" cy="310871"/>
          </a:xfrm>
        </p:spPr>
        <p:txBody>
          <a:bodyPr vert="horz" lIns="91440" tIns="45720" rIns="91440" bIns="45720" rtlCol="0">
            <a:normAutofit/>
          </a:bodyPr>
          <a:lstStyle>
            <a:lvl1pPr marL="0" indent="0" algn="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userDrawn="1">
            <p:ph type="body" sz="quarter" idx="18" hasCustomPrompt="1"/>
          </p:nvPr>
        </p:nvSpPr>
        <p:spPr>
          <a:xfrm>
            <a:off x="6299591" y="3245810"/>
            <a:ext cx="3985202" cy="310871"/>
          </a:xfrm>
        </p:spPr>
        <p:txBody>
          <a:bodyPr vert="horz" lIns="91440" tIns="45720" rIns="91440" bIns="45720" rtlCol="0">
            <a:normAutofit/>
          </a:bodyPr>
          <a:lstStyle>
            <a:lvl1pPr marL="0" indent="0" algn="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grpSp>
        <p:nvGrpSpPr>
          <p:cNvPr id="16" name="组合 15">
            <a:extLst>
              <a:ext uri="{FF2B5EF4-FFF2-40B4-BE49-F238E27FC236}">
                <a16:creationId xmlns:a16="http://schemas.microsoft.com/office/drawing/2014/main" id="{63BEFEB4-2C7C-48D0-9F96-75183D3ED3E7}"/>
              </a:ext>
            </a:extLst>
          </p:cNvPr>
          <p:cNvGrpSpPr/>
          <p:nvPr userDrawn="1"/>
        </p:nvGrpSpPr>
        <p:grpSpPr>
          <a:xfrm flipH="1">
            <a:off x="-1" y="0"/>
            <a:ext cx="3893927" cy="3087232"/>
            <a:chOff x="7778078" y="0"/>
            <a:chExt cx="4413923" cy="3499502"/>
          </a:xfrm>
        </p:grpSpPr>
        <p:sp>
          <p:nvSpPr>
            <p:cNvPr id="17" name="任意多边形: 形状 16">
              <a:extLst>
                <a:ext uri="{FF2B5EF4-FFF2-40B4-BE49-F238E27FC236}">
                  <a16:creationId xmlns:a16="http://schemas.microsoft.com/office/drawing/2014/main" id="{4CBDF918-E7F9-4244-82F6-7E2017481C8F}"/>
                </a:ext>
              </a:extLst>
            </p:cNvPr>
            <p:cNvSpPr>
              <a:spLocks/>
            </p:cNvSpPr>
            <p:nvPr userDrawn="1"/>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19" name="任意多边形: 形状 18">
              <a:extLst>
                <a:ext uri="{FF2B5EF4-FFF2-40B4-BE49-F238E27FC236}">
                  <a16:creationId xmlns:a16="http://schemas.microsoft.com/office/drawing/2014/main" id="{3B48366F-92CF-4BCF-A935-76F9623B15B9}"/>
                </a:ext>
              </a:extLst>
            </p:cNvPr>
            <p:cNvSpPr>
              <a:spLocks/>
            </p:cNvSpPr>
            <p:nvPr userDrawn="1"/>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21" name="任意多边形: 形状 20">
              <a:extLst>
                <a:ext uri="{FF2B5EF4-FFF2-40B4-BE49-F238E27FC236}">
                  <a16:creationId xmlns:a16="http://schemas.microsoft.com/office/drawing/2014/main" id="{DC220813-393A-47BA-8C55-4ADAF601642C}"/>
                </a:ext>
              </a:extLst>
            </p:cNvPr>
            <p:cNvSpPr>
              <a:spLocks/>
            </p:cNvSpPr>
            <p:nvPr userDrawn="1"/>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24" name="任意多边形: 形状 23">
              <a:extLst>
                <a:ext uri="{FF2B5EF4-FFF2-40B4-BE49-F238E27FC236}">
                  <a16:creationId xmlns:a16="http://schemas.microsoft.com/office/drawing/2014/main" id="{898A955D-75FC-4514-86F9-BDAE27A10D69}"/>
                </a:ext>
              </a:extLst>
            </p:cNvPr>
            <p:cNvSpPr>
              <a:spLocks/>
            </p:cNvSpPr>
            <p:nvPr userDrawn="1"/>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grpSp>
      <p:grpSp>
        <p:nvGrpSpPr>
          <p:cNvPr id="25" name="组合 24">
            <a:extLst>
              <a:ext uri="{FF2B5EF4-FFF2-40B4-BE49-F238E27FC236}">
                <a16:creationId xmlns:a16="http://schemas.microsoft.com/office/drawing/2014/main" id="{A8734980-73E0-48A2-B53C-72DE9BDED7A0}"/>
              </a:ext>
            </a:extLst>
          </p:cNvPr>
          <p:cNvGrpSpPr/>
          <p:nvPr userDrawn="1"/>
        </p:nvGrpSpPr>
        <p:grpSpPr>
          <a:xfrm flipH="1">
            <a:off x="-12089" y="4291344"/>
            <a:ext cx="12204089" cy="2566658"/>
            <a:chOff x="-12088" y="4794394"/>
            <a:chExt cx="12204089" cy="2063607"/>
          </a:xfrm>
        </p:grpSpPr>
        <p:sp>
          <p:nvSpPr>
            <p:cNvPr id="26" name="任意多边形: 形状 25">
              <a:extLst>
                <a:ext uri="{FF2B5EF4-FFF2-40B4-BE49-F238E27FC236}">
                  <a16:creationId xmlns:a16="http://schemas.microsoft.com/office/drawing/2014/main" id="{18134D36-334C-4854-8D96-EC6648661CA6}"/>
                </a:ext>
              </a:extLst>
            </p:cNvPr>
            <p:cNvSpPr>
              <a:spLocks/>
            </p:cNvSpPr>
            <p:nvPr userDrawn="1"/>
          </p:nvSpPr>
          <p:spPr bwMode="auto">
            <a:xfrm>
              <a:off x="554582" y="4942832"/>
              <a:ext cx="11637418" cy="1915168"/>
            </a:xfrm>
            <a:custGeom>
              <a:avLst/>
              <a:gdLst>
                <a:gd name="connsiteX0" fmla="*/ 8612903 w 11637418"/>
                <a:gd name="connsiteY0" fmla="*/ 0 h 1915168"/>
                <a:gd name="connsiteX1" fmla="*/ 11637418 w 11637418"/>
                <a:gd name="connsiteY1" fmla="*/ 1581105 h 1915168"/>
                <a:gd name="connsiteX2" fmla="*/ 11637418 w 11637418"/>
                <a:gd name="connsiteY2" fmla="*/ 1915168 h 1915168"/>
                <a:gd name="connsiteX3" fmla="*/ 0 w 11637418"/>
                <a:gd name="connsiteY3" fmla="*/ 1915168 h 1915168"/>
              </a:gdLst>
              <a:ahLst/>
              <a:cxnLst>
                <a:cxn ang="0">
                  <a:pos x="connsiteX0" y="connsiteY0"/>
                </a:cxn>
                <a:cxn ang="0">
                  <a:pos x="connsiteX1" y="connsiteY1"/>
                </a:cxn>
                <a:cxn ang="0">
                  <a:pos x="connsiteX2" y="connsiteY2"/>
                </a:cxn>
                <a:cxn ang="0">
                  <a:pos x="connsiteX3" y="connsiteY3"/>
                </a:cxn>
              </a:cxnLst>
              <a:rect l="l" t="t" r="r" b="b"/>
              <a:pathLst>
                <a:path w="11637418" h="1915168">
                  <a:moveTo>
                    <a:pt x="8612903" y="0"/>
                  </a:moveTo>
                  <a:lnTo>
                    <a:pt x="11637418" y="1581105"/>
                  </a:lnTo>
                  <a:lnTo>
                    <a:pt x="11637418" y="1915168"/>
                  </a:lnTo>
                  <a:lnTo>
                    <a:pt x="0" y="1915168"/>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lvl="0"/>
              <a:endParaRPr lang="zh-CN" altLang="en-US"/>
            </a:p>
          </p:txBody>
        </p:sp>
        <p:sp>
          <p:nvSpPr>
            <p:cNvPr id="27" name="任意多边形: 形状 26">
              <a:extLst>
                <a:ext uri="{FF2B5EF4-FFF2-40B4-BE49-F238E27FC236}">
                  <a16:creationId xmlns:a16="http://schemas.microsoft.com/office/drawing/2014/main" id="{C6A7AE61-9924-408E-8CF1-09F7814EF88C}"/>
                </a:ext>
              </a:extLst>
            </p:cNvPr>
            <p:cNvSpPr>
              <a:spLocks/>
            </p:cNvSpPr>
            <p:nvPr userDrawn="1"/>
          </p:nvSpPr>
          <p:spPr bwMode="auto">
            <a:xfrm>
              <a:off x="335096" y="4794394"/>
              <a:ext cx="11856904" cy="2063607"/>
            </a:xfrm>
            <a:custGeom>
              <a:avLst/>
              <a:gdLst>
                <a:gd name="connsiteX0" fmla="*/ 7128328 w 11856904"/>
                <a:gd name="connsiteY0" fmla="*/ 0 h 2063607"/>
                <a:gd name="connsiteX1" fmla="*/ 11856904 w 11856904"/>
                <a:gd name="connsiteY1" fmla="*/ 1832069 h 2063607"/>
                <a:gd name="connsiteX2" fmla="*/ 11856904 w 11856904"/>
                <a:gd name="connsiteY2" fmla="*/ 2063607 h 2063607"/>
                <a:gd name="connsiteX3" fmla="*/ 0 w 11856904"/>
                <a:gd name="connsiteY3" fmla="*/ 2063607 h 2063607"/>
              </a:gdLst>
              <a:ahLst/>
              <a:cxnLst>
                <a:cxn ang="0">
                  <a:pos x="connsiteX0" y="connsiteY0"/>
                </a:cxn>
                <a:cxn ang="0">
                  <a:pos x="connsiteX1" y="connsiteY1"/>
                </a:cxn>
                <a:cxn ang="0">
                  <a:pos x="connsiteX2" y="connsiteY2"/>
                </a:cxn>
                <a:cxn ang="0">
                  <a:pos x="connsiteX3" y="connsiteY3"/>
                </a:cxn>
              </a:cxnLst>
              <a:rect l="l" t="t" r="r" b="b"/>
              <a:pathLst>
                <a:path w="11856904" h="2063607">
                  <a:moveTo>
                    <a:pt x="7128328" y="0"/>
                  </a:moveTo>
                  <a:lnTo>
                    <a:pt x="11856904" y="1832069"/>
                  </a:lnTo>
                  <a:lnTo>
                    <a:pt x="11856904" y="2063607"/>
                  </a:lnTo>
                  <a:lnTo>
                    <a:pt x="0" y="2063607"/>
                  </a:lnTo>
                  <a:close/>
                </a:path>
              </a:pathLst>
            </a:custGeom>
            <a:solidFill>
              <a:schemeClr val="accent2">
                <a:lumMod val="60000"/>
                <a:lumOff val="40000"/>
                <a:alpha val="47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28" name="任意多边形: 形状 27">
              <a:extLst>
                <a:ext uri="{FF2B5EF4-FFF2-40B4-BE49-F238E27FC236}">
                  <a16:creationId xmlns:a16="http://schemas.microsoft.com/office/drawing/2014/main" id="{0E374545-05CE-40DB-AFDC-FA4A8E623525}"/>
                </a:ext>
              </a:extLst>
            </p:cNvPr>
            <p:cNvSpPr>
              <a:spLocks/>
            </p:cNvSpPr>
            <p:nvPr userDrawn="1"/>
          </p:nvSpPr>
          <p:spPr bwMode="auto">
            <a:xfrm>
              <a:off x="139320" y="4847832"/>
              <a:ext cx="12052680" cy="2010168"/>
            </a:xfrm>
            <a:custGeom>
              <a:avLst/>
              <a:gdLst>
                <a:gd name="connsiteX0" fmla="*/ 5073792 w 12052680"/>
                <a:gd name="connsiteY0" fmla="*/ 0 h 2010168"/>
                <a:gd name="connsiteX1" fmla="*/ 12052680 w 12052680"/>
                <a:gd name="connsiteY1" fmla="*/ 1869250 h 2010168"/>
                <a:gd name="connsiteX2" fmla="*/ 12052680 w 12052680"/>
                <a:gd name="connsiteY2" fmla="*/ 2010168 h 2010168"/>
                <a:gd name="connsiteX3" fmla="*/ 0 w 12052680"/>
                <a:gd name="connsiteY3" fmla="*/ 2010168 h 2010168"/>
              </a:gdLst>
              <a:ahLst/>
              <a:cxnLst>
                <a:cxn ang="0">
                  <a:pos x="connsiteX0" y="connsiteY0"/>
                </a:cxn>
                <a:cxn ang="0">
                  <a:pos x="connsiteX1" y="connsiteY1"/>
                </a:cxn>
                <a:cxn ang="0">
                  <a:pos x="connsiteX2" y="connsiteY2"/>
                </a:cxn>
                <a:cxn ang="0">
                  <a:pos x="connsiteX3" y="connsiteY3"/>
                </a:cxn>
              </a:cxnLst>
              <a:rect l="l" t="t" r="r" b="b"/>
              <a:pathLst>
                <a:path w="12052680" h="2010168">
                  <a:moveTo>
                    <a:pt x="5073792" y="0"/>
                  </a:moveTo>
                  <a:lnTo>
                    <a:pt x="12052680" y="1869250"/>
                  </a:lnTo>
                  <a:lnTo>
                    <a:pt x="12052680" y="2010168"/>
                  </a:lnTo>
                  <a:lnTo>
                    <a:pt x="0" y="201016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lvl="0"/>
              <a:endParaRPr lang="zh-CN" altLang="en-US"/>
            </a:p>
          </p:txBody>
        </p:sp>
        <p:sp>
          <p:nvSpPr>
            <p:cNvPr id="29" name="任意多边形: 形状 28">
              <a:extLst>
                <a:ext uri="{FF2B5EF4-FFF2-40B4-BE49-F238E27FC236}">
                  <a16:creationId xmlns:a16="http://schemas.microsoft.com/office/drawing/2014/main" id="{67FE0E06-350E-4668-A7B0-18779AF86CAD}"/>
                </a:ext>
              </a:extLst>
            </p:cNvPr>
            <p:cNvSpPr>
              <a:spLocks/>
            </p:cNvSpPr>
            <p:nvPr userDrawn="1"/>
          </p:nvSpPr>
          <p:spPr bwMode="auto">
            <a:xfrm>
              <a:off x="-12088" y="5275332"/>
              <a:ext cx="12204089" cy="1582668"/>
            </a:xfrm>
            <a:custGeom>
              <a:avLst/>
              <a:gdLst>
                <a:gd name="connsiteX0" fmla="*/ 2856139 w 12204089"/>
                <a:gd name="connsiteY0" fmla="*/ 0 h 1582668"/>
                <a:gd name="connsiteX1" fmla="*/ 12204089 w 12204089"/>
                <a:gd name="connsiteY1" fmla="*/ 1521377 h 1582668"/>
                <a:gd name="connsiteX2" fmla="*/ 12204089 w 12204089"/>
                <a:gd name="connsiteY2" fmla="*/ 1582668 h 1582668"/>
                <a:gd name="connsiteX3" fmla="*/ 0 w 12204089"/>
                <a:gd name="connsiteY3" fmla="*/ 1582668 h 1582668"/>
              </a:gdLst>
              <a:ahLst/>
              <a:cxnLst>
                <a:cxn ang="0">
                  <a:pos x="connsiteX0" y="connsiteY0"/>
                </a:cxn>
                <a:cxn ang="0">
                  <a:pos x="connsiteX1" y="connsiteY1"/>
                </a:cxn>
                <a:cxn ang="0">
                  <a:pos x="connsiteX2" y="connsiteY2"/>
                </a:cxn>
                <a:cxn ang="0">
                  <a:pos x="connsiteX3" y="connsiteY3"/>
                </a:cxn>
              </a:cxnLst>
              <a:rect l="l" t="t" r="r" b="b"/>
              <a:pathLst>
                <a:path w="12204089" h="1582668">
                  <a:moveTo>
                    <a:pt x="2856139" y="0"/>
                  </a:moveTo>
                  <a:lnTo>
                    <a:pt x="12204089" y="1521377"/>
                  </a:lnTo>
                  <a:lnTo>
                    <a:pt x="12204089" y="1582668"/>
                  </a:lnTo>
                  <a:lnTo>
                    <a:pt x="0" y="1582668"/>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lvl="0"/>
              <a:endParaRPr lang="zh-CN" altLang="en-US" dirty="0"/>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2019/11/4</a:t>
            </a:fld>
            <a:endParaRPr lang="zh-CN" altLang="en-US"/>
          </a:p>
        </p:txBody>
      </p:sp>
      <p:sp>
        <p:nvSpPr>
          <p:cNvPr id="5"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45210" y="777103"/>
            <a:ext cx="5607307" cy="936368"/>
          </a:xfrm>
        </p:spPr>
        <p:txBody>
          <a:bodyPr>
            <a:normAutofit fontScale="90000"/>
          </a:bodyPr>
          <a:lstStyle/>
          <a:p>
            <a:r>
              <a:rPr lang="en-US" altLang="zh-CN" dirty="0"/>
              <a:t>Software clone detection</a:t>
            </a:r>
            <a:endParaRPr lang="zh-CN" altLang="en-US" dirty="0"/>
          </a:p>
        </p:txBody>
      </p:sp>
      <p:sp>
        <p:nvSpPr>
          <p:cNvPr id="6" name="文本占位符 5"/>
          <p:cNvSpPr>
            <a:spLocks noGrp="1"/>
          </p:cNvSpPr>
          <p:nvPr>
            <p:ph type="body" sz="quarter" idx="10"/>
          </p:nvPr>
        </p:nvSpPr>
        <p:spPr>
          <a:xfrm>
            <a:off x="785254" y="2989529"/>
            <a:ext cx="2872345" cy="1859846"/>
          </a:xfrm>
        </p:spPr>
        <p:txBody>
          <a:bodyPr/>
          <a:lstStyle/>
          <a:p>
            <a:r>
              <a:rPr lang="en-US" altLang="zh-CN" sz="1600" dirty="0"/>
              <a:t>MG1933027	</a:t>
            </a:r>
            <a:r>
              <a:rPr lang="zh-CN" altLang="en-US" sz="1600" dirty="0"/>
              <a:t>蒋承</a:t>
            </a:r>
            <a:endParaRPr lang="en-US" altLang="zh-CN" sz="1600" dirty="0"/>
          </a:p>
          <a:p>
            <a:r>
              <a:rPr lang="en-US" altLang="zh-CN" sz="1600" dirty="0"/>
              <a:t>MF1933059	</a:t>
            </a:r>
            <a:r>
              <a:rPr lang="zh-CN" altLang="en-US" sz="1600" dirty="0"/>
              <a:t>刘冀</a:t>
            </a:r>
            <a:endParaRPr lang="en-US" altLang="zh-CN" sz="1600" dirty="0"/>
          </a:p>
          <a:p>
            <a:r>
              <a:rPr lang="en-US" altLang="zh-CN" sz="1600" dirty="0"/>
              <a:t>DZ1933023	</a:t>
            </a:r>
            <a:r>
              <a:rPr lang="zh-CN" altLang="en-US" sz="1600" dirty="0"/>
              <a:t>汤沁予</a:t>
            </a:r>
            <a:endParaRPr lang="en-US" altLang="zh-CN" sz="1600" dirty="0"/>
          </a:p>
          <a:p>
            <a:r>
              <a:rPr lang="en-US" altLang="zh-CN" sz="1600" dirty="0"/>
              <a:t>MG1833044 	</a:t>
            </a:r>
            <a:r>
              <a:rPr lang="zh-CN" altLang="en-US" sz="1600" dirty="0"/>
              <a:t>李雪健</a:t>
            </a:r>
            <a:endParaRPr lang="en-US" altLang="zh-CN" sz="1600" dirty="0"/>
          </a:p>
        </p:txBody>
      </p:sp>
      <p:grpSp>
        <p:nvGrpSpPr>
          <p:cNvPr id="13" name="组合 12">
            <a:extLst>
              <a:ext uri="{FF2B5EF4-FFF2-40B4-BE49-F238E27FC236}">
                <a16:creationId xmlns:a16="http://schemas.microsoft.com/office/drawing/2014/main" id="{4A10B8DE-E2D4-4189-85F3-5368919F476B}"/>
              </a:ext>
            </a:extLst>
          </p:cNvPr>
          <p:cNvGrpSpPr/>
          <p:nvPr/>
        </p:nvGrpSpPr>
        <p:grpSpPr>
          <a:xfrm>
            <a:off x="9513039" y="3482170"/>
            <a:ext cx="1930019" cy="1146309"/>
            <a:chOff x="7176119" y="4410546"/>
            <a:chExt cx="2176766" cy="1292862"/>
          </a:xfrm>
        </p:grpSpPr>
        <p:grpSp>
          <p:nvGrpSpPr>
            <p:cNvPr id="14" name="组合 13">
              <a:extLst>
                <a:ext uri="{FF2B5EF4-FFF2-40B4-BE49-F238E27FC236}">
                  <a16:creationId xmlns:a16="http://schemas.microsoft.com/office/drawing/2014/main" id="{142D51C6-DE9F-43EC-A07D-D12519370048}"/>
                </a:ext>
              </a:extLst>
            </p:cNvPr>
            <p:cNvGrpSpPr/>
            <p:nvPr/>
          </p:nvGrpSpPr>
          <p:grpSpPr>
            <a:xfrm>
              <a:off x="7176120" y="4903734"/>
              <a:ext cx="2176765" cy="799674"/>
              <a:chOff x="922942" y="1817115"/>
              <a:chExt cx="2306399" cy="847297"/>
            </a:xfrm>
          </p:grpSpPr>
          <p:sp>
            <p:nvSpPr>
              <p:cNvPr id="18" name="文本框 23">
                <a:extLst>
                  <a:ext uri="{FF2B5EF4-FFF2-40B4-BE49-F238E27FC236}">
                    <a16:creationId xmlns:a16="http://schemas.microsoft.com/office/drawing/2014/main" id="{70981033-9651-43B5-BF7F-FC53FC657C16}"/>
                  </a:ext>
                </a:extLst>
              </p:cNvPr>
              <p:cNvSpPr txBox="1"/>
              <p:nvPr/>
            </p:nvSpPr>
            <p:spPr>
              <a:xfrm>
                <a:off x="922942" y="2194511"/>
                <a:ext cx="2306399" cy="469901"/>
              </a:xfrm>
              <a:prstGeom prst="rect">
                <a:avLst/>
              </a:prstGeom>
              <a:noFill/>
            </p:spPr>
            <p:txBody>
              <a:bodyPr wrap="none" numCol="1" rtlCol="0">
                <a:prstTxWarp prst="textPlain">
                  <a:avLst/>
                </a:prstTxWarp>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600" b="0" i="0" u="none" strike="noStrike" kern="1200" cap="none" spc="0" normalizeH="0" baseline="0" noProof="0" dirty="0" smtClean="0">
                    <a:ln>
                      <a:noFill/>
                    </a:ln>
                    <a:effectLst/>
                    <a:uLnTx/>
                    <a:uFillTx/>
                    <a:latin typeface="Arial"/>
                    <a:ea typeface="微软雅黑"/>
                    <a:cs typeface="+mn-cs"/>
                  </a:rPr>
                  <a:t>Proposal</a:t>
                </a:r>
                <a:endParaRPr kumimoji="0" lang="zh-CN" altLang="en-US" sz="16600" b="0" i="0" u="none" strike="noStrike" kern="1200" cap="none" spc="0" normalizeH="0" baseline="0" noProof="0" dirty="0">
                  <a:ln>
                    <a:noFill/>
                  </a:ln>
                  <a:effectLst/>
                  <a:uLnTx/>
                  <a:uFillTx/>
                  <a:latin typeface="Arial"/>
                  <a:ea typeface="微软雅黑"/>
                  <a:cs typeface="+mn-cs"/>
                </a:endParaRPr>
              </a:p>
            </p:txBody>
          </p:sp>
          <p:sp>
            <p:nvSpPr>
              <p:cNvPr id="19" name="文本框 24">
                <a:extLst>
                  <a:ext uri="{FF2B5EF4-FFF2-40B4-BE49-F238E27FC236}">
                    <a16:creationId xmlns:a16="http://schemas.microsoft.com/office/drawing/2014/main" id="{CBB608FF-05D8-40C4-84ED-A580A96DF5A9}"/>
                  </a:ext>
                </a:extLst>
              </p:cNvPr>
              <p:cNvSpPr txBox="1"/>
              <p:nvPr/>
            </p:nvSpPr>
            <p:spPr>
              <a:xfrm>
                <a:off x="926965" y="1817115"/>
                <a:ext cx="1645678" cy="281587"/>
              </a:xfrm>
              <a:prstGeom prst="rect">
                <a:avLst/>
              </a:prstGeom>
              <a:noFill/>
            </p:spPr>
            <p:txBody>
              <a:bodyPr wrap="none" numCol="1" rtlCol="0">
                <a:prstTxWarp prst="textPlain">
                  <a:avLst/>
                </a:prstTxWarp>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600" b="1" i="0" u="none" strike="noStrike" kern="1200" cap="none" spc="0" normalizeH="0" baseline="0" noProof="0" dirty="0" smtClean="0">
                    <a:ln>
                      <a:noFill/>
                    </a:ln>
                    <a:effectLst/>
                    <a:uLnTx/>
                    <a:uFillTx/>
                    <a:latin typeface="Arial"/>
                    <a:ea typeface="微软雅黑"/>
                    <a:cs typeface="Arial" panose="020B0604020202020204" pitchFamily="34" charset="0"/>
                  </a:rPr>
                  <a:t>Research</a:t>
                </a:r>
                <a:endParaRPr kumimoji="0" lang="zh-CN" altLang="en-US" sz="9600" b="1" i="0" u="none" strike="noStrike" kern="1200" cap="none" spc="0" normalizeH="0" baseline="0" noProof="0" dirty="0">
                  <a:ln>
                    <a:noFill/>
                  </a:ln>
                  <a:effectLst/>
                  <a:uLnTx/>
                  <a:uFillTx/>
                  <a:latin typeface="Arial"/>
                  <a:ea typeface="微软雅黑"/>
                  <a:cs typeface="Arial" panose="020B0604020202020204" pitchFamily="34" charset="0"/>
                </a:endParaRPr>
              </a:p>
            </p:txBody>
          </p:sp>
        </p:grpSp>
        <p:sp>
          <p:nvSpPr>
            <p:cNvPr id="15" name="矩形 14">
              <a:extLst>
                <a:ext uri="{FF2B5EF4-FFF2-40B4-BE49-F238E27FC236}">
                  <a16:creationId xmlns:a16="http://schemas.microsoft.com/office/drawing/2014/main" id="{0DD366CF-CDBA-4B29-80E9-8CB5EADE71B0}"/>
                </a:ext>
              </a:extLst>
            </p:cNvPr>
            <p:cNvSpPr/>
            <p:nvPr/>
          </p:nvSpPr>
          <p:spPr>
            <a:xfrm>
              <a:off x="7176120" y="4410546"/>
              <a:ext cx="720080" cy="371475"/>
            </a:xfrm>
            <a:prstGeom prst="rect">
              <a:avLst/>
            </a:prstGeom>
            <a:solidFill>
              <a:srgbClr val="0096D6"/>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08530072-BF3B-4EF3-9862-18AE62B5DE73}"/>
                </a:ext>
              </a:extLst>
            </p:cNvPr>
            <p:cNvSpPr/>
            <p:nvPr/>
          </p:nvSpPr>
          <p:spPr>
            <a:xfrm>
              <a:off x="7176119" y="4410546"/>
              <a:ext cx="216025" cy="371475"/>
            </a:xfrm>
            <a:prstGeom prst="rect">
              <a:avLst/>
            </a:prstGeom>
            <a:solidFill>
              <a:srgbClr val="0096D6">
                <a:lumMod val="60000"/>
                <a:lumOff val="40000"/>
              </a:srgbClr>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solidFill>
                <a:effectLst/>
                <a:uLnTx/>
                <a:uFillTx/>
                <a:latin typeface="Arial"/>
                <a:ea typeface="微软雅黑"/>
                <a:cs typeface="+mn-cs"/>
              </a:endParaRPr>
            </a:p>
          </p:txBody>
        </p:sp>
        <p:sp>
          <p:nvSpPr>
            <p:cNvPr id="17" name="矩形 16">
              <a:extLst>
                <a:ext uri="{FF2B5EF4-FFF2-40B4-BE49-F238E27FC236}">
                  <a16:creationId xmlns:a16="http://schemas.microsoft.com/office/drawing/2014/main" id="{6748B810-17B5-4F11-B822-D0139888E2E1}"/>
                </a:ext>
              </a:extLst>
            </p:cNvPr>
            <p:cNvSpPr/>
            <p:nvPr/>
          </p:nvSpPr>
          <p:spPr>
            <a:xfrm>
              <a:off x="8833635" y="4647551"/>
              <a:ext cx="519250" cy="518466"/>
            </a:xfrm>
            <a:custGeom>
              <a:avLst/>
              <a:gdLst>
                <a:gd name="connsiteX0" fmla="*/ 259984 w 607639"/>
                <a:gd name="connsiteY0" fmla="*/ 430308 h 606722"/>
                <a:gd name="connsiteX1" fmla="*/ 287837 w 607639"/>
                <a:gd name="connsiteY1" fmla="*/ 458126 h 606722"/>
                <a:gd name="connsiteX2" fmla="*/ 139047 w 607639"/>
                <a:gd name="connsiteY2" fmla="*/ 606722 h 606722"/>
                <a:gd name="connsiteX3" fmla="*/ 111282 w 607639"/>
                <a:gd name="connsiteY3" fmla="*/ 578905 h 606722"/>
                <a:gd name="connsiteX4" fmla="*/ 204460 w 607639"/>
                <a:gd name="connsiteY4" fmla="*/ 374844 h 606722"/>
                <a:gd name="connsiteX5" fmla="*/ 232231 w 607639"/>
                <a:gd name="connsiteY5" fmla="*/ 402573 h 606722"/>
                <a:gd name="connsiteX6" fmla="*/ 27771 w 607639"/>
                <a:gd name="connsiteY6" fmla="*/ 606722 h 606722"/>
                <a:gd name="connsiteX7" fmla="*/ 0 w 607639"/>
                <a:gd name="connsiteY7" fmla="*/ 578904 h 606722"/>
                <a:gd name="connsiteX8" fmla="*/ 148791 w 607639"/>
                <a:gd name="connsiteY8" fmla="*/ 319309 h 606722"/>
                <a:gd name="connsiteX9" fmla="*/ 176555 w 607639"/>
                <a:gd name="connsiteY9" fmla="*/ 347040 h 606722"/>
                <a:gd name="connsiteX10" fmla="*/ 27853 w 607639"/>
                <a:gd name="connsiteY10" fmla="*/ 495652 h 606722"/>
                <a:gd name="connsiteX11" fmla="*/ 0 w 607639"/>
                <a:gd name="connsiteY11" fmla="*/ 467921 h 606722"/>
                <a:gd name="connsiteX12" fmla="*/ 482456 w 607639"/>
                <a:gd name="connsiteY12" fmla="*/ 291506 h 606722"/>
                <a:gd name="connsiteX13" fmla="*/ 441354 w 607639"/>
                <a:gd name="connsiteY13" fmla="*/ 444829 h 606722"/>
                <a:gd name="connsiteX14" fmla="*/ 385749 w 607639"/>
                <a:gd name="connsiteY14" fmla="*/ 500380 h 606722"/>
                <a:gd name="connsiteX15" fmla="*/ 329611 w 607639"/>
                <a:gd name="connsiteY15" fmla="*/ 444295 h 606722"/>
                <a:gd name="connsiteX16" fmla="*/ 218312 w 607639"/>
                <a:gd name="connsiteY16" fmla="*/ 277605 h 606722"/>
                <a:gd name="connsiteX17" fmla="*/ 329470 w 607639"/>
                <a:gd name="connsiteY17" fmla="*/ 388739 h 606722"/>
                <a:gd name="connsiteX18" fmla="*/ 301703 w 607639"/>
                <a:gd name="connsiteY18" fmla="*/ 416478 h 606722"/>
                <a:gd name="connsiteX19" fmla="*/ 190456 w 607639"/>
                <a:gd name="connsiteY19" fmla="*/ 305433 h 606722"/>
                <a:gd name="connsiteX20" fmla="*/ 315639 w 607639"/>
                <a:gd name="connsiteY20" fmla="*/ 124971 h 606722"/>
                <a:gd name="connsiteX21" fmla="*/ 162720 w 607639"/>
                <a:gd name="connsiteY21" fmla="*/ 277604 h 606722"/>
                <a:gd name="connsiteX22" fmla="*/ 106554 w 607639"/>
                <a:gd name="connsiteY22" fmla="*/ 221544 h 606722"/>
                <a:gd name="connsiteX23" fmla="*/ 162097 w 607639"/>
                <a:gd name="connsiteY23" fmla="*/ 166016 h 606722"/>
                <a:gd name="connsiteX24" fmla="*/ 459243 w 607639"/>
                <a:gd name="connsiteY24" fmla="*/ 120359 h 606722"/>
                <a:gd name="connsiteX25" fmla="*/ 431471 w 607639"/>
                <a:gd name="connsiteY25" fmla="*/ 148088 h 606722"/>
                <a:gd name="connsiteX26" fmla="*/ 459243 w 607639"/>
                <a:gd name="connsiteY26" fmla="*/ 175905 h 606722"/>
                <a:gd name="connsiteX27" fmla="*/ 487103 w 607639"/>
                <a:gd name="connsiteY27" fmla="*/ 148088 h 606722"/>
                <a:gd name="connsiteX28" fmla="*/ 445357 w 607639"/>
                <a:gd name="connsiteY28" fmla="*/ 50948 h 606722"/>
                <a:gd name="connsiteX29" fmla="*/ 556620 w 607639"/>
                <a:gd name="connsiteY29" fmla="*/ 161952 h 606722"/>
                <a:gd name="connsiteX30" fmla="*/ 357326 w 607639"/>
                <a:gd name="connsiteY30" fmla="*/ 360942 h 606722"/>
                <a:gd name="connsiteX31" fmla="*/ 246062 w 607639"/>
                <a:gd name="connsiteY31" fmla="*/ 249938 h 606722"/>
                <a:gd name="connsiteX32" fmla="*/ 607639 w 607639"/>
                <a:gd name="connsiteY32" fmla="*/ 0 h 606722"/>
                <a:gd name="connsiteX33" fmla="*/ 576136 w 607639"/>
                <a:gd name="connsiteY33" fmla="*/ 125818 h 606722"/>
                <a:gd name="connsiteX34" fmla="*/ 481539 w 607639"/>
                <a:gd name="connsiteY34" fmla="*/ 31454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7639" h="606722">
                  <a:moveTo>
                    <a:pt x="259984" y="430308"/>
                  </a:moveTo>
                  <a:lnTo>
                    <a:pt x="287837" y="458126"/>
                  </a:lnTo>
                  <a:lnTo>
                    <a:pt x="139047" y="606722"/>
                  </a:lnTo>
                  <a:lnTo>
                    <a:pt x="111282" y="578905"/>
                  </a:lnTo>
                  <a:close/>
                  <a:moveTo>
                    <a:pt x="204460" y="374844"/>
                  </a:moveTo>
                  <a:lnTo>
                    <a:pt x="232231" y="402573"/>
                  </a:lnTo>
                  <a:lnTo>
                    <a:pt x="27771" y="606722"/>
                  </a:lnTo>
                  <a:lnTo>
                    <a:pt x="0" y="578904"/>
                  </a:lnTo>
                  <a:close/>
                  <a:moveTo>
                    <a:pt x="148791" y="319309"/>
                  </a:moveTo>
                  <a:lnTo>
                    <a:pt x="176555" y="347040"/>
                  </a:lnTo>
                  <a:lnTo>
                    <a:pt x="27853" y="495652"/>
                  </a:lnTo>
                  <a:lnTo>
                    <a:pt x="0" y="467921"/>
                  </a:lnTo>
                  <a:close/>
                  <a:moveTo>
                    <a:pt x="482456" y="291506"/>
                  </a:moveTo>
                  <a:lnTo>
                    <a:pt x="441354" y="444829"/>
                  </a:lnTo>
                  <a:lnTo>
                    <a:pt x="385749" y="500380"/>
                  </a:lnTo>
                  <a:lnTo>
                    <a:pt x="329611" y="444295"/>
                  </a:lnTo>
                  <a:close/>
                  <a:moveTo>
                    <a:pt x="218312" y="277605"/>
                  </a:moveTo>
                  <a:lnTo>
                    <a:pt x="329470" y="388739"/>
                  </a:lnTo>
                  <a:lnTo>
                    <a:pt x="301703" y="416478"/>
                  </a:lnTo>
                  <a:lnTo>
                    <a:pt x="190456" y="305433"/>
                  </a:lnTo>
                  <a:close/>
                  <a:moveTo>
                    <a:pt x="315639" y="124971"/>
                  </a:moveTo>
                  <a:lnTo>
                    <a:pt x="162720" y="277604"/>
                  </a:lnTo>
                  <a:lnTo>
                    <a:pt x="106554" y="221544"/>
                  </a:lnTo>
                  <a:lnTo>
                    <a:pt x="162097" y="166016"/>
                  </a:lnTo>
                  <a:close/>
                  <a:moveTo>
                    <a:pt x="459243" y="120359"/>
                  </a:moveTo>
                  <a:lnTo>
                    <a:pt x="431471" y="148088"/>
                  </a:lnTo>
                  <a:lnTo>
                    <a:pt x="459243" y="175905"/>
                  </a:lnTo>
                  <a:lnTo>
                    <a:pt x="487103" y="148088"/>
                  </a:lnTo>
                  <a:close/>
                  <a:moveTo>
                    <a:pt x="445357" y="50948"/>
                  </a:moveTo>
                  <a:lnTo>
                    <a:pt x="556620" y="161952"/>
                  </a:lnTo>
                  <a:lnTo>
                    <a:pt x="357326" y="360942"/>
                  </a:lnTo>
                  <a:lnTo>
                    <a:pt x="246062" y="249938"/>
                  </a:lnTo>
                  <a:close/>
                  <a:moveTo>
                    <a:pt x="607639" y="0"/>
                  </a:moveTo>
                  <a:lnTo>
                    <a:pt x="576136" y="125818"/>
                  </a:lnTo>
                  <a:lnTo>
                    <a:pt x="481539" y="31454"/>
                  </a:lnTo>
                  <a:close/>
                </a:path>
              </a:pathLst>
            </a:custGeom>
            <a:solidFill>
              <a:srgbClr val="0096D6"/>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solidFill>
                <a:effectLst/>
                <a:uLnTx/>
                <a:uFillTx/>
                <a:latin typeface="Arial"/>
                <a:ea typeface="微软雅黑"/>
                <a:cs typeface="+mn-cs"/>
              </a:endParaRPr>
            </a:p>
          </p:txBody>
        </p:sp>
      </p:grpSp>
    </p:spTree>
    <p:extLst>
      <p:ext uri="{BB962C8B-B14F-4D97-AF65-F5344CB8AC3E}">
        <p14:creationId xmlns:p14="http://schemas.microsoft.com/office/powerpoint/2010/main" val="2271741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9B0366-3FA3-4664-9898-D710D59BDB0C}"/>
              </a:ext>
            </a:extLst>
          </p:cNvPr>
          <p:cNvSpPr>
            <a:spLocks noGrp="1"/>
          </p:cNvSpPr>
          <p:nvPr>
            <p:ph type="title"/>
          </p:nvPr>
        </p:nvSpPr>
        <p:spPr/>
        <p:txBody>
          <a:bodyPr/>
          <a:lstStyle/>
          <a:p>
            <a:r>
              <a:rPr lang="en-US" altLang="zh-CN" dirty="0" smtClean="0"/>
              <a:t>TreeCNN</a:t>
            </a:r>
            <a:endParaRPr lang="zh-CN" altLang="en-US" dirty="0"/>
          </a:p>
        </p:txBody>
      </p:sp>
      <p:sp>
        <p:nvSpPr>
          <p:cNvPr id="3" name="页脚占位符 2">
            <a:extLst>
              <a:ext uri="{FF2B5EF4-FFF2-40B4-BE49-F238E27FC236}">
                <a16:creationId xmlns:a16="http://schemas.microsoft.com/office/drawing/2014/main" id="{82B73006-D1CA-448C-B332-3719AE6AD0C1}"/>
              </a:ext>
            </a:extLst>
          </p:cNvPr>
          <p:cNvSpPr>
            <a:spLocks noGrp="1"/>
          </p:cNvSpPr>
          <p:nvPr>
            <p:ph type="ftr" sz="quarter" idx="11"/>
          </p:nvPr>
        </p:nvSpPr>
        <p:spPr>
          <a:xfrm>
            <a:off x="134465" y="6168967"/>
            <a:ext cx="6686465" cy="555753"/>
          </a:xfrm>
        </p:spPr>
        <p:txBody>
          <a:bodyPr/>
          <a:lstStyle/>
          <a:p>
            <a:r>
              <a:rPr lang="en-US" altLang="zh-CN" dirty="0"/>
              <a:t>Yu H, Lam W, Chen L, et al. Neural detection of semantic code clones via tree-based convolution[C]//Proceedings of the 27th International Conference on Program Comprehension. IEEE Press, 2019: 70-80.</a:t>
            </a:r>
            <a:endParaRPr lang="zh-CN" altLang="en-US" dirty="0"/>
          </a:p>
        </p:txBody>
      </p:sp>
      <p:sp>
        <p:nvSpPr>
          <p:cNvPr id="4" name="灯片编号占位符 3">
            <a:extLst>
              <a:ext uri="{FF2B5EF4-FFF2-40B4-BE49-F238E27FC236}">
                <a16:creationId xmlns:a16="http://schemas.microsoft.com/office/drawing/2014/main" id="{22004352-3B2F-41EA-8646-ECD4BDD2208B}"/>
              </a:ext>
            </a:extLst>
          </p:cNvPr>
          <p:cNvSpPr>
            <a:spLocks noGrp="1"/>
          </p:cNvSpPr>
          <p:nvPr>
            <p:ph type="sldNum" sz="quarter" idx="12"/>
          </p:nvPr>
        </p:nvSpPr>
        <p:spPr/>
        <p:txBody>
          <a:bodyPr/>
          <a:lstStyle/>
          <a:p>
            <a:fld id="{5DD3DB80-B894-403A-B48E-6FDC1A72010E}" type="slidenum">
              <a:rPr lang="zh-CN" altLang="en-US" smtClean="0"/>
              <a:pPr/>
              <a:t>10</a:t>
            </a:fld>
            <a:endParaRPr lang="zh-CN" altLang="en-US"/>
          </a:p>
        </p:txBody>
      </p:sp>
      <p:sp>
        <p:nvSpPr>
          <p:cNvPr id="20" name="iṩḷíḓé">
            <a:extLst>
              <a:ext uri="{FF2B5EF4-FFF2-40B4-BE49-F238E27FC236}">
                <a16:creationId xmlns:a16="http://schemas.microsoft.com/office/drawing/2014/main" id="{CDC3C392-9079-4493-9CD6-F182C37632A0}"/>
              </a:ext>
            </a:extLst>
          </p:cNvPr>
          <p:cNvSpPr/>
          <p:nvPr/>
        </p:nvSpPr>
        <p:spPr bwMode="auto">
          <a:xfrm>
            <a:off x="8293100" y="1143496"/>
            <a:ext cx="3696949" cy="5714504"/>
          </a:xfrm>
          <a:custGeom>
            <a:avLst/>
            <a:gdLst>
              <a:gd name="T0" fmla="*/ 179 w 1208"/>
              <a:gd name="T1" fmla="*/ 1688 h 1871"/>
              <a:gd name="T2" fmla="*/ 202 w 1208"/>
              <a:gd name="T3" fmla="*/ 1722 h 1871"/>
              <a:gd name="T4" fmla="*/ 213 w 1208"/>
              <a:gd name="T5" fmla="*/ 1871 h 1871"/>
              <a:gd name="T6" fmla="*/ 1031 w 1208"/>
              <a:gd name="T7" fmla="*/ 1871 h 1871"/>
              <a:gd name="T8" fmla="*/ 1055 w 1208"/>
              <a:gd name="T9" fmla="*/ 1729 h 1871"/>
              <a:gd name="T10" fmla="*/ 1100 w 1208"/>
              <a:gd name="T11" fmla="*/ 1530 h 1871"/>
              <a:gd name="T12" fmla="*/ 1167 w 1208"/>
              <a:gd name="T13" fmla="*/ 1351 h 1871"/>
              <a:gd name="T14" fmla="*/ 1196 w 1208"/>
              <a:gd name="T15" fmla="*/ 1037 h 1871"/>
              <a:gd name="T16" fmla="*/ 1100 w 1208"/>
              <a:gd name="T17" fmla="*/ 823 h 1871"/>
              <a:gd name="T18" fmla="*/ 945 w 1208"/>
              <a:gd name="T19" fmla="*/ 690 h 1871"/>
              <a:gd name="T20" fmla="*/ 925 w 1208"/>
              <a:gd name="T21" fmla="*/ 639 h 1871"/>
              <a:gd name="T22" fmla="*/ 890 w 1208"/>
              <a:gd name="T23" fmla="*/ 576 h 1871"/>
              <a:gd name="T24" fmla="*/ 949 w 1208"/>
              <a:gd name="T25" fmla="*/ 452 h 1871"/>
              <a:gd name="T26" fmla="*/ 925 w 1208"/>
              <a:gd name="T27" fmla="*/ 121 h 1871"/>
              <a:gd name="T28" fmla="*/ 810 w 1208"/>
              <a:gd name="T29" fmla="*/ 28 h 1871"/>
              <a:gd name="T30" fmla="*/ 796 w 1208"/>
              <a:gd name="T31" fmla="*/ 24 h 1871"/>
              <a:gd name="T32" fmla="*/ 733 w 1208"/>
              <a:gd name="T33" fmla="*/ 8 h 1871"/>
              <a:gd name="T34" fmla="*/ 508 w 1208"/>
              <a:gd name="T35" fmla="*/ 56 h 1871"/>
              <a:gd name="T36" fmla="*/ 386 w 1208"/>
              <a:gd name="T37" fmla="*/ 160 h 1871"/>
              <a:gd name="T38" fmla="*/ 402 w 1208"/>
              <a:gd name="T39" fmla="*/ 190 h 1871"/>
              <a:gd name="T40" fmla="*/ 396 w 1208"/>
              <a:gd name="T41" fmla="*/ 263 h 1871"/>
              <a:gd name="T42" fmla="*/ 410 w 1208"/>
              <a:gd name="T43" fmla="*/ 426 h 1871"/>
              <a:gd name="T44" fmla="*/ 386 w 1208"/>
              <a:gd name="T45" fmla="*/ 527 h 1871"/>
              <a:gd name="T46" fmla="*/ 418 w 1208"/>
              <a:gd name="T47" fmla="*/ 588 h 1871"/>
              <a:gd name="T48" fmla="*/ 226 w 1208"/>
              <a:gd name="T49" fmla="*/ 673 h 1871"/>
              <a:gd name="T50" fmla="*/ 153 w 1208"/>
              <a:gd name="T51" fmla="*/ 963 h 1871"/>
              <a:gd name="T52" fmla="*/ 120 w 1208"/>
              <a:gd name="T53" fmla="*/ 1022 h 1871"/>
              <a:gd name="T54" fmla="*/ 106 w 1208"/>
              <a:gd name="T55" fmla="*/ 1057 h 1871"/>
              <a:gd name="T56" fmla="*/ 6 w 1208"/>
              <a:gd name="T57" fmla="*/ 1371 h 1871"/>
              <a:gd name="T58" fmla="*/ 175 w 1208"/>
              <a:gd name="T59" fmla="*/ 1664 h 1871"/>
              <a:gd name="T60" fmla="*/ 326 w 1208"/>
              <a:gd name="T61" fmla="*/ 888 h 1871"/>
              <a:gd name="T62" fmla="*/ 373 w 1208"/>
              <a:gd name="T63" fmla="*/ 811 h 1871"/>
              <a:gd name="T64" fmla="*/ 441 w 1208"/>
              <a:gd name="T65" fmla="*/ 773 h 1871"/>
              <a:gd name="T66" fmla="*/ 484 w 1208"/>
              <a:gd name="T67" fmla="*/ 746 h 1871"/>
              <a:gd name="T68" fmla="*/ 526 w 1208"/>
              <a:gd name="T69" fmla="*/ 718 h 1871"/>
              <a:gd name="T70" fmla="*/ 569 w 1208"/>
              <a:gd name="T71" fmla="*/ 738 h 1871"/>
              <a:gd name="T72" fmla="*/ 453 w 1208"/>
              <a:gd name="T73" fmla="*/ 813 h 1871"/>
              <a:gd name="T74" fmla="*/ 341 w 1208"/>
              <a:gd name="T75" fmla="*/ 911 h 1871"/>
              <a:gd name="T76" fmla="*/ 300 w 1208"/>
              <a:gd name="T77" fmla="*/ 998 h 1871"/>
              <a:gd name="T78" fmla="*/ 261 w 1208"/>
              <a:gd name="T79" fmla="*/ 1014 h 1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8" h="1871">
                <a:moveTo>
                  <a:pt x="175" y="1664"/>
                </a:moveTo>
                <a:cubicBezTo>
                  <a:pt x="179" y="1668"/>
                  <a:pt x="181" y="1678"/>
                  <a:pt x="179" y="1688"/>
                </a:cubicBezTo>
                <a:cubicBezTo>
                  <a:pt x="177" y="1696"/>
                  <a:pt x="177" y="1704"/>
                  <a:pt x="175" y="1716"/>
                </a:cubicBezTo>
                <a:cubicBezTo>
                  <a:pt x="181" y="1716"/>
                  <a:pt x="190" y="1720"/>
                  <a:pt x="202" y="1722"/>
                </a:cubicBezTo>
                <a:cubicBezTo>
                  <a:pt x="212" y="1725"/>
                  <a:pt x="220" y="1727"/>
                  <a:pt x="226" y="1727"/>
                </a:cubicBezTo>
                <a:cubicBezTo>
                  <a:pt x="224" y="1758"/>
                  <a:pt x="220" y="1806"/>
                  <a:pt x="213" y="1871"/>
                </a:cubicBezTo>
                <a:cubicBezTo>
                  <a:pt x="1031" y="1871"/>
                  <a:pt x="1031" y="1871"/>
                  <a:pt x="1031" y="1871"/>
                </a:cubicBezTo>
                <a:cubicBezTo>
                  <a:pt x="1031" y="1871"/>
                  <a:pt x="1031" y="1871"/>
                  <a:pt x="1031" y="1871"/>
                </a:cubicBezTo>
                <a:cubicBezTo>
                  <a:pt x="1035" y="1856"/>
                  <a:pt x="1039" y="1846"/>
                  <a:pt x="1041" y="1842"/>
                </a:cubicBezTo>
                <a:cubicBezTo>
                  <a:pt x="1045" y="1818"/>
                  <a:pt x="1051" y="1781"/>
                  <a:pt x="1055" y="1729"/>
                </a:cubicBezTo>
                <a:cubicBezTo>
                  <a:pt x="1059" y="1676"/>
                  <a:pt x="1065" y="1639"/>
                  <a:pt x="1071" y="1615"/>
                </a:cubicBezTo>
                <a:cubicBezTo>
                  <a:pt x="1076" y="1593"/>
                  <a:pt x="1086" y="1564"/>
                  <a:pt x="1100" y="1530"/>
                </a:cubicBezTo>
                <a:cubicBezTo>
                  <a:pt x="1123" y="1471"/>
                  <a:pt x="1135" y="1440"/>
                  <a:pt x="1135" y="1440"/>
                </a:cubicBezTo>
                <a:cubicBezTo>
                  <a:pt x="1155" y="1382"/>
                  <a:pt x="1165" y="1351"/>
                  <a:pt x="1167" y="1351"/>
                </a:cubicBezTo>
                <a:cubicBezTo>
                  <a:pt x="1180" y="1319"/>
                  <a:pt x="1194" y="1294"/>
                  <a:pt x="1208" y="1278"/>
                </a:cubicBezTo>
                <a:cubicBezTo>
                  <a:pt x="1206" y="1164"/>
                  <a:pt x="1202" y="1083"/>
                  <a:pt x="1196" y="1037"/>
                </a:cubicBezTo>
                <a:cubicBezTo>
                  <a:pt x="1188" y="957"/>
                  <a:pt x="1167" y="899"/>
                  <a:pt x="1135" y="856"/>
                </a:cubicBezTo>
                <a:cubicBezTo>
                  <a:pt x="1129" y="848"/>
                  <a:pt x="1116" y="836"/>
                  <a:pt x="1100" y="823"/>
                </a:cubicBezTo>
                <a:cubicBezTo>
                  <a:pt x="1080" y="805"/>
                  <a:pt x="1067" y="793"/>
                  <a:pt x="1061" y="787"/>
                </a:cubicBezTo>
                <a:cubicBezTo>
                  <a:pt x="1014" y="740"/>
                  <a:pt x="976" y="708"/>
                  <a:pt x="945" y="690"/>
                </a:cubicBezTo>
                <a:cubicBezTo>
                  <a:pt x="945" y="681"/>
                  <a:pt x="939" y="665"/>
                  <a:pt x="927" y="645"/>
                </a:cubicBezTo>
                <a:cubicBezTo>
                  <a:pt x="927" y="643"/>
                  <a:pt x="925" y="641"/>
                  <a:pt x="925" y="639"/>
                </a:cubicBezTo>
                <a:cubicBezTo>
                  <a:pt x="912" y="614"/>
                  <a:pt x="904" y="594"/>
                  <a:pt x="904" y="580"/>
                </a:cubicBezTo>
                <a:cubicBezTo>
                  <a:pt x="900" y="576"/>
                  <a:pt x="896" y="576"/>
                  <a:pt x="890" y="576"/>
                </a:cubicBezTo>
                <a:cubicBezTo>
                  <a:pt x="886" y="576"/>
                  <a:pt x="880" y="574"/>
                  <a:pt x="871" y="574"/>
                </a:cubicBezTo>
                <a:cubicBezTo>
                  <a:pt x="906" y="549"/>
                  <a:pt x="931" y="509"/>
                  <a:pt x="949" y="452"/>
                </a:cubicBezTo>
                <a:cubicBezTo>
                  <a:pt x="965" y="397"/>
                  <a:pt x="971" y="340"/>
                  <a:pt x="967" y="280"/>
                </a:cubicBezTo>
                <a:cubicBezTo>
                  <a:pt x="963" y="217"/>
                  <a:pt x="949" y="162"/>
                  <a:pt x="925" y="121"/>
                </a:cubicBezTo>
                <a:cubicBezTo>
                  <a:pt x="896" y="73"/>
                  <a:pt x="859" y="44"/>
                  <a:pt x="812" y="36"/>
                </a:cubicBezTo>
                <a:cubicBezTo>
                  <a:pt x="806" y="36"/>
                  <a:pt x="806" y="32"/>
                  <a:pt x="810" y="28"/>
                </a:cubicBezTo>
                <a:cubicBezTo>
                  <a:pt x="812" y="24"/>
                  <a:pt x="812" y="22"/>
                  <a:pt x="808" y="22"/>
                </a:cubicBezTo>
                <a:cubicBezTo>
                  <a:pt x="802" y="20"/>
                  <a:pt x="798" y="20"/>
                  <a:pt x="796" y="24"/>
                </a:cubicBezTo>
                <a:cubicBezTo>
                  <a:pt x="794" y="28"/>
                  <a:pt x="792" y="32"/>
                  <a:pt x="790" y="32"/>
                </a:cubicBezTo>
                <a:cubicBezTo>
                  <a:pt x="782" y="22"/>
                  <a:pt x="763" y="14"/>
                  <a:pt x="733" y="8"/>
                </a:cubicBezTo>
                <a:cubicBezTo>
                  <a:pt x="706" y="2"/>
                  <a:pt x="680" y="0"/>
                  <a:pt x="657" y="0"/>
                </a:cubicBezTo>
                <a:cubicBezTo>
                  <a:pt x="614" y="6"/>
                  <a:pt x="565" y="24"/>
                  <a:pt x="508" y="56"/>
                </a:cubicBezTo>
                <a:cubicBezTo>
                  <a:pt x="477" y="75"/>
                  <a:pt x="437" y="99"/>
                  <a:pt x="386" y="129"/>
                </a:cubicBezTo>
                <a:cubicBezTo>
                  <a:pt x="390" y="140"/>
                  <a:pt x="388" y="150"/>
                  <a:pt x="386" y="160"/>
                </a:cubicBezTo>
                <a:cubicBezTo>
                  <a:pt x="382" y="166"/>
                  <a:pt x="377" y="174"/>
                  <a:pt x="373" y="190"/>
                </a:cubicBezTo>
                <a:cubicBezTo>
                  <a:pt x="384" y="192"/>
                  <a:pt x="394" y="192"/>
                  <a:pt x="402" y="190"/>
                </a:cubicBezTo>
                <a:cubicBezTo>
                  <a:pt x="412" y="186"/>
                  <a:pt x="418" y="186"/>
                  <a:pt x="420" y="186"/>
                </a:cubicBezTo>
                <a:cubicBezTo>
                  <a:pt x="416" y="202"/>
                  <a:pt x="408" y="229"/>
                  <a:pt x="396" y="263"/>
                </a:cubicBezTo>
                <a:cubicBezTo>
                  <a:pt x="388" y="292"/>
                  <a:pt x="386" y="324"/>
                  <a:pt x="386" y="353"/>
                </a:cubicBezTo>
                <a:cubicBezTo>
                  <a:pt x="414" y="369"/>
                  <a:pt x="422" y="393"/>
                  <a:pt x="410" y="426"/>
                </a:cubicBezTo>
                <a:cubicBezTo>
                  <a:pt x="404" y="444"/>
                  <a:pt x="390" y="472"/>
                  <a:pt x="369" y="511"/>
                </a:cubicBezTo>
                <a:cubicBezTo>
                  <a:pt x="369" y="519"/>
                  <a:pt x="375" y="523"/>
                  <a:pt x="386" y="527"/>
                </a:cubicBezTo>
                <a:cubicBezTo>
                  <a:pt x="390" y="529"/>
                  <a:pt x="398" y="531"/>
                  <a:pt x="412" y="531"/>
                </a:cubicBezTo>
                <a:cubicBezTo>
                  <a:pt x="412" y="556"/>
                  <a:pt x="414" y="574"/>
                  <a:pt x="418" y="588"/>
                </a:cubicBezTo>
                <a:cubicBezTo>
                  <a:pt x="422" y="596"/>
                  <a:pt x="431" y="608"/>
                  <a:pt x="443" y="625"/>
                </a:cubicBezTo>
                <a:cubicBezTo>
                  <a:pt x="367" y="608"/>
                  <a:pt x="296" y="625"/>
                  <a:pt x="226" y="673"/>
                </a:cubicBezTo>
                <a:cubicBezTo>
                  <a:pt x="218" y="698"/>
                  <a:pt x="206" y="744"/>
                  <a:pt x="194" y="815"/>
                </a:cubicBezTo>
                <a:cubicBezTo>
                  <a:pt x="181" y="884"/>
                  <a:pt x="167" y="933"/>
                  <a:pt x="153" y="963"/>
                </a:cubicBezTo>
                <a:cubicBezTo>
                  <a:pt x="149" y="972"/>
                  <a:pt x="143" y="984"/>
                  <a:pt x="132" y="1002"/>
                </a:cubicBezTo>
                <a:cubicBezTo>
                  <a:pt x="128" y="1010"/>
                  <a:pt x="124" y="1016"/>
                  <a:pt x="120" y="1022"/>
                </a:cubicBezTo>
                <a:cubicBezTo>
                  <a:pt x="116" y="1030"/>
                  <a:pt x="112" y="1039"/>
                  <a:pt x="110" y="1045"/>
                </a:cubicBezTo>
                <a:cubicBezTo>
                  <a:pt x="108" y="1049"/>
                  <a:pt x="108" y="1053"/>
                  <a:pt x="106" y="1057"/>
                </a:cubicBezTo>
                <a:cubicBezTo>
                  <a:pt x="73" y="1134"/>
                  <a:pt x="53" y="1181"/>
                  <a:pt x="47" y="1201"/>
                </a:cubicBezTo>
                <a:cubicBezTo>
                  <a:pt x="24" y="1262"/>
                  <a:pt x="10" y="1319"/>
                  <a:pt x="6" y="1371"/>
                </a:cubicBezTo>
                <a:cubicBezTo>
                  <a:pt x="0" y="1457"/>
                  <a:pt x="8" y="1528"/>
                  <a:pt x="26" y="1578"/>
                </a:cubicBezTo>
                <a:cubicBezTo>
                  <a:pt x="55" y="1647"/>
                  <a:pt x="104" y="1676"/>
                  <a:pt x="175" y="1664"/>
                </a:cubicBezTo>
                <a:close/>
                <a:moveTo>
                  <a:pt x="296" y="917"/>
                </a:moveTo>
                <a:cubicBezTo>
                  <a:pt x="300" y="911"/>
                  <a:pt x="312" y="901"/>
                  <a:pt x="326" y="888"/>
                </a:cubicBezTo>
                <a:cubicBezTo>
                  <a:pt x="341" y="876"/>
                  <a:pt x="351" y="864"/>
                  <a:pt x="357" y="856"/>
                </a:cubicBezTo>
                <a:cubicBezTo>
                  <a:pt x="363" y="846"/>
                  <a:pt x="369" y="832"/>
                  <a:pt x="373" y="811"/>
                </a:cubicBezTo>
                <a:cubicBezTo>
                  <a:pt x="379" y="789"/>
                  <a:pt x="386" y="773"/>
                  <a:pt x="390" y="763"/>
                </a:cubicBezTo>
                <a:cubicBezTo>
                  <a:pt x="410" y="771"/>
                  <a:pt x="426" y="775"/>
                  <a:pt x="441" y="773"/>
                </a:cubicBezTo>
                <a:cubicBezTo>
                  <a:pt x="455" y="771"/>
                  <a:pt x="471" y="767"/>
                  <a:pt x="490" y="759"/>
                </a:cubicBezTo>
                <a:cubicBezTo>
                  <a:pt x="490" y="754"/>
                  <a:pt x="488" y="750"/>
                  <a:pt x="484" y="746"/>
                </a:cubicBezTo>
                <a:cubicBezTo>
                  <a:pt x="479" y="742"/>
                  <a:pt x="479" y="738"/>
                  <a:pt x="479" y="734"/>
                </a:cubicBezTo>
                <a:cubicBezTo>
                  <a:pt x="494" y="738"/>
                  <a:pt x="510" y="734"/>
                  <a:pt x="526" y="718"/>
                </a:cubicBezTo>
                <a:cubicBezTo>
                  <a:pt x="545" y="704"/>
                  <a:pt x="561" y="700"/>
                  <a:pt x="575" y="706"/>
                </a:cubicBezTo>
                <a:cubicBezTo>
                  <a:pt x="577" y="714"/>
                  <a:pt x="577" y="726"/>
                  <a:pt x="569" y="738"/>
                </a:cubicBezTo>
                <a:cubicBezTo>
                  <a:pt x="559" y="754"/>
                  <a:pt x="555" y="765"/>
                  <a:pt x="553" y="767"/>
                </a:cubicBezTo>
                <a:cubicBezTo>
                  <a:pt x="543" y="775"/>
                  <a:pt x="508" y="791"/>
                  <a:pt x="453" y="813"/>
                </a:cubicBezTo>
                <a:cubicBezTo>
                  <a:pt x="410" y="832"/>
                  <a:pt x="382" y="850"/>
                  <a:pt x="365" y="870"/>
                </a:cubicBezTo>
                <a:cubicBezTo>
                  <a:pt x="357" y="878"/>
                  <a:pt x="351" y="892"/>
                  <a:pt x="341" y="911"/>
                </a:cubicBezTo>
                <a:cubicBezTo>
                  <a:pt x="333" y="929"/>
                  <a:pt x="324" y="943"/>
                  <a:pt x="316" y="951"/>
                </a:cubicBezTo>
                <a:cubicBezTo>
                  <a:pt x="314" y="968"/>
                  <a:pt x="308" y="984"/>
                  <a:pt x="300" y="998"/>
                </a:cubicBezTo>
                <a:cubicBezTo>
                  <a:pt x="296" y="1008"/>
                  <a:pt x="286" y="1020"/>
                  <a:pt x="275" y="1037"/>
                </a:cubicBezTo>
                <a:cubicBezTo>
                  <a:pt x="267" y="1030"/>
                  <a:pt x="263" y="1022"/>
                  <a:pt x="261" y="1014"/>
                </a:cubicBezTo>
                <a:cubicBezTo>
                  <a:pt x="253" y="990"/>
                  <a:pt x="265" y="957"/>
                  <a:pt x="296" y="917"/>
                </a:cubicBez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22" name="图片 21"/>
          <p:cNvPicPr>
            <a:picLocks noChangeAspect="1"/>
          </p:cNvPicPr>
          <p:nvPr/>
        </p:nvPicPr>
        <p:blipFill>
          <a:blip r:embed="rId2"/>
          <a:stretch>
            <a:fillRect/>
          </a:stretch>
        </p:blipFill>
        <p:spPr>
          <a:xfrm>
            <a:off x="1790816" y="1143496"/>
            <a:ext cx="4254190" cy="4692997"/>
          </a:xfrm>
          <a:prstGeom prst="rect">
            <a:avLst/>
          </a:prstGeom>
        </p:spPr>
      </p:pic>
    </p:spTree>
    <p:extLst>
      <p:ext uri="{BB962C8B-B14F-4D97-AF65-F5344CB8AC3E}">
        <p14:creationId xmlns:p14="http://schemas.microsoft.com/office/powerpoint/2010/main" val="3634076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62438" y="276165"/>
            <a:ext cx="4535055" cy="656792"/>
          </a:xfrm>
        </p:spPr>
        <p:txBody>
          <a:bodyPr>
            <a:normAutofit fontScale="90000"/>
          </a:bodyPr>
          <a:lstStyle/>
          <a:p>
            <a:pPr algn="l"/>
            <a:r>
              <a:rPr lang="en-US" altLang="zh-CN" dirty="0"/>
              <a:t>Timetable Formulation </a:t>
            </a:r>
            <a:r>
              <a:rPr lang="zh-CN" altLang="en-US" dirty="0">
                <a:solidFill>
                  <a:schemeClr val="bg1"/>
                </a:solidFill>
              </a:rPr>
              <a:t/>
            </a:r>
            <a:br>
              <a:rPr lang="zh-CN" altLang="en-US" dirty="0">
                <a:solidFill>
                  <a:schemeClr val="bg1"/>
                </a:solidFill>
              </a:rPr>
            </a:br>
            <a:endParaRPr lang="zh-CN" altLang="en-US" b="0" dirty="0"/>
          </a:p>
        </p:txBody>
      </p:sp>
      <p:sp>
        <p:nvSpPr>
          <p:cNvPr id="12" name="文本框 11">
            <a:extLst>
              <a:ext uri="{FF2B5EF4-FFF2-40B4-BE49-F238E27FC236}">
                <a16:creationId xmlns:a16="http://schemas.microsoft.com/office/drawing/2014/main" id="{10D8F314-1ED1-4FCC-915C-4581886FCD65}"/>
              </a:ext>
            </a:extLst>
          </p:cNvPr>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/04</a:t>
            </a:r>
            <a:endParaRPr lang="zh-CN" altLang="en-US" spc="100" dirty="0">
              <a:solidFill>
                <a:schemeClr val="bg1"/>
              </a:solidFill>
              <a:latin typeface="Impact" panose="020B0806030902050204" pitchFamily="34" charset="0"/>
              <a:cs typeface="Arial" panose="020B0604020202020204" pitchFamily="34" charset="0"/>
            </a:endParaRPr>
          </a:p>
        </p:txBody>
      </p:sp>
      <p:grpSp>
        <p:nvGrpSpPr>
          <p:cNvPr id="7" name="4de2957c-41a6-4efc-9d05-3e49b3770d2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951501"/>
            <a:ext cx="9767990" cy="4503779"/>
            <a:chOff x="1107937" y="1211520"/>
            <a:chExt cx="9767990" cy="4503779"/>
          </a:xfrm>
        </p:grpSpPr>
        <p:sp>
          <p:nvSpPr>
            <p:cNvPr id="8" name="îślïḑé"/>
            <p:cNvSpPr/>
            <p:nvPr/>
          </p:nvSpPr>
          <p:spPr>
            <a:xfrm flipV="1">
              <a:off x="3938760" y="3269548"/>
              <a:ext cx="1691792" cy="1430977"/>
            </a:xfrm>
            <a:prstGeom prst="rect">
              <a:avLst/>
            </a:prstGeom>
            <a:solidFill>
              <a:schemeClr val="accent2"/>
            </a:solidFill>
            <a:ln>
              <a:noFill/>
            </a:ln>
            <a:scene3d>
              <a:camera prst="perspectiveRelaxed" fov="5700000">
                <a:rot lat="16800000" lon="0" rev="0"/>
              </a:camera>
              <a:lightRig rig="soft" dir="t">
                <a:rot lat="0" lon="0" rev="4800000"/>
              </a:lightRig>
            </a:scene3d>
            <a:sp3d extrusionH="57150" prstMaterial="plastic">
              <a:bevelT w="0" h="12700"/>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ï$ļídê"/>
            <p:cNvSpPr/>
            <p:nvPr/>
          </p:nvSpPr>
          <p:spPr bwMode="auto">
            <a:xfrm>
              <a:off x="4479992" y="3129808"/>
              <a:ext cx="609329" cy="609329"/>
            </a:xfrm>
            <a:custGeom>
              <a:avLst/>
              <a:gdLst>
                <a:gd name="T0" fmla="*/ 116 w 232"/>
                <a:gd name="T1" fmla="*/ 0 h 232"/>
                <a:gd name="T2" fmla="*/ 0 w 232"/>
                <a:gd name="T3" fmla="*/ 116 h 232"/>
                <a:gd name="T4" fmla="*/ 116 w 232"/>
                <a:gd name="T5" fmla="*/ 232 h 232"/>
                <a:gd name="T6" fmla="*/ 232 w 232"/>
                <a:gd name="T7" fmla="*/ 116 h 232"/>
                <a:gd name="T8" fmla="*/ 116 w 232"/>
                <a:gd name="T9" fmla="*/ 0 h 232"/>
                <a:gd name="T10" fmla="*/ 129 w 232"/>
                <a:gd name="T11" fmla="*/ 208 h 232"/>
                <a:gd name="T12" fmla="*/ 129 w 232"/>
                <a:gd name="T13" fmla="*/ 190 h 232"/>
                <a:gd name="T14" fmla="*/ 117 w 232"/>
                <a:gd name="T15" fmla="*/ 178 h 232"/>
                <a:gd name="T16" fmla="*/ 105 w 232"/>
                <a:gd name="T17" fmla="*/ 190 h 232"/>
                <a:gd name="T18" fmla="*/ 105 w 232"/>
                <a:gd name="T19" fmla="*/ 208 h 232"/>
                <a:gd name="T20" fmla="*/ 25 w 232"/>
                <a:gd name="T21" fmla="*/ 129 h 232"/>
                <a:gd name="T22" fmla="*/ 42 w 232"/>
                <a:gd name="T23" fmla="*/ 129 h 232"/>
                <a:gd name="T24" fmla="*/ 53 w 232"/>
                <a:gd name="T25" fmla="*/ 117 h 232"/>
                <a:gd name="T26" fmla="*/ 42 w 232"/>
                <a:gd name="T27" fmla="*/ 105 h 232"/>
                <a:gd name="T28" fmla="*/ 24 w 232"/>
                <a:gd name="T29" fmla="*/ 105 h 232"/>
                <a:gd name="T30" fmla="*/ 104 w 232"/>
                <a:gd name="T31" fmla="*/ 25 h 232"/>
                <a:gd name="T32" fmla="*/ 104 w 232"/>
                <a:gd name="T33" fmla="*/ 41 h 232"/>
                <a:gd name="T34" fmla="*/ 116 w 232"/>
                <a:gd name="T35" fmla="*/ 53 h 232"/>
                <a:gd name="T36" fmla="*/ 128 w 232"/>
                <a:gd name="T37" fmla="*/ 41 h 232"/>
                <a:gd name="T38" fmla="*/ 128 w 232"/>
                <a:gd name="T39" fmla="*/ 25 h 232"/>
                <a:gd name="T40" fmla="*/ 208 w 232"/>
                <a:gd name="T41" fmla="*/ 104 h 232"/>
                <a:gd name="T42" fmla="*/ 190 w 232"/>
                <a:gd name="T43" fmla="*/ 104 h 232"/>
                <a:gd name="T44" fmla="*/ 179 w 232"/>
                <a:gd name="T45" fmla="*/ 116 h 232"/>
                <a:gd name="T46" fmla="*/ 190 w 232"/>
                <a:gd name="T47" fmla="*/ 128 h 232"/>
                <a:gd name="T48" fmla="*/ 208 w 232"/>
                <a:gd name="T49" fmla="*/ 128 h 232"/>
                <a:gd name="T50" fmla="*/ 129 w 232"/>
                <a:gd name="T51" fmla="*/ 208 h 232"/>
                <a:gd name="T52" fmla="*/ 124 w 232"/>
                <a:gd name="T53" fmla="*/ 94 h 232"/>
                <a:gd name="T54" fmla="*/ 70 w 232"/>
                <a:gd name="T55" fmla="*/ 69 h 232"/>
                <a:gd name="T56" fmla="*/ 94 w 232"/>
                <a:gd name="T57" fmla="*/ 124 h 232"/>
                <a:gd name="T58" fmla="*/ 109 w 232"/>
                <a:gd name="T59" fmla="*/ 138 h 232"/>
                <a:gd name="T60" fmla="*/ 163 w 232"/>
                <a:gd name="T61" fmla="*/ 163 h 232"/>
                <a:gd name="T62" fmla="*/ 138 w 232"/>
                <a:gd name="T63" fmla="*/ 108 h 232"/>
                <a:gd name="T64" fmla="*/ 124 w 232"/>
                <a:gd name="T65" fmla="*/ 94 h 232"/>
                <a:gd name="T66" fmla="*/ 123 w 232"/>
                <a:gd name="T67" fmla="*/ 123 h 232"/>
                <a:gd name="T68" fmla="*/ 110 w 232"/>
                <a:gd name="T69" fmla="*/ 123 h 232"/>
                <a:gd name="T70" fmla="*/ 110 w 232"/>
                <a:gd name="T71" fmla="*/ 109 h 232"/>
                <a:gd name="T72" fmla="*/ 123 w 232"/>
                <a:gd name="T73" fmla="*/ 109 h 232"/>
                <a:gd name="T74" fmla="*/ 123 w 232"/>
                <a:gd name="T75" fmla="*/ 1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29" y="208"/>
                  </a:moveTo>
                  <a:cubicBezTo>
                    <a:pt x="129" y="190"/>
                    <a:pt x="129" y="190"/>
                    <a:pt x="129" y="190"/>
                  </a:cubicBezTo>
                  <a:cubicBezTo>
                    <a:pt x="129" y="183"/>
                    <a:pt x="123" y="178"/>
                    <a:pt x="117" y="178"/>
                  </a:cubicBezTo>
                  <a:cubicBezTo>
                    <a:pt x="110" y="178"/>
                    <a:pt x="105" y="183"/>
                    <a:pt x="105" y="190"/>
                  </a:cubicBezTo>
                  <a:cubicBezTo>
                    <a:pt x="105" y="208"/>
                    <a:pt x="105" y="208"/>
                    <a:pt x="105" y="208"/>
                  </a:cubicBezTo>
                  <a:cubicBezTo>
                    <a:pt x="63" y="203"/>
                    <a:pt x="30" y="170"/>
                    <a:pt x="25" y="129"/>
                  </a:cubicBezTo>
                  <a:cubicBezTo>
                    <a:pt x="42" y="129"/>
                    <a:pt x="42" y="129"/>
                    <a:pt x="42" y="129"/>
                  </a:cubicBezTo>
                  <a:cubicBezTo>
                    <a:pt x="48" y="129"/>
                    <a:pt x="53" y="123"/>
                    <a:pt x="53" y="117"/>
                  </a:cubicBezTo>
                  <a:cubicBezTo>
                    <a:pt x="53" y="110"/>
                    <a:pt x="48" y="105"/>
                    <a:pt x="42" y="105"/>
                  </a:cubicBezTo>
                  <a:cubicBezTo>
                    <a:pt x="24" y="105"/>
                    <a:pt x="24" y="105"/>
                    <a:pt x="24" y="105"/>
                  </a:cubicBezTo>
                  <a:cubicBezTo>
                    <a:pt x="29" y="63"/>
                    <a:pt x="63" y="30"/>
                    <a:pt x="104" y="25"/>
                  </a:cubicBezTo>
                  <a:cubicBezTo>
                    <a:pt x="104" y="41"/>
                    <a:pt x="104" y="41"/>
                    <a:pt x="104" y="41"/>
                  </a:cubicBezTo>
                  <a:cubicBezTo>
                    <a:pt x="104" y="47"/>
                    <a:pt x="109" y="53"/>
                    <a:pt x="116" y="53"/>
                  </a:cubicBezTo>
                  <a:cubicBezTo>
                    <a:pt x="122" y="53"/>
                    <a:pt x="128" y="47"/>
                    <a:pt x="128" y="41"/>
                  </a:cubicBezTo>
                  <a:cubicBezTo>
                    <a:pt x="128" y="25"/>
                    <a:pt x="128" y="25"/>
                    <a:pt x="128" y="25"/>
                  </a:cubicBezTo>
                  <a:cubicBezTo>
                    <a:pt x="169" y="30"/>
                    <a:pt x="202" y="63"/>
                    <a:pt x="208" y="104"/>
                  </a:cubicBezTo>
                  <a:cubicBezTo>
                    <a:pt x="190" y="104"/>
                    <a:pt x="190" y="104"/>
                    <a:pt x="190" y="104"/>
                  </a:cubicBezTo>
                  <a:cubicBezTo>
                    <a:pt x="184" y="104"/>
                    <a:pt x="179" y="109"/>
                    <a:pt x="179" y="116"/>
                  </a:cubicBezTo>
                  <a:cubicBezTo>
                    <a:pt x="179" y="122"/>
                    <a:pt x="184" y="128"/>
                    <a:pt x="190" y="128"/>
                  </a:cubicBezTo>
                  <a:cubicBezTo>
                    <a:pt x="208" y="128"/>
                    <a:pt x="208" y="128"/>
                    <a:pt x="208" y="128"/>
                  </a:cubicBezTo>
                  <a:cubicBezTo>
                    <a:pt x="203" y="169"/>
                    <a:pt x="170" y="202"/>
                    <a:pt x="129" y="208"/>
                  </a:cubicBezTo>
                  <a:close/>
                  <a:moveTo>
                    <a:pt x="124" y="94"/>
                  </a:moveTo>
                  <a:cubicBezTo>
                    <a:pt x="70" y="69"/>
                    <a:pt x="70" y="69"/>
                    <a:pt x="70" y="69"/>
                  </a:cubicBezTo>
                  <a:cubicBezTo>
                    <a:pt x="94" y="124"/>
                    <a:pt x="94" y="124"/>
                    <a:pt x="94" y="124"/>
                  </a:cubicBezTo>
                  <a:cubicBezTo>
                    <a:pt x="97" y="129"/>
                    <a:pt x="103" y="136"/>
                    <a:pt x="109" y="138"/>
                  </a:cubicBezTo>
                  <a:cubicBezTo>
                    <a:pt x="163" y="163"/>
                    <a:pt x="163" y="163"/>
                    <a:pt x="163" y="163"/>
                  </a:cubicBezTo>
                  <a:cubicBezTo>
                    <a:pt x="138" y="108"/>
                    <a:pt x="138" y="108"/>
                    <a:pt x="138" y="108"/>
                  </a:cubicBezTo>
                  <a:cubicBezTo>
                    <a:pt x="136" y="103"/>
                    <a:pt x="130" y="96"/>
                    <a:pt x="124" y="94"/>
                  </a:cubicBezTo>
                  <a:close/>
                  <a:moveTo>
                    <a:pt x="123" y="123"/>
                  </a:moveTo>
                  <a:cubicBezTo>
                    <a:pt x="119" y="126"/>
                    <a:pt x="113" y="126"/>
                    <a:pt x="110" y="123"/>
                  </a:cubicBezTo>
                  <a:cubicBezTo>
                    <a:pt x="106" y="119"/>
                    <a:pt x="106" y="113"/>
                    <a:pt x="110" y="109"/>
                  </a:cubicBezTo>
                  <a:cubicBezTo>
                    <a:pt x="113" y="106"/>
                    <a:pt x="119" y="106"/>
                    <a:pt x="123" y="109"/>
                  </a:cubicBezTo>
                  <a:cubicBezTo>
                    <a:pt x="127" y="113"/>
                    <a:pt x="127" y="119"/>
                    <a:pt x="123" y="123"/>
                  </a:cubicBezTo>
                  <a:close/>
                </a:path>
              </a:pathLst>
            </a:custGeom>
            <a:solidFill>
              <a:schemeClr val="accent2"/>
            </a:solidFill>
            <a:ln>
              <a:noFill/>
            </a:ln>
            <a:extLst/>
          </p:spPr>
          <p:txBody>
            <a:bodyPr anchor="ctr"/>
            <a:lstStyle/>
            <a:p>
              <a:pPr algn="ctr"/>
              <a:endParaRPr/>
            </a:p>
          </p:txBody>
        </p:sp>
        <p:sp>
          <p:nvSpPr>
            <p:cNvPr id="10" name="iśḷïdê"/>
            <p:cNvSpPr txBox="1"/>
            <p:nvPr/>
          </p:nvSpPr>
          <p:spPr bwMode="auto">
            <a:xfrm>
              <a:off x="4483292" y="2648349"/>
              <a:ext cx="602729" cy="369332"/>
            </a:xfrm>
            <a:prstGeom prst="rect">
              <a:avLst/>
            </a:prstGeom>
            <a:noFill/>
            <a:extLst/>
          </p:spPr>
          <p:txBody>
            <a:bodyPr wrap="none" lIns="0" tIns="0" rIns="0" bIns="0" anchor="ctr">
              <a:normAutofit/>
            </a:bodyPr>
            <a:lstStyle/>
            <a:p>
              <a:r>
                <a:rPr lang="en-US" altLang="ko-KR" sz="2400" b="0" dirty="0" smtClean="0">
                  <a:solidFill>
                    <a:schemeClr val="accent2"/>
                  </a:solidFill>
                  <a:effectLst/>
                  <a:latin typeface="Impact" panose="020B0806030902050204" pitchFamily="34" charset="0"/>
                </a:rPr>
                <a:t>11.15</a:t>
              </a:r>
              <a:endParaRPr lang="en-US" altLang="ko-KR" sz="2400" b="0" dirty="0">
                <a:solidFill>
                  <a:schemeClr val="accent2"/>
                </a:solidFill>
                <a:effectLst/>
                <a:latin typeface="Impact" panose="020B0806030902050204" pitchFamily="34" charset="0"/>
              </a:endParaRPr>
            </a:p>
          </p:txBody>
        </p:sp>
        <p:sp>
          <p:nvSpPr>
            <p:cNvPr id="32" name="íSļiḍè">
              <a:extLst>
                <a:ext uri="{FF2B5EF4-FFF2-40B4-BE49-F238E27FC236}">
                  <a16:creationId xmlns:a16="http://schemas.microsoft.com/office/drawing/2014/main" id="{4D5C24C6-4DD0-4193-AD42-019C1134797B}"/>
                </a:ext>
              </a:extLst>
            </p:cNvPr>
            <p:cNvSpPr txBox="1"/>
            <p:nvPr/>
          </p:nvSpPr>
          <p:spPr bwMode="auto">
            <a:xfrm>
              <a:off x="3730625" y="4473054"/>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endParaRPr lang="en-US" altLang="zh-CN" b="1" dirty="0"/>
            </a:p>
          </p:txBody>
        </p:sp>
        <p:sp>
          <p:nvSpPr>
            <p:cNvPr id="13" name="ïṣḷídê"/>
            <p:cNvSpPr/>
            <p:nvPr/>
          </p:nvSpPr>
          <p:spPr>
            <a:xfrm flipV="1">
              <a:off x="9184135" y="1820127"/>
              <a:ext cx="1691792" cy="1430977"/>
            </a:xfrm>
            <a:prstGeom prst="rect">
              <a:avLst/>
            </a:prstGeom>
            <a:solidFill>
              <a:schemeClr val="accent4"/>
            </a:solidFill>
            <a:ln>
              <a:noFill/>
            </a:ln>
            <a:scene3d>
              <a:camera prst="perspectiveRelaxed" fov="5700000">
                <a:rot lat="16800000" lon="0" rev="0"/>
              </a:camera>
              <a:lightRig rig="soft" dir="t">
                <a:rot lat="0" lon="0" rev="4800000"/>
              </a:lightRig>
            </a:scene3d>
            <a:sp3d extrusionH="57150" prstMaterial="plastic">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4" name="îṣḻïḍê"/>
            <p:cNvSpPr/>
            <p:nvPr/>
          </p:nvSpPr>
          <p:spPr bwMode="auto">
            <a:xfrm>
              <a:off x="9725367" y="1688331"/>
              <a:ext cx="609329" cy="609329"/>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chemeClr val="accent4"/>
            </a:solidFill>
            <a:ln>
              <a:noFill/>
            </a:ln>
            <a:extLst/>
          </p:spPr>
          <p:txBody>
            <a:bodyPr anchor="ctr"/>
            <a:lstStyle/>
            <a:p>
              <a:pPr algn="ctr"/>
              <a:endParaRPr/>
            </a:p>
          </p:txBody>
        </p:sp>
        <p:sp>
          <p:nvSpPr>
            <p:cNvPr id="15" name="ï$lïḍê"/>
            <p:cNvSpPr txBox="1"/>
            <p:nvPr/>
          </p:nvSpPr>
          <p:spPr bwMode="auto">
            <a:xfrm>
              <a:off x="9828819" y="1211520"/>
              <a:ext cx="601127" cy="369332"/>
            </a:xfrm>
            <a:prstGeom prst="rect">
              <a:avLst/>
            </a:prstGeom>
            <a:noFill/>
            <a:extLst/>
          </p:spPr>
          <p:txBody>
            <a:bodyPr wrap="none" lIns="0" tIns="0" rIns="0" bIns="0" anchor="ctr">
              <a:normAutofit/>
            </a:bodyPr>
            <a:lstStyle/>
            <a:p>
              <a:r>
                <a:rPr lang="en-US" altLang="ko-KR" sz="2400" dirty="0" smtClean="0">
                  <a:solidFill>
                    <a:schemeClr val="accent4"/>
                  </a:solidFill>
                  <a:latin typeface="Impact" panose="020B0806030902050204" pitchFamily="34" charset="0"/>
                </a:rPr>
                <a:t>DDL</a:t>
              </a:r>
              <a:endParaRPr lang="en-US" altLang="ko-KR" sz="2400" b="0" dirty="0">
                <a:solidFill>
                  <a:schemeClr val="accent4"/>
                </a:solidFill>
                <a:effectLst/>
                <a:latin typeface="Impact" panose="020B0806030902050204" pitchFamily="34" charset="0"/>
              </a:endParaRPr>
            </a:p>
          </p:txBody>
        </p:sp>
        <p:sp>
          <p:nvSpPr>
            <p:cNvPr id="30" name="iṣļiḍé">
              <a:extLst>
                <a:ext uri="{FF2B5EF4-FFF2-40B4-BE49-F238E27FC236}">
                  <a16:creationId xmlns:a16="http://schemas.microsoft.com/office/drawing/2014/main" id="{4D5C24C6-4DD0-4193-AD42-019C1134797B}"/>
                </a:ext>
              </a:extLst>
            </p:cNvPr>
            <p:cNvSpPr txBox="1"/>
            <p:nvPr/>
          </p:nvSpPr>
          <p:spPr bwMode="auto">
            <a:xfrm>
              <a:off x="6353312" y="3664937"/>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en-US" altLang="zh-CN" sz="1800" b="1" dirty="0" smtClean="0"/>
                <a:t>Discussion</a:t>
              </a:r>
              <a:endParaRPr lang="en-US" altLang="zh-CN" sz="1800" b="1" dirty="0"/>
            </a:p>
          </p:txBody>
        </p:sp>
        <p:sp>
          <p:nvSpPr>
            <p:cNvPr id="17" name="iŝḷíḑè"/>
            <p:cNvSpPr/>
            <p:nvPr/>
          </p:nvSpPr>
          <p:spPr>
            <a:xfrm flipV="1">
              <a:off x="6561448" y="2547047"/>
              <a:ext cx="1691792" cy="1430977"/>
            </a:xfrm>
            <a:prstGeom prst="rect">
              <a:avLst/>
            </a:prstGeom>
            <a:solidFill>
              <a:schemeClr val="accent3"/>
            </a:solidFill>
            <a:ln>
              <a:noFill/>
            </a:ln>
            <a:scene3d>
              <a:camera prst="perspectiveRelaxed" fov="5700000">
                <a:rot lat="16800000" lon="0" rev="0"/>
              </a:camera>
              <a:lightRig rig="soft" dir="t">
                <a:rot lat="0" lon="0" rev="4800000"/>
              </a:lightRig>
            </a:scene3d>
            <a:sp3d extrusionH="57150" prstMaterial="plastic">
              <a:bevelT w="0" h="12700"/>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8" name="iṣlïḍé"/>
            <p:cNvSpPr/>
            <p:nvPr/>
          </p:nvSpPr>
          <p:spPr bwMode="auto">
            <a:xfrm>
              <a:off x="7102680" y="2351017"/>
              <a:ext cx="609329" cy="609329"/>
            </a:xfrm>
            <a:custGeom>
              <a:avLst/>
              <a:gdLst>
                <a:gd name="T0" fmla="*/ 182 w 236"/>
                <a:gd name="T1" fmla="*/ 109 h 236"/>
                <a:gd name="T2" fmla="*/ 157 w 236"/>
                <a:gd name="T3" fmla="*/ 103 h 236"/>
                <a:gd name="T4" fmla="*/ 134 w 236"/>
                <a:gd name="T5" fmla="*/ 102 h 236"/>
                <a:gd name="T6" fmla="*/ 120 w 236"/>
                <a:gd name="T7" fmla="*/ 114 h 236"/>
                <a:gd name="T8" fmla="*/ 118 w 236"/>
                <a:gd name="T9" fmla="*/ 129 h 236"/>
                <a:gd name="T10" fmla="*/ 122 w 236"/>
                <a:gd name="T11" fmla="*/ 141 h 236"/>
                <a:gd name="T12" fmla="*/ 135 w 236"/>
                <a:gd name="T13" fmla="*/ 156 h 236"/>
                <a:gd name="T14" fmla="*/ 139 w 236"/>
                <a:gd name="T15" fmla="*/ 185 h 236"/>
                <a:gd name="T16" fmla="*/ 152 w 236"/>
                <a:gd name="T17" fmla="*/ 198 h 236"/>
                <a:gd name="T18" fmla="*/ 169 w 236"/>
                <a:gd name="T19" fmla="*/ 180 h 236"/>
                <a:gd name="T20" fmla="*/ 187 w 236"/>
                <a:gd name="T21" fmla="*/ 150 h 236"/>
                <a:gd name="T22" fmla="*/ 200 w 236"/>
                <a:gd name="T23" fmla="*/ 122 h 236"/>
                <a:gd name="T24" fmla="*/ 182 w 236"/>
                <a:gd name="T25" fmla="*/ 109 h 236"/>
                <a:gd name="T26" fmla="*/ 118 w 236"/>
                <a:gd name="T27" fmla="*/ 0 h 236"/>
                <a:gd name="T28" fmla="*/ 0 w 236"/>
                <a:gd name="T29" fmla="*/ 118 h 236"/>
                <a:gd name="T30" fmla="*/ 118 w 236"/>
                <a:gd name="T31" fmla="*/ 236 h 236"/>
                <a:gd name="T32" fmla="*/ 236 w 236"/>
                <a:gd name="T33" fmla="*/ 118 h 236"/>
                <a:gd name="T34" fmla="*/ 118 w 236"/>
                <a:gd name="T35" fmla="*/ 0 h 236"/>
                <a:gd name="T36" fmla="*/ 126 w 236"/>
                <a:gd name="T37" fmla="*/ 212 h 236"/>
                <a:gd name="T38" fmla="*/ 128 w 236"/>
                <a:gd name="T39" fmla="*/ 208 h 236"/>
                <a:gd name="T40" fmla="*/ 125 w 236"/>
                <a:gd name="T41" fmla="*/ 186 h 236"/>
                <a:gd name="T42" fmla="*/ 105 w 236"/>
                <a:gd name="T43" fmla="*/ 186 h 236"/>
                <a:gd name="T44" fmla="*/ 98 w 236"/>
                <a:gd name="T45" fmla="*/ 207 h 236"/>
                <a:gd name="T46" fmla="*/ 102 w 236"/>
                <a:gd name="T47" fmla="*/ 211 h 236"/>
                <a:gd name="T48" fmla="*/ 34 w 236"/>
                <a:gd name="T49" fmla="*/ 161 h 236"/>
                <a:gd name="T50" fmla="*/ 44 w 236"/>
                <a:gd name="T51" fmla="*/ 157 h 236"/>
                <a:gd name="T52" fmla="*/ 44 w 236"/>
                <a:gd name="T53" fmla="*/ 157 h 236"/>
                <a:gd name="T54" fmla="*/ 81 w 236"/>
                <a:gd name="T55" fmla="*/ 142 h 236"/>
                <a:gd name="T56" fmla="*/ 81 w 236"/>
                <a:gd name="T57" fmla="*/ 118 h 236"/>
                <a:gd name="T58" fmla="*/ 55 w 236"/>
                <a:gd name="T59" fmla="*/ 94 h 236"/>
                <a:gd name="T60" fmla="*/ 28 w 236"/>
                <a:gd name="T61" fmla="*/ 90 h 236"/>
                <a:gd name="T62" fmla="*/ 84 w 236"/>
                <a:gd name="T63" fmla="*/ 30 h 236"/>
                <a:gd name="T64" fmla="*/ 84 w 236"/>
                <a:gd name="T65" fmla="*/ 31 h 236"/>
                <a:gd name="T66" fmla="*/ 102 w 236"/>
                <a:gd name="T67" fmla="*/ 56 h 236"/>
                <a:gd name="T68" fmla="*/ 120 w 236"/>
                <a:gd name="T69" fmla="*/ 79 h 236"/>
                <a:gd name="T70" fmla="*/ 131 w 236"/>
                <a:gd name="T71" fmla="*/ 97 h 236"/>
                <a:gd name="T72" fmla="*/ 146 w 236"/>
                <a:gd name="T73" fmla="*/ 88 h 236"/>
                <a:gd name="T74" fmla="*/ 177 w 236"/>
                <a:gd name="T75" fmla="*/ 66 h 236"/>
                <a:gd name="T76" fmla="*/ 190 w 236"/>
                <a:gd name="T77" fmla="*/ 57 h 236"/>
                <a:gd name="T78" fmla="*/ 212 w 236"/>
                <a:gd name="T79" fmla="*/ 118 h 236"/>
                <a:gd name="T80" fmla="*/ 126 w 236"/>
                <a:gd name="T81" fmla="*/ 21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36">
                  <a:moveTo>
                    <a:pt x="182" y="109"/>
                  </a:moveTo>
                  <a:cubicBezTo>
                    <a:pt x="172" y="107"/>
                    <a:pt x="161" y="105"/>
                    <a:pt x="157" y="103"/>
                  </a:cubicBezTo>
                  <a:cubicBezTo>
                    <a:pt x="153" y="102"/>
                    <a:pt x="143" y="101"/>
                    <a:pt x="134" y="102"/>
                  </a:cubicBezTo>
                  <a:cubicBezTo>
                    <a:pt x="125" y="103"/>
                    <a:pt x="119" y="109"/>
                    <a:pt x="120" y="114"/>
                  </a:cubicBezTo>
                  <a:cubicBezTo>
                    <a:pt x="121" y="119"/>
                    <a:pt x="120" y="126"/>
                    <a:pt x="118" y="129"/>
                  </a:cubicBezTo>
                  <a:cubicBezTo>
                    <a:pt x="117" y="132"/>
                    <a:pt x="118" y="138"/>
                    <a:pt x="122" y="141"/>
                  </a:cubicBezTo>
                  <a:cubicBezTo>
                    <a:pt x="127" y="144"/>
                    <a:pt x="132" y="151"/>
                    <a:pt x="135" y="156"/>
                  </a:cubicBezTo>
                  <a:cubicBezTo>
                    <a:pt x="138" y="162"/>
                    <a:pt x="140" y="175"/>
                    <a:pt x="139" y="185"/>
                  </a:cubicBezTo>
                  <a:cubicBezTo>
                    <a:pt x="139" y="195"/>
                    <a:pt x="145" y="201"/>
                    <a:pt x="152" y="198"/>
                  </a:cubicBezTo>
                  <a:cubicBezTo>
                    <a:pt x="160" y="195"/>
                    <a:pt x="167" y="187"/>
                    <a:pt x="169" y="180"/>
                  </a:cubicBezTo>
                  <a:cubicBezTo>
                    <a:pt x="171" y="174"/>
                    <a:pt x="179" y="160"/>
                    <a:pt x="187" y="150"/>
                  </a:cubicBezTo>
                  <a:cubicBezTo>
                    <a:pt x="195" y="140"/>
                    <a:pt x="201" y="127"/>
                    <a:pt x="200" y="122"/>
                  </a:cubicBezTo>
                  <a:cubicBezTo>
                    <a:pt x="200" y="116"/>
                    <a:pt x="191" y="111"/>
                    <a:pt x="182" y="109"/>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6" y="212"/>
                  </a:moveTo>
                  <a:cubicBezTo>
                    <a:pt x="127" y="211"/>
                    <a:pt x="128" y="209"/>
                    <a:pt x="128" y="208"/>
                  </a:cubicBezTo>
                  <a:cubicBezTo>
                    <a:pt x="130" y="201"/>
                    <a:pt x="128" y="191"/>
                    <a:pt x="125" y="186"/>
                  </a:cubicBezTo>
                  <a:cubicBezTo>
                    <a:pt x="121" y="181"/>
                    <a:pt x="112" y="181"/>
                    <a:pt x="105" y="186"/>
                  </a:cubicBezTo>
                  <a:cubicBezTo>
                    <a:pt x="97" y="191"/>
                    <a:pt x="94" y="200"/>
                    <a:pt x="98" y="207"/>
                  </a:cubicBezTo>
                  <a:cubicBezTo>
                    <a:pt x="99" y="208"/>
                    <a:pt x="100" y="210"/>
                    <a:pt x="102" y="211"/>
                  </a:cubicBezTo>
                  <a:cubicBezTo>
                    <a:pt x="72" y="206"/>
                    <a:pt x="47" y="187"/>
                    <a:pt x="34" y="161"/>
                  </a:cubicBezTo>
                  <a:cubicBezTo>
                    <a:pt x="37" y="161"/>
                    <a:pt x="40" y="159"/>
                    <a:pt x="44" y="157"/>
                  </a:cubicBezTo>
                  <a:cubicBezTo>
                    <a:pt x="44" y="157"/>
                    <a:pt x="44" y="157"/>
                    <a:pt x="44" y="157"/>
                  </a:cubicBezTo>
                  <a:cubicBezTo>
                    <a:pt x="57" y="148"/>
                    <a:pt x="74" y="141"/>
                    <a:pt x="81" y="142"/>
                  </a:cubicBezTo>
                  <a:cubicBezTo>
                    <a:pt x="89" y="142"/>
                    <a:pt x="89" y="131"/>
                    <a:pt x="81" y="118"/>
                  </a:cubicBezTo>
                  <a:cubicBezTo>
                    <a:pt x="74" y="105"/>
                    <a:pt x="62" y="94"/>
                    <a:pt x="55" y="94"/>
                  </a:cubicBezTo>
                  <a:cubicBezTo>
                    <a:pt x="48" y="94"/>
                    <a:pt x="36" y="92"/>
                    <a:pt x="28" y="90"/>
                  </a:cubicBezTo>
                  <a:cubicBezTo>
                    <a:pt x="37" y="62"/>
                    <a:pt x="58" y="41"/>
                    <a:pt x="84" y="30"/>
                  </a:cubicBezTo>
                  <a:cubicBezTo>
                    <a:pt x="84" y="31"/>
                    <a:pt x="84" y="31"/>
                    <a:pt x="84" y="31"/>
                  </a:cubicBezTo>
                  <a:cubicBezTo>
                    <a:pt x="86" y="39"/>
                    <a:pt x="95" y="50"/>
                    <a:pt x="102" y="56"/>
                  </a:cubicBezTo>
                  <a:cubicBezTo>
                    <a:pt x="110" y="62"/>
                    <a:pt x="118" y="72"/>
                    <a:pt x="120" y="79"/>
                  </a:cubicBezTo>
                  <a:cubicBezTo>
                    <a:pt x="122" y="85"/>
                    <a:pt x="127" y="93"/>
                    <a:pt x="131" y="97"/>
                  </a:cubicBezTo>
                  <a:cubicBezTo>
                    <a:pt x="136" y="100"/>
                    <a:pt x="142" y="96"/>
                    <a:pt x="146" y="88"/>
                  </a:cubicBezTo>
                  <a:cubicBezTo>
                    <a:pt x="150" y="80"/>
                    <a:pt x="164" y="70"/>
                    <a:pt x="177" y="66"/>
                  </a:cubicBezTo>
                  <a:cubicBezTo>
                    <a:pt x="183" y="64"/>
                    <a:pt x="187" y="61"/>
                    <a:pt x="190" y="57"/>
                  </a:cubicBezTo>
                  <a:cubicBezTo>
                    <a:pt x="204" y="74"/>
                    <a:pt x="212" y="95"/>
                    <a:pt x="212" y="118"/>
                  </a:cubicBezTo>
                  <a:cubicBezTo>
                    <a:pt x="212" y="168"/>
                    <a:pt x="174" y="208"/>
                    <a:pt x="126" y="212"/>
                  </a:cubicBezTo>
                  <a:close/>
                </a:path>
              </a:pathLst>
            </a:custGeom>
            <a:solidFill>
              <a:schemeClr val="accent3"/>
            </a:solidFill>
            <a:ln>
              <a:noFill/>
            </a:ln>
            <a:extLst/>
          </p:spPr>
          <p:txBody>
            <a:bodyPr anchor="ctr"/>
            <a:lstStyle/>
            <a:p>
              <a:pPr algn="ctr"/>
              <a:endParaRPr/>
            </a:p>
          </p:txBody>
        </p:sp>
        <p:sp>
          <p:nvSpPr>
            <p:cNvPr id="19" name="ïṩ1íḋè"/>
            <p:cNvSpPr txBox="1"/>
            <p:nvPr/>
          </p:nvSpPr>
          <p:spPr bwMode="auto">
            <a:xfrm>
              <a:off x="7129223" y="1922464"/>
              <a:ext cx="556243" cy="369332"/>
            </a:xfrm>
            <a:prstGeom prst="rect">
              <a:avLst/>
            </a:prstGeom>
            <a:noFill/>
            <a:extLst/>
          </p:spPr>
          <p:txBody>
            <a:bodyPr wrap="none" lIns="0" tIns="0" rIns="0" bIns="0" anchor="ctr">
              <a:normAutofit/>
            </a:bodyPr>
            <a:lstStyle/>
            <a:p>
              <a:r>
                <a:rPr lang="en-US" altLang="ko-KR" sz="2400" b="0" dirty="0" smtClean="0">
                  <a:solidFill>
                    <a:schemeClr val="accent3"/>
                  </a:solidFill>
                  <a:effectLst/>
                  <a:latin typeface="Impact" panose="020B0806030902050204" pitchFamily="34" charset="0"/>
                </a:rPr>
                <a:t>11.25</a:t>
              </a:r>
              <a:endParaRPr lang="en-US" altLang="ko-KR" sz="2400" b="0" dirty="0">
                <a:solidFill>
                  <a:schemeClr val="accent3"/>
                </a:solidFill>
                <a:effectLst/>
                <a:latin typeface="Impact" panose="020B0806030902050204" pitchFamily="34" charset="0"/>
              </a:endParaRPr>
            </a:p>
          </p:txBody>
        </p:sp>
        <p:sp>
          <p:nvSpPr>
            <p:cNvPr id="21" name="iś1íḓé"/>
            <p:cNvSpPr/>
            <p:nvPr/>
          </p:nvSpPr>
          <p:spPr>
            <a:xfrm flipV="1">
              <a:off x="1316072" y="3992587"/>
              <a:ext cx="1691792" cy="1430977"/>
            </a:xfrm>
            <a:prstGeom prst="rect">
              <a:avLst/>
            </a:prstGeom>
            <a:solidFill>
              <a:schemeClr val="accent1"/>
            </a:solidFill>
            <a:ln>
              <a:noFill/>
            </a:ln>
            <a:scene3d>
              <a:camera prst="perspectiveRelaxed" fov="5700000">
                <a:rot lat="16800000" lon="0" rev="0"/>
              </a:camera>
              <a:lightRig rig="soft" dir="t">
                <a:rot lat="0" lon="0" rev="4800000"/>
              </a:lightRig>
            </a:scene3d>
            <a:sp3d extrusionH="57150" prstMaterial="plastic">
              <a:bevelT w="0" h="12700"/>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2" name="iṩḷïďê"/>
            <p:cNvSpPr/>
            <p:nvPr/>
          </p:nvSpPr>
          <p:spPr bwMode="auto">
            <a:xfrm>
              <a:off x="1857304" y="3784124"/>
              <a:ext cx="609329" cy="609329"/>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chemeClr val="accent1"/>
            </a:solidFill>
            <a:ln>
              <a:noFill/>
            </a:ln>
            <a:extLst/>
          </p:spPr>
          <p:txBody>
            <a:bodyPr anchor="ctr"/>
            <a:lstStyle/>
            <a:p>
              <a:pPr algn="ctr"/>
              <a:endParaRPr/>
            </a:p>
          </p:txBody>
        </p:sp>
        <p:sp>
          <p:nvSpPr>
            <p:cNvPr id="23" name="îşḻïďè"/>
            <p:cNvSpPr txBox="1"/>
            <p:nvPr/>
          </p:nvSpPr>
          <p:spPr bwMode="auto">
            <a:xfrm>
              <a:off x="1861405" y="3368478"/>
              <a:ext cx="601127" cy="369332"/>
            </a:xfrm>
            <a:prstGeom prst="rect">
              <a:avLst/>
            </a:prstGeom>
            <a:noFill/>
            <a:extLst/>
          </p:spPr>
          <p:txBody>
            <a:bodyPr wrap="none" lIns="0" tIns="0" rIns="0" bIns="0" anchor="ctr">
              <a:normAutofit/>
            </a:bodyPr>
            <a:lstStyle/>
            <a:p>
              <a:r>
                <a:rPr lang="en-US" altLang="ko-KR" sz="2400" b="0" dirty="0" smtClean="0">
                  <a:solidFill>
                    <a:schemeClr val="accent1"/>
                  </a:solidFill>
                  <a:effectLst/>
                  <a:latin typeface="Impact" panose="020B0806030902050204" pitchFamily="34" charset="0"/>
                </a:rPr>
                <a:t>11.01</a:t>
              </a:r>
              <a:endParaRPr lang="en-US" altLang="ko-KR" sz="2400" b="0" dirty="0">
                <a:solidFill>
                  <a:schemeClr val="accent1"/>
                </a:solidFill>
                <a:effectLst/>
                <a:latin typeface="Impact" panose="020B0806030902050204" pitchFamily="34" charset="0"/>
              </a:endParaRPr>
            </a:p>
          </p:txBody>
        </p:sp>
        <p:sp>
          <p:nvSpPr>
            <p:cNvPr id="25" name="ïṣľiḑê">
              <a:extLst>
                <a:ext uri="{FF2B5EF4-FFF2-40B4-BE49-F238E27FC236}">
                  <a16:creationId xmlns:a16="http://schemas.microsoft.com/office/drawing/2014/main" id="{39340196-E1AA-4B49-976A-BF366BB2B662}"/>
                </a:ext>
              </a:extLst>
            </p:cNvPr>
            <p:cNvSpPr/>
            <p:nvPr/>
          </p:nvSpPr>
          <p:spPr bwMode="auto">
            <a:xfrm>
              <a:off x="1107937" y="5157900"/>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30000"/>
                </a:lnSpc>
              </a:pPr>
              <a:r>
                <a:rPr lang="en-US" altLang="zh-CN" b="1" dirty="0" smtClean="0"/>
                <a:t>Proposal</a:t>
              </a:r>
              <a:endParaRPr lang="en-US" altLang="zh-CN" b="1" dirty="0"/>
            </a:p>
          </p:txBody>
        </p:sp>
      </p:grpSp>
      <p:sp>
        <p:nvSpPr>
          <p:cNvPr id="3" name="矩形 2"/>
          <p:cNvSpPr/>
          <p:nvPr/>
        </p:nvSpPr>
        <p:spPr>
          <a:xfrm>
            <a:off x="2830823" y="4187903"/>
            <a:ext cx="2479195" cy="646331"/>
          </a:xfrm>
          <a:prstGeom prst="rect">
            <a:avLst/>
          </a:prstGeom>
        </p:spPr>
        <p:txBody>
          <a:bodyPr wrap="square">
            <a:spAutoFit/>
          </a:bodyPr>
          <a:lstStyle/>
          <a:p>
            <a:r>
              <a:rPr lang="en-US" altLang="zh-CN" b="1" spc="100" dirty="0">
                <a:solidFill>
                  <a:schemeClr val="bg1"/>
                </a:solidFill>
                <a:latin typeface="Impact" panose="020B0806030902050204" pitchFamily="34" charset="0"/>
                <a:cs typeface="Arial" panose="020B0604020202020204" pitchFamily="34" charset="0"/>
              </a:rPr>
              <a:t>/</a:t>
            </a:r>
            <a:r>
              <a:rPr lang="en-US" altLang="zh-CN" b="1" dirty="0" smtClean="0"/>
              <a:t>Experiment</a:t>
            </a:r>
            <a:r>
              <a:rPr lang="en-US" altLang="zh-CN" b="1" dirty="0"/>
              <a:t/>
            </a:r>
            <a:br>
              <a:rPr lang="en-US" altLang="zh-CN" b="1" dirty="0"/>
            </a:br>
            <a:r>
              <a:rPr lang="en-US" altLang="zh-CN" b="1" spc="100" dirty="0">
                <a:solidFill>
                  <a:schemeClr val="bg1"/>
                </a:solidFill>
                <a:latin typeface="Impact" panose="020B0806030902050204" pitchFamily="34" charset="0"/>
                <a:cs typeface="Arial" panose="020B0604020202020204" pitchFamily="34" charset="0"/>
              </a:rPr>
              <a:t>04</a:t>
            </a:r>
            <a:endParaRPr lang="zh-CN" altLang="en-US" b="1" dirty="0"/>
          </a:p>
        </p:txBody>
      </p:sp>
      <p:sp>
        <p:nvSpPr>
          <p:cNvPr id="33" name="iṣļiḍé">
            <a:extLst>
              <a:ext uri="{FF2B5EF4-FFF2-40B4-BE49-F238E27FC236}">
                <a16:creationId xmlns:a16="http://schemas.microsoft.com/office/drawing/2014/main" id="{4D5C24C6-4DD0-4193-AD42-019C1134797B}"/>
              </a:ext>
            </a:extLst>
          </p:cNvPr>
          <p:cNvSpPr txBox="1"/>
          <p:nvPr/>
        </p:nvSpPr>
        <p:spPr bwMode="auto">
          <a:xfrm>
            <a:off x="7868062" y="2621932"/>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en-US" altLang="zh-CN" b="1" dirty="0"/>
              <a:t>Conclusion</a:t>
            </a:r>
            <a:endParaRPr lang="en-US" altLang="zh-CN" sz="1800" b="1" dirty="0"/>
          </a:p>
        </p:txBody>
      </p:sp>
      <p:grpSp>
        <p:nvGrpSpPr>
          <p:cNvPr id="34" name="579cc766-5a9b-4f40-8eaf-40b9767d7ca0" descr="wAYAAB+LCAAAAAAABADFU01PwkAQ/S+r3hrSgqjprSAYDggJRA+Gw9oO7Wp3S7ZbAyH97+5uP2gpH9EYCZcyfTPz3rzXLboWmxUgG80o5uKRYJ9jOhJAkYFGHrJZEoYG6hHmEeY/8ShZxch+25Zt1TevRAT9KIz4Cw4TUAMYEQSH2V+70VTDTjmRDDa6dgwrYY1Zk+WSuDAPgEKBmRMmHObNAuxJhNkypQBO/EAwiOO8MHn/AFdU2uyuQiVxIGdeDYe37fs7x1HD9BozTQ00Azdi3n+RfDhPcmANnGGnTvLYsYs7jwkjNKE5TO8d43WlZJlZkXheCFXYiAngX6Wdlqrp55ngcsEw4hQLuXBrpje7I3Q7Lc1rxDxYy0kFWVRzPyepgncwX+pFGa8dfoplWkHSOiC41rIDGsqMGITjusBEftYsErreSEpGt52WS6VlK3iW4xRT1E9iEdE5rEWhWT8v6jpVwDGXC2vF1DjNWn9Vv1Cr+6qSHeaHUNNjHtOTOapK+xoKNk0hmYsn1OTn+YEO1VFVcChjJyXsuZAzqHE/S/tiaTvqTg+7nwfN+V3ALqHN+ittC/n7BlJ0fvnABgAA">
            <a:extLst>
              <a:ext uri="{FF2B5EF4-FFF2-40B4-BE49-F238E27FC236}">
                <a16:creationId xmlns:a16="http://schemas.microsoft.com/office/drawing/2014/main" id="{36FC6C96-8361-4F9B-9495-87F729F19688}"/>
              </a:ext>
            </a:extLst>
          </p:cNvPr>
          <p:cNvGrpSpPr>
            <a:grpSpLocks noChangeAspect="1"/>
          </p:cNvGrpSpPr>
          <p:nvPr/>
        </p:nvGrpSpPr>
        <p:grpSpPr>
          <a:xfrm>
            <a:off x="4291614" y="1184824"/>
            <a:ext cx="953761" cy="382162"/>
            <a:chOff x="1985433" y="2063950"/>
            <a:chExt cx="2766057" cy="1108331"/>
          </a:xfrm>
        </p:grpSpPr>
        <p:sp>
          <p:nvSpPr>
            <p:cNvPr id="35" name="BackShape">
              <a:extLst>
                <a:ext uri="{FF2B5EF4-FFF2-40B4-BE49-F238E27FC236}">
                  <a16:creationId xmlns:a16="http://schemas.microsoft.com/office/drawing/2014/main" id="{A5D507CB-1097-4F1A-A476-769890369AAC}"/>
                </a:ext>
              </a:extLst>
            </p:cNvPr>
            <p:cNvSpPr/>
            <p:nvPr/>
          </p:nvSpPr>
          <p:spPr>
            <a:xfrm>
              <a:off x="1985433" y="2063950"/>
              <a:ext cx="2766057" cy="1108331"/>
            </a:xfrm>
            <a:custGeom>
              <a:avLst/>
              <a:gdLst>
                <a:gd name="connsiteX0" fmla="*/ 0 w 6143491"/>
                <a:gd name="connsiteY0" fmla="*/ 0 h 2536750"/>
                <a:gd name="connsiteX1" fmla="*/ 5540242 w 6143491"/>
                <a:gd name="connsiteY1" fmla="*/ 0 h 2536750"/>
                <a:gd name="connsiteX2" fmla="*/ 5540242 w 6143491"/>
                <a:gd name="connsiteY2" fmla="*/ 620675 h 2536750"/>
                <a:gd name="connsiteX3" fmla="*/ 6143491 w 6143491"/>
                <a:gd name="connsiteY3" fmla="*/ 620675 h 2536750"/>
                <a:gd name="connsiteX4" fmla="*/ 6143491 w 6143491"/>
                <a:gd name="connsiteY4" fmla="*/ 1916075 h 2536750"/>
                <a:gd name="connsiteX5" fmla="*/ 5540242 w 6143491"/>
                <a:gd name="connsiteY5" fmla="*/ 1916075 h 2536750"/>
                <a:gd name="connsiteX6" fmla="*/ 5540242 w 6143491"/>
                <a:gd name="connsiteY6" fmla="*/ 2536750 h 2536750"/>
                <a:gd name="connsiteX7" fmla="*/ 0 w 6143491"/>
                <a:gd name="connsiteY7" fmla="*/ 2536750 h 253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43491" h="2536750">
                  <a:moveTo>
                    <a:pt x="0" y="0"/>
                  </a:moveTo>
                  <a:lnTo>
                    <a:pt x="5540242" y="0"/>
                  </a:lnTo>
                  <a:lnTo>
                    <a:pt x="5540242" y="620675"/>
                  </a:lnTo>
                  <a:lnTo>
                    <a:pt x="6143491" y="620675"/>
                  </a:lnTo>
                  <a:lnTo>
                    <a:pt x="6143491" y="1916075"/>
                  </a:lnTo>
                  <a:lnTo>
                    <a:pt x="5540242" y="1916075"/>
                  </a:lnTo>
                  <a:lnTo>
                    <a:pt x="5540242" y="2536750"/>
                  </a:lnTo>
                  <a:lnTo>
                    <a:pt x="0" y="2536750"/>
                  </a:lnTo>
                  <a:close/>
                </a:path>
              </a:pathLst>
            </a:custGeom>
            <a:solidFill>
              <a:schemeClr val="accent1">
                <a:lumMod val="100000"/>
              </a:schemeClr>
            </a:solidFill>
            <a:ln w="76200">
              <a:solidFill>
                <a:schemeClr val="accent1">
                  <a:lumMod val="100000"/>
                </a:schemeClr>
              </a:solidFill>
              <a:round/>
              <a:headEnd/>
              <a:tailEnd/>
            </a:ln>
          </p:spPr>
          <p:txBody>
            <a:bodyPr anchor="ctr"/>
            <a:lstStyle/>
            <a:p>
              <a:pPr algn="ctr"/>
              <a:endParaRPr/>
            </a:p>
          </p:txBody>
        </p:sp>
        <p:sp>
          <p:nvSpPr>
            <p:cNvPr id="36" name="ValueShape">
              <a:extLst>
                <a:ext uri="{FF2B5EF4-FFF2-40B4-BE49-F238E27FC236}">
                  <a16:creationId xmlns:a16="http://schemas.microsoft.com/office/drawing/2014/main" id="{2B643620-BAB4-4AFE-8A2C-17CC5F50FAC3}"/>
                </a:ext>
              </a:extLst>
            </p:cNvPr>
            <p:cNvSpPr/>
            <p:nvPr/>
          </p:nvSpPr>
          <p:spPr>
            <a:xfrm>
              <a:off x="1985433" y="2063950"/>
              <a:ext cx="2486158" cy="1108331"/>
            </a:xfrm>
            <a:prstGeom prst="rect">
              <a:avLst/>
            </a:prstGeom>
            <a:gradFill flip="none" rotWithShape="1">
              <a:gsLst>
                <a:gs pos="0">
                  <a:schemeClr val="accent1">
                    <a:lumMod val="100000"/>
                  </a:schemeClr>
                </a:gs>
                <a:gs pos="100000">
                  <a:schemeClr val="accent1">
                    <a:lumMod val="20000"/>
                    <a:lumOff val="80000"/>
                  </a:schemeClr>
                </a:gs>
                <a:gs pos="53000">
                  <a:schemeClr val="accent1">
                    <a:lumMod val="100000"/>
                  </a:schemeClr>
                </a:gs>
                <a:gs pos="53100">
                  <a:schemeClr val="accent1">
                    <a:lumMod val="20000"/>
                    <a:lumOff val="80000"/>
                  </a:schemeClr>
                </a:gs>
              </a:gsLst>
              <a:lin ang="0" scaled="1"/>
              <a:tileRect/>
            </a:gradFill>
            <a:ln>
              <a:noFill/>
            </a:ln>
          </p:spPr>
          <p:txBody>
            <a:bodyPr anchor="ctr"/>
            <a:lstStyle/>
            <a:p>
              <a:pPr algn="ctr"/>
              <a:endParaRPr/>
            </a:p>
          </p:txBody>
        </p:sp>
        <p:sp>
          <p:nvSpPr>
            <p:cNvPr id="37" name="BackShape1">
              <a:extLst>
                <a:ext uri="{FF2B5EF4-FFF2-40B4-BE49-F238E27FC236}">
                  <a16:creationId xmlns:a16="http://schemas.microsoft.com/office/drawing/2014/main" id="{9AD9B45A-65C3-4BAD-BD79-3EE01F83E3FB}"/>
                </a:ext>
              </a:extLst>
            </p:cNvPr>
            <p:cNvSpPr/>
            <p:nvPr/>
          </p:nvSpPr>
          <p:spPr>
            <a:xfrm>
              <a:off x="2212667" y="2063950"/>
              <a:ext cx="2039983" cy="1108331"/>
            </a:xfrm>
            <a:custGeom>
              <a:avLst/>
              <a:gdLst>
                <a:gd name="connsiteX0" fmla="*/ 4428593 w 4530858"/>
                <a:gd name="connsiteY0" fmla="*/ 0 h 2060650"/>
                <a:gd name="connsiteX1" fmla="*/ 4530858 w 4530858"/>
                <a:gd name="connsiteY1" fmla="*/ 0 h 2060650"/>
                <a:gd name="connsiteX2" fmla="*/ 4530858 w 4530858"/>
                <a:gd name="connsiteY2" fmla="*/ 2060650 h 2060650"/>
                <a:gd name="connsiteX3" fmla="*/ 4428593 w 4530858"/>
                <a:gd name="connsiteY3" fmla="*/ 2060650 h 2060650"/>
                <a:gd name="connsiteX4" fmla="*/ 3875014 w 4530858"/>
                <a:gd name="connsiteY4" fmla="*/ 0 h 2060650"/>
                <a:gd name="connsiteX5" fmla="*/ 3977279 w 4530858"/>
                <a:gd name="connsiteY5" fmla="*/ 0 h 2060650"/>
                <a:gd name="connsiteX6" fmla="*/ 3977279 w 4530858"/>
                <a:gd name="connsiteY6" fmla="*/ 2060650 h 2060650"/>
                <a:gd name="connsiteX7" fmla="*/ 3875014 w 4530858"/>
                <a:gd name="connsiteY7" fmla="*/ 2060650 h 2060650"/>
                <a:gd name="connsiteX8" fmla="*/ 3321441 w 4530858"/>
                <a:gd name="connsiteY8" fmla="*/ 0 h 2060650"/>
                <a:gd name="connsiteX9" fmla="*/ 3423706 w 4530858"/>
                <a:gd name="connsiteY9" fmla="*/ 0 h 2060650"/>
                <a:gd name="connsiteX10" fmla="*/ 3423706 w 4530858"/>
                <a:gd name="connsiteY10" fmla="*/ 2060650 h 2060650"/>
                <a:gd name="connsiteX11" fmla="*/ 3321441 w 4530858"/>
                <a:gd name="connsiteY11" fmla="*/ 2060650 h 2060650"/>
                <a:gd name="connsiteX12" fmla="*/ 2767867 w 4530858"/>
                <a:gd name="connsiteY12" fmla="*/ 0 h 2060650"/>
                <a:gd name="connsiteX13" fmla="*/ 2870132 w 4530858"/>
                <a:gd name="connsiteY13" fmla="*/ 0 h 2060650"/>
                <a:gd name="connsiteX14" fmla="*/ 2870132 w 4530858"/>
                <a:gd name="connsiteY14" fmla="*/ 2060650 h 2060650"/>
                <a:gd name="connsiteX15" fmla="*/ 2767867 w 4530858"/>
                <a:gd name="connsiteY15" fmla="*/ 2060650 h 2060650"/>
                <a:gd name="connsiteX16" fmla="*/ 2214294 w 4530858"/>
                <a:gd name="connsiteY16" fmla="*/ 0 h 2060650"/>
                <a:gd name="connsiteX17" fmla="*/ 2316559 w 4530858"/>
                <a:gd name="connsiteY17" fmla="*/ 0 h 2060650"/>
                <a:gd name="connsiteX18" fmla="*/ 2316559 w 4530858"/>
                <a:gd name="connsiteY18" fmla="*/ 2060650 h 2060650"/>
                <a:gd name="connsiteX19" fmla="*/ 2214294 w 4530858"/>
                <a:gd name="connsiteY19" fmla="*/ 2060650 h 2060650"/>
                <a:gd name="connsiteX20" fmla="*/ 1660720 w 4530858"/>
                <a:gd name="connsiteY20" fmla="*/ 0 h 2060650"/>
                <a:gd name="connsiteX21" fmla="*/ 1762985 w 4530858"/>
                <a:gd name="connsiteY21" fmla="*/ 0 h 2060650"/>
                <a:gd name="connsiteX22" fmla="*/ 1762985 w 4530858"/>
                <a:gd name="connsiteY22" fmla="*/ 2060650 h 2060650"/>
                <a:gd name="connsiteX23" fmla="*/ 1660720 w 4530858"/>
                <a:gd name="connsiteY23" fmla="*/ 2060650 h 2060650"/>
                <a:gd name="connsiteX24" fmla="*/ 1107147 w 4530858"/>
                <a:gd name="connsiteY24" fmla="*/ 0 h 2060650"/>
                <a:gd name="connsiteX25" fmla="*/ 1209412 w 4530858"/>
                <a:gd name="connsiteY25" fmla="*/ 0 h 2060650"/>
                <a:gd name="connsiteX26" fmla="*/ 1209412 w 4530858"/>
                <a:gd name="connsiteY26" fmla="*/ 2060650 h 2060650"/>
                <a:gd name="connsiteX27" fmla="*/ 1107147 w 4530858"/>
                <a:gd name="connsiteY27" fmla="*/ 2060650 h 2060650"/>
                <a:gd name="connsiteX28" fmla="*/ 553573 w 4530858"/>
                <a:gd name="connsiteY28" fmla="*/ 0 h 2060650"/>
                <a:gd name="connsiteX29" fmla="*/ 655838 w 4530858"/>
                <a:gd name="connsiteY29" fmla="*/ 0 h 2060650"/>
                <a:gd name="connsiteX30" fmla="*/ 655838 w 4530858"/>
                <a:gd name="connsiteY30" fmla="*/ 2060650 h 2060650"/>
                <a:gd name="connsiteX31" fmla="*/ 553573 w 4530858"/>
                <a:gd name="connsiteY31" fmla="*/ 2060650 h 2060650"/>
                <a:gd name="connsiteX32" fmla="*/ 0 w 4530858"/>
                <a:gd name="connsiteY32" fmla="*/ 0 h 2060650"/>
                <a:gd name="connsiteX33" fmla="*/ 102265 w 4530858"/>
                <a:gd name="connsiteY33" fmla="*/ 0 h 2060650"/>
                <a:gd name="connsiteX34" fmla="*/ 102265 w 4530858"/>
                <a:gd name="connsiteY34" fmla="*/ 2060650 h 2060650"/>
                <a:gd name="connsiteX35" fmla="*/ 0 w 4530858"/>
                <a:gd name="connsiteY35" fmla="*/ 2060650 h 206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530858" h="2060650">
                  <a:moveTo>
                    <a:pt x="4428593" y="0"/>
                  </a:moveTo>
                  <a:lnTo>
                    <a:pt x="4530858" y="0"/>
                  </a:lnTo>
                  <a:lnTo>
                    <a:pt x="4530858" y="2060650"/>
                  </a:lnTo>
                  <a:lnTo>
                    <a:pt x="4428593" y="2060650"/>
                  </a:lnTo>
                  <a:close/>
                  <a:moveTo>
                    <a:pt x="3875014" y="0"/>
                  </a:moveTo>
                  <a:lnTo>
                    <a:pt x="3977279" y="0"/>
                  </a:lnTo>
                  <a:lnTo>
                    <a:pt x="3977279" y="2060650"/>
                  </a:lnTo>
                  <a:lnTo>
                    <a:pt x="3875014" y="2060650"/>
                  </a:lnTo>
                  <a:close/>
                  <a:moveTo>
                    <a:pt x="3321441" y="0"/>
                  </a:moveTo>
                  <a:lnTo>
                    <a:pt x="3423706" y="0"/>
                  </a:lnTo>
                  <a:lnTo>
                    <a:pt x="3423706" y="2060650"/>
                  </a:lnTo>
                  <a:lnTo>
                    <a:pt x="3321441" y="2060650"/>
                  </a:lnTo>
                  <a:close/>
                  <a:moveTo>
                    <a:pt x="2767867" y="0"/>
                  </a:moveTo>
                  <a:lnTo>
                    <a:pt x="2870132" y="0"/>
                  </a:lnTo>
                  <a:lnTo>
                    <a:pt x="2870132" y="2060650"/>
                  </a:lnTo>
                  <a:lnTo>
                    <a:pt x="2767867" y="2060650"/>
                  </a:lnTo>
                  <a:close/>
                  <a:moveTo>
                    <a:pt x="2214294" y="0"/>
                  </a:moveTo>
                  <a:lnTo>
                    <a:pt x="2316559" y="0"/>
                  </a:lnTo>
                  <a:lnTo>
                    <a:pt x="2316559" y="2060650"/>
                  </a:lnTo>
                  <a:lnTo>
                    <a:pt x="2214294" y="2060650"/>
                  </a:lnTo>
                  <a:close/>
                  <a:moveTo>
                    <a:pt x="1660720" y="0"/>
                  </a:moveTo>
                  <a:lnTo>
                    <a:pt x="1762985" y="0"/>
                  </a:lnTo>
                  <a:lnTo>
                    <a:pt x="1762985" y="2060650"/>
                  </a:lnTo>
                  <a:lnTo>
                    <a:pt x="1660720" y="2060650"/>
                  </a:lnTo>
                  <a:close/>
                  <a:moveTo>
                    <a:pt x="1107147" y="0"/>
                  </a:moveTo>
                  <a:lnTo>
                    <a:pt x="1209412" y="0"/>
                  </a:lnTo>
                  <a:lnTo>
                    <a:pt x="1209412" y="2060650"/>
                  </a:lnTo>
                  <a:lnTo>
                    <a:pt x="1107147" y="2060650"/>
                  </a:lnTo>
                  <a:close/>
                  <a:moveTo>
                    <a:pt x="553573" y="0"/>
                  </a:moveTo>
                  <a:lnTo>
                    <a:pt x="655838" y="0"/>
                  </a:lnTo>
                  <a:lnTo>
                    <a:pt x="655838" y="2060650"/>
                  </a:lnTo>
                  <a:lnTo>
                    <a:pt x="553573" y="2060650"/>
                  </a:lnTo>
                  <a:close/>
                  <a:moveTo>
                    <a:pt x="0" y="0"/>
                  </a:moveTo>
                  <a:lnTo>
                    <a:pt x="102265" y="0"/>
                  </a:lnTo>
                  <a:lnTo>
                    <a:pt x="102265" y="2060650"/>
                  </a:lnTo>
                  <a:lnTo>
                    <a:pt x="0" y="206065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grpSp>
    </p:spTree>
    <p:extLst>
      <p:ext uri="{BB962C8B-B14F-4D97-AF65-F5344CB8AC3E}">
        <p14:creationId xmlns:p14="http://schemas.microsoft.com/office/powerpoint/2010/main" val="16311695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0D8F314-1ED1-4FCC-915C-4581886FCD65}"/>
              </a:ext>
            </a:extLst>
          </p:cNvPr>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a:t>
            </a:r>
            <a:r>
              <a:rPr lang="en-US" altLang="zh-CN" spc="100" dirty="0" smtClean="0">
                <a:solidFill>
                  <a:schemeClr val="bg1"/>
                </a:solidFill>
                <a:latin typeface="Impact" panose="020B0806030902050204" pitchFamily="34" charset="0"/>
                <a:cs typeface="Arial" panose="020B0604020202020204" pitchFamily="34" charset="0"/>
              </a:rPr>
              <a:t>05</a:t>
            </a:r>
            <a:endParaRPr lang="zh-CN" altLang="en-US" spc="100" dirty="0">
              <a:solidFill>
                <a:schemeClr val="bg1"/>
              </a:solidFill>
              <a:latin typeface="Impact" panose="020B0806030902050204" pitchFamily="34" charset="0"/>
              <a:cs typeface="Arial" panose="020B0604020202020204" pitchFamily="34" charset="0"/>
            </a:endParaRPr>
          </a:p>
        </p:txBody>
      </p:sp>
      <p:sp>
        <p:nvSpPr>
          <p:cNvPr id="6" name="标题 4"/>
          <p:cNvSpPr txBox="1">
            <a:spLocks/>
          </p:cNvSpPr>
          <p:nvPr/>
        </p:nvSpPr>
        <p:spPr>
          <a:xfrm>
            <a:off x="133863" y="197279"/>
            <a:ext cx="4535055" cy="656792"/>
          </a:xfrm>
          <a:prstGeom prst="rect">
            <a:avLst/>
          </a:prstGeom>
        </p:spPr>
        <p:txBody>
          <a:bodyPr vert="horz" lIns="91440" tIns="45720" rIns="91440" bIns="45720" rtlCol="0" anchor="ctr">
            <a:normAutofit fontScale="90000" lnSpcReduction="10000"/>
          </a:bodyPr>
          <a:lstStyle>
            <a:lvl1pPr algn="ctr" defTabSz="914354" rtl="0" eaLnBrk="1" latinLnBrk="0" hangingPunct="1">
              <a:lnSpc>
                <a:spcPct val="90000"/>
              </a:lnSpc>
              <a:spcBef>
                <a:spcPct val="0"/>
              </a:spcBef>
              <a:buNone/>
              <a:defRPr sz="2400" b="1" kern="1200">
                <a:solidFill>
                  <a:srgbClr val="003D61"/>
                </a:solidFill>
                <a:latin typeface="+mj-lt"/>
                <a:ea typeface="+mj-ea"/>
                <a:cs typeface="+mj-cs"/>
              </a:defRPr>
            </a:lvl1pPr>
          </a:lstStyle>
          <a:p>
            <a:pPr algn="l"/>
            <a:r>
              <a:rPr lang="en-US" altLang="zh-CN" spc="100" dirty="0">
                <a:solidFill>
                  <a:schemeClr val="bg1"/>
                </a:solidFill>
                <a:latin typeface="Impact" panose="020B0806030902050204" pitchFamily="34" charset="0"/>
                <a:cs typeface="Arial" panose="020B0604020202020204" pitchFamily="34" charset="0"/>
              </a:rPr>
              <a:t>/</a:t>
            </a:r>
            <a:r>
              <a:rPr lang="en-US" altLang="zh-CN" dirty="0"/>
              <a:t>Experiment Design</a:t>
            </a:r>
            <a:br>
              <a:rPr lang="en-US" altLang="zh-CN" dirty="0"/>
            </a:br>
            <a:r>
              <a:rPr lang="en-US" altLang="zh-CN" spc="100" dirty="0">
                <a:solidFill>
                  <a:schemeClr val="bg1"/>
                </a:solidFill>
                <a:latin typeface="Impact" panose="020B0806030902050204" pitchFamily="34" charset="0"/>
                <a:cs typeface="Arial" panose="020B0604020202020204" pitchFamily="34" charset="0"/>
              </a:rPr>
              <a:t>04</a:t>
            </a:r>
            <a:endParaRPr lang="zh-CN" altLang="en-US" b="0" dirty="0"/>
          </a:p>
        </p:txBody>
      </p:sp>
      <p:sp>
        <p:nvSpPr>
          <p:cNvPr id="40" name="îSlíḑê"/>
          <p:cNvSpPr/>
          <p:nvPr/>
        </p:nvSpPr>
        <p:spPr>
          <a:xfrm>
            <a:off x="648770" y="4355808"/>
            <a:ext cx="1466851" cy="1634958"/>
          </a:xfrm>
          <a:prstGeom prst="flowChartMagneticDisk">
            <a:avLst/>
          </a:prstGeom>
          <a:solidFill>
            <a:schemeClr val="accent6"/>
          </a:solidFill>
          <a:ln w="76200">
            <a:solidFill>
              <a:schemeClr val="bg1"/>
            </a:solidFill>
          </a:ln>
          <a:effectLst>
            <a:outerShdw dist="38100" dir="5400000" algn="t"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1" name="ïṣḻiḋé"/>
          <p:cNvSpPr/>
          <p:nvPr/>
        </p:nvSpPr>
        <p:spPr>
          <a:xfrm>
            <a:off x="648768" y="3452390"/>
            <a:ext cx="1466851" cy="607040"/>
          </a:xfrm>
          <a:prstGeom prst="flowChartMagneticDisk">
            <a:avLst/>
          </a:pr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2" name="îŝḷíḍé"/>
          <p:cNvSpPr/>
          <p:nvPr/>
        </p:nvSpPr>
        <p:spPr>
          <a:xfrm>
            <a:off x="648768" y="2438595"/>
            <a:ext cx="1466851" cy="607040"/>
          </a:xfrm>
          <a:prstGeom prst="flowChartMagneticDisk">
            <a:avLst/>
          </a:prstGeom>
          <a:solidFill>
            <a:schemeClr val="accent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3" name="iṣļíďè"/>
          <p:cNvSpPr/>
          <p:nvPr/>
        </p:nvSpPr>
        <p:spPr>
          <a:xfrm>
            <a:off x="648768" y="1269851"/>
            <a:ext cx="1466851" cy="607040"/>
          </a:xfrm>
          <a:prstGeom prst="flowChartMagneticDisk">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4" name="îṥḷïḍè">
            <a:extLst>
              <a:ext uri="{FF2B5EF4-FFF2-40B4-BE49-F238E27FC236}">
                <a16:creationId xmlns:a16="http://schemas.microsoft.com/office/drawing/2014/main" id="{39340196-E1AA-4B49-976A-BF366BB2B662}"/>
              </a:ext>
            </a:extLst>
          </p:cNvPr>
          <p:cNvSpPr/>
          <p:nvPr/>
        </p:nvSpPr>
        <p:spPr bwMode="auto">
          <a:xfrm>
            <a:off x="5456861" y="2538132"/>
            <a:ext cx="2310509" cy="5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en-US" altLang="zh-CN" sz="1600" dirty="0" smtClean="0"/>
              <a:t>PyTorch</a:t>
            </a:r>
            <a:endParaRPr lang="en-US" altLang="zh-CN" sz="1600" dirty="0"/>
          </a:p>
        </p:txBody>
      </p:sp>
      <p:sp>
        <p:nvSpPr>
          <p:cNvPr id="46" name="î$ḷîḓe">
            <a:extLst>
              <a:ext uri="{FF2B5EF4-FFF2-40B4-BE49-F238E27FC236}">
                <a16:creationId xmlns:a16="http://schemas.microsoft.com/office/drawing/2014/main" id="{4D5C24C6-4DD0-4193-AD42-019C1134797B}"/>
              </a:ext>
            </a:extLst>
          </p:cNvPr>
          <p:cNvSpPr txBox="1"/>
          <p:nvPr/>
        </p:nvSpPr>
        <p:spPr bwMode="auto">
          <a:xfrm>
            <a:off x="2401389" y="1438529"/>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smtClean="0"/>
              <a:t>Discussion</a:t>
            </a:r>
            <a:endParaRPr lang="en-US" altLang="zh-CN" sz="1800" b="1" dirty="0"/>
          </a:p>
        </p:txBody>
      </p:sp>
      <p:sp>
        <p:nvSpPr>
          <p:cNvPr id="49" name="îṥḷïḍè">
            <a:extLst>
              <a:ext uri="{FF2B5EF4-FFF2-40B4-BE49-F238E27FC236}">
                <a16:creationId xmlns:a16="http://schemas.microsoft.com/office/drawing/2014/main" id="{39340196-E1AA-4B49-976A-BF366BB2B662}"/>
              </a:ext>
            </a:extLst>
          </p:cNvPr>
          <p:cNvSpPr/>
          <p:nvPr/>
        </p:nvSpPr>
        <p:spPr bwMode="auto">
          <a:xfrm>
            <a:off x="5505663" y="1325750"/>
            <a:ext cx="2310509" cy="5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en-US" altLang="zh-CN" sz="1600" dirty="0" smtClean="0"/>
              <a:t>RQ</a:t>
            </a:r>
            <a:endParaRPr lang="en-US" altLang="zh-CN" sz="1600" dirty="0"/>
          </a:p>
        </p:txBody>
      </p:sp>
      <p:sp>
        <p:nvSpPr>
          <p:cNvPr id="50" name="íślíďe">
            <a:extLst>
              <a:ext uri="{FF2B5EF4-FFF2-40B4-BE49-F238E27FC236}">
                <a16:creationId xmlns:a16="http://schemas.microsoft.com/office/drawing/2014/main" id="{4D5C24C6-4DD0-4193-AD42-019C1134797B}"/>
              </a:ext>
            </a:extLst>
          </p:cNvPr>
          <p:cNvSpPr txBox="1"/>
          <p:nvPr/>
        </p:nvSpPr>
        <p:spPr bwMode="auto">
          <a:xfrm>
            <a:off x="2401388" y="2448128"/>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b="1" dirty="0" smtClean="0"/>
              <a:t>Training and Evaluation</a:t>
            </a:r>
            <a:endParaRPr lang="en-US" altLang="zh-CN" sz="1800" b="1" dirty="0"/>
          </a:p>
        </p:txBody>
      </p:sp>
      <p:sp>
        <p:nvSpPr>
          <p:cNvPr id="51" name="ïś1îḓê">
            <a:extLst>
              <a:ext uri="{FF2B5EF4-FFF2-40B4-BE49-F238E27FC236}">
                <a16:creationId xmlns:a16="http://schemas.microsoft.com/office/drawing/2014/main" id="{4D5C24C6-4DD0-4193-AD42-019C1134797B}"/>
              </a:ext>
            </a:extLst>
          </p:cNvPr>
          <p:cNvSpPr txBox="1"/>
          <p:nvPr/>
        </p:nvSpPr>
        <p:spPr bwMode="auto">
          <a:xfrm>
            <a:off x="2425254" y="3459241"/>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smtClean="0"/>
              <a:t>Model Design</a:t>
            </a:r>
            <a:endParaRPr lang="en-US" altLang="zh-CN" sz="1800" b="1" dirty="0"/>
          </a:p>
        </p:txBody>
      </p:sp>
      <p:sp>
        <p:nvSpPr>
          <p:cNvPr id="52" name="îṥḷïḍè">
            <a:extLst>
              <a:ext uri="{FF2B5EF4-FFF2-40B4-BE49-F238E27FC236}">
                <a16:creationId xmlns:a16="http://schemas.microsoft.com/office/drawing/2014/main" id="{39340196-E1AA-4B49-976A-BF366BB2B662}"/>
              </a:ext>
            </a:extLst>
          </p:cNvPr>
          <p:cNvSpPr/>
          <p:nvPr/>
        </p:nvSpPr>
        <p:spPr bwMode="auto">
          <a:xfrm>
            <a:off x="5456860" y="3540255"/>
            <a:ext cx="2310509" cy="5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en-US" altLang="zh-CN" sz="1600" dirty="0" smtClean="0"/>
              <a:t>TreeCNN	 or TreeRNN</a:t>
            </a:r>
            <a:endParaRPr lang="en-US" altLang="zh-CN" sz="1600" dirty="0"/>
          </a:p>
        </p:txBody>
      </p:sp>
      <p:sp>
        <p:nvSpPr>
          <p:cNvPr id="53" name="iŝlïďe">
            <a:extLst>
              <a:ext uri="{FF2B5EF4-FFF2-40B4-BE49-F238E27FC236}">
                <a16:creationId xmlns:a16="http://schemas.microsoft.com/office/drawing/2014/main" id="{39340196-E1AA-4B49-976A-BF366BB2B662}"/>
              </a:ext>
            </a:extLst>
          </p:cNvPr>
          <p:cNvSpPr/>
          <p:nvPr/>
        </p:nvSpPr>
        <p:spPr bwMode="auto">
          <a:xfrm>
            <a:off x="5456861" y="4828382"/>
            <a:ext cx="2840091" cy="1077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en-US" altLang="zh-CN" sz="1600" dirty="0" smtClean="0"/>
              <a:t>Big Clone Benchmark</a:t>
            </a:r>
          </a:p>
          <a:p>
            <a:pPr>
              <a:lnSpc>
                <a:spcPct val="130000"/>
              </a:lnSpc>
            </a:pPr>
            <a:r>
              <a:rPr lang="en-US" altLang="zh-CN" sz="1600" dirty="0" smtClean="0"/>
              <a:t>Java Code  &gt;  AST Tree</a:t>
            </a:r>
          </a:p>
          <a:p>
            <a:pPr>
              <a:lnSpc>
                <a:spcPct val="130000"/>
              </a:lnSpc>
            </a:pPr>
            <a:r>
              <a:rPr lang="en-US" altLang="zh-CN" sz="1600" dirty="0" smtClean="0"/>
              <a:t>JavaParser, JavaLang</a:t>
            </a:r>
          </a:p>
        </p:txBody>
      </p:sp>
      <p:sp>
        <p:nvSpPr>
          <p:cNvPr id="54" name="íŝļíḋê">
            <a:extLst>
              <a:ext uri="{FF2B5EF4-FFF2-40B4-BE49-F238E27FC236}">
                <a16:creationId xmlns:a16="http://schemas.microsoft.com/office/drawing/2014/main" id="{4D5C24C6-4DD0-4193-AD42-019C1134797B}"/>
              </a:ext>
            </a:extLst>
          </p:cNvPr>
          <p:cNvSpPr txBox="1"/>
          <p:nvPr/>
        </p:nvSpPr>
        <p:spPr bwMode="auto">
          <a:xfrm>
            <a:off x="2425254" y="5173287"/>
            <a:ext cx="2022337"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en-US" altLang="zh-CN" b="1" dirty="0"/>
              <a:t>Data </a:t>
            </a:r>
            <a:r>
              <a:rPr lang="en-US" altLang="zh-CN" b="1" dirty="0" smtClean="0"/>
              <a:t>PreProcess</a:t>
            </a:r>
            <a:endParaRPr lang="en-US" altLang="zh-CN" sz="1800" b="1" dirty="0"/>
          </a:p>
        </p:txBody>
      </p:sp>
    </p:spTree>
    <p:extLst>
      <p:ext uri="{BB962C8B-B14F-4D97-AF65-F5344CB8AC3E}">
        <p14:creationId xmlns:p14="http://schemas.microsoft.com/office/powerpoint/2010/main" val="3763268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500"/>
                                        <p:tgtEl>
                                          <p:spTgt spid="5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fade">
                                      <p:cBhvr>
                                        <p:cTn id="28" dur="500"/>
                                        <p:tgtEl>
                                          <p:spTgt spid="5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500"/>
                                        <p:tgtEl>
                                          <p:spTgt spid="4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fade">
                                      <p:cBhvr>
                                        <p:cTn id="36" dur="500"/>
                                        <p:tgtEl>
                                          <p:spTgt spid="5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fade">
                                      <p:cBhvr>
                                        <p:cTn id="41" dur="500"/>
                                        <p:tgtEl>
                                          <p:spTgt spid="4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500"/>
                                        <p:tgtEl>
                                          <p:spTgt spid="4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fade">
                                      <p:cBhvr>
                                        <p:cTn id="49" dur="500"/>
                                        <p:tgtEl>
                                          <p:spTgt spid="4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9"/>
                                        </p:tgtEl>
                                        <p:attrNameLst>
                                          <p:attrName>style.visibility</p:attrName>
                                        </p:attrNameLst>
                                      </p:cBhvr>
                                      <p:to>
                                        <p:strVal val="visible"/>
                                      </p:to>
                                    </p:set>
                                    <p:animEffect transition="in" filter="fade">
                                      <p:cBhvr>
                                        <p:cTn id="54"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44" grpId="0"/>
      <p:bldP spid="46" grpId="0"/>
      <p:bldP spid="49" grpId="0"/>
      <p:bldP spid="50" grpId="0"/>
      <p:bldP spid="51" grpId="0"/>
      <p:bldP spid="52" grpId="0"/>
      <p:bldP spid="53" grpId="0"/>
      <p:bldP spid="5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Discussion</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13</a:t>
            </a:fld>
            <a:endParaRPr lang="zh-CN" altLang="en-US" dirty="0"/>
          </a:p>
        </p:txBody>
      </p:sp>
      <p:grpSp>
        <p:nvGrpSpPr>
          <p:cNvPr id="5" name="2ab1ed42-e6bd-45d3-9d3e-be2baea3038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5" y="1130300"/>
            <a:ext cx="6795357" cy="4992492"/>
            <a:chOff x="669925" y="1130300"/>
            <a:chExt cx="6795357" cy="4992492"/>
          </a:xfrm>
        </p:grpSpPr>
        <p:sp>
          <p:nvSpPr>
            <p:cNvPr id="13" name="ïṡlïḋe">
              <a:extLst>
                <a:ext uri="{FF2B5EF4-FFF2-40B4-BE49-F238E27FC236}">
                  <a16:creationId xmlns:a16="http://schemas.microsoft.com/office/drawing/2014/main" id="{7DE0EB5B-473B-4AB3-8445-463D99DA4EAD}"/>
                </a:ext>
              </a:extLst>
            </p:cNvPr>
            <p:cNvSpPr/>
            <p:nvPr/>
          </p:nvSpPr>
          <p:spPr bwMode="auto">
            <a:xfrm>
              <a:off x="5544966" y="4962837"/>
              <a:ext cx="1141321" cy="935406"/>
            </a:xfrm>
            <a:custGeom>
              <a:avLst/>
              <a:gdLst>
                <a:gd name="T0" fmla="*/ 1775 w 1775"/>
                <a:gd name="T1" fmla="*/ 272 h 1788"/>
                <a:gd name="T2" fmla="*/ 1775 w 1775"/>
                <a:gd name="T3" fmla="*/ 272 h 1788"/>
                <a:gd name="T4" fmla="*/ 1775 w 1775"/>
                <a:gd name="T5" fmla="*/ 53 h 1788"/>
                <a:gd name="T6" fmla="*/ 1723 w 1775"/>
                <a:gd name="T7" fmla="*/ 0 h 1788"/>
                <a:gd name="T8" fmla="*/ 52 w 1775"/>
                <a:gd name="T9" fmla="*/ 0 h 1788"/>
                <a:gd name="T10" fmla="*/ 0 w 1775"/>
                <a:gd name="T11" fmla="*/ 53 h 1788"/>
                <a:gd name="T12" fmla="*/ 0 w 1775"/>
                <a:gd name="T13" fmla="*/ 342 h 1788"/>
                <a:gd name="T14" fmla="*/ 80 w 1775"/>
                <a:gd name="T15" fmla="*/ 466 h 1788"/>
                <a:gd name="T16" fmla="*/ 0 w 1775"/>
                <a:gd name="T17" fmla="*/ 584 h 1788"/>
                <a:gd name="T18" fmla="*/ 80 w 1775"/>
                <a:gd name="T19" fmla="*/ 711 h 1788"/>
                <a:gd name="T20" fmla="*/ 0 w 1775"/>
                <a:gd name="T21" fmla="*/ 822 h 1788"/>
                <a:gd name="T22" fmla="*/ 80 w 1775"/>
                <a:gd name="T23" fmla="*/ 964 h 1788"/>
                <a:gd name="T24" fmla="*/ 0 w 1775"/>
                <a:gd name="T25" fmla="*/ 1076 h 1788"/>
                <a:gd name="T26" fmla="*/ 80 w 1775"/>
                <a:gd name="T27" fmla="*/ 1209 h 1788"/>
                <a:gd name="T28" fmla="*/ 80 w 1775"/>
                <a:gd name="T29" fmla="*/ 1303 h 1788"/>
                <a:gd name="T30" fmla="*/ 581 w 1775"/>
                <a:gd name="T31" fmla="*/ 1745 h 1788"/>
                <a:gd name="T32" fmla="*/ 693 w 1775"/>
                <a:gd name="T33" fmla="*/ 1788 h 1788"/>
                <a:gd name="T34" fmla="*/ 1086 w 1775"/>
                <a:gd name="T35" fmla="*/ 1788 h 1788"/>
                <a:gd name="T36" fmla="*/ 1198 w 1775"/>
                <a:gd name="T37" fmla="*/ 1745 h 1788"/>
                <a:gd name="T38" fmla="*/ 1695 w 1775"/>
                <a:gd name="T39" fmla="*/ 1303 h 1788"/>
                <a:gd name="T40" fmla="*/ 1695 w 1775"/>
                <a:gd name="T41" fmla="*/ 1139 h 1788"/>
                <a:gd name="T42" fmla="*/ 1775 w 1775"/>
                <a:gd name="T43" fmla="*/ 1005 h 1788"/>
                <a:gd name="T44" fmla="*/ 1695 w 1775"/>
                <a:gd name="T45" fmla="*/ 894 h 1788"/>
                <a:gd name="T46" fmla="*/ 1775 w 1775"/>
                <a:gd name="T47" fmla="*/ 752 h 1788"/>
                <a:gd name="T48" fmla="*/ 1695 w 1775"/>
                <a:gd name="T49" fmla="*/ 641 h 1788"/>
                <a:gd name="T50" fmla="*/ 1775 w 1775"/>
                <a:gd name="T51" fmla="*/ 514 h 1788"/>
                <a:gd name="T52" fmla="*/ 1695 w 1775"/>
                <a:gd name="T53" fmla="*/ 396 h 1788"/>
                <a:gd name="T54" fmla="*/ 1775 w 1775"/>
                <a:gd name="T55" fmla="*/ 272 h 1788"/>
                <a:gd name="T56" fmla="*/ 1775 w 1775"/>
                <a:gd name="T57" fmla="*/ 272 h 1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75" h="1788">
                  <a:moveTo>
                    <a:pt x="1775" y="272"/>
                  </a:moveTo>
                  <a:lnTo>
                    <a:pt x="1775" y="272"/>
                  </a:lnTo>
                  <a:lnTo>
                    <a:pt x="1775" y="53"/>
                  </a:lnTo>
                  <a:cubicBezTo>
                    <a:pt x="1775" y="24"/>
                    <a:pt x="1752" y="0"/>
                    <a:pt x="1723" y="0"/>
                  </a:cubicBezTo>
                  <a:lnTo>
                    <a:pt x="52" y="0"/>
                  </a:lnTo>
                  <a:cubicBezTo>
                    <a:pt x="23" y="0"/>
                    <a:pt x="0" y="24"/>
                    <a:pt x="0" y="53"/>
                  </a:cubicBezTo>
                  <a:lnTo>
                    <a:pt x="0" y="342"/>
                  </a:lnTo>
                  <a:cubicBezTo>
                    <a:pt x="0" y="386"/>
                    <a:pt x="80" y="409"/>
                    <a:pt x="80" y="466"/>
                  </a:cubicBezTo>
                  <a:cubicBezTo>
                    <a:pt x="80" y="523"/>
                    <a:pt x="0" y="523"/>
                    <a:pt x="0" y="584"/>
                  </a:cubicBezTo>
                  <a:cubicBezTo>
                    <a:pt x="0" y="645"/>
                    <a:pt x="80" y="639"/>
                    <a:pt x="80" y="711"/>
                  </a:cubicBezTo>
                  <a:cubicBezTo>
                    <a:pt x="80" y="783"/>
                    <a:pt x="0" y="757"/>
                    <a:pt x="0" y="822"/>
                  </a:cubicBezTo>
                  <a:cubicBezTo>
                    <a:pt x="0" y="888"/>
                    <a:pt x="80" y="892"/>
                    <a:pt x="80" y="964"/>
                  </a:cubicBezTo>
                  <a:cubicBezTo>
                    <a:pt x="80" y="1036"/>
                    <a:pt x="0" y="1012"/>
                    <a:pt x="0" y="1076"/>
                  </a:cubicBezTo>
                  <a:cubicBezTo>
                    <a:pt x="0" y="1139"/>
                    <a:pt x="80" y="1141"/>
                    <a:pt x="80" y="1209"/>
                  </a:cubicBezTo>
                  <a:lnTo>
                    <a:pt x="80" y="1303"/>
                  </a:lnTo>
                  <a:lnTo>
                    <a:pt x="581" y="1745"/>
                  </a:lnTo>
                  <a:cubicBezTo>
                    <a:pt x="612" y="1773"/>
                    <a:pt x="651" y="1788"/>
                    <a:pt x="693" y="1788"/>
                  </a:cubicBezTo>
                  <a:lnTo>
                    <a:pt x="1086" y="1788"/>
                  </a:lnTo>
                  <a:cubicBezTo>
                    <a:pt x="1127" y="1788"/>
                    <a:pt x="1167" y="1773"/>
                    <a:pt x="1198" y="1745"/>
                  </a:cubicBezTo>
                  <a:lnTo>
                    <a:pt x="1695" y="1303"/>
                  </a:lnTo>
                  <a:lnTo>
                    <a:pt x="1695" y="1139"/>
                  </a:lnTo>
                  <a:cubicBezTo>
                    <a:pt x="1695" y="1071"/>
                    <a:pt x="1775" y="1069"/>
                    <a:pt x="1775" y="1005"/>
                  </a:cubicBezTo>
                  <a:cubicBezTo>
                    <a:pt x="1775" y="942"/>
                    <a:pt x="1695" y="966"/>
                    <a:pt x="1695" y="894"/>
                  </a:cubicBezTo>
                  <a:cubicBezTo>
                    <a:pt x="1695" y="822"/>
                    <a:pt x="1775" y="818"/>
                    <a:pt x="1775" y="752"/>
                  </a:cubicBezTo>
                  <a:cubicBezTo>
                    <a:pt x="1775" y="687"/>
                    <a:pt x="1695" y="713"/>
                    <a:pt x="1695" y="641"/>
                  </a:cubicBezTo>
                  <a:cubicBezTo>
                    <a:pt x="1695" y="569"/>
                    <a:pt x="1775" y="575"/>
                    <a:pt x="1775" y="514"/>
                  </a:cubicBezTo>
                  <a:cubicBezTo>
                    <a:pt x="1775" y="453"/>
                    <a:pt x="1695" y="453"/>
                    <a:pt x="1695" y="396"/>
                  </a:cubicBezTo>
                  <a:cubicBezTo>
                    <a:pt x="1695" y="339"/>
                    <a:pt x="1775" y="315"/>
                    <a:pt x="1775" y="272"/>
                  </a:cubicBezTo>
                  <a:lnTo>
                    <a:pt x="1775" y="272"/>
                  </a:lnTo>
                  <a:close/>
                </a:path>
              </a:pathLst>
            </a:custGeom>
            <a:solidFill>
              <a:schemeClr val="bg2"/>
            </a:solidFill>
            <a:ln w="9525" cap="flat">
              <a:noFill/>
              <a:prstDash val="solid"/>
              <a:miter lim="800000"/>
              <a:headEnd/>
              <a:tailEnd/>
            </a:ln>
            <a:effectLst/>
          </p:spPr>
          <p:txBody>
            <a:bodyPr vert="horz" wrap="square" lIns="121920" tIns="60960" rIns="121920" bIns="60960" numCol="1" anchor="ctr" anchorCtr="0" compatLnSpc="1">
              <a:prstTxWarp prst="textNoShape">
                <a:avLst/>
              </a:prstTxWarp>
            </a:bodyPr>
            <a:lstStyle/>
            <a:p>
              <a:pPr algn="ctr"/>
              <a:endParaRPr lang="en-US" sz="2400" dirty="0"/>
            </a:p>
          </p:txBody>
        </p:sp>
        <p:sp>
          <p:nvSpPr>
            <p:cNvPr id="14" name="iṣ1îďè">
              <a:extLst>
                <a:ext uri="{FF2B5EF4-FFF2-40B4-BE49-F238E27FC236}">
                  <a16:creationId xmlns:a16="http://schemas.microsoft.com/office/drawing/2014/main" id="{1970028C-4F8F-4955-9A0F-5972CE68B79E}"/>
                </a:ext>
              </a:extLst>
            </p:cNvPr>
            <p:cNvSpPr/>
            <p:nvPr/>
          </p:nvSpPr>
          <p:spPr bwMode="auto">
            <a:xfrm>
              <a:off x="4803712" y="1378857"/>
              <a:ext cx="2584577" cy="846931"/>
            </a:xfrm>
            <a:custGeom>
              <a:avLst/>
              <a:gdLst>
                <a:gd name="T0" fmla="*/ 4021 w 4021"/>
                <a:gd name="T1" fmla="*/ 1317 h 1317"/>
                <a:gd name="T2" fmla="*/ 4021 w 4021"/>
                <a:gd name="T3" fmla="*/ 1317 h 1317"/>
                <a:gd name="T4" fmla="*/ 2010 w 4021"/>
                <a:gd name="T5" fmla="*/ 0 h 1317"/>
                <a:gd name="T6" fmla="*/ 0 w 4021"/>
                <a:gd name="T7" fmla="*/ 1317 h 1317"/>
                <a:gd name="T8" fmla="*/ 4021 w 4021"/>
                <a:gd name="T9" fmla="*/ 1317 h 1317"/>
              </a:gdLst>
              <a:ahLst/>
              <a:cxnLst>
                <a:cxn ang="0">
                  <a:pos x="T0" y="T1"/>
                </a:cxn>
                <a:cxn ang="0">
                  <a:pos x="T2" y="T3"/>
                </a:cxn>
                <a:cxn ang="0">
                  <a:pos x="T4" y="T5"/>
                </a:cxn>
                <a:cxn ang="0">
                  <a:pos x="T6" y="T7"/>
                </a:cxn>
                <a:cxn ang="0">
                  <a:pos x="T8" y="T9"/>
                </a:cxn>
              </a:cxnLst>
              <a:rect l="0" t="0" r="r" b="b"/>
              <a:pathLst>
                <a:path w="4021" h="1317">
                  <a:moveTo>
                    <a:pt x="4021" y="1317"/>
                  </a:moveTo>
                  <a:lnTo>
                    <a:pt x="4021" y="1317"/>
                  </a:lnTo>
                  <a:cubicBezTo>
                    <a:pt x="3733" y="492"/>
                    <a:pt x="2960" y="0"/>
                    <a:pt x="2010" y="0"/>
                  </a:cubicBezTo>
                  <a:cubicBezTo>
                    <a:pt x="1060" y="0"/>
                    <a:pt x="287" y="492"/>
                    <a:pt x="0" y="1317"/>
                  </a:cubicBezTo>
                  <a:lnTo>
                    <a:pt x="4021" y="1317"/>
                  </a:lnTo>
                  <a:close/>
                </a:path>
              </a:pathLst>
            </a:custGeom>
            <a:solidFill>
              <a:schemeClr val="tx2">
                <a:lumMod val="40000"/>
                <a:lumOff val="60000"/>
              </a:schemeClr>
            </a:solidFill>
            <a:ln w="9525" cap="flat">
              <a:noFill/>
              <a:prstDash val="solid"/>
              <a:miter lim="800000"/>
              <a:headEnd/>
              <a:tailEnd/>
            </a:ln>
            <a:effectLst/>
          </p:spPr>
          <p:txBody>
            <a:bodyPr vert="horz" wrap="none" lIns="90000" tIns="46800" rIns="90000" bIns="46800" numCol="1" anchor="ctr" anchorCtr="0" compatLnSpc="1">
              <a:prstTxWarp prst="textNoShape">
                <a:avLst/>
              </a:prstTxWarp>
              <a:normAutofit/>
            </a:bodyPr>
            <a:lstStyle/>
            <a:p>
              <a:pPr algn="ctr"/>
              <a:r>
                <a:rPr lang="en-US" altLang="zh-CN" sz="2400" dirty="0"/>
                <a:t>Q4</a:t>
              </a:r>
            </a:p>
          </p:txBody>
        </p:sp>
        <p:sp>
          <p:nvSpPr>
            <p:cNvPr id="15" name="iṣľiḍe">
              <a:extLst>
                <a:ext uri="{FF2B5EF4-FFF2-40B4-BE49-F238E27FC236}">
                  <a16:creationId xmlns:a16="http://schemas.microsoft.com/office/drawing/2014/main" id="{AA071F5F-7154-4E12-9369-25ED05D027DE}"/>
                </a:ext>
              </a:extLst>
            </p:cNvPr>
            <p:cNvSpPr/>
            <p:nvPr/>
          </p:nvSpPr>
          <p:spPr bwMode="auto">
            <a:xfrm>
              <a:off x="4726718" y="2289193"/>
              <a:ext cx="2738564" cy="815227"/>
            </a:xfrm>
            <a:custGeom>
              <a:avLst/>
              <a:gdLst>
                <a:gd name="T0" fmla="*/ 0 w 4262"/>
                <a:gd name="T1" fmla="*/ 643 h 1268"/>
                <a:gd name="T2" fmla="*/ 0 w 4262"/>
                <a:gd name="T3" fmla="*/ 643 h 1268"/>
                <a:gd name="T4" fmla="*/ 85 w 4262"/>
                <a:gd name="T5" fmla="*/ 1268 h 1268"/>
                <a:gd name="T6" fmla="*/ 4178 w 4262"/>
                <a:gd name="T7" fmla="*/ 1268 h 1268"/>
                <a:gd name="T8" fmla="*/ 4262 w 4262"/>
                <a:gd name="T9" fmla="*/ 643 h 1268"/>
                <a:gd name="T10" fmla="*/ 4174 w 4262"/>
                <a:gd name="T11" fmla="*/ 0 h 1268"/>
                <a:gd name="T12" fmla="*/ 89 w 4262"/>
                <a:gd name="T13" fmla="*/ 0 h 1268"/>
                <a:gd name="T14" fmla="*/ 0 w 4262"/>
                <a:gd name="T15" fmla="*/ 643 h 1268"/>
                <a:gd name="T16" fmla="*/ 0 w 4262"/>
                <a:gd name="T17" fmla="*/ 643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2" h="1268">
                  <a:moveTo>
                    <a:pt x="0" y="643"/>
                  </a:moveTo>
                  <a:lnTo>
                    <a:pt x="0" y="643"/>
                  </a:lnTo>
                  <a:cubicBezTo>
                    <a:pt x="0" y="876"/>
                    <a:pt x="32" y="1082"/>
                    <a:pt x="85" y="1268"/>
                  </a:cubicBezTo>
                  <a:lnTo>
                    <a:pt x="4178" y="1268"/>
                  </a:lnTo>
                  <a:cubicBezTo>
                    <a:pt x="4230" y="1082"/>
                    <a:pt x="4262" y="876"/>
                    <a:pt x="4262" y="643"/>
                  </a:cubicBezTo>
                  <a:cubicBezTo>
                    <a:pt x="4262" y="412"/>
                    <a:pt x="4231" y="198"/>
                    <a:pt x="4174" y="0"/>
                  </a:cubicBezTo>
                  <a:lnTo>
                    <a:pt x="89" y="0"/>
                  </a:lnTo>
                  <a:cubicBezTo>
                    <a:pt x="31" y="198"/>
                    <a:pt x="0" y="412"/>
                    <a:pt x="0" y="643"/>
                  </a:cubicBezTo>
                  <a:lnTo>
                    <a:pt x="0" y="643"/>
                  </a:lnTo>
                  <a:close/>
                </a:path>
              </a:pathLst>
            </a:custGeom>
            <a:solidFill>
              <a:schemeClr val="tx2">
                <a:lumMod val="20000"/>
                <a:lumOff val="80000"/>
              </a:schemeClr>
            </a:solidFill>
            <a:ln w="9525" cap="flat">
              <a:noFill/>
              <a:prstDash val="solid"/>
              <a:miter lim="800000"/>
              <a:headEnd/>
              <a:tailEnd/>
            </a:ln>
            <a:effectLst/>
          </p:spPr>
          <p:txBody>
            <a:bodyPr vert="horz" wrap="none" lIns="90000" tIns="46800" rIns="90000" bIns="46800" numCol="1" anchor="ctr" anchorCtr="0" compatLnSpc="1">
              <a:prstTxWarp prst="textNoShape">
                <a:avLst/>
              </a:prstTxWarp>
              <a:normAutofit/>
            </a:bodyPr>
            <a:lstStyle/>
            <a:p>
              <a:pPr algn="ctr"/>
              <a:r>
                <a:rPr lang="en-US" altLang="zh-CN" sz="2400" dirty="0"/>
                <a:t>Q3</a:t>
              </a:r>
            </a:p>
          </p:txBody>
        </p:sp>
        <p:sp>
          <p:nvSpPr>
            <p:cNvPr id="16" name="iṩlide">
              <a:extLst>
                <a:ext uri="{FF2B5EF4-FFF2-40B4-BE49-F238E27FC236}">
                  <a16:creationId xmlns:a16="http://schemas.microsoft.com/office/drawing/2014/main" id="{15CFA2D9-F109-45E7-B647-346E4253CE87}"/>
                </a:ext>
              </a:extLst>
            </p:cNvPr>
            <p:cNvSpPr/>
            <p:nvPr/>
          </p:nvSpPr>
          <p:spPr bwMode="auto">
            <a:xfrm>
              <a:off x="5247559" y="4047972"/>
              <a:ext cx="1695374" cy="846931"/>
            </a:xfrm>
            <a:custGeom>
              <a:avLst/>
              <a:gdLst>
                <a:gd name="T0" fmla="*/ 0 w 2640"/>
                <a:gd name="T1" fmla="*/ 0 h 1317"/>
                <a:gd name="T2" fmla="*/ 0 w 2640"/>
                <a:gd name="T3" fmla="*/ 0 h 1317"/>
                <a:gd name="T4" fmla="*/ 127 w 2640"/>
                <a:gd name="T5" fmla="*/ 630 h 1317"/>
                <a:gd name="T6" fmla="*/ 610 w 2640"/>
                <a:gd name="T7" fmla="*/ 1317 h 1317"/>
                <a:gd name="T8" fmla="*/ 2030 w 2640"/>
                <a:gd name="T9" fmla="*/ 1317 h 1317"/>
                <a:gd name="T10" fmla="*/ 2513 w 2640"/>
                <a:gd name="T11" fmla="*/ 630 h 1317"/>
                <a:gd name="T12" fmla="*/ 2640 w 2640"/>
                <a:gd name="T13" fmla="*/ 0 h 1317"/>
                <a:gd name="T14" fmla="*/ 0 w 2640"/>
                <a:gd name="T15" fmla="*/ 0 h 1317"/>
                <a:gd name="T16" fmla="*/ 0 w 2640"/>
                <a:gd name="T17" fmla="*/ 0 h 1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0" h="1317">
                  <a:moveTo>
                    <a:pt x="0" y="0"/>
                  </a:moveTo>
                  <a:lnTo>
                    <a:pt x="0" y="0"/>
                  </a:lnTo>
                  <a:cubicBezTo>
                    <a:pt x="77" y="190"/>
                    <a:pt x="127" y="394"/>
                    <a:pt x="127" y="630"/>
                  </a:cubicBezTo>
                  <a:cubicBezTo>
                    <a:pt x="127" y="857"/>
                    <a:pt x="340" y="1317"/>
                    <a:pt x="610" y="1317"/>
                  </a:cubicBezTo>
                  <a:lnTo>
                    <a:pt x="2030" y="1317"/>
                  </a:lnTo>
                  <a:cubicBezTo>
                    <a:pt x="2300" y="1317"/>
                    <a:pt x="2513" y="857"/>
                    <a:pt x="2513" y="630"/>
                  </a:cubicBezTo>
                  <a:cubicBezTo>
                    <a:pt x="2513" y="394"/>
                    <a:pt x="2563" y="190"/>
                    <a:pt x="2640" y="0"/>
                  </a:cubicBezTo>
                  <a:lnTo>
                    <a:pt x="0" y="0"/>
                  </a:lnTo>
                  <a:lnTo>
                    <a:pt x="0" y="0"/>
                  </a:lnTo>
                  <a:close/>
                </a:path>
              </a:pathLst>
            </a:custGeom>
            <a:solidFill>
              <a:schemeClr val="tx2">
                <a:lumMod val="20000"/>
                <a:lumOff val="80000"/>
              </a:schemeClr>
            </a:solidFill>
            <a:ln w="9525" cap="flat">
              <a:noFill/>
              <a:prstDash val="solid"/>
              <a:miter lim="800000"/>
              <a:headEnd/>
              <a:tailEnd/>
            </a:ln>
            <a:effectLst/>
          </p:spPr>
          <p:txBody>
            <a:bodyPr vert="horz" wrap="none" lIns="90000" tIns="46800" rIns="90000" bIns="46800" numCol="1" anchor="ctr" anchorCtr="0" compatLnSpc="1">
              <a:prstTxWarp prst="textNoShape">
                <a:avLst/>
              </a:prstTxWarp>
              <a:normAutofit/>
            </a:bodyPr>
            <a:lstStyle/>
            <a:p>
              <a:pPr algn="ctr"/>
              <a:r>
                <a:rPr lang="en-US" sz="2400" dirty="0" smtClean="0"/>
                <a:t>Q1</a:t>
              </a:r>
              <a:endParaRPr lang="en-US" sz="2400" dirty="0"/>
            </a:p>
          </p:txBody>
        </p:sp>
        <p:sp>
          <p:nvSpPr>
            <p:cNvPr id="17" name="îS1ïḓe">
              <a:extLst>
                <a:ext uri="{FF2B5EF4-FFF2-40B4-BE49-F238E27FC236}">
                  <a16:creationId xmlns:a16="http://schemas.microsoft.com/office/drawing/2014/main" id="{7BA47E93-1E13-44DA-BF4A-6B8E03238519}"/>
                </a:ext>
              </a:extLst>
            </p:cNvPr>
            <p:cNvSpPr/>
            <p:nvPr/>
          </p:nvSpPr>
          <p:spPr bwMode="auto">
            <a:xfrm>
              <a:off x="4800693" y="3169337"/>
              <a:ext cx="2590614" cy="815227"/>
            </a:xfrm>
            <a:custGeom>
              <a:avLst/>
              <a:gdLst>
                <a:gd name="T0" fmla="*/ 3379 w 4032"/>
                <a:gd name="T1" fmla="*/ 1267 h 1267"/>
                <a:gd name="T2" fmla="*/ 3379 w 4032"/>
                <a:gd name="T3" fmla="*/ 1267 h 1267"/>
                <a:gd name="T4" fmla="*/ 4032 w 4032"/>
                <a:gd name="T5" fmla="*/ 0 h 1267"/>
                <a:gd name="T6" fmla="*/ 0 w 4032"/>
                <a:gd name="T7" fmla="*/ 0 h 1267"/>
                <a:gd name="T8" fmla="*/ 653 w 4032"/>
                <a:gd name="T9" fmla="*/ 1267 h 1267"/>
                <a:gd name="T10" fmla="*/ 3379 w 4032"/>
                <a:gd name="T11" fmla="*/ 1267 h 1267"/>
                <a:gd name="T12" fmla="*/ 3379 w 4032"/>
                <a:gd name="T13" fmla="*/ 1267 h 1267"/>
              </a:gdLst>
              <a:ahLst/>
              <a:cxnLst>
                <a:cxn ang="0">
                  <a:pos x="T0" y="T1"/>
                </a:cxn>
                <a:cxn ang="0">
                  <a:pos x="T2" y="T3"/>
                </a:cxn>
                <a:cxn ang="0">
                  <a:pos x="T4" y="T5"/>
                </a:cxn>
                <a:cxn ang="0">
                  <a:pos x="T6" y="T7"/>
                </a:cxn>
                <a:cxn ang="0">
                  <a:pos x="T8" y="T9"/>
                </a:cxn>
                <a:cxn ang="0">
                  <a:pos x="T10" y="T11"/>
                </a:cxn>
                <a:cxn ang="0">
                  <a:pos x="T12" y="T13"/>
                </a:cxn>
              </a:cxnLst>
              <a:rect l="0" t="0" r="r" b="b"/>
              <a:pathLst>
                <a:path w="4032" h="1267">
                  <a:moveTo>
                    <a:pt x="3379" y="1267"/>
                  </a:moveTo>
                  <a:lnTo>
                    <a:pt x="3379" y="1267"/>
                  </a:lnTo>
                  <a:cubicBezTo>
                    <a:pt x="3568" y="854"/>
                    <a:pt x="3869" y="495"/>
                    <a:pt x="4032" y="0"/>
                  </a:cubicBezTo>
                  <a:lnTo>
                    <a:pt x="0" y="0"/>
                  </a:lnTo>
                  <a:cubicBezTo>
                    <a:pt x="163" y="495"/>
                    <a:pt x="464" y="854"/>
                    <a:pt x="653" y="1267"/>
                  </a:cubicBezTo>
                  <a:lnTo>
                    <a:pt x="3379" y="1267"/>
                  </a:lnTo>
                  <a:lnTo>
                    <a:pt x="3379" y="1267"/>
                  </a:lnTo>
                  <a:close/>
                </a:path>
              </a:pathLst>
            </a:custGeom>
            <a:solidFill>
              <a:schemeClr val="tx2">
                <a:lumMod val="40000"/>
                <a:lumOff val="60000"/>
              </a:schemeClr>
            </a:solidFill>
            <a:ln w="9525" cap="flat">
              <a:noFill/>
              <a:prstDash val="solid"/>
              <a:miter lim="800000"/>
              <a:headEnd/>
              <a:tailEnd/>
            </a:ln>
            <a:effectLst/>
          </p:spPr>
          <p:txBody>
            <a:bodyPr vert="horz" wrap="none" lIns="90000" tIns="46800" rIns="90000" bIns="46800" numCol="1" anchor="ctr" anchorCtr="0" compatLnSpc="1">
              <a:prstTxWarp prst="textNoShape">
                <a:avLst/>
              </a:prstTxWarp>
              <a:normAutofit/>
            </a:bodyPr>
            <a:lstStyle/>
            <a:p>
              <a:pPr algn="ctr"/>
              <a:r>
                <a:rPr lang="en-US" altLang="zh-CN" sz="2400" dirty="0"/>
                <a:t>Q2</a:t>
              </a:r>
            </a:p>
          </p:txBody>
        </p:sp>
        <p:grpSp>
          <p:nvGrpSpPr>
            <p:cNvPr id="18" name="îšľiḍe">
              <a:extLst>
                <a:ext uri="{FF2B5EF4-FFF2-40B4-BE49-F238E27FC236}">
                  <a16:creationId xmlns:a16="http://schemas.microsoft.com/office/drawing/2014/main" id="{2239D962-BFA3-42FD-8EC8-77875F392145}"/>
                </a:ext>
              </a:extLst>
            </p:cNvPr>
            <p:cNvGrpSpPr/>
            <p:nvPr/>
          </p:nvGrpSpPr>
          <p:grpSpPr>
            <a:xfrm>
              <a:off x="673100" y="1130300"/>
              <a:ext cx="3217899" cy="1173700"/>
              <a:chOff x="8096079" y="1130300"/>
              <a:chExt cx="3422820" cy="1173700"/>
            </a:xfrm>
          </p:grpSpPr>
          <p:sp>
            <p:nvSpPr>
              <p:cNvPr id="31" name="iṩḷîḋè">
                <a:extLst>
                  <a:ext uri="{FF2B5EF4-FFF2-40B4-BE49-F238E27FC236}">
                    <a16:creationId xmlns:a16="http://schemas.microsoft.com/office/drawing/2014/main" id="{2BD7C688-6D58-4AE5-80C1-D39AE20E163A}"/>
                  </a:ext>
                </a:extLst>
              </p:cNvPr>
              <p:cNvSpPr/>
              <p:nvPr/>
            </p:nvSpPr>
            <p:spPr bwMode="auto">
              <a:xfrm>
                <a:off x="8096079" y="1621251"/>
                <a:ext cx="3422820"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en-US" altLang="zh-CN" sz="1050" dirty="0"/>
                  <a:t>Whether the structural information and semantic information of the code can be extracted through deep learning </a:t>
                </a:r>
                <a:r>
                  <a:rPr lang="en-US" altLang="zh-CN" sz="1050" dirty="0" smtClean="0"/>
                  <a:t>technology ?</a:t>
                </a:r>
                <a:endParaRPr lang="en-US" altLang="zh-CN" sz="700" dirty="0"/>
              </a:p>
            </p:txBody>
          </p:sp>
          <p:sp>
            <p:nvSpPr>
              <p:cNvPr id="32" name="ísḻïdè">
                <a:extLst>
                  <a:ext uri="{FF2B5EF4-FFF2-40B4-BE49-F238E27FC236}">
                    <a16:creationId xmlns:a16="http://schemas.microsoft.com/office/drawing/2014/main" id="{CF289BC5-9FB9-4030-8D35-70D1AF7A751D}"/>
                  </a:ext>
                </a:extLst>
              </p:cNvPr>
              <p:cNvSpPr txBox="1"/>
              <p:nvPr/>
            </p:nvSpPr>
            <p:spPr bwMode="auto">
              <a:xfrm>
                <a:off x="8096079" y="1130300"/>
                <a:ext cx="3422820"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2000" b="1" dirty="0" smtClean="0"/>
                  <a:t>RQ1</a:t>
                </a:r>
                <a:endParaRPr lang="en-US" altLang="zh-CN" sz="2000" b="1" dirty="0"/>
              </a:p>
            </p:txBody>
          </p:sp>
        </p:grpSp>
        <p:grpSp>
          <p:nvGrpSpPr>
            <p:cNvPr id="19" name="îṣľidè">
              <a:extLst>
                <a:ext uri="{FF2B5EF4-FFF2-40B4-BE49-F238E27FC236}">
                  <a16:creationId xmlns:a16="http://schemas.microsoft.com/office/drawing/2014/main" id="{A77985E0-4819-43B7-B0D5-04ED5854CAD9}"/>
                </a:ext>
              </a:extLst>
            </p:cNvPr>
            <p:cNvGrpSpPr/>
            <p:nvPr/>
          </p:nvGrpSpPr>
          <p:grpSpPr>
            <a:xfrm>
              <a:off x="669925" y="2411233"/>
              <a:ext cx="3221075" cy="1259736"/>
              <a:chOff x="8092701" y="1130300"/>
              <a:chExt cx="3426198" cy="1259736"/>
            </a:xfrm>
          </p:grpSpPr>
          <p:sp>
            <p:nvSpPr>
              <p:cNvPr id="29" name="íS1ïḋe">
                <a:extLst>
                  <a:ext uri="{FF2B5EF4-FFF2-40B4-BE49-F238E27FC236}">
                    <a16:creationId xmlns:a16="http://schemas.microsoft.com/office/drawing/2014/main" id="{C4442009-072D-4AFD-905A-A1B4A9D03D9D}"/>
                  </a:ext>
                </a:extLst>
              </p:cNvPr>
              <p:cNvSpPr/>
              <p:nvPr/>
            </p:nvSpPr>
            <p:spPr bwMode="auto">
              <a:xfrm>
                <a:off x="8092701" y="1707287"/>
                <a:ext cx="3422820"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6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en-US" altLang="zh-CN" dirty="0" smtClean="0"/>
                  <a:t>Whether the </a:t>
                </a:r>
                <a:r>
                  <a:rPr lang="en-US" altLang="zh-CN" dirty="0"/>
                  <a:t>AST a code representation structure conducive to deep learning </a:t>
                </a:r>
                <a:r>
                  <a:rPr lang="en-US" altLang="zh-CN" dirty="0" smtClean="0"/>
                  <a:t>model learning?</a:t>
                </a:r>
                <a:endParaRPr lang="en-US" altLang="zh-CN" sz="1100" dirty="0"/>
              </a:p>
            </p:txBody>
          </p:sp>
          <p:sp>
            <p:nvSpPr>
              <p:cNvPr id="30" name="ïsľîḍe">
                <a:extLst>
                  <a:ext uri="{FF2B5EF4-FFF2-40B4-BE49-F238E27FC236}">
                    <a16:creationId xmlns:a16="http://schemas.microsoft.com/office/drawing/2014/main" id="{6C119B99-64F5-4283-A464-000BB3B5ACB3}"/>
                  </a:ext>
                </a:extLst>
              </p:cNvPr>
              <p:cNvSpPr txBox="1"/>
              <p:nvPr/>
            </p:nvSpPr>
            <p:spPr bwMode="auto">
              <a:xfrm>
                <a:off x="8096079" y="1130300"/>
                <a:ext cx="3422820"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2000" b="1" dirty="0" smtClean="0"/>
                  <a:t>RQ2</a:t>
                </a:r>
                <a:endParaRPr lang="en-US" altLang="zh-CN" sz="2000" b="1" dirty="0"/>
              </a:p>
            </p:txBody>
          </p:sp>
        </p:grpSp>
        <p:grpSp>
          <p:nvGrpSpPr>
            <p:cNvPr id="20" name="îSliḍê">
              <a:extLst>
                <a:ext uri="{FF2B5EF4-FFF2-40B4-BE49-F238E27FC236}">
                  <a16:creationId xmlns:a16="http://schemas.microsoft.com/office/drawing/2014/main" id="{46D29EC8-F138-4B59-A979-696F699376E1}"/>
                </a:ext>
              </a:extLst>
            </p:cNvPr>
            <p:cNvGrpSpPr/>
            <p:nvPr/>
          </p:nvGrpSpPr>
          <p:grpSpPr>
            <a:xfrm>
              <a:off x="673100" y="3692166"/>
              <a:ext cx="3217899" cy="1173700"/>
              <a:chOff x="8096079" y="1130300"/>
              <a:chExt cx="3422820" cy="1173700"/>
            </a:xfrm>
          </p:grpSpPr>
          <p:sp>
            <p:nvSpPr>
              <p:cNvPr id="27" name="îşliḋè">
                <a:extLst>
                  <a:ext uri="{FF2B5EF4-FFF2-40B4-BE49-F238E27FC236}">
                    <a16:creationId xmlns:a16="http://schemas.microsoft.com/office/drawing/2014/main" id="{9EA18BA3-FF90-44B7-86A1-FF3CA0AE8DF0}"/>
                  </a:ext>
                </a:extLst>
              </p:cNvPr>
              <p:cNvSpPr/>
              <p:nvPr/>
            </p:nvSpPr>
            <p:spPr bwMode="auto">
              <a:xfrm>
                <a:off x="8096079" y="1621251"/>
                <a:ext cx="3422820"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en-US" altLang="zh-CN" sz="1100" dirty="0"/>
                  <a:t>Compared to TreeCNN and TreeRNN, who has </a:t>
                </a:r>
                <a:r>
                  <a:rPr lang="en-US" altLang="zh-CN" sz="1100" dirty="0" smtClean="0"/>
                  <a:t>a better representation </a:t>
                </a:r>
                <a:r>
                  <a:rPr lang="en-US" altLang="zh-CN" sz="1100" dirty="0"/>
                  <a:t>of </a:t>
                </a:r>
                <a:r>
                  <a:rPr lang="en-US" altLang="zh-CN" sz="1100" dirty="0" smtClean="0"/>
                  <a:t>AST ?</a:t>
                </a:r>
                <a:endParaRPr lang="en-US" altLang="zh-CN" sz="600" dirty="0"/>
              </a:p>
            </p:txBody>
          </p:sp>
          <p:sp>
            <p:nvSpPr>
              <p:cNvPr id="28" name="iśḷiḍè">
                <a:extLst>
                  <a:ext uri="{FF2B5EF4-FFF2-40B4-BE49-F238E27FC236}">
                    <a16:creationId xmlns:a16="http://schemas.microsoft.com/office/drawing/2014/main" id="{97980CC7-FA5E-49AC-800C-1BDF57271C39}"/>
                  </a:ext>
                </a:extLst>
              </p:cNvPr>
              <p:cNvSpPr txBox="1"/>
              <p:nvPr/>
            </p:nvSpPr>
            <p:spPr bwMode="auto">
              <a:xfrm>
                <a:off x="8096079" y="1130300"/>
                <a:ext cx="3422820"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2000" b="1" dirty="0" smtClean="0"/>
                  <a:t>RQ3</a:t>
                </a:r>
                <a:endParaRPr lang="en-US" altLang="zh-CN" sz="2000" b="1" dirty="0"/>
              </a:p>
            </p:txBody>
          </p:sp>
        </p:grpSp>
        <p:grpSp>
          <p:nvGrpSpPr>
            <p:cNvPr id="21" name="íSľiďé">
              <a:extLst>
                <a:ext uri="{FF2B5EF4-FFF2-40B4-BE49-F238E27FC236}">
                  <a16:creationId xmlns:a16="http://schemas.microsoft.com/office/drawing/2014/main" id="{02DCBD41-B898-4185-839F-62F62C66CC4D}"/>
                </a:ext>
              </a:extLst>
            </p:cNvPr>
            <p:cNvGrpSpPr/>
            <p:nvPr/>
          </p:nvGrpSpPr>
          <p:grpSpPr>
            <a:xfrm>
              <a:off x="669925" y="4973100"/>
              <a:ext cx="3221075" cy="1149692"/>
              <a:chOff x="8092701" y="1130300"/>
              <a:chExt cx="3426198" cy="1149692"/>
            </a:xfrm>
          </p:grpSpPr>
          <p:sp>
            <p:nvSpPr>
              <p:cNvPr id="25" name="îṩľiḓe">
                <a:extLst>
                  <a:ext uri="{FF2B5EF4-FFF2-40B4-BE49-F238E27FC236}">
                    <a16:creationId xmlns:a16="http://schemas.microsoft.com/office/drawing/2014/main" id="{059AF731-1DBD-4A7F-8C13-343E758EC7AB}"/>
                  </a:ext>
                </a:extLst>
              </p:cNvPr>
              <p:cNvSpPr/>
              <p:nvPr/>
            </p:nvSpPr>
            <p:spPr bwMode="auto">
              <a:xfrm>
                <a:off x="8092701" y="1597243"/>
                <a:ext cx="3422820"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en-US" altLang="zh-CN" sz="1050" dirty="0"/>
                  <a:t>In addition to code cloning detection, what other areas can deep learning technology be applied to software engineering?</a:t>
                </a:r>
                <a:endParaRPr lang="en-US" altLang="zh-CN" sz="700" dirty="0"/>
              </a:p>
            </p:txBody>
          </p:sp>
          <p:sp>
            <p:nvSpPr>
              <p:cNvPr id="26" name="íśľïḑe">
                <a:extLst>
                  <a:ext uri="{FF2B5EF4-FFF2-40B4-BE49-F238E27FC236}">
                    <a16:creationId xmlns:a16="http://schemas.microsoft.com/office/drawing/2014/main" id="{A6915833-8629-46A3-910E-596F65F88155}"/>
                  </a:ext>
                </a:extLst>
              </p:cNvPr>
              <p:cNvSpPr txBox="1"/>
              <p:nvPr/>
            </p:nvSpPr>
            <p:spPr bwMode="auto">
              <a:xfrm>
                <a:off x="8096079" y="1130300"/>
                <a:ext cx="3422820"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2000" b="1" dirty="0" smtClean="0"/>
                  <a:t>RQ4</a:t>
                </a:r>
                <a:endParaRPr lang="en-US" altLang="zh-CN" sz="2000" b="1" dirty="0"/>
              </a:p>
            </p:txBody>
          </p:sp>
        </p:grpSp>
        <p:cxnSp>
          <p:nvCxnSpPr>
            <p:cNvPr id="22" name="直接连接符 21">
              <a:extLst>
                <a:ext uri="{FF2B5EF4-FFF2-40B4-BE49-F238E27FC236}">
                  <a16:creationId xmlns:a16="http://schemas.microsoft.com/office/drawing/2014/main" id="{B7F5B773-40D7-4F76-9EE0-FDB153BE8AF1}"/>
                </a:ext>
              </a:extLst>
            </p:cNvPr>
            <p:cNvCxnSpPr/>
            <p:nvPr/>
          </p:nvCxnSpPr>
          <p:spPr>
            <a:xfrm>
              <a:off x="763101" y="2382658"/>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FC863C0C-4171-4BF3-B37F-B7E99CA16078}"/>
                </a:ext>
              </a:extLst>
            </p:cNvPr>
            <p:cNvCxnSpPr/>
            <p:nvPr/>
          </p:nvCxnSpPr>
          <p:spPr>
            <a:xfrm>
              <a:off x="763101" y="3620908"/>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DD6A3B41-23A8-42A0-AC34-B720CBFC81D7}"/>
                </a:ext>
              </a:extLst>
            </p:cNvPr>
            <p:cNvCxnSpPr/>
            <p:nvPr/>
          </p:nvCxnSpPr>
          <p:spPr>
            <a:xfrm>
              <a:off x="763101" y="4916308"/>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41" name="iṩḷíḓé">
            <a:extLst>
              <a:ext uri="{FF2B5EF4-FFF2-40B4-BE49-F238E27FC236}">
                <a16:creationId xmlns:a16="http://schemas.microsoft.com/office/drawing/2014/main" id="{CDC3C392-9079-4493-9CD6-F182C37632A0}"/>
              </a:ext>
            </a:extLst>
          </p:cNvPr>
          <p:cNvSpPr/>
          <p:nvPr/>
        </p:nvSpPr>
        <p:spPr bwMode="auto">
          <a:xfrm>
            <a:off x="8293100" y="1143496"/>
            <a:ext cx="3696949" cy="5714504"/>
          </a:xfrm>
          <a:custGeom>
            <a:avLst/>
            <a:gdLst>
              <a:gd name="T0" fmla="*/ 179 w 1208"/>
              <a:gd name="T1" fmla="*/ 1688 h 1871"/>
              <a:gd name="T2" fmla="*/ 202 w 1208"/>
              <a:gd name="T3" fmla="*/ 1722 h 1871"/>
              <a:gd name="T4" fmla="*/ 213 w 1208"/>
              <a:gd name="T5" fmla="*/ 1871 h 1871"/>
              <a:gd name="T6" fmla="*/ 1031 w 1208"/>
              <a:gd name="T7" fmla="*/ 1871 h 1871"/>
              <a:gd name="T8" fmla="*/ 1055 w 1208"/>
              <a:gd name="T9" fmla="*/ 1729 h 1871"/>
              <a:gd name="T10" fmla="*/ 1100 w 1208"/>
              <a:gd name="T11" fmla="*/ 1530 h 1871"/>
              <a:gd name="T12" fmla="*/ 1167 w 1208"/>
              <a:gd name="T13" fmla="*/ 1351 h 1871"/>
              <a:gd name="T14" fmla="*/ 1196 w 1208"/>
              <a:gd name="T15" fmla="*/ 1037 h 1871"/>
              <a:gd name="T16" fmla="*/ 1100 w 1208"/>
              <a:gd name="T17" fmla="*/ 823 h 1871"/>
              <a:gd name="T18" fmla="*/ 945 w 1208"/>
              <a:gd name="T19" fmla="*/ 690 h 1871"/>
              <a:gd name="T20" fmla="*/ 925 w 1208"/>
              <a:gd name="T21" fmla="*/ 639 h 1871"/>
              <a:gd name="T22" fmla="*/ 890 w 1208"/>
              <a:gd name="T23" fmla="*/ 576 h 1871"/>
              <a:gd name="T24" fmla="*/ 949 w 1208"/>
              <a:gd name="T25" fmla="*/ 452 h 1871"/>
              <a:gd name="T26" fmla="*/ 925 w 1208"/>
              <a:gd name="T27" fmla="*/ 121 h 1871"/>
              <a:gd name="T28" fmla="*/ 810 w 1208"/>
              <a:gd name="T29" fmla="*/ 28 h 1871"/>
              <a:gd name="T30" fmla="*/ 796 w 1208"/>
              <a:gd name="T31" fmla="*/ 24 h 1871"/>
              <a:gd name="T32" fmla="*/ 733 w 1208"/>
              <a:gd name="T33" fmla="*/ 8 h 1871"/>
              <a:gd name="T34" fmla="*/ 508 w 1208"/>
              <a:gd name="T35" fmla="*/ 56 h 1871"/>
              <a:gd name="T36" fmla="*/ 386 w 1208"/>
              <a:gd name="T37" fmla="*/ 160 h 1871"/>
              <a:gd name="T38" fmla="*/ 402 w 1208"/>
              <a:gd name="T39" fmla="*/ 190 h 1871"/>
              <a:gd name="T40" fmla="*/ 396 w 1208"/>
              <a:gd name="T41" fmla="*/ 263 h 1871"/>
              <a:gd name="T42" fmla="*/ 410 w 1208"/>
              <a:gd name="T43" fmla="*/ 426 h 1871"/>
              <a:gd name="T44" fmla="*/ 386 w 1208"/>
              <a:gd name="T45" fmla="*/ 527 h 1871"/>
              <a:gd name="T46" fmla="*/ 418 w 1208"/>
              <a:gd name="T47" fmla="*/ 588 h 1871"/>
              <a:gd name="T48" fmla="*/ 226 w 1208"/>
              <a:gd name="T49" fmla="*/ 673 h 1871"/>
              <a:gd name="T50" fmla="*/ 153 w 1208"/>
              <a:gd name="T51" fmla="*/ 963 h 1871"/>
              <a:gd name="T52" fmla="*/ 120 w 1208"/>
              <a:gd name="T53" fmla="*/ 1022 h 1871"/>
              <a:gd name="T54" fmla="*/ 106 w 1208"/>
              <a:gd name="T55" fmla="*/ 1057 h 1871"/>
              <a:gd name="T56" fmla="*/ 6 w 1208"/>
              <a:gd name="T57" fmla="*/ 1371 h 1871"/>
              <a:gd name="T58" fmla="*/ 175 w 1208"/>
              <a:gd name="T59" fmla="*/ 1664 h 1871"/>
              <a:gd name="T60" fmla="*/ 326 w 1208"/>
              <a:gd name="T61" fmla="*/ 888 h 1871"/>
              <a:gd name="T62" fmla="*/ 373 w 1208"/>
              <a:gd name="T63" fmla="*/ 811 h 1871"/>
              <a:gd name="T64" fmla="*/ 441 w 1208"/>
              <a:gd name="T65" fmla="*/ 773 h 1871"/>
              <a:gd name="T66" fmla="*/ 484 w 1208"/>
              <a:gd name="T67" fmla="*/ 746 h 1871"/>
              <a:gd name="T68" fmla="*/ 526 w 1208"/>
              <a:gd name="T69" fmla="*/ 718 h 1871"/>
              <a:gd name="T70" fmla="*/ 569 w 1208"/>
              <a:gd name="T71" fmla="*/ 738 h 1871"/>
              <a:gd name="T72" fmla="*/ 453 w 1208"/>
              <a:gd name="T73" fmla="*/ 813 h 1871"/>
              <a:gd name="T74" fmla="*/ 341 w 1208"/>
              <a:gd name="T75" fmla="*/ 911 h 1871"/>
              <a:gd name="T76" fmla="*/ 300 w 1208"/>
              <a:gd name="T77" fmla="*/ 998 h 1871"/>
              <a:gd name="T78" fmla="*/ 261 w 1208"/>
              <a:gd name="T79" fmla="*/ 1014 h 1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8" h="1871">
                <a:moveTo>
                  <a:pt x="175" y="1664"/>
                </a:moveTo>
                <a:cubicBezTo>
                  <a:pt x="179" y="1668"/>
                  <a:pt x="181" y="1678"/>
                  <a:pt x="179" y="1688"/>
                </a:cubicBezTo>
                <a:cubicBezTo>
                  <a:pt x="177" y="1696"/>
                  <a:pt x="177" y="1704"/>
                  <a:pt x="175" y="1716"/>
                </a:cubicBezTo>
                <a:cubicBezTo>
                  <a:pt x="181" y="1716"/>
                  <a:pt x="190" y="1720"/>
                  <a:pt x="202" y="1722"/>
                </a:cubicBezTo>
                <a:cubicBezTo>
                  <a:pt x="212" y="1725"/>
                  <a:pt x="220" y="1727"/>
                  <a:pt x="226" y="1727"/>
                </a:cubicBezTo>
                <a:cubicBezTo>
                  <a:pt x="224" y="1758"/>
                  <a:pt x="220" y="1806"/>
                  <a:pt x="213" y="1871"/>
                </a:cubicBezTo>
                <a:cubicBezTo>
                  <a:pt x="1031" y="1871"/>
                  <a:pt x="1031" y="1871"/>
                  <a:pt x="1031" y="1871"/>
                </a:cubicBezTo>
                <a:cubicBezTo>
                  <a:pt x="1031" y="1871"/>
                  <a:pt x="1031" y="1871"/>
                  <a:pt x="1031" y="1871"/>
                </a:cubicBezTo>
                <a:cubicBezTo>
                  <a:pt x="1035" y="1856"/>
                  <a:pt x="1039" y="1846"/>
                  <a:pt x="1041" y="1842"/>
                </a:cubicBezTo>
                <a:cubicBezTo>
                  <a:pt x="1045" y="1818"/>
                  <a:pt x="1051" y="1781"/>
                  <a:pt x="1055" y="1729"/>
                </a:cubicBezTo>
                <a:cubicBezTo>
                  <a:pt x="1059" y="1676"/>
                  <a:pt x="1065" y="1639"/>
                  <a:pt x="1071" y="1615"/>
                </a:cubicBezTo>
                <a:cubicBezTo>
                  <a:pt x="1076" y="1593"/>
                  <a:pt x="1086" y="1564"/>
                  <a:pt x="1100" y="1530"/>
                </a:cubicBezTo>
                <a:cubicBezTo>
                  <a:pt x="1123" y="1471"/>
                  <a:pt x="1135" y="1440"/>
                  <a:pt x="1135" y="1440"/>
                </a:cubicBezTo>
                <a:cubicBezTo>
                  <a:pt x="1155" y="1382"/>
                  <a:pt x="1165" y="1351"/>
                  <a:pt x="1167" y="1351"/>
                </a:cubicBezTo>
                <a:cubicBezTo>
                  <a:pt x="1180" y="1319"/>
                  <a:pt x="1194" y="1294"/>
                  <a:pt x="1208" y="1278"/>
                </a:cubicBezTo>
                <a:cubicBezTo>
                  <a:pt x="1206" y="1164"/>
                  <a:pt x="1202" y="1083"/>
                  <a:pt x="1196" y="1037"/>
                </a:cubicBezTo>
                <a:cubicBezTo>
                  <a:pt x="1188" y="957"/>
                  <a:pt x="1167" y="899"/>
                  <a:pt x="1135" y="856"/>
                </a:cubicBezTo>
                <a:cubicBezTo>
                  <a:pt x="1129" y="848"/>
                  <a:pt x="1116" y="836"/>
                  <a:pt x="1100" y="823"/>
                </a:cubicBezTo>
                <a:cubicBezTo>
                  <a:pt x="1080" y="805"/>
                  <a:pt x="1067" y="793"/>
                  <a:pt x="1061" y="787"/>
                </a:cubicBezTo>
                <a:cubicBezTo>
                  <a:pt x="1014" y="740"/>
                  <a:pt x="976" y="708"/>
                  <a:pt x="945" y="690"/>
                </a:cubicBezTo>
                <a:cubicBezTo>
                  <a:pt x="945" y="681"/>
                  <a:pt x="939" y="665"/>
                  <a:pt x="927" y="645"/>
                </a:cubicBezTo>
                <a:cubicBezTo>
                  <a:pt x="927" y="643"/>
                  <a:pt x="925" y="641"/>
                  <a:pt x="925" y="639"/>
                </a:cubicBezTo>
                <a:cubicBezTo>
                  <a:pt x="912" y="614"/>
                  <a:pt x="904" y="594"/>
                  <a:pt x="904" y="580"/>
                </a:cubicBezTo>
                <a:cubicBezTo>
                  <a:pt x="900" y="576"/>
                  <a:pt x="896" y="576"/>
                  <a:pt x="890" y="576"/>
                </a:cubicBezTo>
                <a:cubicBezTo>
                  <a:pt x="886" y="576"/>
                  <a:pt x="880" y="574"/>
                  <a:pt x="871" y="574"/>
                </a:cubicBezTo>
                <a:cubicBezTo>
                  <a:pt x="906" y="549"/>
                  <a:pt x="931" y="509"/>
                  <a:pt x="949" y="452"/>
                </a:cubicBezTo>
                <a:cubicBezTo>
                  <a:pt x="965" y="397"/>
                  <a:pt x="971" y="340"/>
                  <a:pt x="967" y="280"/>
                </a:cubicBezTo>
                <a:cubicBezTo>
                  <a:pt x="963" y="217"/>
                  <a:pt x="949" y="162"/>
                  <a:pt x="925" y="121"/>
                </a:cubicBezTo>
                <a:cubicBezTo>
                  <a:pt x="896" y="73"/>
                  <a:pt x="859" y="44"/>
                  <a:pt x="812" y="36"/>
                </a:cubicBezTo>
                <a:cubicBezTo>
                  <a:pt x="806" y="36"/>
                  <a:pt x="806" y="32"/>
                  <a:pt x="810" y="28"/>
                </a:cubicBezTo>
                <a:cubicBezTo>
                  <a:pt x="812" y="24"/>
                  <a:pt x="812" y="22"/>
                  <a:pt x="808" y="22"/>
                </a:cubicBezTo>
                <a:cubicBezTo>
                  <a:pt x="802" y="20"/>
                  <a:pt x="798" y="20"/>
                  <a:pt x="796" y="24"/>
                </a:cubicBezTo>
                <a:cubicBezTo>
                  <a:pt x="794" y="28"/>
                  <a:pt x="792" y="32"/>
                  <a:pt x="790" y="32"/>
                </a:cubicBezTo>
                <a:cubicBezTo>
                  <a:pt x="782" y="22"/>
                  <a:pt x="763" y="14"/>
                  <a:pt x="733" y="8"/>
                </a:cubicBezTo>
                <a:cubicBezTo>
                  <a:pt x="706" y="2"/>
                  <a:pt x="680" y="0"/>
                  <a:pt x="657" y="0"/>
                </a:cubicBezTo>
                <a:cubicBezTo>
                  <a:pt x="614" y="6"/>
                  <a:pt x="565" y="24"/>
                  <a:pt x="508" y="56"/>
                </a:cubicBezTo>
                <a:cubicBezTo>
                  <a:pt x="477" y="75"/>
                  <a:pt x="437" y="99"/>
                  <a:pt x="386" y="129"/>
                </a:cubicBezTo>
                <a:cubicBezTo>
                  <a:pt x="390" y="140"/>
                  <a:pt x="388" y="150"/>
                  <a:pt x="386" y="160"/>
                </a:cubicBezTo>
                <a:cubicBezTo>
                  <a:pt x="382" y="166"/>
                  <a:pt x="377" y="174"/>
                  <a:pt x="373" y="190"/>
                </a:cubicBezTo>
                <a:cubicBezTo>
                  <a:pt x="384" y="192"/>
                  <a:pt x="394" y="192"/>
                  <a:pt x="402" y="190"/>
                </a:cubicBezTo>
                <a:cubicBezTo>
                  <a:pt x="412" y="186"/>
                  <a:pt x="418" y="186"/>
                  <a:pt x="420" y="186"/>
                </a:cubicBezTo>
                <a:cubicBezTo>
                  <a:pt x="416" y="202"/>
                  <a:pt x="408" y="229"/>
                  <a:pt x="396" y="263"/>
                </a:cubicBezTo>
                <a:cubicBezTo>
                  <a:pt x="388" y="292"/>
                  <a:pt x="386" y="324"/>
                  <a:pt x="386" y="353"/>
                </a:cubicBezTo>
                <a:cubicBezTo>
                  <a:pt x="414" y="369"/>
                  <a:pt x="422" y="393"/>
                  <a:pt x="410" y="426"/>
                </a:cubicBezTo>
                <a:cubicBezTo>
                  <a:pt x="404" y="444"/>
                  <a:pt x="390" y="472"/>
                  <a:pt x="369" y="511"/>
                </a:cubicBezTo>
                <a:cubicBezTo>
                  <a:pt x="369" y="519"/>
                  <a:pt x="375" y="523"/>
                  <a:pt x="386" y="527"/>
                </a:cubicBezTo>
                <a:cubicBezTo>
                  <a:pt x="390" y="529"/>
                  <a:pt x="398" y="531"/>
                  <a:pt x="412" y="531"/>
                </a:cubicBezTo>
                <a:cubicBezTo>
                  <a:pt x="412" y="556"/>
                  <a:pt x="414" y="574"/>
                  <a:pt x="418" y="588"/>
                </a:cubicBezTo>
                <a:cubicBezTo>
                  <a:pt x="422" y="596"/>
                  <a:pt x="431" y="608"/>
                  <a:pt x="443" y="625"/>
                </a:cubicBezTo>
                <a:cubicBezTo>
                  <a:pt x="367" y="608"/>
                  <a:pt x="296" y="625"/>
                  <a:pt x="226" y="673"/>
                </a:cubicBezTo>
                <a:cubicBezTo>
                  <a:pt x="218" y="698"/>
                  <a:pt x="206" y="744"/>
                  <a:pt x="194" y="815"/>
                </a:cubicBezTo>
                <a:cubicBezTo>
                  <a:pt x="181" y="884"/>
                  <a:pt x="167" y="933"/>
                  <a:pt x="153" y="963"/>
                </a:cubicBezTo>
                <a:cubicBezTo>
                  <a:pt x="149" y="972"/>
                  <a:pt x="143" y="984"/>
                  <a:pt x="132" y="1002"/>
                </a:cubicBezTo>
                <a:cubicBezTo>
                  <a:pt x="128" y="1010"/>
                  <a:pt x="124" y="1016"/>
                  <a:pt x="120" y="1022"/>
                </a:cubicBezTo>
                <a:cubicBezTo>
                  <a:pt x="116" y="1030"/>
                  <a:pt x="112" y="1039"/>
                  <a:pt x="110" y="1045"/>
                </a:cubicBezTo>
                <a:cubicBezTo>
                  <a:pt x="108" y="1049"/>
                  <a:pt x="108" y="1053"/>
                  <a:pt x="106" y="1057"/>
                </a:cubicBezTo>
                <a:cubicBezTo>
                  <a:pt x="73" y="1134"/>
                  <a:pt x="53" y="1181"/>
                  <a:pt x="47" y="1201"/>
                </a:cubicBezTo>
                <a:cubicBezTo>
                  <a:pt x="24" y="1262"/>
                  <a:pt x="10" y="1319"/>
                  <a:pt x="6" y="1371"/>
                </a:cubicBezTo>
                <a:cubicBezTo>
                  <a:pt x="0" y="1457"/>
                  <a:pt x="8" y="1528"/>
                  <a:pt x="26" y="1578"/>
                </a:cubicBezTo>
                <a:cubicBezTo>
                  <a:pt x="55" y="1647"/>
                  <a:pt x="104" y="1676"/>
                  <a:pt x="175" y="1664"/>
                </a:cubicBezTo>
                <a:close/>
                <a:moveTo>
                  <a:pt x="296" y="917"/>
                </a:moveTo>
                <a:cubicBezTo>
                  <a:pt x="300" y="911"/>
                  <a:pt x="312" y="901"/>
                  <a:pt x="326" y="888"/>
                </a:cubicBezTo>
                <a:cubicBezTo>
                  <a:pt x="341" y="876"/>
                  <a:pt x="351" y="864"/>
                  <a:pt x="357" y="856"/>
                </a:cubicBezTo>
                <a:cubicBezTo>
                  <a:pt x="363" y="846"/>
                  <a:pt x="369" y="832"/>
                  <a:pt x="373" y="811"/>
                </a:cubicBezTo>
                <a:cubicBezTo>
                  <a:pt x="379" y="789"/>
                  <a:pt x="386" y="773"/>
                  <a:pt x="390" y="763"/>
                </a:cubicBezTo>
                <a:cubicBezTo>
                  <a:pt x="410" y="771"/>
                  <a:pt x="426" y="775"/>
                  <a:pt x="441" y="773"/>
                </a:cubicBezTo>
                <a:cubicBezTo>
                  <a:pt x="455" y="771"/>
                  <a:pt x="471" y="767"/>
                  <a:pt x="490" y="759"/>
                </a:cubicBezTo>
                <a:cubicBezTo>
                  <a:pt x="490" y="754"/>
                  <a:pt x="488" y="750"/>
                  <a:pt x="484" y="746"/>
                </a:cubicBezTo>
                <a:cubicBezTo>
                  <a:pt x="479" y="742"/>
                  <a:pt x="479" y="738"/>
                  <a:pt x="479" y="734"/>
                </a:cubicBezTo>
                <a:cubicBezTo>
                  <a:pt x="494" y="738"/>
                  <a:pt x="510" y="734"/>
                  <a:pt x="526" y="718"/>
                </a:cubicBezTo>
                <a:cubicBezTo>
                  <a:pt x="545" y="704"/>
                  <a:pt x="561" y="700"/>
                  <a:pt x="575" y="706"/>
                </a:cubicBezTo>
                <a:cubicBezTo>
                  <a:pt x="577" y="714"/>
                  <a:pt x="577" y="726"/>
                  <a:pt x="569" y="738"/>
                </a:cubicBezTo>
                <a:cubicBezTo>
                  <a:pt x="559" y="754"/>
                  <a:pt x="555" y="765"/>
                  <a:pt x="553" y="767"/>
                </a:cubicBezTo>
                <a:cubicBezTo>
                  <a:pt x="543" y="775"/>
                  <a:pt x="508" y="791"/>
                  <a:pt x="453" y="813"/>
                </a:cubicBezTo>
                <a:cubicBezTo>
                  <a:pt x="410" y="832"/>
                  <a:pt x="382" y="850"/>
                  <a:pt x="365" y="870"/>
                </a:cubicBezTo>
                <a:cubicBezTo>
                  <a:pt x="357" y="878"/>
                  <a:pt x="351" y="892"/>
                  <a:pt x="341" y="911"/>
                </a:cubicBezTo>
                <a:cubicBezTo>
                  <a:pt x="333" y="929"/>
                  <a:pt x="324" y="943"/>
                  <a:pt x="316" y="951"/>
                </a:cubicBezTo>
                <a:cubicBezTo>
                  <a:pt x="314" y="968"/>
                  <a:pt x="308" y="984"/>
                  <a:pt x="300" y="998"/>
                </a:cubicBezTo>
                <a:cubicBezTo>
                  <a:pt x="296" y="1008"/>
                  <a:pt x="286" y="1020"/>
                  <a:pt x="275" y="1037"/>
                </a:cubicBezTo>
                <a:cubicBezTo>
                  <a:pt x="267" y="1030"/>
                  <a:pt x="263" y="1022"/>
                  <a:pt x="261" y="1014"/>
                </a:cubicBezTo>
                <a:cubicBezTo>
                  <a:pt x="253" y="990"/>
                  <a:pt x="265" y="957"/>
                  <a:pt x="296" y="917"/>
                </a:cubicBez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0744175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7185416" y="1092567"/>
            <a:ext cx="3985202" cy="865136"/>
          </a:xfrm>
        </p:spPr>
        <p:txBody>
          <a:bodyPr>
            <a:normAutofit/>
          </a:bodyPr>
          <a:lstStyle/>
          <a:p>
            <a:r>
              <a:rPr lang="en-US" altLang="zh-CN" sz="4000" dirty="0" smtClean="0"/>
              <a:t>Thanks</a:t>
            </a:r>
            <a:endParaRPr lang="zh-CN" altLang="en-US" sz="4000" dirty="0"/>
          </a:p>
        </p:txBody>
      </p:sp>
      <p:sp>
        <p:nvSpPr>
          <p:cNvPr id="8" name="文本占位符 5"/>
          <p:cNvSpPr txBox="1">
            <a:spLocks/>
          </p:cNvSpPr>
          <p:nvPr/>
        </p:nvSpPr>
        <p:spPr>
          <a:xfrm>
            <a:off x="415017" y="2875229"/>
            <a:ext cx="2872345" cy="1859846"/>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dirty="0" smtClean="0"/>
              <a:t>MG1933027	</a:t>
            </a:r>
            <a:r>
              <a:rPr lang="zh-CN" altLang="en-US" sz="1600" dirty="0" smtClean="0"/>
              <a:t>蒋承</a:t>
            </a:r>
            <a:endParaRPr lang="en-US" altLang="zh-CN" sz="1600" dirty="0" smtClean="0"/>
          </a:p>
          <a:p>
            <a:r>
              <a:rPr lang="en-US" altLang="zh-CN" sz="1600" dirty="0" smtClean="0"/>
              <a:t>MF1933059	</a:t>
            </a:r>
            <a:r>
              <a:rPr lang="zh-CN" altLang="en-US" sz="1600" dirty="0" smtClean="0"/>
              <a:t>刘冀</a:t>
            </a:r>
            <a:endParaRPr lang="en-US" altLang="zh-CN" sz="1600" dirty="0" smtClean="0"/>
          </a:p>
          <a:p>
            <a:r>
              <a:rPr lang="en-US" altLang="zh-CN" sz="1600" dirty="0" smtClean="0"/>
              <a:t>DZ1933023	</a:t>
            </a:r>
            <a:r>
              <a:rPr lang="zh-CN" altLang="en-US" sz="1600" dirty="0" smtClean="0"/>
              <a:t>汤沁予</a:t>
            </a:r>
            <a:endParaRPr lang="en-US" altLang="zh-CN" sz="1600" dirty="0" smtClean="0"/>
          </a:p>
          <a:p>
            <a:r>
              <a:rPr lang="en-US" altLang="zh-CN" sz="1600" dirty="0" smtClean="0"/>
              <a:t>MG1833044 	</a:t>
            </a:r>
            <a:r>
              <a:rPr lang="zh-CN" altLang="en-US" sz="1600" dirty="0" smtClean="0"/>
              <a:t>李雪健</a:t>
            </a:r>
            <a:endParaRPr lang="en-US" altLang="zh-CN" sz="1600" dirty="0"/>
          </a:p>
        </p:txBody>
      </p:sp>
    </p:spTree>
    <p:extLst>
      <p:ext uri="{BB962C8B-B14F-4D97-AF65-F5344CB8AC3E}">
        <p14:creationId xmlns:p14="http://schemas.microsoft.com/office/powerpoint/2010/main" val="12590430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f48ef244-3850-4800-9882-63d3c6849d3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73E142C9-89A6-4062-8D51-7B34BD8EC517}"/>
              </a:ext>
            </a:extLst>
          </p:cNvPr>
          <p:cNvGrpSpPr>
            <a:grpSpLocks noChangeAspect="1"/>
          </p:cNvGrpSpPr>
          <p:nvPr>
            <p:custDataLst>
              <p:tags r:id="rId1"/>
            </p:custDataLst>
          </p:nvPr>
        </p:nvGrpSpPr>
        <p:grpSpPr>
          <a:xfrm>
            <a:off x="669925" y="1265253"/>
            <a:ext cx="10852150" cy="4868847"/>
            <a:chOff x="669925" y="1062431"/>
            <a:chExt cx="10852150" cy="4868847"/>
          </a:xfrm>
        </p:grpSpPr>
        <p:sp>
          <p:nvSpPr>
            <p:cNvPr id="29" name="ï$liḑê">
              <a:extLst>
                <a:ext uri="{FF2B5EF4-FFF2-40B4-BE49-F238E27FC236}">
                  <a16:creationId xmlns:a16="http://schemas.microsoft.com/office/drawing/2014/main" id="{242081F1-E3F8-4206-8DED-8F5F4ED4230D}"/>
                </a:ext>
              </a:extLst>
            </p:cNvPr>
            <p:cNvSpPr txBox="1"/>
            <p:nvPr/>
          </p:nvSpPr>
          <p:spPr>
            <a:xfrm>
              <a:off x="5310611" y="1062431"/>
              <a:ext cx="1570777" cy="615553"/>
            </a:xfrm>
            <a:prstGeom prst="rect">
              <a:avLst/>
            </a:prstGeom>
            <a:noFill/>
          </p:spPr>
          <p:txBody>
            <a:bodyPr wrap="square" lIns="0" tIns="0" rIns="0" bIns="0" anchor="ctr" anchorCtr="1">
              <a:normAutofit/>
            </a:bodyPr>
            <a:lstStyle/>
            <a:p>
              <a:pPr algn="ctr"/>
              <a:r>
                <a:rPr lang="en-US" altLang="zh-CN" sz="2000" b="1" dirty="0">
                  <a:solidFill>
                    <a:schemeClr val="tx2"/>
                  </a:solidFill>
                </a:rPr>
                <a:t>CONTENTS</a:t>
              </a:r>
            </a:p>
          </p:txBody>
        </p:sp>
        <p:sp>
          <p:nvSpPr>
            <p:cNvPr id="7" name="îṡḻïḍè">
              <a:extLst>
                <a:ext uri="{FF2B5EF4-FFF2-40B4-BE49-F238E27FC236}">
                  <a16:creationId xmlns:a16="http://schemas.microsoft.com/office/drawing/2014/main" id="{55E7DA75-448D-49BC-AC2D-30A810A93EBB}"/>
                </a:ext>
              </a:extLst>
            </p:cNvPr>
            <p:cNvSpPr/>
            <p:nvPr/>
          </p:nvSpPr>
          <p:spPr bwMode="auto">
            <a:xfrm>
              <a:off x="669925" y="1358770"/>
              <a:ext cx="10852150" cy="4572508"/>
            </a:xfrm>
            <a:custGeom>
              <a:avLst/>
              <a:gdLst>
                <a:gd name="connsiteX0" fmla="*/ 0 w 9505056"/>
                <a:gd name="connsiteY0" fmla="*/ 0 h 4452528"/>
                <a:gd name="connsiteX1" fmla="*/ 3996443 w 9505056"/>
                <a:gd name="connsiteY1" fmla="*/ 0 h 4452528"/>
                <a:gd name="connsiteX2" fmla="*/ 3996443 w 9505056"/>
                <a:gd name="connsiteY2" fmla="*/ 217767 h 4452528"/>
                <a:gd name="connsiteX3" fmla="*/ 5508611 w 9505056"/>
                <a:gd name="connsiteY3" fmla="*/ 217767 h 4452528"/>
                <a:gd name="connsiteX4" fmla="*/ 5508611 w 9505056"/>
                <a:gd name="connsiteY4" fmla="*/ 0 h 4452528"/>
                <a:gd name="connsiteX5" fmla="*/ 9505056 w 9505056"/>
                <a:gd name="connsiteY5" fmla="*/ 0 h 4452528"/>
                <a:gd name="connsiteX6" fmla="*/ 9505056 w 9505056"/>
                <a:gd name="connsiteY6" fmla="*/ 4452528 h 4452528"/>
                <a:gd name="connsiteX7" fmla="*/ 0 w 9505056"/>
                <a:gd name="connsiteY7" fmla="*/ 4452528 h 4452528"/>
                <a:gd name="connsiteX0" fmla="*/ 5508611 w 9505056"/>
                <a:gd name="connsiteY0" fmla="*/ 217767 h 4452528"/>
                <a:gd name="connsiteX1" fmla="*/ 5508611 w 9505056"/>
                <a:gd name="connsiteY1" fmla="*/ 0 h 4452528"/>
                <a:gd name="connsiteX2" fmla="*/ 9505056 w 9505056"/>
                <a:gd name="connsiteY2" fmla="*/ 0 h 4452528"/>
                <a:gd name="connsiteX3" fmla="*/ 9505056 w 9505056"/>
                <a:gd name="connsiteY3" fmla="*/ 4452528 h 4452528"/>
                <a:gd name="connsiteX4" fmla="*/ 0 w 9505056"/>
                <a:gd name="connsiteY4" fmla="*/ 4452528 h 4452528"/>
                <a:gd name="connsiteX5" fmla="*/ 0 w 9505056"/>
                <a:gd name="connsiteY5" fmla="*/ 0 h 4452528"/>
                <a:gd name="connsiteX6" fmla="*/ 3996443 w 9505056"/>
                <a:gd name="connsiteY6" fmla="*/ 0 h 4452528"/>
                <a:gd name="connsiteX7" fmla="*/ 4087883 w 9505056"/>
                <a:gd name="connsiteY7" fmla="*/ 309207 h 4452528"/>
                <a:gd name="connsiteX0" fmla="*/ 5508611 w 9505056"/>
                <a:gd name="connsiteY0" fmla="*/ 217767 h 4452528"/>
                <a:gd name="connsiteX1" fmla="*/ 5508611 w 9505056"/>
                <a:gd name="connsiteY1" fmla="*/ 0 h 4452528"/>
                <a:gd name="connsiteX2" fmla="*/ 9505056 w 9505056"/>
                <a:gd name="connsiteY2" fmla="*/ 0 h 4452528"/>
                <a:gd name="connsiteX3" fmla="*/ 9505056 w 9505056"/>
                <a:gd name="connsiteY3" fmla="*/ 4452528 h 4452528"/>
                <a:gd name="connsiteX4" fmla="*/ 0 w 9505056"/>
                <a:gd name="connsiteY4" fmla="*/ 4452528 h 4452528"/>
                <a:gd name="connsiteX5" fmla="*/ 0 w 9505056"/>
                <a:gd name="connsiteY5" fmla="*/ 0 h 4452528"/>
                <a:gd name="connsiteX6" fmla="*/ 3996443 w 9505056"/>
                <a:gd name="connsiteY6" fmla="*/ 0 h 4452528"/>
                <a:gd name="connsiteX0" fmla="*/ 5508611 w 9505056"/>
                <a:gd name="connsiteY0" fmla="*/ 0 h 4452528"/>
                <a:gd name="connsiteX1" fmla="*/ 9505056 w 9505056"/>
                <a:gd name="connsiteY1" fmla="*/ 0 h 4452528"/>
                <a:gd name="connsiteX2" fmla="*/ 9505056 w 9505056"/>
                <a:gd name="connsiteY2" fmla="*/ 4452528 h 4452528"/>
                <a:gd name="connsiteX3" fmla="*/ 0 w 9505056"/>
                <a:gd name="connsiteY3" fmla="*/ 4452528 h 4452528"/>
                <a:gd name="connsiteX4" fmla="*/ 0 w 9505056"/>
                <a:gd name="connsiteY4" fmla="*/ 0 h 4452528"/>
                <a:gd name="connsiteX5" fmla="*/ 3996443 w 9505056"/>
                <a:gd name="connsiteY5" fmla="*/ 0 h 4452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05056" h="4452528">
                  <a:moveTo>
                    <a:pt x="5508611" y="0"/>
                  </a:moveTo>
                  <a:lnTo>
                    <a:pt x="9505056" y="0"/>
                  </a:lnTo>
                  <a:lnTo>
                    <a:pt x="9505056" y="4452528"/>
                  </a:lnTo>
                  <a:lnTo>
                    <a:pt x="0" y="4452528"/>
                  </a:lnTo>
                  <a:lnTo>
                    <a:pt x="0" y="0"/>
                  </a:lnTo>
                  <a:lnTo>
                    <a:pt x="3996443" y="0"/>
                  </a:lnTo>
                </a:path>
              </a:pathLst>
            </a:custGeom>
            <a:noFill/>
            <a:ln w="98425" cap="rnd">
              <a:solidFill>
                <a:schemeClr val="tx2">
                  <a:alpha val="21000"/>
                </a:schemeClr>
              </a:solidFill>
              <a:round/>
              <a:headEnd/>
              <a:tailEnd/>
            </a:ln>
          </p:spPr>
          <p:txBody>
            <a:bodyPr anchor="ctr"/>
            <a:lstStyle/>
            <a:p>
              <a:pPr algn="ctr"/>
              <a:endParaRPr/>
            </a:p>
          </p:txBody>
        </p:sp>
        <p:sp>
          <p:nvSpPr>
            <p:cNvPr id="8" name="îşḻîḍè">
              <a:extLst>
                <a:ext uri="{FF2B5EF4-FFF2-40B4-BE49-F238E27FC236}">
                  <a16:creationId xmlns:a16="http://schemas.microsoft.com/office/drawing/2014/main" id="{5D0D85C0-F965-4CBA-8178-7C0B54C88A04}"/>
                </a:ext>
              </a:extLst>
            </p:cNvPr>
            <p:cNvSpPr/>
            <p:nvPr/>
          </p:nvSpPr>
          <p:spPr bwMode="auto">
            <a:xfrm>
              <a:off x="1146000" y="2033566"/>
              <a:ext cx="9900000" cy="504056"/>
            </a:xfrm>
            <a:prstGeom prst="rect">
              <a:avLst/>
            </a:prstGeom>
            <a:noFill/>
            <a:ln w="12700" cap="flat" cmpd="sng" algn="ctr">
              <a:solidFill>
                <a:schemeClr val="accent1">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lstStyle/>
            <a:p>
              <a:pPr algn="ctr"/>
              <a:endParaRPr/>
            </a:p>
          </p:txBody>
        </p:sp>
        <p:sp>
          <p:nvSpPr>
            <p:cNvPr id="9" name="ïš1iḍè">
              <a:extLst>
                <a:ext uri="{FF2B5EF4-FFF2-40B4-BE49-F238E27FC236}">
                  <a16:creationId xmlns:a16="http://schemas.microsoft.com/office/drawing/2014/main" id="{59E89F2A-78FD-4DE7-A919-9A5F6B983593}"/>
                </a:ext>
              </a:extLst>
            </p:cNvPr>
            <p:cNvSpPr/>
            <p:nvPr/>
          </p:nvSpPr>
          <p:spPr bwMode="auto">
            <a:xfrm>
              <a:off x="1146000" y="2793084"/>
              <a:ext cx="9900000" cy="504056"/>
            </a:xfrm>
            <a:prstGeom prst="rect">
              <a:avLst/>
            </a:prstGeom>
            <a:noFill/>
            <a:ln w="12700" cap="flat" cmpd="sng" algn="ctr">
              <a:solidFill>
                <a:schemeClr val="accent2">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lstStyle/>
            <a:p>
              <a:pPr algn="ctr"/>
              <a:endParaRPr/>
            </a:p>
          </p:txBody>
        </p:sp>
        <p:sp>
          <p:nvSpPr>
            <p:cNvPr id="10" name="íṩľídé">
              <a:extLst>
                <a:ext uri="{FF2B5EF4-FFF2-40B4-BE49-F238E27FC236}">
                  <a16:creationId xmlns:a16="http://schemas.microsoft.com/office/drawing/2014/main" id="{F7C67A35-8F00-4203-BF52-4B5277BBD14D}"/>
                </a:ext>
              </a:extLst>
            </p:cNvPr>
            <p:cNvSpPr/>
            <p:nvPr/>
          </p:nvSpPr>
          <p:spPr bwMode="auto">
            <a:xfrm>
              <a:off x="1146000" y="3552603"/>
              <a:ext cx="9900000" cy="504056"/>
            </a:xfrm>
            <a:prstGeom prst="rect">
              <a:avLst/>
            </a:prstGeom>
            <a:noFill/>
            <a:ln w="12700" cap="flat" cmpd="sng" algn="ctr">
              <a:solidFill>
                <a:schemeClr val="accent3">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lstStyle/>
            <a:p>
              <a:pPr algn="ctr"/>
              <a:endParaRPr/>
            </a:p>
          </p:txBody>
        </p:sp>
        <p:sp>
          <p:nvSpPr>
            <p:cNvPr id="11" name="íŝlïdê">
              <a:extLst>
                <a:ext uri="{FF2B5EF4-FFF2-40B4-BE49-F238E27FC236}">
                  <a16:creationId xmlns:a16="http://schemas.microsoft.com/office/drawing/2014/main" id="{634D196C-A26E-49BE-AEC5-6768CE63572A}"/>
                </a:ext>
              </a:extLst>
            </p:cNvPr>
            <p:cNvSpPr/>
            <p:nvPr/>
          </p:nvSpPr>
          <p:spPr bwMode="auto">
            <a:xfrm>
              <a:off x="1146000" y="4312122"/>
              <a:ext cx="9900000" cy="504056"/>
            </a:xfrm>
            <a:prstGeom prst="rect">
              <a:avLst/>
            </a:prstGeom>
            <a:noFill/>
            <a:ln w="12700" cap="flat" cmpd="sng" algn="ctr">
              <a:solidFill>
                <a:schemeClr val="accent4">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lstStyle/>
            <a:p>
              <a:pPr algn="ctr"/>
              <a:endParaRPr/>
            </a:p>
          </p:txBody>
        </p:sp>
        <p:sp>
          <p:nvSpPr>
            <p:cNvPr id="12" name="îs1idé">
              <a:extLst>
                <a:ext uri="{FF2B5EF4-FFF2-40B4-BE49-F238E27FC236}">
                  <a16:creationId xmlns:a16="http://schemas.microsoft.com/office/drawing/2014/main" id="{CA9DB211-25F8-4163-8556-EBFC7C24DCB7}"/>
                </a:ext>
              </a:extLst>
            </p:cNvPr>
            <p:cNvSpPr/>
            <p:nvPr/>
          </p:nvSpPr>
          <p:spPr bwMode="auto">
            <a:xfrm>
              <a:off x="1146000" y="5071640"/>
              <a:ext cx="9900000" cy="504056"/>
            </a:xfrm>
            <a:prstGeom prst="rect">
              <a:avLst/>
            </a:prstGeom>
            <a:noFill/>
            <a:ln w="12700" cap="flat" cmpd="sng" algn="ctr">
              <a:solidFill>
                <a:schemeClr val="accent5">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lstStyle/>
            <a:p>
              <a:pPr algn="ctr"/>
              <a:endParaRPr/>
            </a:p>
          </p:txBody>
        </p:sp>
        <p:sp>
          <p:nvSpPr>
            <p:cNvPr id="13" name="îšḻïḑe">
              <a:extLst>
                <a:ext uri="{FF2B5EF4-FFF2-40B4-BE49-F238E27FC236}">
                  <a16:creationId xmlns:a16="http://schemas.microsoft.com/office/drawing/2014/main" id="{310E7423-E922-4D6B-9ADF-CE78FD4C8EDA}"/>
                </a:ext>
              </a:extLst>
            </p:cNvPr>
            <p:cNvSpPr/>
            <p:nvPr/>
          </p:nvSpPr>
          <p:spPr bwMode="auto">
            <a:xfrm>
              <a:off x="1146000" y="2033566"/>
              <a:ext cx="1363776" cy="504056"/>
            </a:xfrm>
            <a:prstGeom prst="rect">
              <a:avLst/>
            </a:prstGeom>
            <a:noFill/>
            <a:ln w="19050">
              <a:noFill/>
              <a:round/>
              <a:headEnd/>
              <a:tailE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1" forceAA="0" compatLnSpc="1">
              <a:prstTxWarp prst="textNoShape">
                <a:avLst/>
              </a:prstTxWarp>
              <a:normAutofit/>
            </a:bodyPr>
            <a:lstStyle/>
            <a:p>
              <a:pPr algn="ctr"/>
              <a:r>
                <a:rPr lang="en-US" altLang="zh-CN" sz="2400" dirty="0">
                  <a:solidFill>
                    <a:schemeClr val="accent1">
                      <a:lumMod val="100000"/>
                    </a:schemeClr>
                  </a:solidFill>
                  <a:latin typeface="Impact" panose="020B0806030902050204" pitchFamily="34" charset="0"/>
                </a:rPr>
                <a:t>01</a:t>
              </a:r>
            </a:p>
          </p:txBody>
        </p:sp>
        <p:sp>
          <p:nvSpPr>
            <p:cNvPr id="14" name="îṧlide">
              <a:extLst>
                <a:ext uri="{FF2B5EF4-FFF2-40B4-BE49-F238E27FC236}">
                  <a16:creationId xmlns:a16="http://schemas.microsoft.com/office/drawing/2014/main" id="{EFA2F8D2-DC58-448A-A3E8-4EB3C56BEAE2}"/>
                </a:ext>
              </a:extLst>
            </p:cNvPr>
            <p:cNvSpPr/>
            <p:nvPr/>
          </p:nvSpPr>
          <p:spPr bwMode="auto">
            <a:xfrm>
              <a:off x="1146000" y="2793084"/>
              <a:ext cx="1363776" cy="504056"/>
            </a:xfrm>
            <a:prstGeom prst="rect">
              <a:avLst/>
            </a:prstGeom>
            <a:noFill/>
            <a:ln w="19050">
              <a:noFill/>
              <a:round/>
              <a:headEnd/>
              <a:tailEnd/>
            </a:ln>
          </p:spPr>
          <p:txBody>
            <a:bodyPr rot="0" spcFirstLastPara="0" vert="horz" wrap="none" lIns="91440" tIns="45720" rIns="91440" bIns="45720" anchor="ctr" anchorCtr="1" forceAA="0" compatLnSpc="1">
              <a:prstTxWarp prst="textNoShape">
                <a:avLst/>
              </a:prstTxWarp>
              <a:normAutofit/>
            </a:bodyPr>
            <a:lstStyle/>
            <a:p>
              <a:pPr algn="ctr"/>
              <a:r>
                <a:rPr lang="en-US" altLang="zh-CN" sz="2400">
                  <a:solidFill>
                    <a:schemeClr val="accent2">
                      <a:lumMod val="100000"/>
                    </a:schemeClr>
                  </a:solidFill>
                  <a:latin typeface="Impact" panose="020B0806030902050204" pitchFamily="34" charset="0"/>
                </a:rPr>
                <a:t>02</a:t>
              </a:r>
            </a:p>
          </p:txBody>
        </p:sp>
        <p:sp>
          <p:nvSpPr>
            <p:cNvPr id="15" name="íṣḷïďe">
              <a:extLst>
                <a:ext uri="{FF2B5EF4-FFF2-40B4-BE49-F238E27FC236}">
                  <a16:creationId xmlns:a16="http://schemas.microsoft.com/office/drawing/2014/main" id="{E2B748B0-EADD-4008-8D30-E31A6285C292}"/>
                </a:ext>
              </a:extLst>
            </p:cNvPr>
            <p:cNvSpPr/>
            <p:nvPr/>
          </p:nvSpPr>
          <p:spPr bwMode="auto">
            <a:xfrm>
              <a:off x="1146000" y="3552602"/>
              <a:ext cx="1363776" cy="504056"/>
            </a:xfrm>
            <a:prstGeom prst="rect">
              <a:avLst/>
            </a:prstGeom>
            <a:noFill/>
            <a:ln w="19050">
              <a:noFill/>
              <a:round/>
              <a:headEnd/>
              <a:tailEnd/>
            </a:ln>
          </p:spPr>
          <p:txBody>
            <a:bodyPr rot="0" spcFirstLastPara="0" vert="horz" wrap="none" lIns="91440" tIns="45720" rIns="91440" bIns="45720" anchor="ctr" anchorCtr="1" forceAA="0" compatLnSpc="1">
              <a:prstTxWarp prst="textNoShape">
                <a:avLst/>
              </a:prstTxWarp>
              <a:normAutofit/>
            </a:bodyPr>
            <a:lstStyle/>
            <a:p>
              <a:pPr algn="ctr"/>
              <a:r>
                <a:rPr lang="en-US" altLang="zh-CN" sz="2400">
                  <a:solidFill>
                    <a:schemeClr val="accent3">
                      <a:lumMod val="100000"/>
                    </a:schemeClr>
                  </a:solidFill>
                  <a:latin typeface="Impact" panose="020B0806030902050204" pitchFamily="34" charset="0"/>
                </a:rPr>
                <a:t>03</a:t>
              </a:r>
            </a:p>
          </p:txBody>
        </p:sp>
        <p:sp>
          <p:nvSpPr>
            <p:cNvPr id="16" name="íśľíḋé">
              <a:extLst>
                <a:ext uri="{FF2B5EF4-FFF2-40B4-BE49-F238E27FC236}">
                  <a16:creationId xmlns:a16="http://schemas.microsoft.com/office/drawing/2014/main" id="{AC59E99E-E519-401A-A9DA-E2D9F3FCCCB4}"/>
                </a:ext>
              </a:extLst>
            </p:cNvPr>
            <p:cNvSpPr/>
            <p:nvPr/>
          </p:nvSpPr>
          <p:spPr bwMode="auto">
            <a:xfrm>
              <a:off x="1146000" y="4312120"/>
              <a:ext cx="1363776" cy="504056"/>
            </a:xfrm>
            <a:prstGeom prst="rect">
              <a:avLst/>
            </a:prstGeom>
            <a:noFill/>
            <a:ln w="19050">
              <a:noFill/>
              <a:round/>
              <a:headEnd/>
              <a:tailEnd/>
            </a:ln>
          </p:spPr>
          <p:txBody>
            <a:bodyPr rot="0" spcFirstLastPara="0" vert="horz" wrap="none" lIns="91440" tIns="45720" rIns="91440" bIns="45720" anchor="ctr" anchorCtr="1" forceAA="0" compatLnSpc="1">
              <a:prstTxWarp prst="textNoShape">
                <a:avLst/>
              </a:prstTxWarp>
              <a:normAutofit/>
            </a:bodyPr>
            <a:lstStyle/>
            <a:p>
              <a:pPr algn="ctr"/>
              <a:r>
                <a:rPr lang="en-US" altLang="zh-CN" sz="2400">
                  <a:solidFill>
                    <a:schemeClr val="accent4">
                      <a:lumMod val="100000"/>
                    </a:schemeClr>
                  </a:solidFill>
                  <a:latin typeface="Impact" panose="020B0806030902050204" pitchFamily="34" charset="0"/>
                </a:rPr>
                <a:t>04</a:t>
              </a:r>
            </a:p>
          </p:txBody>
        </p:sp>
        <p:sp>
          <p:nvSpPr>
            <p:cNvPr id="17" name="išḻiďè">
              <a:extLst>
                <a:ext uri="{FF2B5EF4-FFF2-40B4-BE49-F238E27FC236}">
                  <a16:creationId xmlns:a16="http://schemas.microsoft.com/office/drawing/2014/main" id="{76240107-7681-4C54-8C47-4930F9FD71B9}"/>
                </a:ext>
              </a:extLst>
            </p:cNvPr>
            <p:cNvSpPr/>
            <p:nvPr/>
          </p:nvSpPr>
          <p:spPr bwMode="auto">
            <a:xfrm>
              <a:off x="1146000" y="5071638"/>
              <a:ext cx="1363776" cy="504056"/>
            </a:xfrm>
            <a:prstGeom prst="rect">
              <a:avLst/>
            </a:prstGeom>
            <a:noFill/>
            <a:ln w="19050">
              <a:noFill/>
              <a:round/>
              <a:headEnd/>
              <a:tailEnd/>
            </a:ln>
          </p:spPr>
          <p:txBody>
            <a:bodyPr rot="0" spcFirstLastPara="0" vert="horz" wrap="none" lIns="91440" tIns="45720" rIns="91440" bIns="45720" anchor="ctr" anchorCtr="1" forceAA="0" compatLnSpc="1">
              <a:prstTxWarp prst="textNoShape">
                <a:avLst/>
              </a:prstTxWarp>
              <a:normAutofit/>
            </a:bodyPr>
            <a:lstStyle/>
            <a:p>
              <a:pPr algn="ctr"/>
              <a:r>
                <a:rPr lang="en-US" altLang="zh-CN" sz="2400">
                  <a:solidFill>
                    <a:schemeClr val="accent5">
                      <a:lumMod val="100000"/>
                    </a:schemeClr>
                  </a:solidFill>
                  <a:latin typeface="Impact" panose="020B0806030902050204" pitchFamily="34" charset="0"/>
                </a:rPr>
                <a:t>05</a:t>
              </a:r>
            </a:p>
          </p:txBody>
        </p:sp>
        <p:cxnSp>
          <p:nvCxnSpPr>
            <p:cNvPr id="18" name="直接连接符 17">
              <a:extLst>
                <a:ext uri="{FF2B5EF4-FFF2-40B4-BE49-F238E27FC236}">
                  <a16:creationId xmlns:a16="http://schemas.microsoft.com/office/drawing/2014/main" id="{D814D919-3E38-4C0D-8550-72ED7F214798}"/>
                </a:ext>
              </a:extLst>
            </p:cNvPr>
            <p:cNvCxnSpPr/>
            <p:nvPr/>
          </p:nvCxnSpPr>
          <p:spPr>
            <a:xfrm>
              <a:off x="2509776" y="2065209"/>
              <a:ext cx="0" cy="440770"/>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4FD69B78-812A-4D5B-AE77-507EA02BBCF5}"/>
                </a:ext>
              </a:extLst>
            </p:cNvPr>
            <p:cNvCxnSpPr/>
            <p:nvPr/>
          </p:nvCxnSpPr>
          <p:spPr>
            <a:xfrm>
              <a:off x="2509776" y="2824727"/>
              <a:ext cx="0" cy="440770"/>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B0E4AB58-3CAA-4C37-80DD-E852A1F80B9F}"/>
                </a:ext>
              </a:extLst>
            </p:cNvPr>
            <p:cNvCxnSpPr/>
            <p:nvPr/>
          </p:nvCxnSpPr>
          <p:spPr>
            <a:xfrm>
              <a:off x="2509776" y="3584245"/>
              <a:ext cx="0" cy="440770"/>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C634C24-C4E1-40FB-B06E-AD962C8A1CC0}"/>
                </a:ext>
              </a:extLst>
            </p:cNvPr>
            <p:cNvCxnSpPr/>
            <p:nvPr/>
          </p:nvCxnSpPr>
          <p:spPr>
            <a:xfrm>
              <a:off x="2509776" y="4343763"/>
              <a:ext cx="0" cy="440770"/>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CD777E98-2649-4E4E-947F-4DFD8B9C7D8C}"/>
                </a:ext>
              </a:extLst>
            </p:cNvPr>
            <p:cNvCxnSpPr/>
            <p:nvPr/>
          </p:nvCxnSpPr>
          <p:spPr>
            <a:xfrm>
              <a:off x="2509776" y="5103281"/>
              <a:ext cx="0" cy="440770"/>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íšḷíḑé">
              <a:extLst>
                <a:ext uri="{FF2B5EF4-FFF2-40B4-BE49-F238E27FC236}">
                  <a16:creationId xmlns:a16="http://schemas.microsoft.com/office/drawing/2014/main" id="{3DFF3B8D-21CC-452D-A8F5-D678901A9838}"/>
                </a:ext>
              </a:extLst>
            </p:cNvPr>
            <p:cNvSpPr/>
            <p:nvPr/>
          </p:nvSpPr>
          <p:spPr bwMode="auto">
            <a:xfrm>
              <a:off x="2901000" y="2033566"/>
              <a:ext cx="8144999" cy="504056"/>
            </a:xfrm>
            <a:prstGeom prst="rect">
              <a:avLst/>
            </a:prstGeom>
            <a:noFill/>
            <a:ln w="19050">
              <a:noFill/>
              <a:round/>
              <a:headEnd/>
              <a:tailE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prstTxWarp prst="textNoShape">
                <a:avLst/>
              </a:prstTxWarp>
              <a:normAutofit/>
            </a:bodyPr>
            <a:lstStyle/>
            <a:p>
              <a:r>
                <a:rPr lang="en-US" altLang="zh-CN" sz="1400" dirty="0"/>
                <a:t>Problem </a:t>
              </a:r>
              <a:r>
                <a:rPr lang="en-US" altLang="zh-CN" sz="1400" dirty="0" smtClean="0"/>
                <a:t>Formulation</a:t>
              </a:r>
              <a:endParaRPr lang="zh-CN" altLang="en-US" sz="1200" dirty="0">
                <a:solidFill>
                  <a:schemeClr val="bg1"/>
                </a:solidFill>
              </a:endParaRPr>
            </a:p>
          </p:txBody>
        </p:sp>
        <p:sp>
          <p:nvSpPr>
            <p:cNvPr id="24" name="íṥḻíḓe">
              <a:extLst>
                <a:ext uri="{FF2B5EF4-FFF2-40B4-BE49-F238E27FC236}">
                  <a16:creationId xmlns:a16="http://schemas.microsoft.com/office/drawing/2014/main" id="{EB5CF8BB-3CA0-44FF-BFC9-648E2E535576}"/>
                </a:ext>
              </a:extLst>
            </p:cNvPr>
            <p:cNvSpPr/>
            <p:nvPr/>
          </p:nvSpPr>
          <p:spPr bwMode="auto">
            <a:xfrm>
              <a:off x="2901000" y="2793084"/>
              <a:ext cx="8144999" cy="504056"/>
            </a:xfrm>
            <a:prstGeom prst="rect">
              <a:avLst/>
            </a:prstGeom>
            <a:noFill/>
            <a:ln w="19050">
              <a:noFill/>
              <a:round/>
              <a:headEnd/>
              <a:tailE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prstTxWarp prst="textNoShape">
                <a:avLst/>
              </a:prstTxWarp>
              <a:normAutofit/>
            </a:bodyPr>
            <a:lstStyle/>
            <a:p>
              <a:r>
                <a:rPr lang="en-US" altLang="zh-CN" sz="1400" dirty="0"/>
                <a:t>Related work</a:t>
              </a:r>
              <a:endParaRPr lang="zh-CN" altLang="en-US" sz="1200" dirty="0">
                <a:solidFill>
                  <a:schemeClr val="bg1"/>
                </a:solidFill>
              </a:endParaRPr>
            </a:p>
          </p:txBody>
        </p:sp>
        <p:sp>
          <p:nvSpPr>
            <p:cNvPr id="25" name="íṩļiḍè">
              <a:extLst>
                <a:ext uri="{FF2B5EF4-FFF2-40B4-BE49-F238E27FC236}">
                  <a16:creationId xmlns:a16="http://schemas.microsoft.com/office/drawing/2014/main" id="{ACDD50F9-7BC9-435C-808C-DC4AF2A47AC8}"/>
                </a:ext>
              </a:extLst>
            </p:cNvPr>
            <p:cNvSpPr/>
            <p:nvPr/>
          </p:nvSpPr>
          <p:spPr bwMode="auto">
            <a:xfrm>
              <a:off x="2901000" y="3552602"/>
              <a:ext cx="8144999" cy="504056"/>
            </a:xfrm>
            <a:prstGeom prst="rect">
              <a:avLst/>
            </a:prstGeom>
            <a:noFill/>
            <a:ln w="19050">
              <a:noFill/>
              <a:round/>
              <a:headEnd/>
              <a:tailE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prstTxWarp prst="textNoShape">
                <a:avLst/>
              </a:prstTxWarp>
              <a:normAutofit/>
            </a:bodyPr>
            <a:lstStyle/>
            <a:p>
              <a:r>
                <a:rPr lang="en-US" altLang="zh-CN" sz="1400" dirty="0"/>
                <a:t>Methodology</a:t>
              </a:r>
              <a:endParaRPr lang="zh-CN" altLang="en-US" sz="1200" dirty="0">
                <a:solidFill>
                  <a:schemeClr val="bg1"/>
                </a:solidFill>
              </a:endParaRPr>
            </a:p>
          </p:txBody>
        </p:sp>
        <p:sp>
          <p:nvSpPr>
            <p:cNvPr id="26" name="iŝlïḑê">
              <a:extLst>
                <a:ext uri="{FF2B5EF4-FFF2-40B4-BE49-F238E27FC236}">
                  <a16:creationId xmlns:a16="http://schemas.microsoft.com/office/drawing/2014/main" id="{EEF58507-B1F6-44E6-84C4-96F3BC31B328}"/>
                </a:ext>
              </a:extLst>
            </p:cNvPr>
            <p:cNvSpPr/>
            <p:nvPr/>
          </p:nvSpPr>
          <p:spPr bwMode="auto">
            <a:xfrm>
              <a:off x="2901000" y="4312120"/>
              <a:ext cx="8144999" cy="504056"/>
            </a:xfrm>
            <a:prstGeom prst="rect">
              <a:avLst/>
            </a:prstGeom>
            <a:noFill/>
            <a:ln w="19050">
              <a:noFill/>
              <a:round/>
              <a:headEnd/>
              <a:tailE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prstTxWarp prst="textNoShape">
                <a:avLst/>
              </a:prstTxWarp>
              <a:normAutofit/>
            </a:bodyPr>
            <a:lstStyle/>
            <a:p>
              <a:r>
                <a:rPr lang="en-US" altLang="zh-CN" sz="1400" dirty="0" smtClean="0"/>
                <a:t>Timetable Formulation </a:t>
              </a:r>
              <a:endParaRPr lang="zh-CN" altLang="en-US" sz="1400" b="1" dirty="0">
                <a:solidFill>
                  <a:schemeClr val="bg1"/>
                </a:solidFill>
              </a:endParaRPr>
            </a:p>
          </p:txBody>
        </p:sp>
        <p:sp>
          <p:nvSpPr>
            <p:cNvPr id="27" name="íṡļíḑé">
              <a:extLst>
                <a:ext uri="{FF2B5EF4-FFF2-40B4-BE49-F238E27FC236}">
                  <a16:creationId xmlns:a16="http://schemas.microsoft.com/office/drawing/2014/main" id="{BC5A2DBE-4064-43E9-84EE-97B1636A0447}"/>
                </a:ext>
              </a:extLst>
            </p:cNvPr>
            <p:cNvSpPr/>
            <p:nvPr/>
          </p:nvSpPr>
          <p:spPr bwMode="auto">
            <a:xfrm>
              <a:off x="2901000" y="5071638"/>
              <a:ext cx="8144999" cy="504056"/>
            </a:xfrm>
            <a:prstGeom prst="rect">
              <a:avLst/>
            </a:prstGeom>
            <a:noFill/>
            <a:ln w="19050">
              <a:noFill/>
              <a:round/>
              <a:headEnd/>
              <a:tailE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prstTxWarp prst="textNoShape">
                <a:avLst/>
              </a:prstTxWarp>
              <a:normAutofit/>
            </a:bodyPr>
            <a:lstStyle/>
            <a:p>
              <a:r>
                <a:rPr lang="en-US" altLang="zh-CN" sz="1400" dirty="0" smtClean="0"/>
                <a:t>Experiment Design</a:t>
              </a:r>
              <a:endParaRPr lang="en-US" altLang="zh-CN" sz="1400" dirty="0"/>
            </a:p>
          </p:txBody>
        </p:sp>
      </p:grpSp>
    </p:spTree>
    <p:extLst>
      <p:ext uri="{BB962C8B-B14F-4D97-AF65-F5344CB8AC3E}">
        <p14:creationId xmlns:p14="http://schemas.microsoft.com/office/powerpoint/2010/main" val="41278998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280089" y="305255"/>
            <a:ext cx="4535055" cy="656792"/>
          </a:xfrm>
        </p:spPr>
        <p:txBody>
          <a:bodyPr>
            <a:normAutofit/>
          </a:bodyPr>
          <a:lstStyle/>
          <a:p>
            <a:r>
              <a:rPr lang="en-US" altLang="zh-CN" dirty="0"/>
              <a:t>Problem Formulation</a:t>
            </a:r>
            <a:endParaRPr lang="zh-CN" altLang="en-US" sz="2000" dirty="0">
              <a:solidFill>
                <a:schemeClr val="bg1"/>
              </a:solidFill>
            </a:endParaRPr>
          </a:p>
        </p:txBody>
      </p:sp>
      <p:sp>
        <p:nvSpPr>
          <p:cNvPr id="12" name="文本框 11">
            <a:extLst>
              <a:ext uri="{FF2B5EF4-FFF2-40B4-BE49-F238E27FC236}">
                <a16:creationId xmlns:a16="http://schemas.microsoft.com/office/drawing/2014/main" id="{10D8F314-1ED1-4FCC-915C-4581886FCD65}"/>
              </a:ext>
            </a:extLst>
          </p:cNvPr>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/01</a:t>
            </a:r>
            <a:endParaRPr lang="zh-CN" altLang="en-US" spc="100" dirty="0">
              <a:solidFill>
                <a:schemeClr val="bg1"/>
              </a:solidFill>
              <a:latin typeface="Impact" panose="020B0806030902050204" pitchFamily="34" charset="0"/>
              <a:cs typeface="Arial" panose="020B0604020202020204" pitchFamily="34" charset="0"/>
            </a:endParaRPr>
          </a:p>
        </p:txBody>
      </p:sp>
      <p:sp>
        <p:nvSpPr>
          <p:cNvPr id="4" name="文本框 3"/>
          <p:cNvSpPr txBox="1"/>
          <p:nvPr/>
        </p:nvSpPr>
        <p:spPr>
          <a:xfrm>
            <a:off x="601363" y="1095633"/>
            <a:ext cx="6837405" cy="369332"/>
          </a:xfrm>
          <a:prstGeom prst="rect">
            <a:avLst/>
          </a:prstGeom>
          <a:noFill/>
        </p:spPr>
        <p:txBody>
          <a:bodyPr wrap="square" rtlCol="0">
            <a:spAutoFit/>
          </a:bodyPr>
          <a:lstStyle/>
          <a:p>
            <a:r>
              <a:rPr lang="zh-CN" altLang="en-US" dirty="0"/>
              <a:t>软件系统</a:t>
            </a:r>
            <a:r>
              <a:rPr lang="zh-CN" altLang="en-US" dirty="0" smtClean="0"/>
              <a:t>中克隆代码的检测与管理是软件工程中的基本问题之一。</a:t>
            </a:r>
            <a:endParaRPr lang="zh-CN" altLang="en-US" dirty="0"/>
          </a:p>
        </p:txBody>
      </p:sp>
      <p:sp>
        <p:nvSpPr>
          <p:cNvPr id="8" name="文本框 7"/>
          <p:cNvSpPr txBox="1"/>
          <p:nvPr/>
        </p:nvSpPr>
        <p:spPr>
          <a:xfrm>
            <a:off x="601363" y="1598551"/>
            <a:ext cx="8839200" cy="646331"/>
          </a:xfrm>
          <a:prstGeom prst="rect">
            <a:avLst/>
          </a:prstGeom>
          <a:noFill/>
        </p:spPr>
        <p:txBody>
          <a:bodyPr wrap="square" rtlCol="0">
            <a:spAutoFit/>
          </a:bodyPr>
          <a:lstStyle/>
          <a:p>
            <a:r>
              <a:rPr lang="zh-CN" altLang="en-US" dirty="0" smtClean="0"/>
              <a:t>程序员为了提高开发效率经常对软件系统的源代码进行拷贝粘贴及修改，这种重用机制通常会导致在源代码中出现很多相同或相似的代码段，这类代码段被称为克隆代码</a:t>
            </a:r>
            <a:endParaRPr lang="zh-CN" altLang="en-US" dirty="0"/>
          </a:p>
        </p:txBody>
      </p:sp>
      <p:sp>
        <p:nvSpPr>
          <p:cNvPr id="9" name="文本框 8"/>
          <p:cNvSpPr txBox="1"/>
          <p:nvPr/>
        </p:nvSpPr>
        <p:spPr>
          <a:xfrm>
            <a:off x="807308" y="2624791"/>
            <a:ext cx="6400800"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克隆代码导致源代码的规模增大即冗余，增加了资源的需求，这对嵌入式系统和手持设备的影响尤为明显。</a:t>
            </a: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en-US" dirty="0" smtClean="0"/>
              <a:t>克隆一段含有未知</a:t>
            </a:r>
            <a:r>
              <a:rPr lang="en-US" altLang="zh-CN" dirty="0" smtClean="0"/>
              <a:t>BUG</a:t>
            </a:r>
            <a:r>
              <a:rPr lang="zh-CN" altLang="en-US" dirty="0" smtClean="0"/>
              <a:t>的代码</a:t>
            </a:r>
            <a:r>
              <a:rPr lang="en-US" altLang="zh-CN" dirty="0" smtClean="0"/>
              <a:t>,</a:t>
            </a:r>
            <a:r>
              <a:rPr lang="zh-CN" altLang="en-US" dirty="0" smtClean="0"/>
              <a:t>可能会导致</a:t>
            </a:r>
            <a:r>
              <a:rPr lang="en-US" altLang="zh-CN" dirty="0" smtClean="0"/>
              <a:t>BUG</a:t>
            </a:r>
            <a:r>
              <a:rPr lang="zh-CN" altLang="en-US" dirty="0" smtClean="0"/>
              <a:t>的繁育。</a:t>
            </a: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en-US" dirty="0"/>
              <a:t>维护</a:t>
            </a:r>
            <a:r>
              <a:rPr lang="zh-CN" altLang="en-US" dirty="0" smtClean="0"/>
              <a:t>者修改一段代码时</a:t>
            </a:r>
            <a:r>
              <a:rPr lang="en-US" altLang="zh-CN" dirty="0" smtClean="0"/>
              <a:t>,</a:t>
            </a:r>
            <a:r>
              <a:rPr lang="zh-CN" altLang="en-US" dirty="0" smtClean="0"/>
              <a:t>需对这段代码的所有克隆进行一致的修改</a:t>
            </a:r>
            <a:r>
              <a:rPr lang="en-US" altLang="zh-CN" dirty="0" smtClean="0"/>
              <a:t>,</a:t>
            </a:r>
            <a:r>
              <a:rPr lang="zh-CN" altLang="en-US" dirty="0" smtClean="0"/>
              <a:t>若修改不一致则会引入新的</a:t>
            </a:r>
            <a:r>
              <a:rPr lang="en-US" altLang="zh-CN" dirty="0" smtClean="0"/>
              <a:t>BUG</a:t>
            </a:r>
            <a:r>
              <a:rPr lang="zh-CN" altLang="en-US" dirty="0" smtClean="0"/>
              <a:t>。</a:t>
            </a:r>
            <a:endParaRPr lang="zh-CN" altLang="en-US" dirty="0"/>
          </a:p>
        </p:txBody>
      </p:sp>
      <p:sp>
        <p:nvSpPr>
          <p:cNvPr id="10" name="文本框 9"/>
          <p:cNvSpPr txBox="1"/>
          <p:nvPr/>
        </p:nvSpPr>
        <p:spPr>
          <a:xfrm>
            <a:off x="601363" y="5296527"/>
            <a:ext cx="7463480" cy="1015663"/>
          </a:xfrm>
          <a:prstGeom prst="rect">
            <a:avLst/>
          </a:prstGeom>
          <a:noFill/>
        </p:spPr>
        <p:txBody>
          <a:bodyPr wrap="square" rtlCol="0">
            <a:spAutoFit/>
          </a:bodyPr>
          <a:lstStyle/>
          <a:p>
            <a:r>
              <a:rPr lang="en-US" altLang="zh-CN" sz="2000" dirty="0"/>
              <a:t>Software clone detection, aiming at identifying out code fragments with similar functionalities, has played an important role in software maintenance and evolution.</a:t>
            </a:r>
            <a:endParaRPr lang="zh-CN" altLang="en-US" sz="2000" dirty="0"/>
          </a:p>
        </p:txBody>
      </p:sp>
    </p:spTree>
    <p:extLst>
      <p:ext uri="{BB962C8B-B14F-4D97-AF65-F5344CB8AC3E}">
        <p14:creationId xmlns:p14="http://schemas.microsoft.com/office/powerpoint/2010/main" val="2371597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Problem Formulation</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a:t>
            </a:fld>
            <a:endParaRPr lang="zh-CN" altLang="en-US"/>
          </a:p>
        </p:txBody>
      </p:sp>
      <p:grpSp>
        <p:nvGrpSpPr>
          <p:cNvPr id="5" name="6a600ea8-4c8b-4f96-a0de-9b614569904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3157520" y="244184"/>
            <a:ext cx="13710441" cy="4681880"/>
            <a:chOff x="670718" y="1323203"/>
            <a:chExt cx="11215561" cy="4681880"/>
          </a:xfrm>
        </p:grpSpPr>
        <p:sp>
          <p:nvSpPr>
            <p:cNvPr id="7" name="iSlíḋé">
              <a:extLst/>
            </p:cNvPr>
            <p:cNvSpPr/>
            <p:nvPr/>
          </p:nvSpPr>
          <p:spPr bwMode="auto">
            <a:xfrm>
              <a:off x="7632837" y="5106945"/>
              <a:ext cx="936104" cy="846627"/>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chemeClr val="bg1">
                <a:lumMod val="75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cxnSp>
          <p:nvCxnSpPr>
            <p:cNvPr id="8" name="直接连接符 7"/>
            <p:cNvCxnSpPr/>
            <p:nvPr/>
          </p:nvCxnSpPr>
          <p:spPr>
            <a:xfrm>
              <a:off x="4584626" y="3405883"/>
              <a:ext cx="0" cy="2599200"/>
            </a:xfrm>
            <a:prstGeom prst="line">
              <a:avLst/>
            </a:prstGeom>
            <a:ln w="3175" cap="rnd">
              <a:solidFill>
                <a:schemeClr val="bg1">
                  <a:lumMod val="75000"/>
                </a:schemeClr>
              </a:solidFill>
              <a:round/>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9" name="ïSḻïḍe">
              <a:extLst/>
            </p:cNvPr>
            <p:cNvSpPr/>
            <p:nvPr/>
          </p:nvSpPr>
          <p:spPr bwMode="auto">
            <a:xfrm>
              <a:off x="5266466" y="5106946"/>
              <a:ext cx="936104" cy="846627"/>
            </a:xfrm>
            <a:custGeom>
              <a:avLst/>
              <a:gdLst>
                <a:gd name="connsiteX0" fmla="*/ 139649 w 606580"/>
                <a:gd name="connsiteY0" fmla="*/ 323260 h 605592"/>
                <a:gd name="connsiteX1" fmla="*/ 274852 w 606580"/>
                <a:gd name="connsiteY1" fmla="*/ 323260 h 605592"/>
                <a:gd name="connsiteX2" fmla="*/ 274852 w 606580"/>
                <a:gd name="connsiteY2" fmla="*/ 349440 h 605592"/>
                <a:gd name="connsiteX3" fmla="*/ 139649 w 606580"/>
                <a:gd name="connsiteY3" fmla="*/ 349440 h 605592"/>
                <a:gd name="connsiteX4" fmla="*/ 66294 w 606580"/>
                <a:gd name="connsiteY4" fmla="*/ 26233 h 605592"/>
                <a:gd name="connsiteX5" fmla="*/ 66294 w 606580"/>
                <a:gd name="connsiteY5" fmla="*/ 375703 h 605592"/>
                <a:gd name="connsiteX6" fmla="*/ 540286 w 606580"/>
                <a:gd name="connsiteY6" fmla="*/ 375703 h 605592"/>
                <a:gd name="connsiteX7" fmla="*/ 540286 w 606580"/>
                <a:gd name="connsiteY7" fmla="*/ 26233 h 605592"/>
                <a:gd name="connsiteX8" fmla="*/ 39925 w 606580"/>
                <a:gd name="connsiteY8" fmla="*/ 0 h 605592"/>
                <a:gd name="connsiteX9" fmla="*/ 566655 w 606580"/>
                <a:gd name="connsiteY9" fmla="*/ 0 h 605592"/>
                <a:gd name="connsiteX10" fmla="*/ 566655 w 606580"/>
                <a:gd name="connsiteY10" fmla="*/ 375703 h 605592"/>
                <a:gd name="connsiteX11" fmla="*/ 606580 w 606580"/>
                <a:gd name="connsiteY11" fmla="*/ 375703 h 605592"/>
                <a:gd name="connsiteX12" fmla="*/ 606580 w 606580"/>
                <a:gd name="connsiteY12" fmla="*/ 401936 h 605592"/>
                <a:gd name="connsiteX13" fmla="*/ 373716 w 606580"/>
                <a:gd name="connsiteY13" fmla="*/ 401936 h 605592"/>
                <a:gd name="connsiteX14" fmla="*/ 413269 w 606580"/>
                <a:gd name="connsiteY14" fmla="*/ 600587 h 605592"/>
                <a:gd name="connsiteX15" fmla="*/ 387364 w 606580"/>
                <a:gd name="connsiteY15" fmla="*/ 605592 h 605592"/>
                <a:gd name="connsiteX16" fmla="*/ 346790 w 606580"/>
                <a:gd name="connsiteY16" fmla="*/ 401936 h 605592"/>
                <a:gd name="connsiteX17" fmla="*/ 316521 w 606580"/>
                <a:gd name="connsiteY17" fmla="*/ 401936 h 605592"/>
                <a:gd name="connsiteX18" fmla="*/ 316521 w 606580"/>
                <a:gd name="connsiteY18" fmla="*/ 551828 h 605592"/>
                <a:gd name="connsiteX19" fmla="*/ 290059 w 606580"/>
                <a:gd name="connsiteY19" fmla="*/ 551828 h 605592"/>
                <a:gd name="connsiteX20" fmla="*/ 290059 w 606580"/>
                <a:gd name="connsiteY20" fmla="*/ 401936 h 605592"/>
                <a:gd name="connsiteX21" fmla="*/ 247163 w 606580"/>
                <a:gd name="connsiteY21" fmla="*/ 401936 h 605592"/>
                <a:gd name="connsiteX22" fmla="*/ 206588 w 606580"/>
                <a:gd name="connsiteY22" fmla="*/ 605592 h 605592"/>
                <a:gd name="connsiteX23" fmla="*/ 180591 w 606580"/>
                <a:gd name="connsiteY23" fmla="*/ 600494 h 605592"/>
                <a:gd name="connsiteX24" fmla="*/ 220237 w 606580"/>
                <a:gd name="connsiteY24" fmla="*/ 401936 h 605592"/>
                <a:gd name="connsiteX25" fmla="*/ 0 w 606580"/>
                <a:gd name="connsiteY25" fmla="*/ 401936 h 605592"/>
                <a:gd name="connsiteX26" fmla="*/ 0 w 606580"/>
                <a:gd name="connsiteY26" fmla="*/ 375703 h 605592"/>
                <a:gd name="connsiteX27" fmla="*/ 39925 w 606580"/>
                <a:gd name="connsiteY27" fmla="*/ 375703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6580" h="605592">
                  <a:moveTo>
                    <a:pt x="139649" y="323260"/>
                  </a:moveTo>
                  <a:lnTo>
                    <a:pt x="274852" y="323260"/>
                  </a:lnTo>
                  <a:lnTo>
                    <a:pt x="274852" y="349440"/>
                  </a:lnTo>
                  <a:lnTo>
                    <a:pt x="139649" y="349440"/>
                  </a:lnTo>
                  <a:close/>
                  <a:moveTo>
                    <a:pt x="66294" y="26233"/>
                  </a:moveTo>
                  <a:lnTo>
                    <a:pt x="66294" y="375703"/>
                  </a:lnTo>
                  <a:lnTo>
                    <a:pt x="540286" y="375703"/>
                  </a:lnTo>
                  <a:lnTo>
                    <a:pt x="540286" y="26233"/>
                  </a:lnTo>
                  <a:close/>
                  <a:moveTo>
                    <a:pt x="39925" y="0"/>
                  </a:moveTo>
                  <a:lnTo>
                    <a:pt x="566655" y="0"/>
                  </a:lnTo>
                  <a:lnTo>
                    <a:pt x="566655" y="375703"/>
                  </a:lnTo>
                  <a:lnTo>
                    <a:pt x="606580" y="375703"/>
                  </a:lnTo>
                  <a:lnTo>
                    <a:pt x="606580" y="401936"/>
                  </a:lnTo>
                  <a:lnTo>
                    <a:pt x="373716" y="401936"/>
                  </a:lnTo>
                  <a:lnTo>
                    <a:pt x="413269" y="600587"/>
                  </a:lnTo>
                  <a:lnTo>
                    <a:pt x="387364" y="605592"/>
                  </a:lnTo>
                  <a:lnTo>
                    <a:pt x="346790" y="401936"/>
                  </a:lnTo>
                  <a:lnTo>
                    <a:pt x="316521" y="401936"/>
                  </a:lnTo>
                  <a:lnTo>
                    <a:pt x="316521" y="551828"/>
                  </a:lnTo>
                  <a:lnTo>
                    <a:pt x="290059" y="551828"/>
                  </a:lnTo>
                  <a:lnTo>
                    <a:pt x="290059" y="401936"/>
                  </a:lnTo>
                  <a:lnTo>
                    <a:pt x="247163" y="401936"/>
                  </a:lnTo>
                  <a:lnTo>
                    <a:pt x="206588" y="605592"/>
                  </a:lnTo>
                  <a:lnTo>
                    <a:pt x="180591" y="600494"/>
                  </a:lnTo>
                  <a:lnTo>
                    <a:pt x="220237" y="401936"/>
                  </a:lnTo>
                  <a:lnTo>
                    <a:pt x="0" y="401936"/>
                  </a:lnTo>
                  <a:lnTo>
                    <a:pt x="0" y="375703"/>
                  </a:lnTo>
                  <a:lnTo>
                    <a:pt x="39925" y="375703"/>
                  </a:lnTo>
                  <a:close/>
                </a:path>
              </a:pathLst>
            </a:custGeom>
            <a:solidFill>
              <a:schemeClr val="accent1">
                <a:alpha val="9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cxnSp>
          <p:nvCxnSpPr>
            <p:cNvPr id="10" name="直接连接符 9"/>
            <p:cNvCxnSpPr/>
            <p:nvPr/>
          </p:nvCxnSpPr>
          <p:spPr>
            <a:xfrm>
              <a:off x="6928801" y="3405883"/>
              <a:ext cx="0" cy="2597318"/>
            </a:xfrm>
            <a:prstGeom prst="line">
              <a:avLst/>
            </a:prstGeom>
            <a:ln w="3175" cap="rnd">
              <a:solidFill>
                <a:schemeClr val="bg1">
                  <a:lumMod val="75000"/>
                </a:schemeClr>
              </a:solidFill>
              <a:round/>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11" name="iṡḻíḑê">
              <a:extLst/>
            </p:cNvPr>
            <p:cNvSpPr/>
            <p:nvPr/>
          </p:nvSpPr>
          <p:spPr bwMode="auto">
            <a:xfrm>
              <a:off x="9954816" y="5106947"/>
              <a:ext cx="936104" cy="846627"/>
            </a:xfrm>
            <a:custGeom>
              <a:avLst/>
              <a:gdLst>
                <a:gd name="connsiteX0" fmla="*/ 273426 w 607614"/>
                <a:gd name="connsiteY0" fmla="*/ 505887 h 546085"/>
                <a:gd name="connsiteX1" fmla="*/ 273426 w 607614"/>
                <a:gd name="connsiteY1" fmla="*/ 525607 h 546085"/>
                <a:gd name="connsiteX2" fmla="*/ 334188 w 607614"/>
                <a:gd name="connsiteY2" fmla="*/ 525607 h 546085"/>
                <a:gd name="connsiteX3" fmla="*/ 334188 w 607614"/>
                <a:gd name="connsiteY3" fmla="*/ 505887 h 546085"/>
                <a:gd name="connsiteX4" fmla="*/ 20507 w 607614"/>
                <a:gd name="connsiteY4" fmla="*/ 373917 h 546085"/>
                <a:gd name="connsiteX5" fmla="*/ 20507 w 607614"/>
                <a:gd name="connsiteY5" fmla="*/ 414873 h 546085"/>
                <a:gd name="connsiteX6" fmla="*/ 587107 w 607614"/>
                <a:gd name="connsiteY6" fmla="*/ 414873 h 546085"/>
                <a:gd name="connsiteX7" fmla="*/ 587107 w 607614"/>
                <a:gd name="connsiteY7" fmla="*/ 373917 h 546085"/>
                <a:gd name="connsiteX8" fmla="*/ 385135 w 607614"/>
                <a:gd name="connsiteY8" fmla="*/ 303381 h 546085"/>
                <a:gd name="connsiteX9" fmla="*/ 546816 w 607614"/>
                <a:gd name="connsiteY9" fmla="*/ 303381 h 546085"/>
                <a:gd name="connsiteX10" fmla="*/ 546816 w 607614"/>
                <a:gd name="connsiteY10" fmla="*/ 323850 h 546085"/>
                <a:gd name="connsiteX11" fmla="*/ 385135 w 607614"/>
                <a:gd name="connsiteY11" fmla="*/ 323850 h 546085"/>
                <a:gd name="connsiteX12" fmla="*/ 101005 w 607614"/>
                <a:gd name="connsiteY12" fmla="*/ 263173 h 546085"/>
                <a:gd name="connsiteX13" fmla="*/ 121474 w 607614"/>
                <a:gd name="connsiteY13" fmla="*/ 263173 h 546085"/>
                <a:gd name="connsiteX14" fmla="*/ 121474 w 607614"/>
                <a:gd name="connsiteY14" fmla="*/ 282911 h 546085"/>
                <a:gd name="connsiteX15" fmla="*/ 101005 w 607614"/>
                <a:gd name="connsiteY15" fmla="*/ 282911 h 546085"/>
                <a:gd name="connsiteX16" fmla="*/ 385135 w 607614"/>
                <a:gd name="connsiteY16" fmla="*/ 252573 h 546085"/>
                <a:gd name="connsiteX17" fmla="*/ 546816 w 607614"/>
                <a:gd name="connsiteY17" fmla="*/ 252573 h 546085"/>
                <a:gd name="connsiteX18" fmla="*/ 546816 w 607614"/>
                <a:gd name="connsiteY18" fmla="*/ 273042 h 546085"/>
                <a:gd name="connsiteX19" fmla="*/ 385135 w 607614"/>
                <a:gd name="connsiteY19" fmla="*/ 273042 h 546085"/>
                <a:gd name="connsiteX20" fmla="*/ 101005 w 607614"/>
                <a:gd name="connsiteY20" fmla="*/ 222235 h 546085"/>
                <a:gd name="connsiteX21" fmla="*/ 121474 w 607614"/>
                <a:gd name="connsiteY21" fmla="*/ 222235 h 546085"/>
                <a:gd name="connsiteX22" fmla="*/ 121474 w 607614"/>
                <a:gd name="connsiteY22" fmla="*/ 242704 h 546085"/>
                <a:gd name="connsiteX23" fmla="*/ 101005 w 607614"/>
                <a:gd name="connsiteY23" fmla="*/ 242704 h 546085"/>
                <a:gd name="connsiteX24" fmla="*/ 385135 w 607614"/>
                <a:gd name="connsiteY24" fmla="*/ 202497 h 546085"/>
                <a:gd name="connsiteX25" fmla="*/ 546816 w 607614"/>
                <a:gd name="connsiteY25" fmla="*/ 202497 h 546085"/>
                <a:gd name="connsiteX26" fmla="*/ 546816 w 607614"/>
                <a:gd name="connsiteY26" fmla="*/ 222235 h 546085"/>
                <a:gd name="connsiteX27" fmla="*/ 385135 w 607614"/>
                <a:gd name="connsiteY27" fmla="*/ 222235 h 546085"/>
                <a:gd name="connsiteX28" fmla="*/ 101005 w 607614"/>
                <a:gd name="connsiteY28" fmla="*/ 172159 h 546085"/>
                <a:gd name="connsiteX29" fmla="*/ 121474 w 607614"/>
                <a:gd name="connsiteY29" fmla="*/ 172159 h 546085"/>
                <a:gd name="connsiteX30" fmla="*/ 121474 w 607614"/>
                <a:gd name="connsiteY30" fmla="*/ 191897 h 546085"/>
                <a:gd name="connsiteX31" fmla="*/ 101005 w 607614"/>
                <a:gd name="connsiteY31" fmla="*/ 191897 h 546085"/>
                <a:gd name="connsiteX32" fmla="*/ 161806 w 607614"/>
                <a:gd name="connsiteY32" fmla="*/ 151687 h 546085"/>
                <a:gd name="connsiteX33" fmla="*/ 161806 w 607614"/>
                <a:gd name="connsiteY33" fmla="*/ 303372 h 546085"/>
                <a:gd name="connsiteX34" fmla="*/ 324329 w 607614"/>
                <a:gd name="connsiteY34" fmla="*/ 303372 h 546085"/>
                <a:gd name="connsiteX35" fmla="*/ 324329 w 607614"/>
                <a:gd name="connsiteY35" fmla="*/ 151687 h 546085"/>
                <a:gd name="connsiteX36" fmla="*/ 81303 w 607614"/>
                <a:gd name="connsiteY36" fmla="*/ 151687 h 546085"/>
                <a:gd name="connsiteX37" fmla="*/ 81303 w 607614"/>
                <a:gd name="connsiteY37" fmla="*/ 303372 h 546085"/>
                <a:gd name="connsiteX38" fmla="*/ 142060 w 607614"/>
                <a:gd name="connsiteY38" fmla="*/ 303372 h 546085"/>
                <a:gd name="connsiteX39" fmla="*/ 142060 w 607614"/>
                <a:gd name="connsiteY39" fmla="*/ 151687 h 546085"/>
                <a:gd name="connsiteX40" fmla="*/ 161806 w 607614"/>
                <a:gd name="connsiteY40" fmla="*/ 81154 h 546085"/>
                <a:gd name="connsiteX41" fmla="*/ 161806 w 607614"/>
                <a:gd name="connsiteY41" fmla="*/ 131210 h 546085"/>
                <a:gd name="connsiteX42" fmla="*/ 324329 w 607614"/>
                <a:gd name="connsiteY42" fmla="*/ 131210 h 546085"/>
                <a:gd name="connsiteX43" fmla="*/ 324329 w 607614"/>
                <a:gd name="connsiteY43" fmla="*/ 81154 h 546085"/>
                <a:gd name="connsiteX44" fmla="*/ 81303 w 607614"/>
                <a:gd name="connsiteY44" fmla="*/ 81154 h 546085"/>
                <a:gd name="connsiteX45" fmla="*/ 81303 w 607614"/>
                <a:gd name="connsiteY45" fmla="*/ 131210 h 546085"/>
                <a:gd name="connsiteX46" fmla="*/ 142060 w 607614"/>
                <a:gd name="connsiteY46" fmla="*/ 131210 h 546085"/>
                <a:gd name="connsiteX47" fmla="*/ 142060 w 607614"/>
                <a:gd name="connsiteY47" fmla="*/ 81154 h 546085"/>
                <a:gd name="connsiteX48" fmla="*/ 404871 w 607614"/>
                <a:gd name="connsiteY48" fmla="*/ 81153 h 546085"/>
                <a:gd name="connsiteX49" fmla="*/ 404871 w 607614"/>
                <a:gd name="connsiteY49" fmla="*/ 151683 h 546085"/>
                <a:gd name="connsiteX50" fmla="*/ 526321 w 607614"/>
                <a:gd name="connsiteY50" fmla="*/ 151683 h 546085"/>
                <a:gd name="connsiteX51" fmla="*/ 526321 w 607614"/>
                <a:gd name="connsiteY51" fmla="*/ 81153 h 546085"/>
                <a:gd name="connsiteX52" fmla="*/ 395003 w 607614"/>
                <a:gd name="connsiteY52" fmla="*/ 60676 h 546085"/>
                <a:gd name="connsiteX53" fmla="*/ 536948 w 607614"/>
                <a:gd name="connsiteY53" fmla="*/ 60676 h 546085"/>
                <a:gd name="connsiteX54" fmla="*/ 546816 w 607614"/>
                <a:gd name="connsiteY54" fmla="*/ 70535 h 546085"/>
                <a:gd name="connsiteX55" fmla="*/ 546816 w 607614"/>
                <a:gd name="connsiteY55" fmla="*/ 161542 h 546085"/>
                <a:gd name="connsiteX56" fmla="*/ 536948 w 607614"/>
                <a:gd name="connsiteY56" fmla="*/ 172159 h 546085"/>
                <a:gd name="connsiteX57" fmla="*/ 395003 w 607614"/>
                <a:gd name="connsiteY57" fmla="*/ 172159 h 546085"/>
                <a:gd name="connsiteX58" fmla="*/ 385135 w 607614"/>
                <a:gd name="connsiteY58" fmla="*/ 161542 h 546085"/>
                <a:gd name="connsiteX59" fmla="*/ 385135 w 607614"/>
                <a:gd name="connsiteY59" fmla="*/ 70535 h 546085"/>
                <a:gd name="connsiteX60" fmla="*/ 395003 w 607614"/>
                <a:gd name="connsiteY60" fmla="*/ 60676 h 546085"/>
                <a:gd name="connsiteX61" fmla="*/ 70671 w 607614"/>
                <a:gd name="connsiteY61" fmla="*/ 60676 h 546085"/>
                <a:gd name="connsiteX62" fmla="*/ 334202 w 607614"/>
                <a:gd name="connsiteY62" fmla="*/ 60676 h 546085"/>
                <a:gd name="connsiteX63" fmla="*/ 344075 w 607614"/>
                <a:gd name="connsiteY63" fmla="*/ 70536 h 546085"/>
                <a:gd name="connsiteX64" fmla="*/ 344075 w 607614"/>
                <a:gd name="connsiteY64" fmla="*/ 313231 h 546085"/>
                <a:gd name="connsiteX65" fmla="*/ 334202 w 607614"/>
                <a:gd name="connsiteY65" fmla="*/ 323849 h 546085"/>
                <a:gd name="connsiteX66" fmla="*/ 70671 w 607614"/>
                <a:gd name="connsiteY66" fmla="*/ 323849 h 546085"/>
                <a:gd name="connsiteX67" fmla="*/ 60798 w 607614"/>
                <a:gd name="connsiteY67" fmla="*/ 313231 h 546085"/>
                <a:gd name="connsiteX68" fmla="*/ 60798 w 607614"/>
                <a:gd name="connsiteY68" fmla="*/ 70536 h 546085"/>
                <a:gd name="connsiteX69" fmla="*/ 70671 w 607614"/>
                <a:gd name="connsiteY69" fmla="*/ 60676 h 546085"/>
                <a:gd name="connsiteX70" fmla="*/ 20507 w 607614"/>
                <a:gd name="connsiteY70" fmla="*/ 20478 h 546085"/>
                <a:gd name="connsiteX71" fmla="*/ 20507 w 607614"/>
                <a:gd name="connsiteY71" fmla="*/ 354197 h 546085"/>
                <a:gd name="connsiteX72" fmla="*/ 587107 w 607614"/>
                <a:gd name="connsiteY72" fmla="*/ 354197 h 546085"/>
                <a:gd name="connsiteX73" fmla="*/ 587107 w 607614"/>
                <a:gd name="connsiteY73" fmla="*/ 20478 h 546085"/>
                <a:gd name="connsiteX74" fmla="*/ 9874 w 607614"/>
                <a:gd name="connsiteY74" fmla="*/ 0 h 546085"/>
                <a:gd name="connsiteX75" fmla="*/ 597740 w 607614"/>
                <a:gd name="connsiteY75" fmla="*/ 0 h 546085"/>
                <a:gd name="connsiteX76" fmla="*/ 607614 w 607614"/>
                <a:gd name="connsiteY76" fmla="*/ 9860 h 546085"/>
                <a:gd name="connsiteX77" fmla="*/ 607614 w 607614"/>
                <a:gd name="connsiteY77" fmla="*/ 424733 h 546085"/>
                <a:gd name="connsiteX78" fmla="*/ 597740 w 607614"/>
                <a:gd name="connsiteY78" fmla="*/ 434593 h 546085"/>
                <a:gd name="connsiteX79" fmla="*/ 313681 w 607614"/>
                <a:gd name="connsiteY79" fmla="*/ 434593 h 546085"/>
                <a:gd name="connsiteX80" fmla="*/ 313681 w 607614"/>
                <a:gd name="connsiteY80" fmla="*/ 485409 h 546085"/>
                <a:gd name="connsiteX81" fmla="*/ 344061 w 607614"/>
                <a:gd name="connsiteY81" fmla="*/ 485409 h 546085"/>
                <a:gd name="connsiteX82" fmla="*/ 354695 w 607614"/>
                <a:gd name="connsiteY82" fmla="*/ 495269 h 546085"/>
                <a:gd name="connsiteX83" fmla="*/ 354695 w 607614"/>
                <a:gd name="connsiteY83" fmla="*/ 536225 h 546085"/>
                <a:gd name="connsiteX84" fmla="*/ 344061 w 607614"/>
                <a:gd name="connsiteY84" fmla="*/ 546085 h 546085"/>
                <a:gd name="connsiteX85" fmla="*/ 263552 w 607614"/>
                <a:gd name="connsiteY85" fmla="*/ 546085 h 546085"/>
                <a:gd name="connsiteX86" fmla="*/ 252919 w 607614"/>
                <a:gd name="connsiteY86" fmla="*/ 536225 h 546085"/>
                <a:gd name="connsiteX87" fmla="*/ 252919 w 607614"/>
                <a:gd name="connsiteY87" fmla="*/ 495269 h 546085"/>
                <a:gd name="connsiteX88" fmla="*/ 263552 w 607614"/>
                <a:gd name="connsiteY88" fmla="*/ 485409 h 546085"/>
                <a:gd name="connsiteX89" fmla="*/ 293933 w 607614"/>
                <a:gd name="connsiteY89" fmla="*/ 485409 h 546085"/>
                <a:gd name="connsiteX90" fmla="*/ 293933 w 607614"/>
                <a:gd name="connsiteY90" fmla="*/ 434593 h 546085"/>
                <a:gd name="connsiteX91" fmla="*/ 9874 w 607614"/>
                <a:gd name="connsiteY91" fmla="*/ 434593 h 546085"/>
                <a:gd name="connsiteX92" fmla="*/ 0 w 607614"/>
                <a:gd name="connsiteY92" fmla="*/ 424733 h 546085"/>
                <a:gd name="connsiteX93" fmla="*/ 0 w 607614"/>
                <a:gd name="connsiteY93" fmla="*/ 9860 h 546085"/>
                <a:gd name="connsiteX94" fmla="*/ 9874 w 607614"/>
                <a:gd name="connsiteY94" fmla="*/ 0 h 54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607614" h="546085">
                  <a:moveTo>
                    <a:pt x="273426" y="505887"/>
                  </a:moveTo>
                  <a:lnTo>
                    <a:pt x="273426" y="525607"/>
                  </a:lnTo>
                  <a:lnTo>
                    <a:pt x="334188" y="525607"/>
                  </a:lnTo>
                  <a:lnTo>
                    <a:pt x="334188" y="505887"/>
                  </a:lnTo>
                  <a:close/>
                  <a:moveTo>
                    <a:pt x="20507" y="373917"/>
                  </a:moveTo>
                  <a:lnTo>
                    <a:pt x="20507" y="414873"/>
                  </a:lnTo>
                  <a:lnTo>
                    <a:pt x="587107" y="414873"/>
                  </a:lnTo>
                  <a:lnTo>
                    <a:pt x="587107" y="373917"/>
                  </a:lnTo>
                  <a:close/>
                  <a:moveTo>
                    <a:pt x="385135" y="303381"/>
                  </a:moveTo>
                  <a:lnTo>
                    <a:pt x="546816" y="303381"/>
                  </a:lnTo>
                  <a:lnTo>
                    <a:pt x="546816" y="323850"/>
                  </a:lnTo>
                  <a:lnTo>
                    <a:pt x="385135" y="323850"/>
                  </a:lnTo>
                  <a:close/>
                  <a:moveTo>
                    <a:pt x="101005" y="263173"/>
                  </a:moveTo>
                  <a:lnTo>
                    <a:pt x="121474" y="263173"/>
                  </a:lnTo>
                  <a:lnTo>
                    <a:pt x="121474" y="282911"/>
                  </a:lnTo>
                  <a:lnTo>
                    <a:pt x="101005" y="282911"/>
                  </a:lnTo>
                  <a:close/>
                  <a:moveTo>
                    <a:pt x="385135" y="252573"/>
                  </a:moveTo>
                  <a:lnTo>
                    <a:pt x="546816" y="252573"/>
                  </a:lnTo>
                  <a:lnTo>
                    <a:pt x="546816" y="273042"/>
                  </a:lnTo>
                  <a:lnTo>
                    <a:pt x="385135" y="273042"/>
                  </a:lnTo>
                  <a:close/>
                  <a:moveTo>
                    <a:pt x="101005" y="222235"/>
                  </a:moveTo>
                  <a:lnTo>
                    <a:pt x="121474" y="222235"/>
                  </a:lnTo>
                  <a:lnTo>
                    <a:pt x="121474" y="242704"/>
                  </a:lnTo>
                  <a:lnTo>
                    <a:pt x="101005" y="242704"/>
                  </a:lnTo>
                  <a:close/>
                  <a:moveTo>
                    <a:pt x="385135" y="202497"/>
                  </a:moveTo>
                  <a:lnTo>
                    <a:pt x="546816" y="202497"/>
                  </a:lnTo>
                  <a:lnTo>
                    <a:pt x="546816" y="222235"/>
                  </a:lnTo>
                  <a:lnTo>
                    <a:pt x="385135" y="222235"/>
                  </a:lnTo>
                  <a:close/>
                  <a:moveTo>
                    <a:pt x="101005" y="172159"/>
                  </a:moveTo>
                  <a:lnTo>
                    <a:pt x="121474" y="172159"/>
                  </a:lnTo>
                  <a:lnTo>
                    <a:pt x="121474" y="191897"/>
                  </a:lnTo>
                  <a:lnTo>
                    <a:pt x="101005" y="191897"/>
                  </a:lnTo>
                  <a:close/>
                  <a:moveTo>
                    <a:pt x="161806" y="151687"/>
                  </a:moveTo>
                  <a:lnTo>
                    <a:pt x="161806" y="303372"/>
                  </a:lnTo>
                  <a:lnTo>
                    <a:pt x="324329" y="303372"/>
                  </a:lnTo>
                  <a:lnTo>
                    <a:pt x="324329" y="151687"/>
                  </a:lnTo>
                  <a:close/>
                  <a:moveTo>
                    <a:pt x="81303" y="151687"/>
                  </a:moveTo>
                  <a:lnTo>
                    <a:pt x="81303" y="303372"/>
                  </a:lnTo>
                  <a:lnTo>
                    <a:pt x="142060" y="303372"/>
                  </a:lnTo>
                  <a:lnTo>
                    <a:pt x="142060" y="151687"/>
                  </a:lnTo>
                  <a:close/>
                  <a:moveTo>
                    <a:pt x="161806" y="81154"/>
                  </a:moveTo>
                  <a:lnTo>
                    <a:pt x="161806" y="131210"/>
                  </a:lnTo>
                  <a:lnTo>
                    <a:pt x="324329" y="131210"/>
                  </a:lnTo>
                  <a:lnTo>
                    <a:pt x="324329" y="81154"/>
                  </a:lnTo>
                  <a:close/>
                  <a:moveTo>
                    <a:pt x="81303" y="81154"/>
                  </a:moveTo>
                  <a:lnTo>
                    <a:pt x="81303" y="131210"/>
                  </a:lnTo>
                  <a:lnTo>
                    <a:pt x="142060" y="131210"/>
                  </a:lnTo>
                  <a:lnTo>
                    <a:pt x="142060" y="81154"/>
                  </a:lnTo>
                  <a:close/>
                  <a:moveTo>
                    <a:pt x="404871" y="81153"/>
                  </a:moveTo>
                  <a:lnTo>
                    <a:pt x="404871" y="151683"/>
                  </a:lnTo>
                  <a:lnTo>
                    <a:pt x="526321" y="151683"/>
                  </a:lnTo>
                  <a:lnTo>
                    <a:pt x="526321" y="81153"/>
                  </a:lnTo>
                  <a:close/>
                  <a:moveTo>
                    <a:pt x="395003" y="60676"/>
                  </a:moveTo>
                  <a:lnTo>
                    <a:pt x="536948" y="60676"/>
                  </a:lnTo>
                  <a:cubicBezTo>
                    <a:pt x="543021" y="60676"/>
                    <a:pt x="546816" y="64468"/>
                    <a:pt x="546816" y="70535"/>
                  </a:cubicBezTo>
                  <a:lnTo>
                    <a:pt x="546816" y="161542"/>
                  </a:lnTo>
                  <a:cubicBezTo>
                    <a:pt x="546816" y="167609"/>
                    <a:pt x="543021" y="172159"/>
                    <a:pt x="536948" y="172159"/>
                  </a:cubicBezTo>
                  <a:lnTo>
                    <a:pt x="395003" y="172159"/>
                  </a:lnTo>
                  <a:cubicBezTo>
                    <a:pt x="388930" y="172159"/>
                    <a:pt x="385135" y="167609"/>
                    <a:pt x="385135" y="161542"/>
                  </a:cubicBezTo>
                  <a:lnTo>
                    <a:pt x="385135" y="70535"/>
                  </a:lnTo>
                  <a:cubicBezTo>
                    <a:pt x="385135" y="64468"/>
                    <a:pt x="388930" y="60676"/>
                    <a:pt x="395003" y="60676"/>
                  </a:cubicBezTo>
                  <a:close/>
                  <a:moveTo>
                    <a:pt x="70671" y="60676"/>
                  </a:moveTo>
                  <a:lnTo>
                    <a:pt x="334202" y="60676"/>
                  </a:lnTo>
                  <a:cubicBezTo>
                    <a:pt x="340278" y="60676"/>
                    <a:pt x="344075" y="64468"/>
                    <a:pt x="344075" y="70536"/>
                  </a:cubicBezTo>
                  <a:lnTo>
                    <a:pt x="344075" y="313231"/>
                  </a:lnTo>
                  <a:cubicBezTo>
                    <a:pt x="344075" y="319299"/>
                    <a:pt x="340278" y="323849"/>
                    <a:pt x="334202" y="323849"/>
                  </a:cubicBezTo>
                  <a:lnTo>
                    <a:pt x="70671" y="323849"/>
                  </a:lnTo>
                  <a:cubicBezTo>
                    <a:pt x="64595" y="323849"/>
                    <a:pt x="60798" y="319299"/>
                    <a:pt x="60798" y="313231"/>
                  </a:cubicBezTo>
                  <a:lnTo>
                    <a:pt x="60798" y="70536"/>
                  </a:lnTo>
                  <a:cubicBezTo>
                    <a:pt x="60798" y="64468"/>
                    <a:pt x="64595" y="60676"/>
                    <a:pt x="70671" y="60676"/>
                  </a:cubicBezTo>
                  <a:close/>
                  <a:moveTo>
                    <a:pt x="20507" y="20478"/>
                  </a:moveTo>
                  <a:lnTo>
                    <a:pt x="20507" y="354197"/>
                  </a:lnTo>
                  <a:lnTo>
                    <a:pt x="587107" y="354197"/>
                  </a:lnTo>
                  <a:lnTo>
                    <a:pt x="587107" y="20478"/>
                  </a:lnTo>
                  <a:close/>
                  <a:moveTo>
                    <a:pt x="9874" y="0"/>
                  </a:moveTo>
                  <a:lnTo>
                    <a:pt x="597740" y="0"/>
                  </a:lnTo>
                  <a:cubicBezTo>
                    <a:pt x="603817" y="0"/>
                    <a:pt x="607614" y="3792"/>
                    <a:pt x="607614" y="9860"/>
                  </a:cubicBezTo>
                  <a:lnTo>
                    <a:pt x="607614" y="424733"/>
                  </a:lnTo>
                  <a:cubicBezTo>
                    <a:pt x="607614" y="430801"/>
                    <a:pt x="603817" y="434593"/>
                    <a:pt x="597740" y="434593"/>
                  </a:cubicBezTo>
                  <a:lnTo>
                    <a:pt x="313681" y="434593"/>
                  </a:lnTo>
                  <a:lnTo>
                    <a:pt x="313681" y="485409"/>
                  </a:lnTo>
                  <a:lnTo>
                    <a:pt x="344061" y="485409"/>
                  </a:lnTo>
                  <a:cubicBezTo>
                    <a:pt x="350137" y="485409"/>
                    <a:pt x="354695" y="489201"/>
                    <a:pt x="354695" y="495269"/>
                  </a:cubicBezTo>
                  <a:lnTo>
                    <a:pt x="354695" y="536225"/>
                  </a:lnTo>
                  <a:cubicBezTo>
                    <a:pt x="354695" y="542293"/>
                    <a:pt x="350137" y="546085"/>
                    <a:pt x="344061" y="546085"/>
                  </a:cubicBezTo>
                  <a:lnTo>
                    <a:pt x="263552" y="546085"/>
                  </a:lnTo>
                  <a:cubicBezTo>
                    <a:pt x="257476" y="546085"/>
                    <a:pt x="252919" y="542293"/>
                    <a:pt x="252919" y="536225"/>
                  </a:cubicBezTo>
                  <a:lnTo>
                    <a:pt x="252919" y="495269"/>
                  </a:lnTo>
                  <a:cubicBezTo>
                    <a:pt x="252919" y="489201"/>
                    <a:pt x="257476" y="485409"/>
                    <a:pt x="263552" y="485409"/>
                  </a:cubicBezTo>
                  <a:lnTo>
                    <a:pt x="293933" y="485409"/>
                  </a:lnTo>
                  <a:lnTo>
                    <a:pt x="293933" y="434593"/>
                  </a:lnTo>
                  <a:lnTo>
                    <a:pt x="9874" y="434593"/>
                  </a:lnTo>
                  <a:cubicBezTo>
                    <a:pt x="3798" y="434593"/>
                    <a:pt x="0" y="430801"/>
                    <a:pt x="0" y="424733"/>
                  </a:cubicBezTo>
                  <a:lnTo>
                    <a:pt x="0" y="9860"/>
                  </a:lnTo>
                  <a:cubicBezTo>
                    <a:pt x="0" y="3792"/>
                    <a:pt x="3798" y="0"/>
                    <a:pt x="9874" y="0"/>
                  </a:cubicBezTo>
                  <a:close/>
                </a:path>
              </a:pathLst>
            </a:custGeom>
            <a:solidFill>
              <a:schemeClr val="bg1">
                <a:lumMod val="75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cxnSp>
          <p:nvCxnSpPr>
            <p:cNvPr id="12" name="直接连接符 11"/>
            <p:cNvCxnSpPr/>
            <p:nvPr/>
          </p:nvCxnSpPr>
          <p:spPr>
            <a:xfrm>
              <a:off x="9272976" y="3405883"/>
              <a:ext cx="0" cy="2597318"/>
            </a:xfrm>
            <a:prstGeom prst="line">
              <a:avLst/>
            </a:prstGeom>
            <a:ln w="3175" cap="rnd">
              <a:solidFill>
                <a:schemeClr val="bg1">
                  <a:lumMod val="75000"/>
                </a:schemeClr>
              </a:solidFill>
              <a:round/>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13" name="ï$1íḍè">
              <a:extLst>
                <a:ext uri="{FF2B5EF4-FFF2-40B4-BE49-F238E27FC236}">
                  <a16:creationId xmlns:a16="http://schemas.microsoft.com/office/drawing/2014/main" id="{48D9846A-64B8-4124-8136-9CCD6596C3A7}"/>
                </a:ext>
              </a:extLst>
            </p:cNvPr>
            <p:cNvSpPr txBox="1"/>
            <p:nvPr/>
          </p:nvSpPr>
          <p:spPr>
            <a:xfrm>
              <a:off x="670718" y="1323203"/>
              <a:ext cx="3923433" cy="1883427"/>
            </a:xfrm>
            <a:prstGeom prst="rect">
              <a:avLst/>
            </a:prstGeom>
            <a:noFill/>
          </p:spPr>
          <p:txBody>
            <a:bodyPr wrap="square" lIns="90000" tIns="46800" rIns="90000" bIns="46800" rtlCol="0">
              <a:normAutofit/>
            </a:bodyPr>
            <a:lstStyle/>
            <a:p>
              <a:pPr>
                <a:lnSpc>
                  <a:spcPct val="150000"/>
                </a:lnSpc>
              </a:pPr>
              <a:endParaRPr lang="en-US" sz="1600" b="1" dirty="0"/>
            </a:p>
          </p:txBody>
        </p:sp>
        <p:sp>
          <p:nvSpPr>
            <p:cNvPr id="22" name="ïšḷíḋè">
              <a:extLst>
                <a:ext uri="{FF2B5EF4-FFF2-40B4-BE49-F238E27FC236}">
                  <a16:creationId xmlns:a16="http://schemas.microsoft.com/office/drawing/2014/main" id="{4D5C24C6-4DD0-4193-AD42-019C1134797B}"/>
                </a:ext>
              </a:extLst>
            </p:cNvPr>
            <p:cNvSpPr txBox="1"/>
            <p:nvPr/>
          </p:nvSpPr>
          <p:spPr bwMode="auto">
            <a:xfrm>
              <a:off x="4680496" y="4039186"/>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en-US" altLang="zh-CN" sz="1800" b="1" dirty="0" smtClean="0"/>
                <a:t>Code </a:t>
              </a:r>
              <a:r>
                <a:rPr lang="en-US" altLang="zh-CN" b="1" dirty="0"/>
                <a:t> </a:t>
              </a:r>
              <a:r>
                <a:rPr lang="en-US" altLang="zh-CN" b="1" dirty="0" smtClean="0"/>
                <a:t>Representation</a:t>
              </a:r>
              <a:endParaRPr lang="en-US" altLang="zh-CN" sz="1800" b="1" dirty="0"/>
            </a:p>
          </p:txBody>
        </p:sp>
        <p:grpSp>
          <p:nvGrpSpPr>
            <p:cNvPr id="15" name="íš1îḓê"/>
            <p:cNvGrpSpPr/>
            <p:nvPr/>
          </p:nvGrpSpPr>
          <p:grpSpPr>
            <a:xfrm>
              <a:off x="6966118" y="3760486"/>
              <a:ext cx="2332614" cy="836099"/>
              <a:chOff x="4416940" y="1357493"/>
              <a:chExt cx="2332614" cy="836099"/>
            </a:xfrm>
          </p:grpSpPr>
          <p:sp>
            <p:nvSpPr>
              <p:cNvPr id="19" name="îṥlídê">
                <a:extLst>
                  <a:ext uri="{FF2B5EF4-FFF2-40B4-BE49-F238E27FC236}">
                    <a16:creationId xmlns:a16="http://schemas.microsoft.com/office/drawing/2014/main" id="{39340196-E1AA-4B49-976A-BF366BB2B662}"/>
                  </a:ext>
                </a:extLst>
              </p:cNvPr>
              <p:cNvSpPr/>
              <p:nvPr/>
            </p:nvSpPr>
            <p:spPr bwMode="auto">
              <a:xfrm>
                <a:off x="4641491" y="1636193"/>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en-US" altLang="zh-CN" b="1" dirty="0" smtClean="0"/>
                  <a:t>Similarity Analysis</a:t>
                </a:r>
                <a:endParaRPr lang="en-US" altLang="zh-CN" b="1" dirty="0"/>
              </a:p>
            </p:txBody>
          </p:sp>
          <p:sp>
            <p:nvSpPr>
              <p:cNvPr id="20" name="iṥḻíḋé">
                <a:extLst>
                  <a:ext uri="{FF2B5EF4-FFF2-40B4-BE49-F238E27FC236}">
                    <a16:creationId xmlns:a16="http://schemas.microsoft.com/office/drawing/2014/main" id="{4D5C24C6-4DD0-4193-AD42-019C1134797B}"/>
                  </a:ext>
                </a:extLst>
              </p:cNvPr>
              <p:cNvSpPr txBox="1"/>
              <p:nvPr/>
            </p:nvSpPr>
            <p:spPr bwMode="auto">
              <a:xfrm>
                <a:off x="4416940" y="135749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endParaRPr lang="en-US" altLang="zh-CN" sz="1800" b="1" dirty="0">
                  <a:solidFill>
                    <a:schemeClr val="accent1"/>
                  </a:solidFill>
                </a:endParaRPr>
              </a:p>
            </p:txBody>
          </p:sp>
        </p:grpSp>
        <p:sp>
          <p:nvSpPr>
            <p:cNvPr id="18" name="îṧļiḍé">
              <a:extLst>
                <a:ext uri="{FF2B5EF4-FFF2-40B4-BE49-F238E27FC236}">
                  <a16:creationId xmlns:a16="http://schemas.microsoft.com/office/drawing/2014/main" id="{4D5C24C6-4DD0-4193-AD42-019C1134797B}"/>
                </a:ext>
              </a:extLst>
            </p:cNvPr>
            <p:cNvSpPr txBox="1"/>
            <p:nvPr/>
          </p:nvSpPr>
          <p:spPr bwMode="auto">
            <a:xfrm>
              <a:off x="9778216" y="4039186"/>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smtClean="0"/>
                <a:t>Clone Report</a:t>
              </a:r>
              <a:endParaRPr lang="en-US" altLang="zh-CN" sz="1800" b="1" dirty="0"/>
            </a:p>
          </p:txBody>
        </p:sp>
      </p:grpSp>
    </p:spTree>
    <p:extLst>
      <p:ext uri="{BB962C8B-B14F-4D97-AF65-F5344CB8AC3E}">
        <p14:creationId xmlns:p14="http://schemas.microsoft.com/office/powerpoint/2010/main" val="85550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757883" y="239352"/>
            <a:ext cx="4535055" cy="656792"/>
          </a:xfrm>
        </p:spPr>
        <p:txBody>
          <a:bodyPr>
            <a:normAutofit/>
          </a:bodyPr>
          <a:lstStyle/>
          <a:p>
            <a:r>
              <a:rPr lang="en-US" altLang="zh-CN" dirty="0"/>
              <a:t>Related work</a:t>
            </a:r>
            <a:endParaRPr lang="zh-CN" altLang="en-US" sz="2000" dirty="0">
              <a:solidFill>
                <a:schemeClr val="bg1"/>
              </a:solidFill>
            </a:endParaRPr>
          </a:p>
        </p:txBody>
      </p:sp>
      <p:sp>
        <p:nvSpPr>
          <p:cNvPr id="12" name="文本框 11">
            <a:extLst>
              <a:ext uri="{FF2B5EF4-FFF2-40B4-BE49-F238E27FC236}">
                <a16:creationId xmlns:a16="http://schemas.microsoft.com/office/drawing/2014/main" id="{10D8F314-1ED1-4FCC-915C-4581886FCD65}"/>
              </a:ext>
            </a:extLst>
          </p:cNvPr>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/02</a:t>
            </a:r>
            <a:endParaRPr lang="zh-CN" altLang="en-US" spc="100" dirty="0">
              <a:solidFill>
                <a:schemeClr val="bg1"/>
              </a:solidFill>
              <a:latin typeface="Impact" panose="020B0806030902050204" pitchFamily="34" charset="0"/>
              <a:cs typeface="Arial" panose="020B0604020202020204" pitchFamily="34" charset="0"/>
            </a:endParaRPr>
          </a:p>
        </p:txBody>
      </p:sp>
      <p:sp>
        <p:nvSpPr>
          <p:cNvPr id="2" name="文本框 1"/>
          <p:cNvSpPr txBox="1"/>
          <p:nvPr/>
        </p:nvSpPr>
        <p:spPr>
          <a:xfrm>
            <a:off x="304800" y="1275085"/>
            <a:ext cx="9201665" cy="7294305"/>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t>2007	DECKARD</a:t>
            </a:r>
            <a:r>
              <a:rPr lang="en-US" altLang="zh-CN" dirty="0"/>
              <a:t>: Scalable and Accurate Tree-based Detection of Code </a:t>
            </a:r>
            <a:r>
              <a:rPr lang="en-US" altLang="zh-CN" dirty="0" smtClean="0"/>
              <a:t>Clones</a:t>
            </a:r>
          </a:p>
          <a:p>
            <a:pPr marL="285750" indent="-285750">
              <a:buFont typeface="Arial" panose="020B0604020202020204" pitchFamily="34" charset="0"/>
              <a:buChar char="•"/>
            </a:pPr>
            <a:r>
              <a:rPr lang="en-US" altLang="zh-CN" dirty="0"/>
              <a:t>2014	Towards a </a:t>
            </a:r>
            <a:r>
              <a:rPr lang="en-US" altLang="zh-CN" dirty="0">
                <a:solidFill>
                  <a:srgbClr val="FF0000"/>
                </a:solidFill>
              </a:rPr>
              <a:t>Big Data</a:t>
            </a:r>
            <a:r>
              <a:rPr lang="en-US" altLang="zh-CN" dirty="0"/>
              <a:t> Curated Benchmark of Inter-Project Code </a:t>
            </a:r>
            <a:r>
              <a:rPr lang="en-US" altLang="zh-CN" dirty="0" smtClean="0"/>
              <a:t>Clones</a:t>
            </a:r>
          </a:p>
          <a:p>
            <a:pPr marL="285750" indent="-285750">
              <a:buFont typeface="Arial" panose="020B0604020202020204" pitchFamily="34" charset="0"/>
              <a:buChar char="•"/>
            </a:pPr>
            <a:r>
              <a:rPr lang="en-US" altLang="zh-CN" dirty="0"/>
              <a:t>2015	SourcererCC: Scaling Code Clone Detection to Big </a:t>
            </a:r>
            <a:r>
              <a:rPr lang="en-US" altLang="zh-CN" dirty="0" smtClean="0"/>
              <a:t>Code</a:t>
            </a:r>
          </a:p>
          <a:p>
            <a:pPr marL="285750" indent="-285750">
              <a:buFont typeface="Arial" panose="020B0604020202020204" pitchFamily="34" charset="0"/>
              <a:buChar char="•"/>
            </a:pPr>
            <a:r>
              <a:rPr lang="en-US" altLang="zh-CN" dirty="0"/>
              <a:t>2016	</a:t>
            </a:r>
            <a:r>
              <a:rPr lang="en-US" altLang="zh-CN" dirty="0">
                <a:solidFill>
                  <a:srgbClr val="FF0000"/>
                </a:solidFill>
              </a:rPr>
              <a:t>Deep</a:t>
            </a:r>
            <a:r>
              <a:rPr lang="en-US" altLang="zh-CN" dirty="0"/>
              <a:t> Learning Code Fragments for Code Clone </a:t>
            </a:r>
            <a:r>
              <a:rPr lang="en-US" altLang="zh-CN" dirty="0" smtClean="0"/>
              <a:t>Detection</a:t>
            </a:r>
          </a:p>
          <a:p>
            <a:pPr marL="285750" indent="-285750">
              <a:buFont typeface="Arial" panose="020B0604020202020204" pitchFamily="34" charset="0"/>
              <a:buChar char="•"/>
            </a:pPr>
            <a:r>
              <a:rPr lang="en-US" altLang="zh-CN" dirty="0"/>
              <a:t>2017	CCLearner: A </a:t>
            </a:r>
            <a:r>
              <a:rPr lang="en-US" altLang="zh-CN" dirty="0">
                <a:solidFill>
                  <a:srgbClr val="FF0000"/>
                </a:solidFill>
              </a:rPr>
              <a:t>Deep</a:t>
            </a:r>
            <a:r>
              <a:rPr lang="en-US" altLang="zh-CN" dirty="0"/>
              <a:t> Learning-Based Clone Detection </a:t>
            </a:r>
            <a:r>
              <a:rPr lang="en-US" altLang="zh-CN" dirty="0" smtClean="0"/>
              <a:t>Approach</a:t>
            </a:r>
            <a:endParaRPr lang="en-US" altLang="zh-CN" dirty="0"/>
          </a:p>
          <a:p>
            <a:pPr marL="285750" indent="-285750">
              <a:buFont typeface="Arial" panose="020B0604020202020204" pitchFamily="34" charset="0"/>
              <a:buChar char="•"/>
            </a:pPr>
            <a:r>
              <a:rPr lang="en-US" altLang="zh-CN" dirty="0"/>
              <a:t>2017	Supervised </a:t>
            </a:r>
            <a:r>
              <a:rPr lang="en-US" altLang="zh-CN" dirty="0">
                <a:solidFill>
                  <a:srgbClr val="FF0000"/>
                </a:solidFill>
              </a:rPr>
              <a:t>Deep</a:t>
            </a:r>
            <a:r>
              <a:rPr lang="en-US" altLang="zh-CN" dirty="0"/>
              <a:t> Features for Software Functional Clone Detection by </a:t>
            </a:r>
            <a:r>
              <a:rPr lang="en-US" altLang="zh-CN" dirty="0" smtClean="0"/>
              <a:t>	Exploiting </a:t>
            </a:r>
            <a:r>
              <a:rPr lang="en-US" altLang="zh-CN" dirty="0"/>
              <a:t>Lexical and Syntactical Information in Source Code </a:t>
            </a:r>
            <a:endParaRPr lang="en-US" altLang="zh-CN" dirty="0" smtClean="0"/>
          </a:p>
          <a:p>
            <a:pPr marL="285750" indent="-285750">
              <a:buFont typeface="Arial" panose="020B0604020202020204" pitchFamily="34" charset="0"/>
              <a:buChar char="•"/>
            </a:pPr>
            <a:r>
              <a:rPr lang="en-US" altLang="zh-CN" dirty="0"/>
              <a:t>2018	</a:t>
            </a:r>
            <a:r>
              <a:rPr lang="en-US" altLang="zh-CN" dirty="0">
                <a:solidFill>
                  <a:srgbClr val="FF0000"/>
                </a:solidFill>
              </a:rPr>
              <a:t>Deep</a:t>
            </a:r>
            <a:r>
              <a:rPr lang="en-US" altLang="zh-CN" dirty="0"/>
              <a:t>Sim: </a:t>
            </a:r>
            <a:r>
              <a:rPr lang="en-US" altLang="zh-CN" dirty="0">
                <a:solidFill>
                  <a:srgbClr val="FF0000"/>
                </a:solidFill>
              </a:rPr>
              <a:t>Deep</a:t>
            </a:r>
            <a:r>
              <a:rPr lang="en-US" altLang="zh-CN" dirty="0"/>
              <a:t> Learning Code Functional Similarity </a:t>
            </a:r>
            <a:endParaRPr lang="en-US" altLang="zh-CN" dirty="0" smtClean="0"/>
          </a:p>
          <a:p>
            <a:pPr marL="285750" indent="-285750">
              <a:buFont typeface="Arial" panose="020B0604020202020204" pitchFamily="34" charset="0"/>
              <a:buChar char="•"/>
            </a:pPr>
            <a:r>
              <a:rPr lang="en-US" altLang="zh-CN" dirty="0"/>
              <a:t>2018	Oreo: Detection of Clones in the Twilight Zone </a:t>
            </a:r>
            <a:endParaRPr lang="en-US" altLang="zh-CN" dirty="0" smtClean="0"/>
          </a:p>
          <a:p>
            <a:pPr marL="285750" indent="-285750">
              <a:buFont typeface="Arial" panose="020B0604020202020204" pitchFamily="34" charset="0"/>
              <a:buChar char="•"/>
            </a:pPr>
            <a:r>
              <a:rPr lang="en-US" altLang="zh-CN" dirty="0"/>
              <a:t>2018	Positive and Unlabeled Learning for Detecting Software Functional Clones </a:t>
            </a:r>
            <a:r>
              <a:rPr lang="en-US" altLang="zh-CN" dirty="0" smtClean="0"/>
              <a:t>	with </a:t>
            </a:r>
            <a:r>
              <a:rPr lang="en-US" altLang="zh-CN" dirty="0">
                <a:solidFill>
                  <a:srgbClr val="FF0000"/>
                </a:solidFill>
              </a:rPr>
              <a:t>Adversarial Training </a:t>
            </a:r>
            <a:endParaRPr lang="en-US" altLang="zh-CN" dirty="0" smtClean="0">
              <a:solidFill>
                <a:srgbClr val="FF0000"/>
              </a:solidFill>
            </a:endParaRPr>
          </a:p>
          <a:p>
            <a:pPr marL="285750" indent="-285750">
              <a:buFont typeface="Arial" panose="020B0604020202020204" pitchFamily="34" charset="0"/>
              <a:buChar char="•"/>
            </a:pPr>
            <a:r>
              <a:rPr lang="en-US" altLang="zh-CN" dirty="0"/>
              <a:t>2019	Learning-based </a:t>
            </a:r>
            <a:r>
              <a:rPr lang="en-US" altLang="zh-CN" dirty="0">
                <a:solidFill>
                  <a:srgbClr val="FF0000"/>
                </a:solidFill>
              </a:rPr>
              <a:t>Recursive </a:t>
            </a:r>
            <a:r>
              <a:rPr lang="en-US" altLang="zh-CN" dirty="0"/>
              <a:t>Aggregation</a:t>
            </a:r>
            <a:r>
              <a:rPr lang="en-US" altLang="zh-CN" dirty="0">
                <a:solidFill>
                  <a:srgbClr val="FF0000"/>
                </a:solidFill>
              </a:rPr>
              <a:t> </a:t>
            </a:r>
            <a:r>
              <a:rPr lang="en-US" altLang="zh-CN" dirty="0"/>
              <a:t>of Abstract Syntax Trees for Code </a:t>
            </a:r>
            <a:r>
              <a:rPr lang="en-US" altLang="zh-CN" dirty="0" smtClean="0"/>
              <a:t>	Clone Detection</a:t>
            </a:r>
          </a:p>
          <a:p>
            <a:pPr marL="285750" indent="-285750">
              <a:buFont typeface="Arial" panose="020B0604020202020204" pitchFamily="34" charset="0"/>
              <a:buChar char="•"/>
            </a:pPr>
            <a:r>
              <a:rPr lang="en-US" altLang="zh-CN" dirty="0"/>
              <a:t>2019	Capturing Source Code Semantics via Tree-based</a:t>
            </a:r>
            <a:r>
              <a:rPr lang="en-US" altLang="zh-CN" dirty="0">
                <a:solidFill>
                  <a:srgbClr val="FF0000"/>
                </a:solidFill>
              </a:rPr>
              <a:t> Convolution </a:t>
            </a:r>
            <a:r>
              <a:rPr lang="en-US" altLang="zh-CN" dirty="0"/>
              <a:t>over </a:t>
            </a:r>
            <a:r>
              <a:rPr lang="en-US" altLang="zh-CN" dirty="0" smtClean="0"/>
              <a:t>API-	enhanced AST</a:t>
            </a:r>
          </a:p>
          <a:p>
            <a:pPr marL="285750" indent="-285750">
              <a:buFont typeface="Arial" panose="020B0604020202020204" pitchFamily="34" charset="0"/>
              <a:buChar char="•"/>
            </a:pPr>
            <a:r>
              <a:rPr lang="en-US" altLang="zh-CN" dirty="0"/>
              <a:t>2019	Neural Detection of Semantic Code Clones via Tree-Based</a:t>
            </a:r>
            <a:r>
              <a:rPr lang="en-US" altLang="zh-CN" dirty="0">
                <a:solidFill>
                  <a:srgbClr val="FF0000"/>
                </a:solidFill>
              </a:rPr>
              <a:t> Convolution </a:t>
            </a:r>
            <a:endParaRPr lang="zh-CN" altLang="en-US" dirty="0">
              <a:solidFill>
                <a:srgbClr val="FF0000"/>
              </a:solidFill>
            </a:endParaRPr>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p:txBody>
      </p:sp>
    </p:spTree>
    <p:extLst>
      <p:ext uri="{BB962C8B-B14F-4D97-AF65-F5344CB8AC3E}">
        <p14:creationId xmlns:p14="http://schemas.microsoft.com/office/powerpoint/2010/main" val="27625456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îṥḷiḍé">
            <a:extLst>
              <a:ext uri="{FF2B5EF4-FFF2-40B4-BE49-F238E27FC236}">
                <a16:creationId xmlns:a16="http://schemas.microsoft.com/office/drawing/2014/main" id="{A6A7F2F5-1729-493A-AE30-903496AE9288}"/>
              </a:ext>
            </a:extLst>
          </p:cNvPr>
          <p:cNvSpPr/>
          <p:nvPr/>
        </p:nvSpPr>
        <p:spPr>
          <a:xfrm>
            <a:off x="4368111" y="1898264"/>
            <a:ext cx="3382518" cy="3382518"/>
          </a:xfrm>
          <a:prstGeom prst="donut">
            <a:avLst>
              <a:gd name="adj" fmla="val 6244"/>
            </a:avLst>
          </a:prstGeom>
          <a:solidFill>
            <a:schemeClr val="bg1">
              <a:lumMod val="95000"/>
            </a:schemeClr>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91440" tIns="45720" rIns="91440" bIns="45720" anchor="ctr"/>
          <a:lstStyle/>
          <a:p>
            <a:pPr algn="ctr">
              <a:buSzPct val="25000"/>
            </a:pPr>
            <a:r>
              <a:rPr lang="de-DE" altLang="zh-CN" b="1">
                <a:sym typeface="Calibri"/>
              </a:rPr>
              <a:t>Text here</a:t>
            </a:r>
            <a:endParaRPr lang="de-DE" altLang="zh-CN" b="1" dirty="0">
              <a:sym typeface="Calibri"/>
            </a:endParaRPr>
          </a:p>
        </p:txBody>
      </p:sp>
      <p:cxnSp>
        <p:nvCxnSpPr>
          <p:cNvPr id="6" name="直接连接符 5">
            <a:extLst>
              <a:ext uri="{FF2B5EF4-FFF2-40B4-BE49-F238E27FC236}">
                <a16:creationId xmlns:a16="http://schemas.microsoft.com/office/drawing/2014/main" id="{3B7B09A7-04F4-4A60-81FA-BBABDBBE00B3}"/>
              </a:ext>
            </a:extLst>
          </p:cNvPr>
          <p:cNvCxnSpPr>
            <a:cxnSpLocks/>
            <a:stCxn id="12" idx="2"/>
            <a:endCxn id="10" idx="0"/>
          </p:cNvCxnSpPr>
          <p:nvPr/>
        </p:nvCxnSpPr>
        <p:spPr>
          <a:xfrm>
            <a:off x="4841547" y="3589523"/>
            <a:ext cx="243565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24A2297A-A0AE-46C2-B94F-7D670AB64F37}"/>
              </a:ext>
            </a:extLst>
          </p:cNvPr>
          <p:cNvCxnSpPr>
            <a:cxnSpLocks/>
            <a:stCxn id="9" idx="3"/>
            <a:endCxn id="11" idx="1"/>
          </p:cNvCxnSpPr>
          <p:nvPr/>
        </p:nvCxnSpPr>
        <p:spPr>
          <a:xfrm>
            <a:off x="6059370" y="2371698"/>
            <a:ext cx="0" cy="2435652"/>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8" name="îṥḷiḍé">
            <a:extLst>
              <a:ext uri="{FF2B5EF4-FFF2-40B4-BE49-F238E27FC236}">
                <a16:creationId xmlns:a16="http://schemas.microsoft.com/office/drawing/2014/main" id="{0365152A-BD2C-4DFC-8609-ED5F03B18E2D}"/>
              </a:ext>
            </a:extLst>
          </p:cNvPr>
          <p:cNvSpPr/>
          <p:nvPr/>
        </p:nvSpPr>
        <p:spPr>
          <a:xfrm>
            <a:off x="5270742" y="2784144"/>
            <a:ext cx="1594007" cy="1594007"/>
          </a:xfrm>
          <a:custGeom>
            <a:avLst/>
            <a:gdLst>
              <a:gd name="connsiteX0" fmla="*/ 0 w 1188002"/>
              <a:gd name="connsiteY0" fmla="*/ 594001 h 1188002"/>
              <a:gd name="connsiteX1" fmla="*/ 594001 w 1188002"/>
              <a:gd name="connsiteY1" fmla="*/ 0 h 1188002"/>
              <a:gd name="connsiteX2" fmla="*/ 1188002 w 1188002"/>
              <a:gd name="connsiteY2" fmla="*/ 594001 h 1188002"/>
              <a:gd name="connsiteX3" fmla="*/ 594001 w 1188002"/>
              <a:gd name="connsiteY3" fmla="*/ 1188002 h 1188002"/>
              <a:gd name="connsiteX4" fmla="*/ 0 w 1188002"/>
              <a:gd name="connsiteY4" fmla="*/ 594001 h 118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002" h="1188002">
                <a:moveTo>
                  <a:pt x="0" y="594001"/>
                </a:moveTo>
                <a:cubicBezTo>
                  <a:pt x="0" y="265943"/>
                  <a:pt x="265943" y="0"/>
                  <a:pt x="594001" y="0"/>
                </a:cubicBezTo>
                <a:cubicBezTo>
                  <a:pt x="922059" y="0"/>
                  <a:pt x="1188002" y="265943"/>
                  <a:pt x="1188002" y="594001"/>
                </a:cubicBezTo>
                <a:cubicBezTo>
                  <a:pt x="1188002" y="922059"/>
                  <a:pt x="922059" y="1188002"/>
                  <a:pt x="594001" y="1188002"/>
                </a:cubicBezTo>
                <a:cubicBezTo>
                  <a:pt x="265943" y="1188002"/>
                  <a:pt x="0" y="922059"/>
                  <a:pt x="0" y="594001"/>
                </a:cubicBezTo>
                <a:close/>
              </a:path>
            </a:pathLst>
          </a:custGeom>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buSzPct val="25000"/>
            </a:pPr>
            <a:r>
              <a:rPr lang="en-US" altLang="zh-CN" b="1" dirty="0" smtClean="0">
                <a:sym typeface="Calibri"/>
              </a:rPr>
              <a:t>Clone detection</a:t>
            </a:r>
            <a:endParaRPr lang="de-DE" altLang="zh-CN" b="1" dirty="0">
              <a:sym typeface="Calibri"/>
            </a:endParaRPr>
          </a:p>
        </p:txBody>
      </p:sp>
      <p:sp>
        <p:nvSpPr>
          <p:cNvPr id="9" name="îṣḷïďê">
            <a:extLst>
              <a:ext uri="{FF2B5EF4-FFF2-40B4-BE49-F238E27FC236}">
                <a16:creationId xmlns:a16="http://schemas.microsoft.com/office/drawing/2014/main" id="{9EF2B316-E648-4793-A723-69B6E5B211AE}"/>
              </a:ext>
            </a:extLst>
          </p:cNvPr>
          <p:cNvSpPr/>
          <p:nvPr/>
        </p:nvSpPr>
        <p:spPr>
          <a:xfrm>
            <a:off x="5616430" y="1485817"/>
            <a:ext cx="885880" cy="885880"/>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tx1">
              <a:lumMod val="50000"/>
              <a:lumOff val="50000"/>
            </a:schemeClr>
          </a:solidFill>
          <a:ln>
            <a:noFill/>
          </a:ln>
        </p:spPr>
        <p:style>
          <a:lnRef idx="2">
            <a:scrgbClr r="0" g="0" b="0"/>
          </a:lnRef>
          <a:fillRef idx="1">
            <a:schemeClr val="accent2">
              <a:hueOff val="-955721"/>
              <a:satOff val="-23029"/>
              <a:lumOff val="-13857"/>
              <a:alphaOff val="0"/>
            </a:schemeClr>
          </a:fillRef>
          <a:effectRef idx="0">
            <a:schemeClr val="accent2">
              <a:hueOff val="-955721"/>
              <a:satOff val="-23029"/>
              <a:lumOff val="-13857"/>
              <a:alphaOff val="0"/>
            </a:schemeClr>
          </a:effectRef>
          <a:fontRef idx="minor">
            <a:schemeClr val="lt1"/>
          </a:fontRef>
        </p:style>
        <p:txBody>
          <a:bodyPr spcFirstLastPara="0" vert="horz" wrap="square" lIns="0" tIns="0" rIns="0" bIns="0" anchor="ctr" anchorCtr="1">
            <a:normAutofit/>
          </a:bodyPr>
          <a:lstStyle/>
          <a:p>
            <a:pPr algn="ctr">
              <a:buSzPct val="25000"/>
            </a:pPr>
            <a:r>
              <a:rPr lang="en-US" altLang="zh-CN" sz="1400" dirty="0" smtClean="0">
                <a:sym typeface="Calibri"/>
              </a:rPr>
              <a:t>Deep</a:t>
            </a:r>
            <a:endParaRPr lang="de-DE" altLang="zh-CN" sz="1400" dirty="0">
              <a:sym typeface="Calibri"/>
            </a:endParaRPr>
          </a:p>
        </p:txBody>
      </p:sp>
      <p:sp>
        <p:nvSpPr>
          <p:cNvPr id="10" name="iṥḻîḍè">
            <a:extLst>
              <a:ext uri="{FF2B5EF4-FFF2-40B4-BE49-F238E27FC236}">
                <a16:creationId xmlns:a16="http://schemas.microsoft.com/office/drawing/2014/main" id="{FD471E03-2CCC-4369-B433-24BB0BD5F39E}"/>
              </a:ext>
            </a:extLst>
          </p:cNvPr>
          <p:cNvSpPr/>
          <p:nvPr/>
        </p:nvSpPr>
        <p:spPr>
          <a:xfrm>
            <a:off x="7277198" y="3146583"/>
            <a:ext cx="885880" cy="885880"/>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tx1">
              <a:lumMod val="50000"/>
              <a:lumOff val="50000"/>
            </a:schemeClr>
          </a:solidFill>
          <a:ln>
            <a:noFill/>
          </a:ln>
        </p:spPr>
        <p:style>
          <a:lnRef idx="2">
            <a:scrgbClr r="0" g="0" b="0"/>
          </a:lnRef>
          <a:fillRef idx="1">
            <a:schemeClr val="accent2">
              <a:hueOff val="-955721"/>
              <a:satOff val="-23029"/>
              <a:lumOff val="-13857"/>
              <a:alphaOff val="0"/>
            </a:schemeClr>
          </a:fillRef>
          <a:effectRef idx="0">
            <a:schemeClr val="accent2">
              <a:hueOff val="-955721"/>
              <a:satOff val="-23029"/>
              <a:lumOff val="-13857"/>
              <a:alphaOff val="0"/>
            </a:schemeClr>
          </a:effectRef>
          <a:fontRef idx="minor">
            <a:schemeClr val="lt1"/>
          </a:fontRef>
        </p:style>
        <p:txBody>
          <a:bodyPr spcFirstLastPara="0" vert="horz" wrap="square" lIns="0" tIns="0" rIns="0" bIns="0" anchor="ctr" anchorCtr="1">
            <a:normAutofit/>
          </a:bodyPr>
          <a:lstStyle/>
          <a:p>
            <a:pPr algn="ctr">
              <a:buSzPct val="25000"/>
            </a:pPr>
            <a:r>
              <a:rPr lang="en-US" altLang="zh-CN" sz="1400">
                <a:sym typeface="Calibri"/>
              </a:rPr>
              <a:t>CNN</a:t>
            </a:r>
            <a:endParaRPr lang="de-DE" altLang="zh-CN" sz="1400" dirty="0">
              <a:sym typeface="Calibri"/>
            </a:endParaRPr>
          </a:p>
        </p:txBody>
      </p:sp>
      <p:sp>
        <p:nvSpPr>
          <p:cNvPr id="11" name="ïŝ1ídè">
            <a:extLst>
              <a:ext uri="{FF2B5EF4-FFF2-40B4-BE49-F238E27FC236}">
                <a16:creationId xmlns:a16="http://schemas.microsoft.com/office/drawing/2014/main" id="{08F506A3-C66F-4B5C-AA17-0ECD09A85FE2}"/>
              </a:ext>
            </a:extLst>
          </p:cNvPr>
          <p:cNvSpPr/>
          <p:nvPr/>
        </p:nvSpPr>
        <p:spPr>
          <a:xfrm>
            <a:off x="5616430" y="4807350"/>
            <a:ext cx="885880" cy="885880"/>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tx1">
              <a:lumMod val="50000"/>
              <a:lumOff val="50000"/>
            </a:schemeClr>
          </a:solidFill>
          <a:ln>
            <a:noFill/>
          </a:ln>
        </p:spPr>
        <p:style>
          <a:lnRef idx="2">
            <a:scrgbClr r="0" g="0" b="0"/>
          </a:lnRef>
          <a:fillRef idx="1">
            <a:schemeClr val="accent2">
              <a:hueOff val="-955721"/>
              <a:satOff val="-23029"/>
              <a:lumOff val="-13857"/>
              <a:alphaOff val="0"/>
            </a:schemeClr>
          </a:fillRef>
          <a:effectRef idx="0">
            <a:schemeClr val="accent2">
              <a:hueOff val="-955721"/>
              <a:satOff val="-23029"/>
              <a:lumOff val="-13857"/>
              <a:alphaOff val="0"/>
            </a:schemeClr>
          </a:effectRef>
          <a:fontRef idx="minor">
            <a:schemeClr val="lt1"/>
          </a:fontRef>
        </p:style>
        <p:txBody>
          <a:bodyPr spcFirstLastPara="0" vert="horz" wrap="square" lIns="0" tIns="0" rIns="0" bIns="0" anchor="ctr" anchorCtr="1">
            <a:normAutofit/>
          </a:bodyPr>
          <a:lstStyle/>
          <a:p>
            <a:pPr algn="ctr">
              <a:buSzPct val="25000"/>
            </a:pPr>
            <a:r>
              <a:rPr lang="de-DE" altLang="zh-CN" sz="1400" dirty="0" smtClean="0">
                <a:sym typeface="Calibri"/>
              </a:rPr>
              <a:t>AST</a:t>
            </a:r>
            <a:endParaRPr lang="de-DE" altLang="zh-CN" sz="1400" dirty="0">
              <a:sym typeface="Calibri"/>
            </a:endParaRPr>
          </a:p>
        </p:txBody>
      </p:sp>
      <p:sp>
        <p:nvSpPr>
          <p:cNvPr id="12" name="iṣḷiḋé">
            <a:extLst>
              <a:ext uri="{FF2B5EF4-FFF2-40B4-BE49-F238E27FC236}">
                <a16:creationId xmlns:a16="http://schemas.microsoft.com/office/drawing/2014/main" id="{F06E9DF4-74D3-47B6-8DE7-56A0B25D1179}"/>
              </a:ext>
            </a:extLst>
          </p:cNvPr>
          <p:cNvSpPr/>
          <p:nvPr/>
        </p:nvSpPr>
        <p:spPr>
          <a:xfrm>
            <a:off x="3955666" y="3146583"/>
            <a:ext cx="885880" cy="885880"/>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tx1">
              <a:lumMod val="50000"/>
              <a:lumOff val="50000"/>
            </a:schemeClr>
          </a:solidFill>
          <a:ln>
            <a:noFill/>
          </a:ln>
        </p:spPr>
        <p:style>
          <a:lnRef idx="2">
            <a:scrgbClr r="0" g="0" b="0"/>
          </a:lnRef>
          <a:fillRef idx="1">
            <a:schemeClr val="accent2">
              <a:hueOff val="-955721"/>
              <a:satOff val="-23029"/>
              <a:lumOff val="-13857"/>
              <a:alphaOff val="0"/>
            </a:schemeClr>
          </a:fillRef>
          <a:effectRef idx="0">
            <a:schemeClr val="accent2">
              <a:hueOff val="-955721"/>
              <a:satOff val="-23029"/>
              <a:lumOff val="-13857"/>
              <a:alphaOff val="0"/>
            </a:schemeClr>
          </a:effectRef>
          <a:fontRef idx="minor">
            <a:schemeClr val="lt1"/>
          </a:fontRef>
        </p:style>
        <p:txBody>
          <a:bodyPr spcFirstLastPara="0" vert="horz" wrap="square" lIns="0" tIns="0" rIns="0" bIns="0" anchor="ctr" anchorCtr="1">
            <a:normAutofit/>
          </a:bodyPr>
          <a:lstStyle/>
          <a:p>
            <a:pPr algn="ctr">
              <a:buSzPct val="25000"/>
            </a:pPr>
            <a:r>
              <a:rPr lang="en-US" altLang="zh-CN" sz="1400" dirty="0">
                <a:sym typeface="Calibri"/>
              </a:rPr>
              <a:t>RNN</a:t>
            </a:r>
            <a:endParaRPr lang="de-DE" altLang="zh-CN" sz="1400" dirty="0">
              <a:sym typeface="Calibri"/>
            </a:endParaRPr>
          </a:p>
        </p:txBody>
      </p:sp>
      <p:sp>
        <p:nvSpPr>
          <p:cNvPr id="27" name="标题 26"/>
          <p:cNvSpPr>
            <a:spLocks noGrp="1"/>
          </p:cNvSpPr>
          <p:nvPr>
            <p:ph type="title"/>
          </p:nvPr>
        </p:nvSpPr>
        <p:spPr/>
        <p:txBody>
          <a:bodyPr/>
          <a:lstStyle/>
          <a:p>
            <a:r>
              <a:rPr lang="en-US" altLang="zh-CN" dirty="0"/>
              <a:t>Related work</a:t>
            </a:r>
            <a:endParaRPr lang="zh-CN" altLang="en-US" dirty="0"/>
          </a:p>
        </p:txBody>
      </p:sp>
    </p:spTree>
    <p:extLst>
      <p:ext uri="{BB962C8B-B14F-4D97-AF65-F5344CB8AC3E}">
        <p14:creationId xmlns:p14="http://schemas.microsoft.com/office/powerpoint/2010/main" val="76401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260390" y="32951"/>
            <a:ext cx="5263979" cy="906162"/>
          </a:xfrm>
        </p:spPr>
        <p:txBody>
          <a:bodyPr>
            <a:normAutofit/>
          </a:bodyPr>
          <a:lstStyle/>
          <a:p>
            <a:r>
              <a:rPr lang="en-US" altLang="zh-CN" dirty="0"/>
              <a:t>Methodology</a:t>
            </a:r>
            <a:endParaRPr lang="zh-CN" altLang="en-US" sz="2000" dirty="0">
              <a:solidFill>
                <a:schemeClr val="bg1"/>
              </a:solidFill>
            </a:endParaRPr>
          </a:p>
        </p:txBody>
      </p:sp>
      <p:sp>
        <p:nvSpPr>
          <p:cNvPr id="12" name="文本框 11">
            <a:extLst>
              <a:ext uri="{FF2B5EF4-FFF2-40B4-BE49-F238E27FC236}">
                <a16:creationId xmlns:a16="http://schemas.microsoft.com/office/drawing/2014/main" id="{10D8F314-1ED1-4FCC-915C-4581886FCD65}"/>
              </a:ext>
            </a:extLst>
          </p:cNvPr>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/03</a:t>
            </a:r>
            <a:endParaRPr lang="zh-CN" altLang="en-US" spc="100" dirty="0">
              <a:solidFill>
                <a:schemeClr val="bg1"/>
              </a:solidFill>
              <a:latin typeface="Impact" panose="020B0806030902050204" pitchFamily="34" charset="0"/>
              <a:cs typeface="Arial" panose="020B0604020202020204" pitchFamily="34" charset="0"/>
            </a:endParaRPr>
          </a:p>
        </p:txBody>
      </p:sp>
      <p:grpSp>
        <p:nvGrpSpPr>
          <p:cNvPr id="7" name="4da78c0c-94bf-4188-a5be-bc25ffb19aa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440195" y="1896270"/>
            <a:ext cx="8425424" cy="3089527"/>
            <a:chOff x="808497" y="1820224"/>
            <a:chExt cx="10235322" cy="3753200"/>
          </a:xfrm>
        </p:grpSpPr>
        <p:sp>
          <p:nvSpPr>
            <p:cNvPr id="8" name="îŝ1ïďê"/>
            <p:cNvSpPr/>
            <p:nvPr/>
          </p:nvSpPr>
          <p:spPr bwMode="auto">
            <a:xfrm>
              <a:off x="3761634" y="4627872"/>
              <a:ext cx="1234992" cy="348665"/>
            </a:xfrm>
            <a:custGeom>
              <a:avLst/>
              <a:gdLst>
                <a:gd name="T0" fmla="*/ 36 w 641"/>
                <a:gd name="T1" fmla="*/ 0 h 181"/>
                <a:gd name="T2" fmla="*/ 28 w 641"/>
                <a:gd name="T3" fmla="*/ 0 h 181"/>
                <a:gd name="T4" fmla="*/ 28 w 641"/>
                <a:gd name="T5" fmla="*/ 109 h 181"/>
                <a:gd name="T6" fmla="*/ 0 w 641"/>
                <a:gd name="T7" fmla="*/ 144 h 181"/>
                <a:gd name="T8" fmla="*/ 36 w 641"/>
                <a:gd name="T9" fmla="*/ 181 h 181"/>
                <a:gd name="T10" fmla="*/ 73 w 641"/>
                <a:gd name="T11" fmla="*/ 144 h 181"/>
                <a:gd name="T12" fmla="*/ 44 w 641"/>
                <a:gd name="T13" fmla="*/ 108 h 181"/>
                <a:gd name="T14" fmla="*/ 44 w 641"/>
                <a:gd name="T15" fmla="*/ 16 h 181"/>
                <a:gd name="T16" fmla="*/ 641 w 641"/>
                <a:gd name="T17" fmla="*/ 16 h 181"/>
                <a:gd name="T18" fmla="*/ 641 w 641"/>
                <a:gd name="T19" fmla="*/ 0 h 181"/>
                <a:gd name="T20" fmla="*/ 44 w 641"/>
                <a:gd name="T21" fmla="*/ 0 h 181"/>
                <a:gd name="T22" fmla="*/ 36 w 641"/>
                <a:gd name="T23"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1" h="181">
                  <a:moveTo>
                    <a:pt x="36" y="0"/>
                  </a:moveTo>
                  <a:cubicBezTo>
                    <a:pt x="28" y="0"/>
                    <a:pt x="28" y="0"/>
                    <a:pt x="28" y="0"/>
                  </a:cubicBezTo>
                  <a:cubicBezTo>
                    <a:pt x="28" y="109"/>
                    <a:pt x="28" y="109"/>
                    <a:pt x="28" y="109"/>
                  </a:cubicBezTo>
                  <a:cubicBezTo>
                    <a:pt x="12" y="113"/>
                    <a:pt x="0" y="127"/>
                    <a:pt x="0" y="144"/>
                  </a:cubicBezTo>
                  <a:cubicBezTo>
                    <a:pt x="0" y="164"/>
                    <a:pt x="16" y="181"/>
                    <a:pt x="36" y="181"/>
                  </a:cubicBezTo>
                  <a:cubicBezTo>
                    <a:pt x="57" y="181"/>
                    <a:pt x="73" y="164"/>
                    <a:pt x="73" y="144"/>
                  </a:cubicBezTo>
                  <a:cubicBezTo>
                    <a:pt x="73" y="126"/>
                    <a:pt x="60" y="112"/>
                    <a:pt x="44" y="108"/>
                  </a:cubicBezTo>
                  <a:cubicBezTo>
                    <a:pt x="44" y="16"/>
                    <a:pt x="44" y="16"/>
                    <a:pt x="44" y="16"/>
                  </a:cubicBezTo>
                  <a:cubicBezTo>
                    <a:pt x="641" y="16"/>
                    <a:pt x="641" y="16"/>
                    <a:pt x="641" y="16"/>
                  </a:cubicBezTo>
                  <a:cubicBezTo>
                    <a:pt x="641" y="0"/>
                    <a:pt x="641" y="0"/>
                    <a:pt x="641" y="0"/>
                  </a:cubicBezTo>
                  <a:cubicBezTo>
                    <a:pt x="44" y="0"/>
                    <a:pt x="44" y="0"/>
                    <a:pt x="44" y="0"/>
                  </a:cubicBezTo>
                  <a:lnTo>
                    <a:pt x="36" y="0"/>
                  </a:lnTo>
                  <a:close/>
                </a:path>
              </a:pathLst>
            </a:custGeom>
            <a:solidFill>
              <a:schemeClr val="accent5"/>
            </a:solidFill>
            <a:ln>
              <a:noFill/>
            </a:ln>
            <a:extLst/>
          </p:spPr>
          <p:txBody>
            <a:bodyPr anchor="ctr"/>
            <a:lstStyle/>
            <a:p>
              <a:pPr algn="ctr"/>
              <a:endParaRPr/>
            </a:p>
          </p:txBody>
        </p:sp>
        <p:sp>
          <p:nvSpPr>
            <p:cNvPr id="9" name="îŝļîḍe"/>
            <p:cNvSpPr/>
            <p:nvPr/>
          </p:nvSpPr>
          <p:spPr bwMode="auto">
            <a:xfrm>
              <a:off x="3761634" y="2491389"/>
              <a:ext cx="1234992" cy="329114"/>
            </a:xfrm>
            <a:custGeom>
              <a:avLst/>
              <a:gdLst>
                <a:gd name="T0" fmla="*/ 44 w 641"/>
                <a:gd name="T1" fmla="*/ 72 h 171"/>
                <a:gd name="T2" fmla="*/ 73 w 641"/>
                <a:gd name="T3" fmla="*/ 36 h 171"/>
                <a:gd name="T4" fmla="*/ 36 w 641"/>
                <a:gd name="T5" fmla="*/ 0 h 171"/>
                <a:gd name="T6" fmla="*/ 0 w 641"/>
                <a:gd name="T7" fmla="*/ 36 h 171"/>
                <a:gd name="T8" fmla="*/ 28 w 641"/>
                <a:gd name="T9" fmla="*/ 71 h 171"/>
                <a:gd name="T10" fmla="*/ 28 w 641"/>
                <a:gd name="T11" fmla="*/ 171 h 171"/>
                <a:gd name="T12" fmla="*/ 36 w 641"/>
                <a:gd name="T13" fmla="*/ 171 h 171"/>
                <a:gd name="T14" fmla="*/ 44 w 641"/>
                <a:gd name="T15" fmla="*/ 171 h 171"/>
                <a:gd name="T16" fmla="*/ 641 w 641"/>
                <a:gd name="T17" fmla="*/ 171 h 171"/>
                <a:gd name="T18" fmla="*/ 641 w 641"/>
                <a:gd name="T19" fmla="*/ 155 h 171"/>
                <a:gd name="T20" fmla="*/ 44 w 641"/>
                <a:gd name="T21" fmla="*/ 155 h 171"/>
                <a:gd name="T22" fmla="*/ 44 w 641"/>
                <a:gd name="T23" fmla="*/ 7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1" h="171">
                  <a:moveTo>
                    <a:pt x="44" y="72"/>
                  </a:moveTo>
                  <a:cubicBezTo>
                    <a:pt x="60" y="69"/>
                    <a:pt x="73" y="54"/>
                    <a:pt x="73" y="36"/>
                  </a:cubicBezTo>
                  <a:cubicBezTo>
                    <a:pt x="73" y="16"/>
                    <a:pt x="57" y="0"/>
                    <a:pt x="36" y="0"/>
                  </a:cubicBezTo>
                  <a:cubicBezTo>
                    <a:pt x="16" y="0"/>
                    <a:pt x="0" y="16"/>
                    <a:pt x="0" y="36"/>
                  </a:cubicBezTo>
                  <a:cubicBezTo>
                    <a:pt x="0" y="53"/>
                    <a:pt x="12" y="67"/>
                    <a:pt x="28" y="71"/>
                  </a:cubicBezTo>
                  <a:cubicBezTo>
                    <a:pt x="28" y="171"/>
                    <a:pt x="28" y="171"/>
                    <a:pt x="28" y="171"/>
                  </a:cubicBezTo>
                  <a:cubicBezTo>
                    <a:pt x="36" y="171"/>
                    <a:pt x="36" y="171"/>
                    <a:pt x="36" y="171"/>
                  </a:cubicBezTo>
                  <a:cubicBezTo>
                    <a:pt x="44" y="171"/>
                    <a:pt x="44" y="171"/>
                    <a:pt x="44" y="171"/>
                  </a:cubicBezTo>
                  <a:cubicBezTo>
                    <a:pt x="641" y="171"/>
                    <a:pt x="641" y="171"/>
                    <a:pt x="641" y="171"/>
                  </a:cubicBezTo>
                  <a:cubicBezTo>
                    <a:pt x="641" y="155"/>
                    <a:pt x="641" y="155"/>
                    <a:pt x="641" y="155"/>
                  </a:cubicBezTo>
                  <a:cubicBezTo>
                    <a:pt x="44" y="155"/>
                    <a:pt x="44" y="155"/>
                    <a:pt x="44" y="155"/>
                  </a:cubicBezTo>
                  <a:lnTo>
                    <a:pt x="44" y="72"/>
                  </a:lnTo>
                  <a:close/>
                </a:path>
              </a:pathLst>
            </a:custGeom>
            <a:solidFill>
              <a:schemeClr val="accent2"/>
            </a:solidFill>
            <a:ln>
              <a:noFill/>
            </a:ln>
            <a:extLst/>
          </p:spPr>
          <p:txBody>
            <a:bodyPr anchor="ctr"/>
            <a:lstStyle/>
            <a:p>
              <a:pPr algn="ctr"/>
              <a:endParaRPr/>
            </a:p>
          </p:txBody>
        </p:sp>
        <p:sp>
          <p:nvSpPr>
            <p:cNvPr id="10" name="íš1ïḋè"/>
            <p:cNvSpPr/>
            <p:nvPr/>
          </p:nvSpPr>
          <p:spPr bwMode="auto">
            <a:xfrm>
              <a:off x="7096764" y="2473467"/>
              <a:ext cx="1236621" cy="347036"/>
            </a:xfrm>
            <a:custGeom>
              <a:avLst/>
              <a:gdLst>
                <a:gd name="T0" fmla="*/ 606 w 642"/>
                <a:gd name="T1" fmla="*/ 180 h 180"/>
                <a:gd name="T2" fmla="*/ 614 w 642"/>
                <a:gd name="T3" fmla="*/ 180 h 180"/>
                <a:gd name="T4" fmla="*/ 614 w 642"/>
                <a:gd name="T5" fmla="*/ 71 h 180"/>
                <a:gd name="T6" fmla="*/ 642 w 642"/>
                <a:gd name="T7" fmla="*/ 36 h 180"/>
                <a:gd name="T8" fmla="*/ 606 w 642"/>
                <a:gd name="T9" fmla="*/ 0 h 180"/>
                <a:gd name="T10" fmla="*/ 569 w 642"/>
                <a:gd name="T11" fmla="*/ 36 h 180"/>
                <a:gd name="T12" fmla="*/ 598 w 642"/>
                <a:gd name="T13" fmla="*/ 71 h 180"/>
                <a:gd name="T14" fmla="*/ 598 w 642"/>
                <a:gd name="T15" fmla="*/ 164 h 180"/>
                <a:gd name="T16" fmla="*/ 0 w 642"/>
                <a:gd name="T17" fmla="*/ 164 h 180"/>
                <a:gd name="T18" fmla="*/ 0 w 642"/>
                <a:gd name="T19" fmla="*/ 180 h 180"/>
                <a:gd name="T20" fmla="*/ 598 w 642"/>
                <a:gd name="T21" fmla="*/ 180 h 180"/>
                <a:gd name="T22" fmla="*/ 606 w 642"/>
                <a:gd name="T23"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2" h="180">
                  <a:moveTo>
                    <a:pt x="606" y="180"/>
                  </a:moveTo>
                  <a:cubicBezTo>
                    <a:pt x="614" y="180"/>
                    <a:pt x="614" y="180"/>
                    <a:pt x="614" y="180"/>
                  </a:cubicBezTo>
                  <a:cubicBezTo>
                    <a:pt x="614" y="71"/>
                    <a:pt x="614" y="71"/>
                    <a:pt x="614" y="71"/>
                  </a:cubicBezTo>
                  <a:cubicBezTo>
                    <a:pt x="630" y="68"/>
                    <a:pt x="642" y="53"/>
                    <a:pt x="642" y="36"/>
                  </a:cubicBezTo>
                  <a:cubicBezTo>
                    <a:pt x="642" y="16"/>
                    <a:pt x="626" y="0"/>
                    <a:pt x="606" y="0"/>
                  </a:cubicBezTo>
                  <a:cubicBezTo>
                    <a:pt x="585" y="0"/>
                    <a:pt x="569" y="16"/>
                    <a:pt x="569" y="36"/>
                  </a:cubicBezTo>
                  <a:cubicBezTo>
                    <a:pt x="569" y="53"/>
                    <a:pt x="581" y="68"/>
                    <a:pt x="598" y="71"/>
                  </a:cubicBezTo>
                  <a:cubicBezTo>
                    <a:pt x="598" y="164"/>
                    <a:pt x="598" y="164"/>
                    <a:pt x="598" y="164"/>
                  </a:cubicBezTo>
                  <a:cubicBezTo>
                    <a:pt x="0" y="164"/>
                    <a:pt x="0" y="164"/>
                    <a:pt x="0" y="164"/>
                  </a:cubicBezTo>
                  <a:cubicBezTo>
                    <a:pt x="0" y="180"/>
                    <a:pt x="0" y="180"/>
                    <a:pt x="0" y="180"/>
                  </a:cubicBezTo>
                  <a:cubicBezTo>
                    <a:pt x="598" y="180"/>
                    <a:pt x="598" y="180"/>
                    <a:pt x="598" y="180"/>
                  </a:cubicBezTo>
                  <a:lnTo>
                    <a:pt x="606" y="180"/>
                  </a:lnTo>
                  <a:close/>
                </a:path>
              </a:pathLst>
            </a:custGeom>
            <a:solidFill>
              <a:schemeClr val="accent3"/>
            </a:solidFill>
            <a:ln>
              <a:noFill/>
            </a:ln>
            <a:extLst/>
          </p:spPr>
          <p:txBody>
            <a:bodyPr anchor="ctr"/>
            <a:lstStyle/>
            <a:p>
              <a:pPr algn="ctr"/>
              <a:endParaRPr/>
            </a:p>
          </p:txBody>
        </p:sp>
        <p:sp>
          <p:nvSpPr>
            <p:cNvPr id="11" name="iś1iḑe"/>
            <p:cNvSpPr/>
            <p:nvPr/>
          </p:nvSpPr>
          <p:spPr bwMode="auto">
            <a:xfrm>
              <a:off x="7096764" y="4627872"/>
              <a:ext cx="1236621" cy="348665"/>
            </a:xfrm>
            <a:custGeom>
              <a:avLst/>
              <a:gdLst>
                <a:gd name="T0" fmla="*/ 614 w 642"/>
                <a:gd name="T1" fmla="*/ 109 h 181"/>
                <a:gd name="T2" fmla="*/ 614 w 642"/>
                <a:gd name="T3" fmla="*/ 0 h 181"/>
                <a:gd name="T4" fmla="*/ 606 w 642"/>
                <a:gd name="T5" fmla="*/ 0 h 181"/>
                <a:gd name="T6" fmla="*/ 598 w 642"/>
                <a:gd name="T7" fmla="*/ 0 h 181"/>
                <a:gd name="T8" fmla="*/ 0 w 642"/>
                <a:gd name="T9" fmla="*/ 0 h 181"/>
                <a:gd name="T10" fmla="*/ 0 w 642"/>
                <a:gd name="T11" fmla="*/ 16 h 181"/>
                <a:gd name="T12" fmla="*/ 598 w 642"/>
                <a:gd name="T13" fmla="*/ 16 h 181"/>
                <a:gd name="T14" fmla="*/ 598 w 642"/>
                <a:gd name="T15" fmla="*/ 109 h 181"/>
                <a:gd name="T16" fmla="*/ 569 w 642"/>
                <a:gd name="T17" fmla="*/ 144 h 181"/>
                <a:gd name="T18" fmla="*/ 606 w 642"/>
                <a:gd name="T19" fmla="*/ 181 h 181"/>
                <a:gd name="T20" fmla="*/ 642 w 642"/>
                <a:gd name="T21" fmla="*/ 144 h 181"/>
                <a:gd name="T22" fmla="*/ 614 w 642"/>
                <a:gd name="T23" fmla="*/ 109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2" h="181">
                  <a:moveTo>
                    <a:pt x="614" y="109"/>
                  </a:moveTo>
                  <a:cubicBezTo>
                    <a:pt x="614" y="0"/>
                    <a:pt x="614" y="0"/>
                    <a:pt x="614" y="0"/>
                  </a:cubicBezTo>
                  <a:cubicBezTo>
                    <a:pt x="606" y="0"/>
                    <a:pt x="606" y="0"/>
                    <a:pt x="606" y="0"/>
                  </a:cubicBezTo>
                  <a:cubicBezTo>
                    <a:pt x="598" y="0"/>
                    <a:pt x="598" y="0"/>
                    <a:pt x="598" y="0"/>
                  </a:cubicBezTo>
                  <a:cubicBezTo>
                    <a:pt x="0" y="0"/>
                    <a:pt x="0" y="0"/>
                    <a:pt x="0" y="0"/>
                  </a:cubicBezTo>
                  <a:cubicBezTo>
                    <a:pt x="0" y="16"/>
                    <a:pt x="0" y="16"/>
                    <a:pt x="0" y="16"/>
                  </a:cubicBezTo>
                  <a:cubicBezTo>
                    <a:pt x="598" y="16"/>
                    <a:pt x="598" y="16"/>
                    <a:pt x="598" y="16"/>
                  </a:cubicBezTo>
                  <a:cubicBezTo>
                    <a:pt x="598" y="109"/>
                    <a:pt x="598" y="109"/>
                    <a:pt x="598" y="109"/>
                  </a:cubicBezTo>
                  <a:cubicBezTo>
                    <a:pt x="581" y="112"/>
                    <a:pt x="569" y="127"/>
                    <a:pt x="569" y="144"/>
                  </a:cubicBezTo>
                  <a:cubicBezTo>
                    <a:pt x="569" y="164"/>
                    <a:pt x="585" y="181"/>
                    <a:pt x="606" y="181"/>
                  </a:cubicBezTo>
                  <a:cubicBezTo>
                    <a:pt x="626" y="181"/>
                    <a:pt x="642" y="164"/>
                    <a:pt x="642" y="144"/>
                  </a:cubicBezTo>
                  <a:cubicBezTo>
                    <a:pt x="642" y="127"/>
                    <a:pt x="630" y="112"/>
                    <a:pt x="614" y="109"/>
                  </a:cubicBezTo>
                  <a:close/>
                </a:path>
              </a:pathLst>
            </a:custGeom>
            <a:solidFill>
              <a:schemeClr val="accent4"/>
            </a:solidFill>
            <a:ln>
              <a:noFill/>
            </a:ln>
            <a:extLst/>
          </p:spPr>
          <p:txBody>
            <a:bodyPr anchor="ctr"/>
            <a:lstStyle/>
            <a:p>
              <a:pPr algn="ctr"/>
              <a:endParaRPr/>
            </a:p>
          </p:txBody>
        </p:sp>
        <p:grpSp>
          <p:nvGrpSpPr>
            <p:cNvPr id="13" name="išľídé"/>
            <p:cNvGrpSpPr/>
            <p:nvPr/>
          </p:nvGrpSpPr>
          <p:grpSpPr>
            <a:xfrm>
              <a:off x="4965554" y="1820224"/>
              <a:ext cx="2162653" cy="3650700"/>
              <a:chOff x="4972653" y="1597720"/>
              <a:chExt cx="2162653" cy="3650700"/>
            </a:xfrm>
          </p:grpSpPr>
          <p:sp>
            <p:nvSpPr>
              <p:cNvPr id="40" name="ïşḻîďè"/>
              <p:cNvSpPr/>
              <p:nvPr/>
            </p:nvSpPr>
            <p:spPr bwMode="auto">
              <a:xfrm>
                <a:off x="5765166" y="4490406"/>
                <a:ext cx="577627" cy="729428"/>
              </a:xfrm>
              <a:custGeom>
                <a:avLst/>
                <a:gdLst>
                  <a:gd name="T0" fmla="*/ 148 w 248"/>
                  <a:gd name="T1" fmla="*/ 313 h 313"/>
                  <a:gd name="T2" fmla="*/ 100 w 248"/>
                  <a:gd name="T3" fmla="*/ 313 h 313"/>
                  <a:gd name="T4" fmla="*/ 0 w 248"/>
                  <a:gd name="T5" fmla="*/ 213 h 313"/>
                  <a:gd name="T6" fmla="*/ 0 w 248"/>
                  <a:gd name="T7" fmla="*/ 100 h 313"/>
                  <a:gd name="T8" fmla="*/ 100 w 248"/>
                  <a:gd name="T9" fmla="*/ 0 h 313"/>
                  <a:gd name="T10" fmla="*/ 148 w 248"/>
                  <a:gd name="T11" fmla="*/ 0 h 313"/>
                  <a:gd name="T12" fmla="*/ 248 w 248"/>
                  <a:gd name="T13" fmla="*/ 100 h 313"/>
                  <a:gd name="T14" fmla="*/ 248 w 248"/>
                  <a:gd name="T15" fmla="*/ 213 h 313"/>
                  <a:gd name="T16" fmla="*/ 148 w 248"/>
                  <a:gd name="T17" fmla="*/ 31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 h="313">
                    <a:moveTo>
                      <a:pt x="148" y="313"/>
                    </a:moveTo>
                    <a:cubicBezTo>
                      <a:pt x="100" y="313"/>
                      <a:pt x="100" y="313"/>
                      <a:pt x="100" y="313"/>
                    </a:cubicBezTo>
                    <a:cubicBezTo>
                      <a:pt x="45" y="313"/>
                      <a:pt x="0" y="268"/>
                      <a:pt x="0" y="213"/>
                    </a:cubicBezTo>
                    <a:cubicBezTo>
                      <a:pt x="0" y="100"/>
                      <a:pt x="0" y="100"/>
                      <a:pt x="0" y="100"/>
                    </a:cubicBezTo>
                    <a:cubicBezTo>
                      <a:pt x="0" y="45"/>
                      <a:pt x="45" y="0"/>
                      <a:pt x="100" y="0"/>
                    </a:cubicBezTo>
                    <a:cubicBezTo>
                      <a:pt x="148" y="0"/>
                      <a:pt x="148" y="0"/>
                      <a:pt x="148" y="0"/>
                    </a:cubicBezTo>
                    <a:cubicBezTo>
                      <a:pt x="203" y="0"/>
                      <a:pt x="248" y="45"/>
                      <a:pt x="248" y="100"/>
                    </a:cubicBezTo>
                    <a:cubicBezTo>
                      <a:pt x="248" y="213"/>
                      <a:pt x="248" y="213"/>
                      <a:pt x="248" y="213"/>
                    </a:cubicBezTo>
                    <a:cubicBezTo>
                      <a:pt x="248" y="268"/>
                      <a:pt x="203" y="313"/>
                      <a:pt x="148" y="313"/>
                    </a:cubicBezTo>
                    <a:close/>
                  </a:path>
                </a:pathLst>
              </a:custGeom>
              <a:solidFill>
                <a:srgbClr val="9B9A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íşļíḓè"/>
              <p:cNvSpPr/>
              <p:nvPr/>
            </p:nvSpPr>
            <p:spPr bwMode="auto">
              <a:xfrm>
                <a:off x="5685323" y="4481534"/>
                <a:ext cx="737313" cy="174471"/>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1"/>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1"/>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íSļïḋè"/>
              <p:cNvSpPr/>
              <p:nvPr/>
            </p:nvSpPr>
            <p:spPr bwMode="auto">
              <a:xfrm>
                <a:off x="5685323" y="4721063"/>
                <a:ext cx="737313" cy="175457"/>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1"/>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1"/>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îṩlïḓé"/>
              <p:cNvSpPr/>
              <p:nvPr/>
            </p:nvSpPr>
            <p:spPr bwMode="auto">
              <a:xfrm>
                <a:off x="5685323" y="4954677"/>
                <a:ext cx="737313" cy="174471"/>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0"/>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0"/>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îšḻïḑê"/>
              <p:cNvSpPr/>
              <p:nvPr/>
            </p:nvSpPr>
            <p:spPr bwMode="auto">
              <a:xfrm>
                <a:off x="5985965" y="5219834"/>
                <a:ext cx="136028" cy="28586"/>
              </a:xfrm>
              <a:custGeom>
                <a:avLst/>
                <a:gdLst>
                  <a:gd name="T0" fmla="*/ 0 w 58"/>
                  <a:gd name="T1" fmla="*/ 0 h 12"/>
                  <a:gd name="T2" fmla="*/ 29 w 58"/>
                  <a:gd name="T3" fmla="*/ 12 h 12"/>
                  <a:gd name="T4" fmla="*/ 58 w 58"/>
                  <a:gd name="T5" fmla="*/ 0 h 12"/>
                  <a:gd name="T6" fmla="*/ 0 w 58"/>
                  <a:gd name="T7" fmla="*/ 0 h 12"/>
                </a:gdLst>
                <a:ahLst/>
                <a:cxnLst>
                  <a:cxn ang="0">
                    <a:pos x="T0" y="T1"/>
                  </a:cxn>
                  <a:cxn ang="0">
                    <a:pos x="T2" y="T3"/>
                  </a:cxn>
                  <a:cxn ang="0">
                    <a:pos x="T4" y="T5"/>
                  </a:cxn>
                  <a:cxn ang="0">
                    <a:pos x="T6" y="T7"/>
                  </a:cxn>
                </a:cxnLst>
                <a:rect l="0" t="0" r="r" b="b"/>
                <a:pathLst>
                  <a:path w="58" h="12">
                    <a:moveTo>
                      <a:pt x="0" y="0"/>
                    </a:moveTo>
                    <a:cubicBezTo>
                      <a:pt x="4" y="7"/>
                      <a:pt x="15" y="12"/>
                      <a:pt x="29" y="12"/>
                    </a:cubicBezTo>
                    <a:cubicBezTo>
                      <a:pt x="43" y="12"/>
                      <a:pt x="54" y="7"/>
                      <a:pt x="58" y="0"/>
                    </a:cubicBezTo>
                    <a:lnTo>
                      <a:pt x="0" y="0"/>
                    </a:lnTo>
                    <a:close/>
                  </a:path>
                </a:pathLst>
              </a:custGeom>
              <a:solidFill>
                <a:srgbClr val="1A5A6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ïṩliḓe"/>
              <p:cNvSpPr/>
              <p:nvPr/>
            </p:nvSpPr>
            <p:spPr bwMode="auto">
              <a:xfrm>
                <a:off x="5147124" y="2103390"/>
                <a:ext cx="1813710" cy="864470"/>
              </a:xfrm>
              <a:custGeom>
                <a:avLst/>
                <a:gdLst>
                  <a:gd name="T0" fmla="*/ 778 w 778"/>
                  <a:gd name="T1" fmla="*/ 371 h 371"/>
                  <a:gd name="T2" fmla="*/ 389 w 778"/>
                  <a:gd name="T3" fmla="*/ 0 h 371"/>
                  <a:gd name="T4" fmla="*/ 0 w 778"/>
                  <a:gd name="T5" fmla="*/ 371 h 371"/>
                  <a:gd name="T6" fmla="*/ 778 w 778"/>
                  <a:gd name="T7" fmla="*/ 371 h 371"/>
                </a:gdLst>
                <a:ahLst/>
                <a:cxnLst>
                  <a:cxn ang="0">
                    <a:pos x="T0" y="T1"/>
                  </a:cxn>
                  <a:cxn ang="0">
                    <a:pos x="T2" y="T3"/>
                  </a:cxn>
                  <a:cxn ang="0">
                    <a:pos x="T4" y="T5"/>
                  </a:cxn>
                  <a:cxn ang="0">
                    <a:pos x="T6" y="T7"/>
                  </a:cxn>
                </a:cxnLst>
                <a:rect l="0" t="0" r="r" b="b"/>
                <a:pathLst>
                  <a:path w="778" h="371">
                    <a:moveTo>
                      <a:pt x="778" y="371"/>
                    </a:moveTo>
                    <a:cubicBezTo>
                      <a:pt x="769" y="164"/>
                      <a:pt x="598" y="0"/>
                      <a:pt x="389" y="0"/>
                    </a:cubicBezTo>
                    <a:cubicBezTo>
                      <a:pt x="180" y="0"/>
                      <a:pt x="9" y="164"/>
                      <a:pt x="0" y="371"/>
                    </a:cubicBezTo>
                    <a:lnTo>
                      <a:pt x="778" y="371"/>
                    </a:lnTo>
                    <a:close/>
                  </a:path>
                </a:pathLst>
              </a:custGeom>
              <a:solidFill>
                <a:schemeClr val="accent1"/>
              </a:solidFill>
              <a:ln>
                <a:noFill/>
              </a:ln>
              <a:extLst/>
            </p:spPr>
            <p:txBody>
              <a:bodyPr anchor="ctr"/>
              <a:lstStyle/>
              <a:p>
                <a:pPr algn="ctr"/>
                <a:endParaRPr/>
              </a:p>
            </p:txBody>
          </p:sp>
          <p:sp>
            <p:nvSpPr>
              <p:cNvPr id="46" name="işḻiḋè"/>
              <p:cNvSpPr/>
              <p:nvPr/>
            </p:nvSpPr>
            <p:spPr bwMode="auto">
              <a:xfrm>
                <a:off x="5606466" y="4049793"/>
                <a:ext cx="895026" cy="431743"/>
              </a:xfrm>
              <a:custGeom>
                <a:avLst/>
                <a:gdLst>
                  <a:gd name="T0" fmla="*/ 0 w 384"/>
                  <a:gd name="T1" fmla="*/ 0 h 185"/>
                  <a:gd name="T2" fmla="*/ 81 w 384"/>
                  <a:gd name="T3" fmla="*/ 185 h 185"/>
                  <a:gd name="T4" fmla="*/ 173 w 384"/>
                  <a:gd name="T5" fmla="*/ 185 h 185"/>
                  <a:gd name="T6" fmla="*/ 192 w 384"/>
                  <a:gd name="T7" fmla="*/ 185 h 185"/>
                  <a:gd name="T8" fmla="*/ 211 w 384"/>
                  <a:gd name="T9" fmla="*/ 185 h 185"/>
                  <a:gd name="T10" fmla="*/ 303 w 384"/>
                  <a:gd name="T11" fmla="*/ 185 h 185"/>
                  <a:gd name="T12" fmla="*/ 384 w 384"/>
                  <a:gd name="T13" fmla="*/ 0 h 185"/>
                  <a:gd name="T14" fmla="*/ 0 w 384"/>
                  <a:gd name="T15" fmla="*/ 0 h 1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4" h="185">
                    <a:moveTo>
                      <a:pt x="0" y="0"/>
                    </a:moveTo>
                    <a:cubicBezTo>
                      <a:pt x="40" y="63"/>
                      <a:pt x="77" y="135"/>
                      <a:pt x="81" y="185"/>
                    </a:cubicBezTo>
                    <a:cubicBezTo>
                      <a:pt x="173" y="185"/>
                      <a:pt x="173" y="185"/>
                      <a:pt x="173" y="185"/>
                    </a:cubicBezTo>
                    <a:cubicBezTo>
                      <a:pt x="192" y="185"/>
                      <a:pt x="192" y="185"/>
                      <a:pt x="192" y="185"/>
                    </a:cubicBezTo>
                    <a:cubicBezTo>
                      <a:pt x="211" y="185"/>
                      <a:pt x="211" y="185"/>
                      <a:pt x="211" y="185"/>
                    </a:cubicBezTo>
                    <a:cubicBezTo>
                      <a:pt x="303" y="185"/>
                      <a:pt x="303" y="185"/>
                      <a:pt x="303" y="185"/>
                    </a:cubicBezTo>
                    <a:cubicBezTo>
                      <a:pt x="307" y="135"/>
                      <a:pt x="344" y="63"/>
                      <a:pt x="384" y="0"/>
                    </a:cubicBezTo>
                    <a:lnTo>
                      <a:pt x="0" y="0"/>
                    </a:lnTo>
                    <a:close/>
                  </a:path>
                </a:pathLst>
              </a:custGeom>
              <a:solidFill>
                <a:schemeClr val="accent1"/>
              </a:solidFill>
              <a:ln>
                <a:noFill/>
              </a:ln>
              <a:extLst/>
            </p:spPr>
            <p:txBody>
              <a:bodyPr anchor="ctr"/>
              <a:lstStyle/>
              <a:p>
                <a:pPr algn="ctr"/>
                <a:endParaRPr/>
              </a:p>
            </p:txBody>
          </p:sp>
          <p:sp>
            <p:nvSpPr>
              <p:cNvPr id="47" name="íS1îḑè"/>
              <p:cNvSpPr/>
              <p:nvPr/>
            </p:nvSpPr>
            <p:spPr bwMode="auto">
              <a:xfrm>
                <a:off x="5785865" y="1597720"/>
                <a:ext cx="119271" cy="405127"/>
              </a:xfrm>
              <a:custGeom>
                <a:avLst/>
                <a:gdLst>
                  <a:gd name="T0" fmla="*/ 41 w 51"/>
                  <a:gd name="T1" fmla="*/ 173 h 174"/>
                  <a:gd name="T2" fmla="*/ 41 w 51"/>
                  <a:gd name="T3" fmla="*/ 173 h 174"/>
                  <a:gd name="T4" fmla="*/ 28 w 51"/>
                  <a:gd name="T5" fmla="*/ 164 h 174"/>
                  <a:gd name="T6" fmla="*/ 1 w 51"/>
                  <a:gd name="T7" fmla="*/ 14 h 174"/>
                  <a:gd name="T8" fmla="*/ 11 w 51"/>
                  <a:gd name="T9" fmla="*/ 1 h 174"/>
                  <a:gd name="T10" fmla="*/ 11 w 51"/>
                  <a:gd name="T11" fmla="*/ 1 h 174"/>
                  <a:gd name="T12" fmla="*/ 24 w 51"/>
                  <a:gd name="T13" fmla="*/ 10 h 174"/>
                  <a:gd name="T14" fmla="*/ 50 w 51"/>
                  <a:gd name="T15" fmla="*/ 160 h 174"/>
                  <a:gd name="T16" fmla="*/ 41 w 51"/>
                  <a:gd name="T17"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174">
                    <a:moveTo>
                      <a:pt x="41" y="173"/>
                    </a:moveTo>
                    <a:cubicBezTo>
                      <a:pt x="41" y="173"/>
                      <a:pt x="41" y="173"/>
                      <a:pt x="41" y="173"/>
                    </a:cubicBezTo>
                    <a:cubicBezTo>
                      <a:pt x="35" y="174"/>
                      <a:pt x="29" y="170"/>
                      <a:pt x="28" y="164"/>
                    </a:cubicBezTo>
                    <a:cubicBezTo>
                      <a:pt x="1" y="14"/>
                      <a:pt x="1" y="14"/>
                      <a:pt x="1" y="14"/>
                    </a:cubicBezTo>
                    <a:cubicBezTo>
                      <a:pt x="0" y="8"/>
                      <a:pt x="4" y="2"/>
                      <a:pt x="11" y="1"/>
                    </a:cubicBezTo>
                    <a:cubicBezTo>
                      <a:pt x="11" y="1"/>
                      <a:pt x="11" y="1"/>
                      <a:pt x="11" y="1"/>
                    </a:cubicBezTo>
                    <a:cubicBezTo>
                      <a:pt x="17" y="0"/>
                      <a:pt x="23" y="4"/>
                      <a:pt x="24" y="10"/>
                    </a:cubicBezTo>
                    <a:cubicBezTo>
                      <a:pt x="50" y="160"/>
                      <a:pt x="50" y="160"/>
                      <a:pt x="50" y="160"/>
                    </a:cubicBezTo>
                    <a:cubicBezTo>
                      <a:pt x="51" y="166"/>
                      <a:pt x="47" y="172"/>
                      <a:pt x="41" y="173"/>
                    </a:cubicBezTo>
                    <a:close/>
                  </a:path>
                </a:pathLst>
              </a:custGeom>
              <a:solidFill>
                <a:schemeClr val="accent1"/>
              </a:solidFill>
              <a:ln>
                <a:noFill/>
              </a:ln>
              <a:extLst/>
            </p:spPr>
            <p:txBody>
              <a:bodyPr anchor="ctr"/>
              <a:lstStyle/>
              <a:p>
                <a:pPr algn="ctr"/>
                <a:endParaRPr/>
              </a:p>
            </p:txBody>
          </p:sp>
          <p:sp>
            <p:nvSpPr>
              <p:cNvPr id="48" name="îṡ1ïḍe"/>
              <p:cNvSpPr/>
              <p:nvPr/>
            </p:nvSpPr>
            <p:spPr bwMode="auto">
              <a:xfrm>
                <a:off x="5336381" y="1758391"/>
                <a:ext cx="237557" cy="367671"/>
              </a:xfrm>
              <a:custGeom>
                <a:avLst/>
                <a:gdLst>
                  <a:gd name="T0" fmla="*/ 95 w 102"/>
                  <a:gd name="T1" fmla="*/ 154 h 158"/>
                  <a:gd name="T2" fmla="*/ 95 w 102"/>
                  <a:gd name="T3" fmla="*/ 154 h 158"/>
                  <a:gd name="T4" fmla="*/ 79 w 102"/>
                  <a:gd name="T5" fmla="*/ 150 h 158"/>
                  <a:gd name="T6" fmla="*/ 3 w 102"/>
                  <a:gd name="T7" fmla="*/ 19 h 158"/>
                  <a:gd name="T8" fmla="*/ 8 w 102"/>
                  <a:gd name="T9" fmla="*/ 3 h 158"/>
                  <a:gd name="T10" fmla="*/ 8 w 102"/>
                  <a:gd name="T11" fmla="*/ 3 h 158"/>
                  <a:gd name="T12" fmla="*/ 23 w 102"/>
                  <a:gd name="T13" fmla="*/ 8 h 158"/>
                  <a:gd name="T14" fmla="*/ 99 w 102"/>
                  <a:gd name="T15" fmla="*/ 139 h 158"/>
                  <a:gd name="T16" fmla="*/ 95 w 102"/>
                  <a:gd name="T17"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58">
                    <a:moveTo>
                      <a:pt x="95" y="154"/>
                    </a:moveTo>
                    <a:cubicBezTo>
                      <a:pt x="95" y="154"/>
                      <a:pt x="95" y="154"/>
                      <a:pt x="95" y="154"/>
                    </a:cubicBezTo>
                    <a:cubicBezTo>
                      <a:pt x="89" y="158"/>
                      <a:pt x="82" y="156"/>
                      <a:pt x="79" y="150"/>
                    </a:cubicBezTo>
                    <a:cubicBezTo>
                      <a:pt x="3" y="19"/>
                      <a:pt x="3" y="19"/>
                      <a:pt x="3" y="19"/>
                    </a:cubicBezTo>
                    <a:cubicBezTo>
                      <a:pt x="0" y="14"/>
                      <a:pt x="2" y="7"/>
                      <a:pt x="8" y="3"/>
                    </a:cubicBezTo>
                    <a:cubicBezTo>
                      <a:pt x="8" y="3"/>
                      <a:pt x="8" y="3"/>
                      <a:pt x="8" y="3"/>
                    </a:cubicBezTo>
                    <a:cubicBezTo>
                      <a:pt x="13" y="0"/>
                      <a:pt x="20" y="2"/>
                      <a:pt x="23" y="8"/>
                    </a:cubicBezTo>
                    <a:cubicBezTo>
                      <a:pt x="99" y="139"/>
                      <a:pt x="99" y="139"/>
                      <a:pt x="99" y="139"/>
                    </a:cubicBezTo>
                    <a:cubicBezTo>
                      <a:pt x="102" y="144"/>
                      <a:pt x="100" y="151"/>
                      <a:pt x="95" y="154"/>
                    </a:cubicBezTo>
                    <a:close/>
                  </a:path>
                </a:pathLst>
              </a:custGeom>
              <a:solidFill>
                <a:schemeClr val="accent1"/>
              </a:solidFill>
              <a:ln>
                <a:noFill/>
              </a:ln>
              <a:extLst/>
            </p:spPr>
            <p:txBody>
              <a:bodyPr anchor="ctr"/>
              <a:lstStyle/>
              <a:p>
                <a:pPr algn="ctr"/>
                <a:endParaRPr/>
              </a:p>
            </p:txBody>
          </p:sp>
          <p:sp>
            <p:nvSpPr>
              <p:cNvPr id="49" name="ïs1idê"/>
              <p:cNvSpPr/>
              <p:nvPr/>
            </p:nvSpPr>
            <p:spPr bwMode="auto">
              <a:xfrm>
                <a:off x="6200850" y="1597720"/>
                <a:ext cx="119271" cy="405127"/>
              </a:xfrm>
              <a:custGeom>
                <a:avLst/>
                <a:gdLst>
                  <a:gd name="T0" fmla="*/ 11 w 51"/>
                  <a:gd name="T1" fmla="*/ 173 h 174"/>
                  <a:gd name="T2" fmla="*/ 11 w 51"/>
                  <a:gd name="T3" fmla="*/ 173 h 174"/>
                  <a:gd name="T4" fmla="*/ 2 w 51"/>
                  <a:gd name="T5" fmla="*/ 160 h 174"/>
                  <a:gd name="T6" fmla="*/ 28 w 51"/>
                  <a:gd name="T7" fmla="*/ 10 h 174"/>
                  <a:gd name="T8" fmla="*/ 41 w 51"/>
                  <a:gd name="T9" fmla="*/ 1 h 174"/>
                  <a:gd name="T10" fmla="*/ 41 w 51"/>
                  <a:gd name="T11" fmla="*/ 1 h 174"/>
                  <a:gd name="T12" fmla="*/ 50 w 51"/>
                  <a:gd name="T13" fmla="*/ 14 h 174"/>
                  <a:gd name="T14" fmla="*/ 24 w 51"/>
                  <a:gd name="T15" fmla="*/ 164 h 174"/>
                  <a:gd name="T16" fmla="*/ 11 w 51"/>
                  <a:gd name="T17"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174">
                    <a:moveTo>
                      <a:pt x="11" y="173"/>
                    </a:moveTo>
                    <a:cubicBezTo>
                      <a:pt x="11" y="173"/>
                      <a:pt x="11" y="173"/>
                      <a:pt x="11" y="173"/>
                    </a:cubicBezTo>
                    <a:cubicBezTo>
                      <a:pt x="5" y="172"/>
                      <a:pt x="0" y="166"/>
                      <a:pt x="2" y="160"/>
                    </a:cubicBezTo>
                    <a:cubicBezTo>
                      <a:pt x="28" y="10"/>
                      <a:pt x="28" y="10"/>
                      <a:pt x="28" y="10"/>
                    </a:cubicBezTo>
                    <a:cubicBezTo>
                      <a:pt x="29" y="4"/>
                      <a:pt x="35" y="0"/>
                      <a:pt x="41" y="1"/>
                    </a:cubicBezTo>
                    <a:cubicBezTo>
                      <a:pt x="41" y="1"/>
                      <a:pt x="41" y="1"/>
                      <a:pt x="41" y="1"/>
                    </a:cubicBezTo>
                    <a:cubicBezTo>
                      <a:pt x="47" y="2"/>
                      <a:pt x="51" y="8"/>
                      <a:pt x="50" y="14"/>
                    </a:cubicBezTo>
                    <a:cubicBezTo>
                      <a:pt x="24" y="164"/>
                      <a:pt x="24" y="164"/>
                      <a:pt x="24" y="164"/>
                    </a:cubicBezTo>
                    <a:cubicBezTo>
                      <a:pt x="23" y="170"/>
                      <a:pt x="17" y="174"/>
                      <a:pt x="11" y="173"/>
                    </a:cubicBezTo>
                    <a:close/>
                  </a:path>
                </a:pathLst>
              </a:custGeom>
              <a:solidFill>
                <a:schemeClr val="accent1"/>
              </a:solidFill>
              <a:ln>
                <a:noFill/>
              </a:ln>
              <a:extLst/>
            </p:spPr>
            <p:txBody>
              <a:bodyPr anchor="ctr"/>
              <a:lstStyle/>
              <a:p>
                <a:pPr algn="ctr"/>
                <a:endParaRPr/>
              </a:p>
            </p:txBody>
          </p:sp>
          <p:sp>
            <p:nvSpPr>
              <p:cNvPr id="50" name="îṥľïḍè"/>
              <p:cNvSpPr/>
              <p:nvPr/>
            </p:nvSpPr>
            <p:spPr bwMode="auto">
              <a:xfrm>
                <a:off x="6534021" y="1758391"/>
                <a:ext cx="235586" cy="367671"/>
              </a:xfrm>
              <a:custGeom>
                <a:avLst/>
                <a:gdLst>
                  <a:gd name="T0" fmla="*/ 7 w 101"/>
                  <a:gd name="T1" fmla="*/ 154 h 158"/>
                  <a:gd name="T2" fmla="*/ 7 w 101"/>
                  <a:gd name="T3" fmla="*/ 154 h 158"/>
                  <a:gd name="T4" fmla="*/ 3 w 101"/>
                  <a:gd name="T5" fmla="*/ 139 h 158"/>
                  <a:gd name="T6" fmla="*/ 78 w 101"/>
                  <a:gd name="T7" fmla="*/ 8 h 158"/>
                  <a:gd name="T8" fmla="*/ 94 w 101"/>
                  <a:gd name="T9" fmla="*/ 3 h 158"/>
                  <a:gd name="T10" fmla="*/ 94 w 101"/>
                  <a:gd name="T11" fmla="*/ 3 h 158"/>
                  <a:gd name="T12" fmla="*/ 98 w 101"/>
                  <a:gd name="T13" fmla="*/ 19 h 158"/>
                  <a:gd name="T14" fmla="*/ 23 w 101"/>
                  <a:gd name="T15" fmla="*/ 150 h 158"/>
                  <a:gd name="T16" fmla="*/ 7 w 101"/>
                  <a:gd name="T17"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58">
                    <a:moveTo>
                      <a:pt x="7" y="154"/>
                    </a:moveTo>
                    <a:cubicBezTo>
                      <a:pt x="7" y="154"/>
                      <a:pt x="7" y="154"/>
                      <a:pt x="7" y="154"/>
                    </a:cubicBezTo>
                    <a:cubicBezTo>
                      <a:pt x="1" y="151"/>
                      <a:pt x="0" y="144"/>
                      <a:pt x="3" y="139"/>
                    </a:cubicBezTo>
                    <a:cubicBezTo>
                      <a:pt x="78" y="8"/>
                      <a:pt x="78" y="8"/>
                      <a:pt x="78" y="8"/>
                    </a:cubicBezTo>
                    <a:cubicBezTo>
                      <a:pt x="82" y="2"/>
                      <a:pt x="89" y="0"/>
                      <a:pt x="94" y="3"/>
                    </a:cubicBezTo>
                    <a:cubicBezTo>
                      <a:pt x="94" y="3"/>
                      <a:pt x="94" y="3"/>
                      <a:pt x="94" y="3"/>
                    </a:cubicBezTo>
                    <a:cubicBezTo>
                      <a:pt x="100" y="7"/>
                      <a:pt x="101" y="14"/>
                      <a:pt x="98" y="19"/>
                    </a:cubicBezTo>
                    <a:cubicBezTo>
                      <a:pt x="23" y="150"/>
                      <a:pt x="23" y="150"/>
                      <a:pt x="23" y="150"/>
                    </a:cubicBezTo>
                    <a:cubicBezTo>
                      <a:pt x="19" y="156"/>
                      <a:pt x="12" y="158"/>
                      <a:pt x="7" y="154"/>
                    </a:cubicBezTo>
                    <a:close/>
                  </a:path>
                </a:pathLst>
              </a:custGeom>
              <a:solidFill>
                <a:schemeClr val="accent1"/>
              </a:solidFill>
              <a:ln>
                <a:noFill/>
              </a:ln>
              <a:extLst/>
            </p:spPr>
            <p:txBody>
              <a:bodyPr anchor="ctr"/>
              <a:lstStyle/>
              <a:p>
                <a:pPr algn="ctr"/>
                <a:endParaRPr/>
              </a:p>
            </p:txBody>
          </p:sp>
          <p:sp>
            <p:nvSpPr>
              <p:cNvPr id="51" name="iṡlîḓe"/>
              <p:cNvSpPr/>
              <p:nvPr/>
            </p:nvSpPr>
            <p:spPr bwMode="auto">
              <a:xfrm>
                <a:off x="6804106" y="2065933"/>
                <a:ext cx="331200" cy="286843"/>
              </a:xfrm>
              <a:custGeom>
                <a:avLst/>
                <a:gdLst>
                  <a:gd name="T0" fmla="*/ 4 w 142"/>
                  <a:gd name="T1" fmla="*/ 118 h 123"/>
                  <a:gd name="T2" fmla="*/ 4 w 142"/>
                  <a:gd name="T3" fmla="*/ 118 h 123"/>
                  <a:gd name="T4" fmla="*/ 6 w 142"/>
                  <a:gd name="T5" fmla="*/ 101 h 123"/>
                  <a:gd name="T6" fmla="*/ 122 w 142"/>
                  <a:gd name="T7" fmla="*/ 4 h 123"/>
                  <a:gd name="T8" fmla="*/ 138 w 142"/>
                  <a:gd name="T9" fmla="*/ 6 h 123"/>
                  <a:gd name="T10" fmla="*/ 138 w 142"/>
                  <a:gd name="T11" fmla="*/ 6 h 123"/>
                  <a:gd name="T12" fmla="*/ 136 w 142"/>
                  <a:gd name="T13" fmla="*/ 22 h 123"/>
                  <a:gd name="T14" fmla="*/ 20 w 142"/>
                  <a:gd name="T15" fmla="*/ 119 h 123"/>
                  <a:gd name="T16" fmla="*/ 4 w 142"/>
                  <a:gd name="T17" fmla="*/ 118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23">
                    <a:moveTo>
                      <a:pt x="4" y="118"/>
                    </a:moveTo>
                    <a:cubicBezTo>
                      <a:pt x="4" y="118"/>
                      <a:pt x="4" y="118"/>
                      <a:pt x="4" y="118"/>
                    </a:cubicBezTo>
                    <a:cubicBezTo>
                      <a:pt x="0" y="113"/>
                      <a:pt x="1" y="106"/>
                      <a:pt x="6" y="101"/>
                    </a:cubicBezTo>
                    <a:cubicBezTo>
                      <a:pt x="122" y="4"/>
                      <a:pt x="122" y="4"/>
                      <a:pt x="122" y="4"/>
                    </a:cubicBezTo>
                    <a:cubicBezTo>
                      <a:pt x="127" y="0"/>
                      <a:pt x="134" y="1"/>
                      <a:pt x="138" y="6"/>
                    </a:cubicBezTo>
                    <a:cubicBezTo>
                      <a:pt x="138" y="6"/>
                      <a:pt x="138" y="6"/>
                      <a:pt x="138" y="6"/>
                    </a:cubicBezTo>
                    <a:cubicBezTo>
                      <a:pt x="142" y="10"/>
                      <a:pt x="141" y="18"/>
                      <a:pt x="136" y="22"/>
                    </a:cubicBezTo>
                    <a:cubicBezTo>
                      <a:pt x="20" y="119"/>
                      <a:pt x="20" y="119"/>
                      <a:pt x="20" y="119"/>
                    </a:cubicBezTo>
                    <a:cubicBezTo>
                      <a:pt x="16" y="123"/>
                      <a:pt x="8" y="122"/>
                      <a:pt x="4" y="118"/>
                    </a:cubicBezTo>
                    <a:close/>
                  </a:path>
                </a:pathLst>
              </a:custGeom>
              <a:solidFill>
                <a:schemeClr val="accent1"/>
              </a:solidFill>
              <a:ln>
                <a:noFill/>
              </a:ln>
              <a:extLst/>
            </p:spPr>
            <p:txBody>
              <a:bodyPr anchor="ctr"/>
              <a:lstStyle/>
              <a:p>
                <a:pPr algn="ctr"/>
                <a:endParaRPr/>
              </a:p>
            </p:txBody>
          </p:sp>
          <p:sp>
            <p:nvSpPr>
              <p:cNvPr id="52" name="íṥlïḍê"/>
              <p:cNvSpPr/>
              <p:nvPr/>
            </p:nvSpPr>
            <p:spPr bwMode="auto">
              <a:xfrm>
                <a:off x="4972653" y="2065933"/>
                <a:ext cx="328242" cy="286843"/>
              </a:xfrm>
              <a:custGeom>
                <a:avLst/>
                <a:gdLst>
                  <a:gd name="T0" fmla="*/ 137 w 141"/>
                  <a:gd name="T1" fmla="*/ 118 h 123"/>
                  <a:gd name="T2" fmla="*/ 137 w 141"/>
                  <a:gd name="T3" fmla="*/ 118 h 123"/>
                  <a:gd name="T4" fmla="*/ 121 w 141"/>
                  <a:gd name="T5" fmla="*/ 119 h 123"/>
                  <a:gd name="T6" fmla="*/ 5 w 141"/>
                  <a:gd name="T7" fmla="*/ 22 h 123"/>
                  <a:gd name="T8" fmla="*/ 4 w 141"/>
                  <a:gd name="T9" fmla="*/ 6 h 123"/>
                  <a:gd name="T10" fmla="*/ 4 w 141"/>
                  <a:gd name="T11" fmla="*/ 6 h 123"/>
                  <a:gd name="T12" fmla="*/ 20 w 141"/>
                  <a:gd name="T13" fmla="*/ 4 h 123"/>
                  <a:gd name="T14" fmla="*/ 136 w 141"/>
                  <a:gd name="T15" fmla="*/ 101 h 123"/>
                  <a:gd name="T16" fmla="*/ 137 w 141"/>
                  <a:gd name="T17" fmla="*/ 118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23">
                    <a:moveTo>
                      <a:pt x="137" y="118"/>
                    </a:moveTo>
                    <a:cubicBezTo>
                      <a:pt x="137" y="118"/>
                      <a:pt x="137" y="118"/>
                      <a:pt x="137" y="118"/>
                    </a:cubicBezTo>
                    <a:cubicBezTo>
                      <a:pt x="133" y="122"/>
                      <a:pt x="126" y="123"/>
                      <a:pt x="121" y="119"/>
                    </a:cubicBezTo>
                    <a:cubicBezTo>
                      <a:pt x="5" y="22"/>
                      <a:pt x="5" y="22"/>
                      <a:pt x="5" y="22"/>
                    </a:cubicBezTo>
                    <a:cubicBezTo>
                      <a:pt x="0" y="18"/>
                      <a:pt x="0" y="10"/>
                      <a:pt x="4" y="6"/>
                    </a:cubicBezTo>
                    <a:cubicBezTo>
                      <a:pt x="4" y="6"/>
                      <a:pt x="4" y="6"/>
                      <a:pt x="4" y="6"/>
                    </a:cubicBezTo>
                    <a:cubicBezTo>
                      <a:pt x="8" y="1"/>
                      <a:pt x="15" y="0"/>
                      <a:pt x="20" y="4"/>
                    </a:cubicBezTo>
                    <a:cubicBezTo>
                      <a:pt x="136" y="101"/>
                      <a:pt x="136" y="101"/>
                      <a:pt x="136" y="101"/>
                    </a:cubicBezTo>
                    <a:cubicBezTo>
                      <a:pt x="141" y="106"/>
                      <a:pt x="141" y="113"/>
                      <a:pt x="137" y="118"/>
                    </a:cubicBezTo>
                    <a:close/>
                  </a:path>
                </a:pathLst>
              </a:custGeom>
              <a:solidFill>
                <a:schemeClr val="accent1"/>
              </a:solidFill>
              <a:ln>
                <a:noFill/>
              </a:ln>
              <a:extLst/>
            </p:spPr>
            <p:txBody>
              <a:bodyPr anchor="ctr"/>
              <a:lstStyle/>
              <a:p>
                <a:pPr algn="ctr"/>
                <a:endParaRPr/>
              </a:p>
            </p:txBody>
          </p:sp>
        </p:grpSp>
        <p:sp>
          <p:nvSpPr>
            <p:cNvPr id="14" name="îşľîde"/>
            <p:cNvSpPr txBox="1"/>
            <p:nvPr/>
          </p:nvSpPr>
          <p:spPr>
            <a:xfrm>
              <a:off x="5144585" y="3332445"/>
              <a:ext cx="1804590" cy="626258"/>
            </a:xfrm>
            <a:prstGeom prst="rect">
              <a:avLst/>
            </a:prstGeom>
            <a:noFill/>
          </p:spPr>
          <p:txBody>
            <a:bodyPr wrap="none" anchor="ctr" anchorCtr="0">
              <a:normAutofit lnSpcReduction="10000"/>
            </a:bodyPr>
            <a:lstStyle/>
            <a:p>
              <a:pPr algn="ctr"/>
              <a:r>
                <a:rPr lang="en-US" altLang="zh-CN" sz="2800" b="1" dirty="0"/>
                <a:t>Keyword</a:t>
              </a:r>
              <a:endParaRPr lang="zh-CN" altLang="en-US" sz="2800" b="1" dirty="0"/>
            </a:p>
          </p:txBody>
        </p:sp>
        <p:grpSp>
          <p:nvGrpSpPr>
            <p:cNvPr id="15" name="îṧľiḋe"/>
            <p:cNvGrpSpPr/>
            <p:nvPr/>
          </p:nvGrpSpPr>
          <p:grpSpPr>
            <a:xfrm>
              <a:off x="8066304" y="5108286"/>
              <a:ext cx="464344" cy="450850"/>
              <a:chOff x="8216107" y="4449763"/>
              <a:chExt cx="464344" cy="450850"/>
            </a:xfrm>
            <a:solidFill>
              <a:schemeClr val="accent4"/>
            </a:solidFill>
          </p:grpSpPr>
          <p:sp>
            <p:nvSpPr>
              <p:cNvPr id="38" name="îs1iḋé"/>
              <p:cNvSpPr/>
              <p:nvPr/>
            </p:nvSpPr>
            <p:spPr bwMode="auto">
              <a:xfrm>
                <a:off x="8448675" y="4696619"/>
                <a:ext cx="57944" cy="58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a:extLst>
                <a:ext uri="{91240B29-F687-4f45-9708-019B960494DF}">
                  <a14:hiddenLine xmlns:a16="http://schemas.microsoft.com/office/drawing/2014/main" xmlns:a14="http://schemas.microsoft.com/office/drawing/2010/main" xmlns:p14="http://schemas.microsoft.com/office/powerpoint/2010/main" xmlns:lc="http://schemas.openxmlformats.org/drawingml/2006/lockedCanvas" xmlns="" w="12700" cap="flat" cmpd="sng">
                    <a:solidFill>
                      <a:srgbClr val="000000"/>
                    </a:solidFill>
                    <a:prstDash val="solid"/>
                    <a:miter lim="0"/>
                    <a:headEnd/>
                    <a:tailEnd/>
                  </a14:hiddenLine>
                </a:ext>
                <a:ext uri="{AF507438-7753-43e0-B8FC-AC1667EBCBE1}">
                  <a14:hiddenEffects xmlns:a16="http://schemas.microsoft.com/office/drawing/2014/main"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9" name="ïšḻïḓé"/>
              <p:cNvSpPr/>
              <p:nvPr/>
            </p:nvSpPr>
            <p:spPr bwMode="auto">
              <a:xfrm>
                <a:off x="8216107" y="4449763"/>
                <a:ext cx="464344" cy="450850"/>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a:extLst>
                <a:ext uri="{91240B29-F687-4f45-9708-019B960494DF}">
                  <a14:hiddenLine xmlns:a16="http://schemas.microsoft.com/office/drawing/2014/main" xmlns:a14="http://schemas.microsoft.com/office/drawing/2010/main" xmlns:p14="http://schemas.microsoft.com/office/powerpoint/2010/main" xmlns:lc="http://schemas.openxmlformats.org/drawingml/2006/lockedCanvas" xmlns="" w="12700" cap="flat" cmpd="sng">
                    <a:solidFill>
                      <a:srgbClr val="000000"/>
                    </a:solidFill>
                    <a:prstDash val="solid"/>
                    <a:miter lim="0"/>
                    <a:headEnd/>
                    <a:tailEnd/>
                  </a14:hiddenLine>
                </a:ext>
                <a:ext uri="{AF507438-7753-43e0-B8FC-AC1667EBCBE1}">
                  <a14:hiddenEffects xmlns:a16="http://schemas.microsoft.com/office/drawing/2014/main"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grpSp>
        <p:grpSp>
          <p:nvGrpSpPr>
            <p:cNvPr id="16" name="íṧlíḋê"/>
            <p:cNvGrpSpPr/>
            <p:nvPr/>
          </p:nvGrpSpPr>
          <p:grpSpPr>
            <a:xfrm>
              <a:off x="3689817" y="5108286"/>
              <a:ext cx="319088" cy="465138"/>
              <a:chOff x="5441157" y="4440238"/>
              <a:chExt cx="319088" cy="465138"/>
            </a:xfrm>
            <a:solidFill>
              <a:schemeClr val="accent5"/>
            </a:solidFill>
          </p:grpSpPr>
          <p:sp>
            <p:nvSpPr>
              <p:cNvPr id="35" name="ïṣļîḍe"/>
              <p:cNvSpPr/>
              <p:nvPr/>
            </p:nvSpPr>
            <p:spPr bwMode="auto">
              <a:xfrm>
                <a:off x="5441157" y="4440238"/>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a:extLst>
                <a:ext uri="{91240B29-F687-4f45-9708-019B960494DF}">
                  <a14:hiddenLine xmlns:a16="http://schemas.microsoft.com/office/drawing/2014/main" xmlns:a14="http://schemas.microsoft.com/office/drawing/2010/main" xmlns:p14="http://schemas.microsoft.com/office/powerpoint/2010/main" xmlns:lc="http://schemas.openxmlformats.org/drawingml/2006/lockedCanvas" xmlns="" w="12700" cap="flat" cmpd="sng">
                    <a:solidFill>
                      <a:srgbClr val="000000"/>
                    </a:solidFill>
                    <a:prstDash val="solid"/>
                    <a:miter lim="0"/>
                    <a:headEnd/>
                    <a:tailEnd/>
                  </a14:hiddenLine>
                </a:ext>
                <a:ext uri="{AF507438-7753-43e0-B8FC-AC1667EBCBE1}">
                  <a14:hiddenEffects xmlns:a16="http://schemas.microsoft.com/office/drawing/2014/main"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6" name="ïsļïḋê"/>
              <p:cNvSpPr/>
              <p:nvPr/>
            </p:nvSpPr>
            <p:spPr bwMode="auto">
              <a:xfrm>
                <a:off x="5571332" y="4483894"/>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a:extLst>
                <a:ext uri="{91240B29-F687-4f45-9708-019B960494DF}">
                  <a14:hiddenLine xmlns:a16="http://schemas.microsoft.com/office/drawing/2014/main" xmlns:a14="http://schemas.microsoft.com/office/drawing/2010/main" xmlns:p14="http://schemas.microsoft.com/office/powerpoint/2010/main" xmlns:lc="http://schemas.openxmlformats.org/drawingml/2006/lockedCanvas" xmlns="" w="12700" cap="flat" cmpd="sng">
                    <a:solidFill>
                      <a:srgbClr val="000000"/>
                    </a:solidFill>
                    <a:prstDash val="solid"/>
                    <a:miter lim="0"/>
                    <a:headEnd/>
                    <a:tailEnd/>
                  </a14:hiddenLine>
                </a:ext>
                <a:ext uri="{AF507438-7753-43e0-B8FC-AC1667EBCBE1}">
                  <a14:hiddenEffects xmlns:a16="http://schemas.microsoft.com/office/drawing/2014/main"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7" name="ïšḷíḓe"/>
              <p:cNvSpPr/>
              <p:nvPr/>
            </p:nvSpPr>
            <p:spPr bwMode="auto">
              <a:xfrm>
                <a:off x="5586413" y="4847432"/>
                <a:ext cx="285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a:extLst>
                <a:ext uri="{91240B29-F687-4f45-9708-019B960494DF}">
                  <a14:hiddenLine xmlns:a16="http://schemas.microsoft.com/office/drawing/2014/main" xmlns:a14="http://schemas.microsoft.com/office/drawing/2010/main" xmlns:p14="http://schemas.microsoft.com/office/powerpoint/2010/main" xmlns:lc="http://schemas.openxmlformats.org/drawingml/2006/lockedCanvas" xmlns="" w="12700" cap="flat" cmpd="sng">
                    <a:solidFill>
                      <a:srgbClr val="000000"/>
                    </a:solidFill>
                    <a:prstDash val="solid"/>
                    <a:miter lim="0"/>
                    <a:headEnd/>
                    <a:tailEnd/>
                  </a14:hiddenLine>
                </a:ext>
                <a:ext uri="{AF507438-7753-43e0-B8FC-AC1667EBCBE1}">
                  <a14:hiddenEffects xmlns:a16="http://schemas.microsoft.com/office/drawing/2014/main"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grpSp>
        <p:grpSp>
          <p:nvGrpSpPr>
            <p:cNvPr id="17" name="ïṧ1íďé"/>
            <p:cNvGrpSpPr/>
            <p:nvPr/>
          </p:nvGrpSpPr>
          <p:grpSpPr>
            <a:xfrm>
              <a:off x="8007567" y="1930234"/>
              <a:ext cx="465138" cy="435769"/>
              <a:chOff x="5368132" y="3540125"/>
              <a:chExt cx="465138" cy="435769"/>
            </a:xfrm>
            <a:solidFill>
              <a:schemeClr val="accent3"/>
            </a:solidFill>
          </p:grpSpPr>
          <p:sp>
            <p:nvSpPr>
              <p:cNvPr id="33" name="îṧľidè"/>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a16="http://schemas.microsoft.com/office/drawing/2014/main" xmlns:a14="http://schemas.microsoft.com/office/drawing/2010/main" xmlns:p14="http://schemas.microsoft.com/office/powerpoint/2010/main" xmlns:lc="http://schemas.openxmlformats.org/drawingml/2006/lockedCanvas" xmlns="" w="12700" cap="flat" cmpd="sng">
                    <a:solidFill>
                      <a:srgbClr val="000000"/>
                    </a:solidFill>
                    <a:prstDash val="solid"/>
                    <a:miter lim="0"/>
                    <a:headEnd/>
                    <a:tailEnd/>
                  </a14:hiddenLine>
                </a:ext>
                <a:ext uri="{AF507438-7753-43e0-B8FC-AC1667EBCBE1}">
                  <a14:hiddenEffects xmlns:a16="http://schemas.microsoft.com/office/drawing/2014/main"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4" name="iS1îḓê"/>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a16="http://schemas.microsoft.com/office/drawing/2014/main" xmlns:a14="http://schemas.microsoft.com/office/drawing/2010/main" xmlns:p14="http://schemas.microsoft.com/office/powerpoint/2010/main" xmlns:lc="http://schemas.openxmlformats.org/drawingml/2006/lockedCanvas" xmlns="" w="12700" cap="flat" cmpd="sng">
                    <a:solidFill>
                      <a:srgbClr val="000000"/>
                    </a:solidFill>
                    <a:prstDash val="solid"/>
                    <a:miter lim="0"/>
                    <a:headEnd/>
                    <a:tailEnd/>
                  </a14:hiddenLine>
                </a:ext>
                <a:ext uri="{AF507438-7753-43e0-B8FC-AC1667EBCBE1}">
                  <a14:hiddenEffects xmlns:a16="http://schemas.microsoft.com/office/drawing/2014/main"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grpSp>
        <p:grpSp>
          <p:nvGrpSpPr>
            <p:cNvPr id="18" name="îśľídê"/>
            <p:cNvGrpSpPr/>
            <p:nvPr/>
          </p:nvGrpSpPr>
          <p:grpSpPr>
            <a:xfrm>
              <a:off x="3647155" y="1860757"/>
              <a:ext cx="319088" cy="465138"/>
              <a:chOff x="3582988" y="3510757"/>
              <a:chExt cx="319088" cy="465138"/>
            </a:xfrm>
            <a:solidFill>
              <a:schemeClr val="accent2"/>
            </a:solidFill>
          </p:grpSpPr>
          <p:sp>
            <p:nvSpPr>
              <p:cNvPr id="31" name="íṥḷîďê"/>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6="http://schemas.microsoft.com/office/drawing/2014/main" xmlns:a14="http://schemas.microsoft.com/office/drawing/2010/main" xmlns:p14="http://schemas.microsoft.com/office/powerpoint/2010/main" xmlns:lc="http://schemas.openxmlformats.org/drawingml/2006/lockedCanvas" xmlns="" w="12700" cap="flat" cmpd="sng">
                    <a:solidFill>
                      <a:srgbClr val="000000"/>
                    </a:solidFill>
                    <a:prstDash val="solid"/>
                    <a:miter lim="0"/>
                    <a:headEnd/>
                    <a:tailEnd/>
                  </a14:hiddenLine>
                </a:ext>
                <a:ext uri="{AF507438-7753-43e0-B8FC-AC1667EBCBE1}">
                  <a14:hiddenEffects xmlns:a16="http://schemas.microsoft.com/office/drawing/2014/main"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2" name="išļiḓê"/>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6="http://schemas.microsoft.com/office/drawing/2014/main" xmlns:a14="http://schemas.microsoft.com/office/drawing/2010/main" xmlns:p14="http://schemas.microsoft.com/office/powerpoint/2010/main" xmlns:lc="http://schemas.openxmlformats.org/drawingml/2006/lockedCanvas" xmlns="" w="12700" cap="flat" cmpd="sng">
                    <a:solidFill>
                      <a:srgbClr val="000000"/>
                    </a:solidFill>
                    <a:prstDash val="solid"/>
                    <a:miter lim="0"/>
                    <a:headEnd/>
                    <a:tailEnd/>
                  </a14:hiddenLine>
                </a:ext>
                <a:ext uri="{AF507438-7753-43e0-B8FC-AC1667EBCBE1}">
                  <a14:hiddenEffects xmlns:a16="http://schemas.microsoft.com/office/drawing/2014/main"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grpSp>
        <p:grpSp>
          <p:nvGrpSpPr>
            <p:cNvPr id="19" name="îSḷîḓè"/>
            <p:cNvGrpSpPr/>
            <p:nvPr/>
          </p:nvGrpSpPr>
          <p:grpSpPr>
            <a:xfrm>
              <a:off x="8935756" y="2491389"/>
              <a:ext cx="2108063" cy="944997"/>
              <a:chOff x="8638517" y="1666958"/>
              <a:chExt cx="2108063" cy="944997"/>
            </a:xfrm>
          </p:grpSpPr>
          <p:sp>
            <p:nvSpPr>
              <p:cNvPr id="29" name="îšḻíḍè">
                <a:extLst>
                  <a:ext uri="{FF2B5EF4-FFF2-40B4-BE49-F238E27FC236}">
                    <a16:creationId xmlns:a16="http://schemas.microsoft.com/office/drawing/2014/main" id="{39340196-E1AA-4B49-976A-BF366BB2B662}"/>
                  </a:ext>
                </a:extLst>
              </p:cNvPr>
              <p:cNvSpPr/>
              <p:nvPr/>
            </p:nvSpPr>
            <p:spPr bwMode="auto">
              <a:xfrm>
                <a:off x="8638517" y="2054556"/>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en-US" altLang="zh-CN" sz="1200" dirty="0" smtClean="0"/>
                  <a:t>Embedding </a:t>
                </a:r>
                <a:r>
                  <a:rPr lang="en-US" altLang="zh-CN" sz="1200" dirty="0" smtClean="0"/>
                  <a:t>the Code fragment by TreeCNN or TreeRNN</a:t>
                </a:r>
                <a:endParaRPr lang="en-US" altLang="zh-CN" sz="1200" dirty="0"/>
              </a:p>
            </p:txBody>
          </p:sp>
          <p:sp>
            <p:nvSpPr>
              <p:cNvPr id="30" name="ïṥlïḍê">
                <a:extLst>
                  <a:ext uri="{FF2B5EF4-FFF2-40B4-BE49-F238E27FC236}">
                    <a16:creationId xmlns:a16="http://schemas.microsoft.com/office/drawing/2014/main" id="{4D5C24C6-4DD0-4193-AD42-019C1134797B}"/>
                  </a:ext>
                </a:extLst>
              </p:cNvPr>
              <p:cNvSpPr txBox="1"/>
              <p:nvPr/>
            </p:nvSpPr>
            <p:spPr bwMode="auto">
              <a:xfrm>
                <a:off x="8638517" y="1666958"/>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smtClean="0"/>
                  <a:t>CNN/RNN</a:t>
                </a:r>
                <a:endParaRPr lang="en-US" altLang="zh-CN" sz="1800" b="1" dirty="0"/>
              </a:p>
            </p:txBody>
          </p:sp>
        </p:grpSp>
        <p:grpSp>
          <p:nvGrpSpPr>
            <p:cNvPr id="20" name="í$ľîďê"/>
            <p:cNvGrpSpPr/>
            <p:nvPr/>
          </p:nvGrpSpPr>
          <p:grpSpPr>
            <a:xfrm>
              <a:off x="8935756" y="4031540"/>
              <a:ext cx="2108063" cy="944997"/>
              <a:chOff x="8638517" y="4878509"/>
              <a:chExt cx="2108063" cy="944997"/>
            </a:xfrm>
          </p:grpSpPr>
          <p:sp>
            <p:nvSpPr>
              <p:cNvPr id="27" name="iṧļíḍè">
                <a:extLst>
                  <a:ext uri="{FF2B5EF4-FFF2-40B4-BE49-F238E27FC236}">
                    <a16:creationId xmlns:a16="http://schemas.microsoft.com/office/drawing/2014/main" id="{39340196-E1AA-4B49-976A-BF366BB2B662}"/>
                  </a:ext>
                </a:extLst>
              </p:cNvPr>
              <p:cNvSpPr/>
              <p:nvPr/>
            </p:nvSpPr>
            <p:spPr bwMode="auto">
              <a:xfrm>
                <a:off x="8638517" y="5266107"/>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en-US" altLang="zh-CN" sz="1200" dirty="0"/>
                  <a:t>Implementation based on </a:t>
                </a:r>
                <a:r>
                  <a:rPr lang="en-US" altLang="zh-CN" sz="1200" dirty="0"/>
                  <a:t>P</a:t>
                </a:r>
                <a:r>
                  <a:rPr lang="en-US" altLang="zh-CN" sz="1200" dirty="0" smtClean="0"/>
                  <a:t>yTorch</a:t>
                </a:r>
                <a:endParaRPr lang="en-US" altLang="zh-CN" sz="800" dirty="0"/>
              </a:p>
            </p:txBody>
          </p:sp>
          <p:sp>
            <p:nvSpPr>
              <p:cNvPr id="28" name="i$ľïḍê">
                <a:extLst>
                  <a:ext uri="{FF2B5EF4-FFF2-40B4-BE49-F238E27FC236}">
                    <a16:creationId xmlns:a16="http://schemas.microsoft.com/office/drawing/2014/main" id="{4D5C24C6-4DD0-4193-AD42-019C1134797B}"/>
                  </a:ext>
                </a:extLst>
              </p:cNvPr>
              <p:cNvSpPr txBox="1"/>
              <p:nvPr/>
            </p:nvSpPr>
            <p:spPr bwMode="auto">
              <a:xfrm>
                <a:off x="8638517" y="4878509"/>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smtClean="0"/>
                  <a:t>PyTorch</a:t>
                </a:r>
                <a:endParaRPr lang="en-US" altLang="zh-CN" sz="1800" b="1" dirty="0"/>
              </a:p>
            </p:txBody>
          </p:sp>
        </p:grpSp>
        <p:grpSp>
          <p:nvGrpSpPr>
            <p:cNvPr id="21" name="ïśļîḍe"/>
            <p:cNvGrpSpPr/>
            <p:nvPr/>
          </p:nvGrpSpPr>
          <p:grpSpPr>
            <a:xfrm>
              <a:off x="808497" y="4031540"/>
              <a:ext cx="2447747" cy="1305075"/>
              <a:chOff x="815596" y="4878509"/>
              <a:chExt cx="2447747" cy="1305075"/>
            </a:xfrm>
          </p:grpSpPr>
          <p:sp>
            <p:nvSpPr>
              <p:cNvPr id="25" name="isḻiḋê">
                <a:extLst>
                  <a:ext uri="{FF2B5EF4-FFF2-40B4-BE49-F238E27FC236}">
                    <a16:creationId xmlns:a16="http://schemas.microsoft.com/office/drawing/2014/main" id="{39340196-E1AA-4B49-976A-BF366BB2B662}"/>
                  </a:ext>
                </a:extLst>
              </p:cNvPr>
              <p:cNvSpPr/>
              <p:nvPr/>
            </p:nvSpPr>
            <p:spPr bwMode="auto">
              <a:xfrm>
                <a:off x="815596" y="5463430"/>
                <a:ext cx="2447747" cy="72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a:lnSpc>
                    <a:spcPct val="130000"/>
                  </a:lnSpc>
                </a:pPr>
                <a:r>
                  <a:rPr lang="en-US" altLang="zh-CN" sz="1200" dirty="0" smtClean="0"/>
                  <a:t>Evaluate the model by BigCloneBench dataset</a:t>
                </a:r>
              </a:p>
            </p:txBody>
          </p:sp>
          <p:sp>
            <p:nvSpPr>
              <p:cNvPr id="26" name="íṩ1íḓe">
                <a:extLst>
                  <a:ext uri="{FF2B5EF4-FFF2-40B4-BE49-F238E27FC236}">
                    <a16:creationId xmlns:a16="http://schemas.microsoft.com/office/drawing/2014/main" id="{4D5C24C6-4DD0-4193-AD42-019C1134797B}"/>
                  </a:ext>
                </a:extLst>
              </p:cNvPr>
              <p:cNvSpPr txBox="1"/>
              <p:nvPr/>
            </p:nvSpPr>
            <p:spPr bwMode="auto">
              <a:xfrm>
                <a:off x="1155280" y="4878509"/>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1800" b="1" dirty="0" smtClean="0"/>
                  <a:t>BigCloneBench</a:t>
                </a:r>
              </a:p>
            </p:txBody>
          </p:sp>
        </p:grpSp>
        <p:grpSp>
          <p:nvGrpSpPr>
            <p:cNvPr id="22" name="ïślidé"/>
            <p:cNvGrpSpPr/>
            <p:nvPr/>
          </p:nvGrpSpPr>
          <p:grpSpPr>
            <a:xfrm>
              <a:off x="1148181" y="2491389"/>
              <a:ext cx="2108063" cy="1236410"/>
              <a:chOff x="1155280" y="1626425"/>
              <a:chExt cx="2108063" cy="1236410"/>
            </a:xfrm>
          </p:grpSpPr>
          <p:sp>
            <p:nvSpPr>
              <p:cNvPr id="23" name="íşḷïďe">
                <a:extLst>
                  <a:ext uri="{FF2B5EF4-FFF2-40B4-BE49-F238E27FC236}">
                    <a16:creationId xmlns:a16="http://schemas.microsoft.com/office/drawing/2014/main" id="{39340196-E1AA-4B49-976A-BF366BB2B662}"/>
                  </a:ext>
                </a:extLst>
              </p:cNvPr>
              <p:cNvSpPr/>
              <p:nvPr/>
            </p:nvSpPr>
            <p:spPr bwMode="auto">
              <a:xfrm>
                <a:off x="1258080" y="2072127"/>
                <a:ext cx="2005263" cy="790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a:lnSpc>
                    <a:spcPct val="130000"/>
                  </a:lnSpc>
                </a:pPr>
                <a:r>
                  <a:rPr lang="en-US" altLang="zh-CN" sz="1200" dirty="0" smtClean="0"/>
                  <a:t>Use AST </a:t>
                </a:r>
                <a:r>
                  <a:rPr lang="en-US" altLang="zh-CN" sz="1200" dirty="0" smtClean="0"/>
                  <a:t>to represent the Code fragment</a:t>
                </a:r>
                <a:endParaRPr lang="en-US" altLang="zh-CN" sz="1200" dirty="0"/>
              </a:p>
            </p:txBody>
          </p:sp>
          <p:sp>
            <p:nvSpPr>
              <p:cNvPr id="24" name="îṥ1ïḍe">
                <a:extLst>
                  <a:ext uri="{FF2B5EF4-FFF2-40B4-BE49-F238E27FC236}">
                    <a16:creationId xmlns:a16="http://schemas.microsoft.com/office/drawing/2014/main" id="{4D5C24C6-4DD0-4193-AD42-019C1134797B}"/>
                  </a:ext>
                </a:extLst>
              </p:cNvPr>
              <p:cNvSpPr txBox="1"/>
              <p:nvPr/>
            </p:nvSpPr>
            <p:spPr bwMode="auto">
              <a:xfrm>
                <a:off x="1155280" y="1626425"/>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1800" b="1" dirty="0" smtClean="0"/>
                  <a:t>AST</a:t>
                </a:r>
                <a:endParaRPr lang="en-US" altLang="zh-CN" sz="1800" b="1" dirty="0"/>
              </a:p>
            </p:txBody>
          </p:sp>
        </p:grpSp>
      </p:grpSp>
    </p:spTree>
    <p:extLst>
      <p:ext uri="{BB962C8B-B14F-4D97-AF65-F5344CB8AC3E}">
        <p14:creationId xmlns:p14="http://schemas.microsoft.com/office/powerpoint/2010/main" val="7870994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9B0366-3FA3-4664-9898-D710D59BDB0C}"/>
              </a:ext>
            </a:extLst>
          </p:cNvPr>
          <p:cNvSpPr>
            <a:spLocks noGrp="1"/>
          </p:cNvSpPr>
          <p:nvPr>
            <p:ph type="title"/>
          </p:nvPr>
        </p:nvSpPr>
        <p:spPr/>
        <p:txBody>
          <a:bodyPr/>
          <a:lstStyle/>
          <a:p>
            <a:r>
              <a:rPr lang="en-US" altLang="zh-CN" dirty="0" smtClean="0"/>
              <a:t>AST</a:t>
            </a:r>
            <a:endParaRPr lang="zh-CN" altLang="en-US" dirty="0"/>
          </a:p>
        </p:txBody>
      </p:sp>
      <p:sp>
        <p:nvSpPr>
          <p:cNvPr id="3" name="页脚占位符 2">
            <a:extLst>
              <a:ext uri="{FF2B5EF4-FFF2-40B4-BE49-F238E27FC236}">
                <a16:creationId xmlns:a16="http://schemas.microsoft.com/office/drawing/2014/main" id="{82B73006-D1CA-448C-B332-3719AE6AD0C1}"/>
              </a:ext>
            </a:extLst>
          </p:cNvPr>
          <p:cNvSpPr>
            <a:spLocks noGrp="1"/>
          </p:cNvSpPr>
          <p:nvPr>
            <p:ph type="ftr" sz="quarter" idx="11"/>
          </p:nvPr>
        </p:nvSpPr>
        <p:spPr>
          <a:xfrm>
            <a:off x="134465" y="6168967"/>
            <a:ext cx="6686465" cy="555753"/>
          </a:xfrm>
        </p:spPr>
        <p:txBody>
          <a:bodyPr/>
          <a:lstStyle/>
          <a:p>
            <a:r>
              <a:rPr lang="en-US" altLang="zh-CN" dirty="0"/>
              <a:t>Hu X, Wei Y, Li G, et al. CodeSum: Translate program language to natural language[J]. arXiv preprint arXiv:1708.01837, 2017.</a:t>
            </a:r>
            <a:endParaRPr lang="zh-CN" altLang="en-US" dirty="0"/>
          </a:p>
        </p:txBody>
      </p:sp>
      <p:sp>
        <p:nvSpPr>
          <p:cNvPr id="4" name="灯片编号占位符 3">
            <a:extLst>
              <a:ext uri="{FF2B5EF4-FFF2-40B4-BE49-F238E27FC236}">
                <a16:creationId xmlns:a16="http://schemas.microsoft.com/office/drawing/2014/main" id="{22004352-3B2F-41EA-8646-ECD4BDD2208B}"/>
              </a:ext>
            </a:extLst>
          </p:cNvPr>
          <p:cNvSpPr>
            <a:spLocks noGrp="1"/>
          </p:cNvSpPr>
          <p:nvPr>
            <p:ph type="sldNum" sz="quarter" idx="12"/>
          </p:nvPr>
        </p:nvSpPr>
        <p:spPr/>
        <p:txBody>
          <a:bodyPr/>
          <a:lstStyle/>
          <a:p>
            <a:fld id="{5DD3DB80-B894-403A-B48E-6FDC1A72010E}" type="slidenum">
              <a:rPr lang="zh-CN" altLang="en-US" smtClean="0"/>
              <a:pPr/>
              <a:t>8</a:t>
            </a:fld>
            <a:endParaRPr lang="zh-CN" altLang="en-US"/>
          </a:p>
        </p:txBody>
      </p:sp>
      <p:sp>
        <p:nvSpPr>
          <p:cNvPr id="20" name="iṩḷíḓé">
            <a:extLst>
              <a:ext uri="{FF2B5EF4-FFF2-40B4-BE49-F238E27FC236}">
                <a16:creationId xmlns:a16="http://schemas.microsoft.com/office/drawing/2014/main" id="{CDC3C392-9079-4493-9CD6-F182C37632A0}"/>
              </a:ext>
            </a:extLst>
          </p:cNvPr>
          <p:cNvSpPr/>
          <p:nvPr/>
        </p:nvSpPr>
        <p:spPr bwMode="auto">
          <a:xfrm>
            <a:off x="8293100" y="1143496"/>
            <a:ext cx="3696949" cy="5714504"/>
          </a:xfrm>
          <a:custGeom>
            <a:avLst/>
            <a:gdLst>
              <a:gd name="T0" fmla="*/ 179 w 1208"/>
              <a:gd name="T1" fmla="*/ 1688 h 1871"/>
              <a:gd name="T2" fmla="*/ 202 w 1208"/>
              <a:gd name="T3" fmla="*/ 1722 h 1871"/>
              <a:gd name="T4" fmla="*/ 213 w 1208"/>
              <a:gd name="T5" fmla="*/ 1871 h 1871"/>
              <a:gd name="T6" fmla="*/ 1031 w 1208"/>
              <a:gd name="T7" fmla="*/ 1871 h 1871"/>
              <a:gd name="T8" fmla="*/ 1055 w 1208"/>
              <a:gd name="T9" fmla="*/ 1729 h 1871"/>
              <a:gd name="T10" fmla="*/ 1100 w 1208"/>
              <a:gd name="T11" fmla="*/ 1530 h 1871"/>
              <a:gd name="T12" fmla="*/ 1167 w 1208"/>
              <a:gd name="T13" fmla="*/ 1351 h 1871"/>
              <a:gd name="T14" fmla="*/ 1196 w 1208"/>
              <a:gd name="T15" fmla="*/ 1037 h 1871"/>
              <a:gd name="T16" fmla="*/ 1100 w 1208"/>
              <a:gd name="T17" fmla="*/ 823 h 1871"/>
              <a:gd name="T18" fmla="*/ 945 w 1208"/>
              <a:gd name="T19" fmla="*/ 690 h 1871"/>
              <a:gd name="T20" fmla="*/ 925 w 1208"/>
              <a:gd name="T21" fmla="*/ 639 h 1871"/>
              <a:gd name="T22" fmla="*/ 890 w 1208"/>
              <a:gd name="T23" fmla="*/ 576 h 1871"/>
              <a:gd name="T24" fmla="*/ 949 w 1208"/>
              <a:gd name="T25" fmla="*/ 452 h 1871"/>
              <a:gd name="T26" fmla="*/ 925 w 1208"/>
              <a:gd name="T27" fmla="*/ 121 h 1871"/>
              <a:gd name="T28" fmla="*/ 810 w 1208"/>
              <a:gd name="T29" fmla="*/ 28 h 1871"/>
              <a:gd name="T30" fmla="*/ 796 w 1208"/>
              <a:gd name="T31" fmla="*/ 24 h 1871"/>
              <a:gd name="T32" fmla="*/ 733 w 1208"/>
              <a:gd name="T33" fmla="*/ 8 h 1871"/>
              <a:gd name="T34" fmla="*/ 508 w 1208"/>
              <a:gd name="T35" fmla="*/ 56 h 1871"/>
              <a:gd name="T36" fmla="*/ 386 w 1208"/>
              <a:gd name="T37" fmla="*/ 160 h 1871"/>
              <a:gd name="T38" fmla="*/ 402 w 1208"/>
              <a:gd name="T39" fmla="*/ 190 h 1871"/>
              <a:gd name="T40" fmla="*/ 396 w 1208"/>
              <a:gd name="T41" fmla="*/ 263 h 1871"/>
              <a:gd name="T42" fmla="*/ 410 w 1208"/>
              <a:gd name="T43" fmla="*/ 426 h 1871"/>
              <a:gd name="T44" fmla="*/ 386 w 1208"/>
              <a:gd name="T45" fmla="*/ 527 h 1871"/>
              <a:gd name="T46" fmla="*/ 418 w 1208"/>
              <a:gd name="T47" fmla="*/ 588 h 1871"/>
              <a:gd name="T48" fmla="*/ 226 w 1208"/>
              <a:gd name="T49" fmla="*/ 673 h 1871"/>
              <a:gd name="T50" fmla="*/ 153 w 1208"/>
              <a:gd name="T51" fmla="*/ 963 h 1871"/>
              <a:gd name="T52" fmla="*/ 120 w 1208"/>
              <a:gd name="T53" fmla="*/ 1022 h 1871"/>
              <a:gd name="T54" fmla="*/ 106 w 1208"/>
              <a:gd name="T55" fmla="*/ 1057 h 1871"/>
              <a:gd name="T56" fmla="*/ 6 w 1208"/>
              <a:gd name="T57" fmla="*/ 1371 h 1871"/>
              <a:gd name="T58" fmla="*/ 175 w 1208"/>
              <a:gd name="T59" fmla="*/ 1664 h 1871"/>
              <a:gd name="T60" fmla="*/ 326 w 1208"/>
              <a:gd name="T61" fmla="*/ 888 h 1871"/>
              <a:gd name="T62" fmla="*/ 373 w 1208"/>
              <a:gd name="T63" fmla="*/ 811 h 1871"/>
              <a:gd name="T64" fmla="*/ 441 w 1208"/>
              <a:gd name="T65" fmla="*/ 773 h 1871"/>
              <a:gd name="T66" fmla="*/ 484 w 1208"/>
              <a:gd name="T67" fmla="*/ 746 h 1871"/>
              <a:gd name="T68" fmla="*/ 526 w 1208"/>
              <a:gd name="T69" fmla="*/ 718 h 1871"/>
              <a:gd name="T70" fmla="*/ 569 w 1208"/>
              <a:gd name="T71" fmla="*/ 738 h 1871"/>
              <a:gd name="T72" fmla="*/ 453 w 1208"/>
              <a:gd name="T73" fmla="*/ 813 h 1871"/>
              <a:gd name="T74" fmla="*/ 341 w 1208"/>
              <a:gd name="T75" fmla="*/ 911 h 1871"/>
              <a:gd name="T76" fmla="*/ 300 w 1208"/>
              <a:gd name="T77" fmla="*/ 998 h 1871"/>
              <a:gd name="T78" fmla="*/ 261 w 1208"/>
              <a:gd name="T79" fmla="*/ 1014 h 1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8" h="1871">
                <a:moveTo>
                  <a:pt x="175" y="1664"/>
                </a:moveTo>
                <a:cubicBezTo>
                  <a:pt x="179" y="1668"/>
                  <a:pt x="181" y="1678"/>
                  <a:pt x="179" y="1688"/>
                </a:cubicBezTo>
                <a:cubicBezTo>
                  <a:pt x="177" y="1696"/>
                  <a:pt x="177" y="1704"/>
                  <a:pt x="175" y="1716"/>
                </a:cubicBezTo>
                <a:cubicBezTo>
                  <a:pt x="181" y="1716"/>
                  <a:pt x="190" y="1720"/>
                  <a:pt x="202" y="1722"/>
                </a:cubicBezTo>
                <a:cubicBezTo>
                  <a:pt x="212" y="1725"/>
                  <a:pt x="220" y="1727"/>
                  <a:pt x="226" y="1727"/>
                </a:cubicBezTo>
                <a:cubicBezTo>
                  <a:pt x="224" y="1758"/>
                  <a:pt x="220" y="1806"/>
                  <a:pt x="213" y="1871"/>
                </a:cubicBezTo>
                <a:cubicBezTo>
                  <a:pt x="1031" y="1871"/>
                  <a:pt x="1031" y="1871"/>
                  <a:pt x="1031" y="1871"/>
                </a:cubicBezTo>
                <a:cubicBezTo>
                  <a:pt x="1031" y="1871"/>
                  <a:pt x="1031" y="1871"/>
                  <a:pt x="1031" y="1871"/>
                </a:cubicBezTo>
                <a:cubicBezTo>
                  <a:pt x="1035" y="1856"/>
                  <a:pt x="1039" y="1846"/>
                  <a:pt x="1041" y="1842"/>
                </a:cubicBezTo>
                <a:cubicBezTo>
                  <a:pt x="1045" y="1818"/>
                  <a:pt x="1051" y="1781"/>
                  <a:pt x="1055" y="1729"/>
                </a:cubicBezTo>
                <a:cubicBezTo>
                  <a:pt x="1059" y="1676"/>
                  <a:pt x="1065" y="1639"/>
                  <a:pt x="1071" y="1615"/>
                </a:cubicBezTo>
                <a:cubicBezTo>
                  <a:pt x="1076" y="1593"/>
                  <a:pt x="1086" y="1564"/>
                  <a:pt x="1100" y="1530"/>
                </a:cubicBezTo>
                <a:cubicBezTo>
                  <a:pt x="1123" y="1471"/>
                  <a:pt x="1135" y="1440"/>
                  <a:pt x="1135" y="1440"/>
                </a:cubicBezTo>
                <a:cubicBezTo>
                  <a:pt x="1155" y="1382"/>
                  <a:pt x="1165" y="1351"/>
                  <a:pt x="1167" y="1351"/>
                </a:cubicBezTo>
                <a:cubicBezTo>
                  <a:pt x="1180" y="1319"/>
                  <a:pt x="1194" y="1294"/>
                  <a:pt x="1208" y="1278"/>
                </a:cubicBezTo>
                <a:cubicBezTo>
                  <a:pt x="1206" y="1164"/>
                  <a:pt x="1202" y="1083"/>
                  <a:pt x="1196" y="1037"/>
                </a:cubicBezTo>
                <a:cubicBezTo>
                  <a:pt x="1188" y="957"/>
                  <a:pt x="1167" y="899"/>
                  <a:pt x="1135" y="856"/>
                </a:cubicBezTo>
                <a:cubicBezTo>
                  <a:pt x="1129" y="848"/>
                  <a:pt x="1116" y="836"/>
                  <a:pt x="1100" y="823"/>
                </a:cubicBezTo>
                <a:cubicBezTo>
                  <a:pt x="1080" y="805"/>
                  <a:pt x="1067" y="793"/>
                  <a:pt x="1061" y="787"/>
                </a:cubicBezTo>
                <a:cubicBezTo>
                  <a:pt x="1014" y="740"/>
                  <a:pt x="976" y="708"/>
                  <a:pt x="945" y="690"/>
                </a:cubicBezTo>
                <a:cubicBezTo>
                  <a:pt x="945" y="681"/>
                  <a:pt x="939" y="665"/>
                  <a:pt x="927" y="645"/>
                </a:cubicBezTo>
                <a:cubicBezTo>
                  <a:pt x="927" y="643"/>
                  <a:pt x="925" y="641"/>
                  <a:pt x="925" y="639"/>
                </a:cubicBezTo>
                <a:cubicBezTo>
                  <a:pt x="912" y="614"/>
                  <a:pt x="904" y="594"/>
                  <a:pt x="904" y="580"/>
                </a:cubicBezTo>
                <a:cubicBezTo>
                  <a:pt x="900" y="576"/>
                  <a:pt x="896" y="576"/>
                  <a:pt x="890" y="576"/>
                </a:cubicBezTo>
                <a:cubicBezTo>
                  <a:pt x="886" y="576"/>
                  <a:pt x="880" y="574"/>
                  <a:pt x="871" y="574"/>
                </a:cubicBezTo>
                <a:cubicBezTo>
                  <a:pt x="906" y="549"/>
                  <a:pt x="931" y="509"/>
                  <a:pt x="949" y="452"/>
                </a:cubicBezTo>
                <a:cubicBezTo>
                  <a:pt x="965" y="397"/>
                  <a:pt x="971" y="340"/>
                  <a:pt x="967" y="280"/>
                </a:cubicBezTo>
                <a:cubicBezTo>
                  <a:pt x="963" y="217"/>
                  <a:pt x="949" y="162"/>
                  <a:pt x="925" y="121"/>
                </a:cubicBezTo>
                <a:cubicBezTo>
                  <a:pt x="896" y="73"/>
                  <a:pt x="859" y="44"/>
                  <a:pt x="812" y="36"/>
                </a:cubicBezTo>
                <a:cubicBezTo>
                  <a:pt x="806" y="36"/>
                  <a:pt x="806" y="32"/>
                  <a:pt x="810" y="28"/>
                </a:cubicBezTo>
                <a:cubicBezTo>
                  <a:pt x="812" y="24"/>
                  <a:pt x="812" y="22"/>
                  <a:pt x="808" y="22"/>
                </a:cubicBezTo>
                <a:cubicBezTo>
                  <a:pt x="802" y="20"/>
                  <a:pt x="798" y="20"/>
                  <a:pt x="796" y="24"/>
                </a:cubicBezTo>
                <a:cubicBezTo>
                  <a:pt x="794" y="28"/>
                  <a:pt x="792" y="32"/>
                  <a:pt x="790" y="32"/>
                </a:cubicBezTo>
                <a:cubicBezTo>
                  <a:pt x="782" y="22"/>
                  <a:pt x="763" y="14"/>
                  <a:pt x="733" y="8"/>
                </a:cubicBezTo>
                <a:cubicBezTo>
                  <a:pt x="706" y="2"/>
                  <a:pt x="680" y="0"/>
                  <a:pt x="657" y="0"/>
                </a:cubicBezTo>
                <a:cubicBezTo>
                  <a:pt x="614" y="6"/>
                  <a:pt x="565" y="24"/>
                  <a:pt x="508" y="56"/>
                </a:cubicBezTo>
                <a:cubicBezTo>
                  <a:pt x="477" y="75"/>
                  <a:pt x="437" y="99"/>
                  <a:pt x="386" y="129"/>
                </a:cubicBezTo>
                <a:cubicBezTo>
                  <a:pt x="390" y="140"/>
                  <a:pt x="388" y="150"/>
                  <a:pt x="386" y="160"/>
                </a:cubicBezTo>
                <a:cubicBezTo>
                  <a:pt x="382" y="166"/>
                  <a:pt x="377" y="174"/>
                  <a:pt x="373" y="190"/>
                </a:cubicBezTo>
                <a:cubicBezTo>
                  <a:pt x="384" y="192"/>
                  <a:pt x="394" y="192"/>
                  <a:pt x="402" y="190"/>
                </a:cubicBezTo>
                <a:cubicBezTo>
                  <a:pt x="412" y="186"/>
                  <a:pt x="418" y="186"/>
                  <a:pt x="420" y="186"/>
                </a:cubicBezTo>
                <a:cubicBezTo>
                  <a:pt x="416" y="202"/>
                  <a:pt x="408" y="229"/>
                  <a:pt x="396" y="263"/>
                </a:cubicBezTo>
                <a:cubicBezTo>
                  <a:pt x="388" y="292"/>
                  <a:pt x="386" y="324"/>
                  <a:pt x="386" y="353"/>
                </a:cubicBezTo>
                <a:cubicBezTo>
                  <a:pt x="414" y="369"/>
                  <a:pt x="422" y="393"/>
                  <a:pt x="410" y="426"/>
                </a:cubicBezTo>
                <a:cubicBezTo>
                  <a:pt x="404" y="444"/>
                  <a:pt x="390" y="472"/>
                  <a:pt x="369" y="511"/>
                </a:cubicBezTo>
                <a:cubicBezTo>
                  <a:pt x="369" y="519"/>
                  <a:pt x="375" y="523"/>
                  <a:pt x="386" y="527"/>
                </a:cubicBezTo>
                <a:cubicBezTo>
                  <a:pt x="390" y="529"/>
                  <a:pt x="398" y="531"/>
                  <a:pt x="412" y="531"/>
                </a:cubicBezTo>
                <a:cubicBezTo>
                  <a:pt x="412" y="556"/>
                  <a:pt x="414" y="574"/>
                  <a:pt x="418" y="588"/>
                </a:cubicBezTo>
                <a:cubicBezTo>
                  <a:pt x="422" y="596"/>
                  <a:pt x="431" y="608"/>
                  <a:pt x="443" y="625"/>
                </a:cubicBezTo>
                <a:cubicBezTo>
                  <a:pt x="367" y="608"/>
                  <a:pt x="296" y="625"/>
                  <a:pt x="226" y="673"/>
                </a:cubicBezTo>
                <a:cubicBezTo>
                  <a:pt x="218" y="698"/>
                  <a:pt x="206" y="744"/>
                  <a:pt x="194" y="815"/>
                </a:cubicBezTo>
                <a:cubicBezTo>
                  <a:pt x="181" y="884"/>
                  <a:pt x="167" y="933"/>
                  <a:pt x="153" y="963"/>
                </a:cubicBezTo>
                <a:cubicBezTo>
                  <a:pt x="149" y="972"/>
                  <a:pt x="143" y="984"/>
                  <a:pt x="132" y="1002"/>
                </a:cubicBezTo>
                <a:cubicBezTo>
                  <a:pt x="128" y="1010"/>
                  <a:pt x="124" y="1016"/>
                  <a:pt x="120" y="1022"/>
                </a:cubicBezTo>
                <a:cubicBezTo>
                  <a:pt x="116" y="1030"/>
                  <a:pt x="112" y="1039"/>
                  <a:pt x="110" y="1045"/>
                </a:cubicBezTo>
                <a:cubicBezTo>
                  <a:pt x="108" y="1049"/>
                  <a:pt x="108" y="1053"/>
                  <a:pt x="106" y="1057"/>
                </a:cubicBezTo>
                <a:cubicBezTo>
                  <a:pt x="73" y="1134"/>
                  <a:pt x="53" y="1181"/>
                  <a:pt x="47" y="1201"/>
                </a:cubicBezTo>
                <a:cubicBezTo>
                  <a:pt x="24" y="1262"/>
                  <a:pt x="10" y="1319"/>
                  <a:pt x="6" y="1371"/>
                </a:cubicBezTo>
                <a:cubicBezTo>
                  <a:pt x="0" y="1457"/>
                  <a:pt x="8" y="1528"/>
                  <a:pt x="26" y="1578"/>
                </a:cubicBezTo>
                <a:cubicBezTo>
                  <a:pt x="55" y="1647"/>
                  <a:pt x="104" y="1676"/>
                  <a:pt x="175" y="1664"/>
                </a:cubicBezTo>
                <a:close/>
                <a:moveTo>
                  <a:pt x="296" y="917"/>
                </a:moveTo>
                <a:cubicBezTo>
                  <a:pt x="300" y="911"/>
                  <a:pt x="312" y="901"/>
                  <a:pt x="326" y="888"/>
                </a:cubicBezTo>
                <a:cubicBezTo>
                  <a:pt x="341" y="876"/>
                  <a:pt x="351" y="864"/>
                  <a:pt x="357" y="856"/>
                </a:cubicBezTo>
                <a:cubicBezTo>
                  <a:pt x="363" y="846"/>
                  <a:pt x="369" y="832"/>
                  <a:pt x="373" y="811"/>
                </a:cubicBezTo>
                <a:cubicBezTo>
                  <a:pt x="379" y="789"/>
                  <a:pt x="386" y="773"/>
                  <a:pt x="390" y="763"/>
                </a:cubicBezTo>
                <a:cubicBezTo>
                  <a:pt x="410" y="771"/>
                  <a:pt x="426" y="775"/>
                  <a:pt x="441" y="773"/>
                </a:cubicBezTo>
                <a:cubicBezTo>
                  <a:pt x="455" y="771"/>
                  <a:pt x="471" y="767"/>
                  <a:pt x="490" y="759"/>
                </a:cubicBezTo>
                <a:cubicBezTo>
                  <a:pt x="490" y="754"/>
                  <a:pt x="488" y="750"/>
                  <a:pt x="484" y="746"/>
                </a:cubicBezTo>
                <a:cubicBezTo>
                  <a:pt x="479" y="742"/>
                  <a:pt x="479" y="738"/>
                  <a:pt x="479" y="734"/>
                </a:cubicBezTo>
                <a:cubicBezTo>
                  <a:pt x="494" y="738"/>
                  <a:pt x="510" y="734"/>
                  <a:pt x="526" y="718"/>
                </a:cubicBezTo>
                <a:cubicBezTo>
                  <a:pt x="545" y="704"/>
                  <a:pt x="561" y="700"/>
                  <a:pt x="575" y="706"/>
                </a:cubicBezTo>
                <a:cubicBezTo>
                  <a:pt x="577" y="714"/>
                  <a:pt x="577" y="726"/>
                  <a:pt x="569" y="738"/>
                </a:cubicBezTo>
                <a:cubicBezTo>
                  <a:pt x="559" y="754"/>
                  <a:pt x="555" y="765"/>
                  <a:pt x="553" y="767"/>
                </a:cubicBezTo>
                <a:cubicBezTo>
                  <a:pt x="543" y="775"/>
                  <a:pt x="508" y="791"/>
                  <a:pt x="453" y="813"/>
                </a:cubicBezTo>
                <a:cubicBezTo>
                  <a:pt x="410" y="832"/>
                  <a:pt x="382" y="850"/>
                  <a:pt x="365" y="870"/>
                </a:cubicBezTo>
                <a:cubicBezTo>
                  <a:pt x="357" y="878"/>
                  <a:pt x="351" y="892"/>
                  <a:pt x="341" y="911"/>
                </a:cubicBezTo>
                <a:cubicBezTo>
                  <a:pt x="333" y="929"/>
                  <a:pt x="324" y="943"/>
                  <a:pt x="316" y="951"/>
                </a:cubicBezTo>
                <a:cubicBezTo>
                  <a:pt x="314" y="968"/>
                  <a:pt x="308" y="984"/>
                  <a:pt x="300" y="998"/>
                </a:cubicBezTo>
                <a:cubicBezTo>
                  <a:pt x="296" y="1008"/>
                  <a:pt x="286" y="1020"/>
                  <a:pt x="275" y="1037"/>
                </a:cubicBezTo>
                <a:cubicBezTo>
                  <a:pt x="267" y="1030"/>
                  <a:pt x="263" y="1022"/>
                  <a:pt x="261" y="1014"/>
                </a:cubicBezTo>
                <a:cubicBezTo>
                  <a:pt x="253" y="990"/>
                  <a:pt x="265" y="957"/>
                  <a:pt x="296" y="917"/>
                </a:cubicBez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7" name="图片 6"/>
          <p:cNvPicPr>
            <a:picLocks noChangeAspect="1"/>
          </p:cNvPicPr>
          <p:nvPr/>
        </p:nvPicPr>
        <p:blipFill>
          <a:blip r:embed="rId2"/>
          <a:stretch>
            <a:fillRect/>
          </a:stretch>
        </p:blipFill>
        <p:spPr>
          <a:xfrm>
            <a:off x="498005" y="1443541"/>
            <a:ext cx="7059010" cy="3839111"/>
          </a:xfrm>
          <a:prstGeom prst="rect">
            <a:avLst/>
          </a:prstGeom>
        </p:spPr>
      </p:pic>
    </p:spTree>
    <p:extLst>
      <p:ext uri="{BB962C8B-B14F-4D97-AF65-F5344CB8AC3E}">
        <p14:creationId xmlns:p14="http://schemas.microsoft.com/office/powerpoint/2010/main" val="39584264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9B0366-3FA3-4664-9898-D710D59BDB0C}"/>
              </a:ext>
            </a:extLst>
          </p:cNvPr>
          <p:cNvSpPr>
            <a:spLocks noGrp="1"/>
          </p:cNvSpPr>
          <p:nvPr>
            <p:ph type="title"/>
          </p:nvPr>
        </p:nvSpPr>
        <p:spPr/>
        <p:txBody>
          <a:bodyPr/>
          <a:lstStyle/>
          <a:p>
            <a:r>
              <a:rPr lang="en-US" altLang="zh-CN" dirty="0" smtClean="0"/>
              <a:t>TreeRNN</a:t>
            </a:r>
            <a:endParaRPr lang="zh-CN" altLang="en-US" dirty="0"/>
          </a:p>
        </p:txBody>
      </p:sp>
      <p:sp>
        <p:nvSpPr>
          <p:cNvPr id="3" name="页脚占位符 2">
            <a:extLst>
              <a:ext uri="{FF2B5EF4-FFF2-40B4-BE49-F238E27FC236}">
                <a16:creationId xmlns:a16="http://schemas.microsoft.com/office/drawing/2014/main" id="{82B73006-D1CA-448C-B332-3719AE6AD0C1}"/>
              </a:ext>
            </a:extLst>
          </p:cNvPr>
          <p:cNvSpPr>
            <a:spLocks noGrp="1"/>
          </p:cNvSpPr>
          <p:nvPr>
            <p:ph type="ftr" sz="quarter" idx="11"/>
          </p:nvPr>
        </p:nvSpPr>
        <p:spPr>
          <a:xfrm>
            <a:off x="134465" y="6168967"/>
            <a:ext cx="6686465" cy="555753"/>
          </a:xfrm>
        </p:spPr>
        <p:txBody>
          <a:bodyPr/>
          <a:lstStyle/>
          <a:p>
            <a:r>
              <a:rPr lang="en-US" altLang="zh-CN" dirty="0"/>
              <a:t>Tai K S, Socher R, Manning C D. Improved semantic representations from tree-structured long short-term memory networks[J]. arXiv preprint arXiv:1503.00075, 2015.</a:t>
            </a:r>
            <a:endParaRPr lang="zh-CN" altLang="en-US" dirty="0"/>
          </a:p>
        </p:txBody>
      </p:sp>
      <p:sp>
        <p:nvSpPr>
          <p:cNvPr id="4" name="灯片编号占位符 3">
            <a:extLst>
              <a:ext uri="{FF2B5EF4-FFF2-40B4-BE49-F238E27FC236}">
                <a16:creationId xmlns:a16="http://schemas.microsoft.com/office/drawing/2014/main" id="{22004352-3B2F-41EA-8646-ECD4BDD2208B}"/>
              </a:ext>
            </a:extLst>
          </p:cNvPr>
          <p:cNvSpPr>
            <a:spLocks noGrp="1"/>
          </p:cNvSpPr>
          <p:nvPr>
            <p:ph type="sldNum" sz="quarter" idx="12"/>
          </p:nvPr>
        </p:nvSpPr>
        <p:spPr/>
        <p:txBody>
          <a:bodyPr/>
          <a:lstStyle/>
          <a:p>
            <a:fld id="{5DD3DB80-B894-403A-B48E-6FDC1A72010E}" type="slidenum">
              <a:rPr lang="zh-CN" altLang="en-US" smtClean="0"/>
              <a:pPr/>
              <a:t>9</a:t>
            </a:fld>
            <a:endParaRPr lang="zh-CN" altLang="en-US"/>
          </a:p>
        </p:txBody>
      </p:sp>
      <p:sp>
        <p:nvSpPr>
          <p:cNvPr id="20" name="iṩḷíḓé">
            <a:extLst>
              <a:ext uri="{FF2B5EF4-FFF2-40B4-BE49-F238E27FC236}">
                <a16:creationId xmlns:a16="http://schemas.microsoft.com/office/drawing/2014/main" id="{CDC3C392-9079-4493-9CD6-F182C37632A0}"/>
              </a:ext>
            </a:extLst>
          </p:cNvPr>
          <p:cNvSpPr/>
          <p:nvPr/>
        </p:nvSpPr>
        <p:spPr bwMode="auto">
          <a:xfrm>
            <a:off x="8293100" y="1143496"/>
            <a:ext cx="3696949" cy="5714504"/>
          </a:xfrm>
          <a:custGeom>
            <a:avLst/>
            <a:gdLst>
              <a:gd name="T0" fmla="*/ 179 w 1208"/>
              <a:gd name="T1" fmla="*/ 1688 h 1871"/>
              <a:gd name="T2" fmla="*/ 202 w 1208"/>
              <a:gd name="T3" fmla="*/ 1722 h 1871"/>
              <a:gd name="T4" fmla="*/ 213 w 1208"/>
              <a:gd name="T5" fmla="*/ 1871 h 1871"/>
              <a:gd name="T6" fmla="*/ 1031 w 1208"/>
              <a:gd name="T7" fmla="*/ 1871 h 1871"/>
              <a:gd name="T8" fmla="*/ 1055 w 1208"/>
              <a:gd name="T9" fmla="*/ 1729 h 1871"/>
              <a:gd name="T10" fmla="*/ 1100 w 1208"/>
              <a:gd name="T11" fmla="*/ 1530 h 1871"/>
              <a:gd name="T12" fmla="*/ 1167 w 1208"/>
              <a:gd name="T13" fmla="*/ 1351 h 1871"/>
              <a:gd name="T14" fmla="*/ 1196 w 1208"/>
              <a:gd name="T15" fmla="*/ 1037 h 1871"/>
              <a:gd name="T16" fmla="*/ 1100 w 1208"/>
              <a:gd name="T17" fmla="*/ 823 h 1871"/>
              <a:gd name="T18" fmla="*/ 945 w 1208"/>
              <a:gd name="T19" fmla="*/ 690 h 1871"/>
              <a:gd name="T20" fmla="*/ 925 w 1208"/>
              <a:gd name="T21" fmla="*/ 639 h 1871"/>
              <a:gd name="T22" fmla="*/ 890 w 1208"/>
              <a:gd name="T23" fmla="*/ 576 h 1871"/>
              <a:gd name="T24" fmla="*/ 949 w 1208"/>
              <a:gd name="T25" fmla="*/ 452 h 1871"/>
              <a:gd name="T26" fmla="*/ 925 w 1208"/>
              <a:gd name="T27" fmla="*/ 121 h 1871"/>
              <a:gd name="T28" fmla="*/ 810 w 1208"/>
              <a:gd name="T29" fmla="*/ 28 h 1871"/>
              <a:gd name="T30" fmla="*/ 796 w 1208"/>
              <a:gd name="T31" fmla="*/ 24 h 1871"/>
              <a:gd name="T32" fmla="*/ 733 w 1208"/>
              <a:gd name="T33" fmla="*/ 8 h 1871"/>
              <a:gd name="T34" fmla="*/ 508 w 1208"/>
              <a:gd name="T35" fmla="*/ 56 h 1871"/>
              <a:gd name="T36" fmla="*/ 386 w 1208"/>
              <a:gd name="T37" fmla="*/ 160 h 1871"/>
              <a:gd name="T38" fmla="*/ 402 w 1208"/>
              <a:gd name="T39" fmla="*/ 190 h 1871"/>
              <a:gd name="T40" fmla="*/ 396 w 1208"/>
              <a:gd name="T41" fmla="*/ 263 h 1871"/>
              <a:gd name="T42" fmla="*/ 410 w 1208"/>
              <a:gd name="T43" fmla="*/ 426 h 1871"/>
              <a:gd name="T44" fmla="*/ 386 w 1208"/>
              <a:gd name="T45" fmla="*/ 527 h 1871"/>
              <a:gd name="T46" fmla="*/ 418 w 1208"/>
              <a:gd name="T47" fmla="*/ 588 h 1871"/>
              <a:gd name="T48" fmla="*/ 226 w 1208"/>
              <a:gd name="T49" fmla="*/ 673 h 1871"/>
              <a:gd name="T50" fmla="*/ 153 w 1208"/>
              <a:gd name="T51" fmla="*/ 963 h 1871"/>
              <a:gd name="T52" fmla="*/ 120 w 1208"/>
              <a:gd name="T53" fmla="*/ 1022 h 1871"/>
              <a:gd name="T54" fmla="*/ 106 w 1208"/>
              <a:gd name="T55" fmla="*/ 1057 h 1871"/>
              <a:gd name="T56" fmla="*/ 6 w 1208"/>
              <a:gd name="T57" fmla="*/ 1371 h 1871"/>
              <a:gd name="T58" fmla="*/ 175 w 1208"/>
              <a:gd name="T59" fmla="*/ 1664 h 1871"/>
              <a:gd name="T60" fmla="*/ 326 w 1208"/>
              <a:gd name="T61" fmla="*/ 888 h 1871"/>
              <a:gd name="T62" fmla="*/ 373 w 1208"/>
              <a:gd name="T63" fmla="*/ 811 h 1871"/>
              <a:gd name="T64" fmla="*/ 441 w 1208"/>
              <a:gd name="T65" fmla="*/ 773 h 1871"/>
              <a:gd name="T66" fmla="*/ 484 w 1208"/>
              <a:gd name="T67" fmla="*/ 746 h 1871"/>
              <a:gd name="T68" fmla="*/ 526 w 1208"/>
              <a:gd name="T69" fmla="*/ 718 h 1871"/>
              <a:gd name="T70" fmla="*/ 569 w 1208"/>
              <a:gd name="T71" fmla="*/ 738 h 1871"/>
              <a:gd name="T72" fmla="*/ 453 w 1208"/>
              <a:gd name="T73" fmla="*/ 813 h 1871"/>
              <a:gd name="T74" fmla="*/ 341 w 1208"/>
              <a:gd name="T75" fmla="*/ 911 h 1871"/>
              <a:gd name="T76" fmla="*/ 300 w 1208"/>
              <a:gd name="T77" fmla="*/ 998 h 1871"/>
              <a:gd name="T78" fmla="*/ 261 w 1208"/>
              <a:gd name="T79" fmla="*/ 1014 h 1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8" h="1871">
                <a:moveTo>
                  <a:pt x="175" y="1664"/>
                </a:moveTo>
                <a:cubicBezTo>
                  <a:pt x="179" y="1668"/>
                  <a:pt x="181" y="1678"/>
                  <a:pt x="179" y="1688"/>
                </a:cubicBezTo>
                <a:cubicBezTo>
                  <a:pt x="177" y="1696"/>
                  <a:pt x="177" y="1704"/>
                  <a:pt x="175" y="1716"/>
                </a:cubicBezTo>
                <a:cubicBezTo>
                  <a:pt x="181" y="1716"/>
                  <a:pt x="190" y="1720"/>
                  <a:pt x="202" y="1722"/>
                </a:cubicBezTo>
                <a:cubicBezTo>
                  <a:pt x="212" y="1725"/>
                  <a:pt x="220" y="1727"/>
                  <a:pt x="226" y="1727"/>
                </a:cubicBezTo>
                <a:cubicBezTo>
                  <a:pt x="224" y="1758"/>
                  <a:pt x="220" y="1806"/>
                  <a:pt x="213" y="1871"/>
                </a:cubicBezTo>
                <a:cubicBezTo>
                  <a:pt x="1031" y="1871"/>
                  <a:pt x="1031" y="1871"/>
                  <a:pt x="1031" y="1871"/>
                </a:cubicBezTo>
                <a:cubicBezTo>
                  <a:pt x="1031" y="1871"/>
                  <a:pt x="1031" y="1871"/>
                  <a:pt x="1031" y="1871"/>
                </a:cubicBezTo>
                <a:cubicBezTo>
                  <a:pt x="1035" y="1856"/>
                  <a:pt x="1039" y="1846"/>
                  <a:pt x="1041" y="1842"/>
                </a:cubicBezTo>
                <a:cubicBezTo>
                  <a:pt x="1045" y="1818"/>
                  <a:pt x="1051" y="1781"/>
                  <a:pt x="1055" y="1729"/>
                </a:cubicBezTo>
                <a:cubicBezTo>
                  <a:pt x="1059" y="1676"/>
                  <a:pt x="1065" y="1639"/>
                  <a:pt x="1071" y="1615"/>
                </a:cubicBezTo>
                <a:cubicBezTo>
                  <a:pt x="1076" y="1593"/>
                  <a:pt x="1086" y="1564"/>
                  <a:pt x="1100" y="1530"/>
                </a:cubicBezTo>
                <a:cubicBezTo>
                  <a:pt x="1123" y="1471"/>
                  <a:pt x="1135" y="1440"/>
                  <a:pt x="1135" y="1440"/>
                </a:cubicBezTo>
                <a:cubicBezTo>
                  <a:pt x="1155" y="1382"/>
                  <a:pt x="1165" y="1351"/>
                  <a:pt x="1167" y="1351"/>
                </a:cubicBezTo>
                <a:cubicBezTo>
                  <a:pt x="1180" y="1319"/>
                  <a:pt x="1194" y="1294"/>
                  <a:pt x="1208" y="1278"/>
                </a:cubicBezTo>
                <a:cubicBezTo>
                  <a:pt x="1206" y="1164"/>
                  <a:pt x="1202" y="1083"/>
                  <a:pt x="1196" y="1037"/>
                </a:cubicBezTo>
                <a:cubicBezTo>
                  <a:pt x="1188" y="957"/>
                  <a:pt x="1167" y="899"/>
                  <a:pt x="1135" y="856"/>
                </a:cubicBezTo>
                <a:cubicBezTo>
                  <a:pt x="1129" y="848"/>
                  <a:pt x="1116" y="836"/>
                  <a:pt x="1100" y="823"/>
                </a:cubicBezTo>
                <a:cubicBezTo>
                  <a:pt x="1080" y="805"/>
                  <a:pt x="1067" y="793"/>
                  <a:pt x="1061" y="787"/>
                </a:cubicBezTo>
                <a:cubicBezTo>
                  <a:pt x="1014" y="740"/>
                  <a:pt x="976" y="708"/>
                  <a:pt x="945" y="690"/>
                </a:cubicBezTo>
                <a:cubicBezTo>
                  <a:pt x="945" y="681"/>
                  <a:pt x="939" y="665"/>
                  <a:pt x="927" y="645"/>
                </a:cubicBezTo>
                <a:cubicBezTo>
                  <a:pt x="927" y="643"/>
                  <a:pt x="925" y="641"/>
                  <a:pt x="925" y="639"/>
                </a:cubicBezTo>
                <a:cubicBezTo>
                  <a:pt x="912" y="614"/>
                  <a:pt x="904" y="594"/>
                  <a:pt x="904" y="580"/>
                </a:cubicBezTo>
                <a:cubicBezTo>
                  <a:pt x="900" y="576"/>
                  <a:pt x="896" y="576"/>
                  <a:pt x="890" y="576"/>
                </a:cubicBezTo>
                <a:cubicBezTo>
                  <a:pt x="886" y="576"/>
                  <a:pt x="880" y="574"/>
                  <a:pt x="871" y="574"/>
                </a:cubicBezTo>
                <a:cubicBezTo>
                  <a:pt x="906" y="549"/>
                  <a:pt x="931" y="509"/>
                  <a:pt x="949" y="452"/>
                </a:cubicBezTo>
                <a:cubicBezTo>
                  <a:pt x="965" y="397"/>
                  <a:pt x="971" y="340"/>
                  <a:pt x="967" y="280"/>
                </a:cubicBezTo>
                <a:cubicBezTo>
                  <a:pt x="963" y="217"/>
                  <a:pt x="949" y="162"/>
                  <a:pt x="925" y="121"/>
                </a:cubicBezTo>
                <a:cubicBezTo>
                  <a:pt x="896" y="73"/>
                  <a:pt x="859" y="44"/>
                  <a:pt x="812" y="36"/>
                </a:cubicBezTo>
                <a:cubicBezTo>
                  <a:pt x="806" y="36"/>
                  <a:pt x="806" y="32"/>
                  <a:pt x="810" y="28"/>
                </a:cubicBezTo>
                <a:cubicBezTo>
                  <a:pt x="812" y="24"/>
                  <a:pt x="812" y="22"/>
                  <a:pt x="808" y="22"/>
                </a:cubicBezTo>
                <a:cubicBezTo>
                  <a:pt x="802" y="20"/>
                  <a:pt x="798" y="20"/>
                  <a:pt x="796" y="24"/>
                </a:cubicBezTo>
                <a:cubicBezTo>
                  <a:pt x="794" y="28"/>
                  <a:pt x="792" y="32"/>
                  <a:pt x="790" y="32"/>
                </a:cubicBezTo>
                <a:cubicBezTo>
                  <a:pt x="782" y="22"/>
                  <a:pt x="763" y="14"/>
                  <a:pt x="733" y="8"/>
                </a:cubicBezTo>
                <a:cubicBezTo>
                  <a:pt x="706" y="2"/>
                  <a:pt x="680" y="0"/>
                  <a:pt x="657" y="0"/>
                </a:cubicBezTo>
                <a:cubicBezTo>
                  <a:pt x="614" y="6"/>
                  <a:pt x="565" y="24"/>
                  <a:pt x="508" y="56"/>
                </a:cubicBezTo>
                <a:cubicBezTo>
                  <a:pt x="477" y="75"/>
                  <a:pt x="437" y="99"/>
                  <a:pt x="386" y="129"/>
                </a:cubicBezTo>
                <a:cubicBezTo>
                  <a:pt x="390" y="140"/>
                  <a:pt x="388" y="150"/>
                  <a:pt x="386" y="160"/>
                </a:cubicBezTo>
                <a:cubicBezTo>
                  <a:pt x="382" y="166"/>
                  <a:pt x="377" y="174"/>
                  <a:pt x="373" y="190"/>
                </a:cubicBezTo>
                <a:cubicBezTo>
                  <a:pt x="384" y="192"/>
                  <a:pt x="394" y="192"/>
                  <a:pt x="402" y="190"/>
                </a:cubicBezTo>
                <a:cubicBezTo>
                  <a:pt x="412" y="186"/>
                  <a:pt x="418" y="186"/>
                  <a:pt x="420" y="186"/>
                </a:cubicBezTo>
                <a:cubicBezTo>
                  <a:pt x="416" y="202"/>
                  <a:pt x="408" y="229"/>
                  <a:pt x="396" y="263"/>
                </a:cubicBezTo>
                <a:cubicBezTo>
                  <a:pt x="388" y="292"/>
                  <a:pt x="386" y="324"/>
                  <a:pt x="386" y="353"/>
                </a:cubicBezTo>
                <a:cubicBezTo>
                  <a:pt x="414" y="369"/>
                  <a:pt x="422" y="393"/>
                  <a:pt x="410" y="426"/>
                </a:cubicBezTo>
                <a:cubicBezTo>
                  <a:pt x="404" y="444"/>
                  <a:pt x="390" y="472"/>
                  <a:pt x="369" y="511"/>
                </a:cubicBezTo>
                <a:cubicBezTo>
                  <a:pt x="369" y="519"/>
                  <a:pt x="375" y="523"/>
                  <a:pt x="386" y="527"/>
                </a:cubicBezTo>
                <a:cubicBezTo>
                  <a:pt x="390" y="529"/>
                  <a:pt x="398" y="531"/>
                  <a:pt x="412" y="531"/>
                </a:cubicBezTo>
                <a:cubicBezTo>
                  <a:pt x="412" y="556"/>
                  <a:pt x="414" y="574"/>
                  <a:pt x="418" y="588"/>
                </a:cubicBezTo>
                <a:cubicBezTo>
                  <a:pt x="422" y="596"/>
                  <a:pt x="431" y="608"/>
                  <a:pt x="443" y="625"/>
                </a:cubicBezTo>
                <a:cubicBezTo>
                  <a:pt x="367" y="608"/>
                  <a:pt x="296" y="625"/>
                  <a:pt x="226" y="673"/>
                </a:cubicBezTo>
                <a:cubicBezTo>
                  <a:pt x="218" y="698"/>
                  <a:pt x="206" y="744"/>
                  <a:pt x="194" y="815"/>
                </a:cubicBezTo>
                <a:cubicBezTo>
                  <a:pt x="181" y="884"/>
                  <a:pt x="167" y="933"/>
                  <a:pt x="153" y="963"/>
                </a:cubicBezTo>
                <a:cubicBezTo>
                  <a:pt x="149" y="972"/>
                  <a:pt x="143" y="984"/>
                  <a:pt x="132" y="1002"/>
                </a:cubicBezTo>
                <a:cubicBezTo>
                  <a:pt x="128" y="1010"/>
                  <a:pt x="124" y="1016"/>
                  <a:pt x="120" y="1022"/>
                </a:cubicBezTo>
                <a:cubicBezTo>
                  <a:pt x="116" y="1030"/>
                  <a:pt x="112" y="1039"/>
                  <a:pt x="110" y="1045"/>
                </a:cubicBezTo>
                <a:cubicBezTo>
                  <a:pt x="108" y="1049"/>
                  <a:pt x="108" y="1053"/>
                  <a:pt x="106" y="1057"/>
                </a:cubicBezTo>
                <a:cubicBezTo>
                  <a:pt x="73" y="1134"/>
                  <a:pt x="53" y="1181"/>
                  <a:pt x="47" y="1201"/>
                </a:cubicBezTo>
                <a:cubicBezTo>
                  <a:pt x="24" y="1262"/>
                  <a:pt x="10" y="1319"/>
                  <a:pt x="6" y="1371"/>
                </a:cubicBezTo>
                <a:cubicBezTo>
                  <a:pt x="0" y="1457"/>
                  <a:pt x="8" y="1528"/>
                  <a:pt x="26" y="1578"/>
                </a:cubicBezTo>
                <a:cubicBezTo>
                  <a:pt x="55" y="1647"/>
                  <a:pt x="104" y="1676"/>
                  <a:pt x="175" y="1664"/>
                </a:cubicBezTo>
                <a:close/>
                <a:moveTo>
                  <a:pt x="296" y="917"/>
                </a:moveTo>
                <a:cubicBezTo>
                  <a:pt x="300" y="911"/>
                  <a:pt x="312" y="901"/>
                  <a:pt x="326" y="888"/>
                </a:cubicBezTo>
                <a:cubicBezTo>
                  <a:pt x="341" y="876"/>
                  <a:pt x="351" y="864"/>
                  <a:pt x="357" y="856"/>
                </a:cubicBezTo>
                <a:cubicBezTo>
                  <a:pt x="363" y="846"/>
                  <a:pt x="369" y="832"/>
                  <a:pt x="373" y="811"/>
                </a:cubicBezTo>
                <a:cubicBezTo>
                  <a:pt x="379" y="789"/>
                  <a:pt x="386" y="773"/>
                  <a:pt x="390" y="763"/>
                </a:cubicBezTo>
                <a:cubicBezTo>
                  <a:pt x="410" y="771"/>
                  <a:pt x="426" y="775"/>
                  <a:pt x="441" y="773"/>
                </a:cubicBezTo>
                <a:cubicBezTo>
                  <a:pt x="455" y="771"/>
                  <a:pt x="471" y="767"/>
                  <a:pt x="490" y="759"/>
                </a:cubicBezTo>
                <a:cubicBezTo>
                  <a:pt x="490" y="754"/>
                  <a:pt x="488" y="750"/>
                  <a:pt x="484" y="746"/>
                </a:cubicBezTo>
                <a:cubicBezTo>
                  <a:pt x="479" y="742"/>
                  <a:pt x="479" y="738"/>
                  <a:pt x="479" y="734"/>
                </a:cubicBezTo>
                <a:cubicBezTo>
                  <a:pt x="494" y="738"/>
                  <a:pt x="510" y="734"/>
                  <a:pt x="526" y="718"/>
                </a:cubicBezTo>
                <a:cubicBezTo>
                  <a:pt x="545" y="704"/>
                  <a:pt x="561" y="700"/>
                  <a:pt x="575" y="706"/>
                </a:cubicBezTo>
                <a:cubicBezTo>
                  <a:pt x="577" y="714"/>
                  <a:pt x="577" y="726"/>
                  <a:pt x="569" y="738"/>
                </a:cubicBezTo>
                <a:cubicBezTo>
                  <a:pt x="559" y="754"/>
                  <a:pt x="555" y="765"/>
                  <a:pt x="553" y="767"/>
                </a:cubicBezTo>
                <a:cubicBezTo>
                  <a:pt x="543" y="775"/>
                  <a:pt x="508" y="791"/>
                  <a:pt x="453" y="813"/>
                </a:cubicBezTo>
                <a:cubicBezTo>
                  <a:pt x="410" y="832"/>
                  <a:pt x="382" y="850"/>
                  <a:pt x="365" y="870"/>
                </a:cubicBezTo>
                <a:cubicBezTo>
                  <a:pt x="357" y="878"/>
                  <a:pt x="351" y="892"/>
                  <a:pt x="341" y="911"/>
                </a:cubicBezTo>
                <a:cubicBezTo>
                  <a:pt x="333" y="929"/>
                  <a:pt x="324" y="943"/>
                  <a:pt x="316" y="951"/>
                </a:cubicBezTo>
                <a:cubicBezTo>
                  <a:pt x="314" y="968"/>
                  <a:pt x="308" y="984"/>
                  <a:pt x="300" y="998"/>
                </a:cubicBezTo>
                <a:cubicBezTo>
                  <a:pt x="296" y="1008"/>
                  <a:pt x="286" y="1020"/>
                  <a:pt x="275" y="1037"/>
                </a:cubicBezTo>
                <a:cubicBezTo>
                  <a:pt x="267" y="1030"/>
                  <a:pt x="263" y="1022"/>
                  <a:pt x="261" y="1014"/>
                </a:cubicBezTo>
                <a:cubicBezTo>
                  <a:pt x="253" y="990"/>
                  <a:pt x="265" y="957"/>
                  <a:pt x="296" y="917"/>
                </a:cubicBez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5" name="图片 4"/>
          <p:cNvPicPr>
            <a:picLocks noChangeAspect="1"/>
          </p:cNvPicPr>
          <p:nvPr/>
        </p:nvPicPr>
        <p:blipFill>
          <a:blip r:embed="rId2"/>
          <a:stretch>
            <a:fillRect/>
          </a:stretch>
        </p:blipFill>
        <p:spPr>
          <a:xfrm>
            <a:off x="1321072" y="1298186"/>
            <a:ext cx="4706007" cy="4344006"/>
          </a:xfrm>
          <a:prstGeom prst="rect">
            <a:avLst/>
          </a:prstGeom>
        </p:spPr>
      </p:pic>
    </p:spTree>
    <p:extLst>
      <p:ext uri="{BB962C8B-B14F-4D97-AF65-F5344CB8AC3E}">
        <p14:creationId xmlns:p14="http://schemas.microsoft.com/office/powerpoint/2010/main" val="291012917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439031c0-57b2-43ea-9fab-3192a86c5924"/>
</p:tagLst>
</file>

<file path=ppt/tags/tag2.xml><?xml version="1.0" encoding="utf-8"?>
<p:tagLst xmlns:a="http://schemas.openxmlformats.org/drawingml/2006/main" xmlns:r="http://schemas.openxmlformats.org/officeDocument/2006/relationships" xmlns:p="http://schemas.openxmlformats.org/presentationml/2006/main">
  <p:tag name="ISLIDE.DIAGRAM" val="f48ef244-3850-4800-9882-63d3c6849d33"/>
</p:tagLst>
</file>

<file path=ppt/tags/tag3.xml><?xml version="1.0" encoding="utf-8"?>
<p:tagLst xmlns:a="http://schemas.openxmlformats.org/drawingml/2006/main" xmlns:r="http://schemas.openxmlformats.org/officeDocument/2006/relationships" xmlns:p="http://schemas.openxmlformats.org/presentationml/2006/main">
  <p:tag name="ISLIDE.DIAGRAM" val="6a600ea8-4c8b-4f96-a0de-9b6145699040"/>
</p:tagLst>
</file>

<file path=ppt/tags/tag4.xml><?xml version="1.0" encoding="utf-8"?>
<p:tagLst xmlns:a="http://schemas.openxmlformats.org/drawingml/2006/main" xmlns:r="http://schemas.openxmlformats.org/officeDocument/2006/relationships" xmlns:p="http://schemas.openxmlformats.org/presentationml/2006/main">
  <p:tag name="ISLIDE.DIAGRAM" val="4da78c0c-94bf-4188-a5be-bc25ffb19aa2"/>
</p:tagLst>
</file>

<file path=ppt/tags/tag5.xml><?xml version="1.0" encoding="utf-8"?>
<p:tagLst xmlns:a="http://schemas.openxmlformats.org/drawingml/2006/main" xmlns:r="http://schemas.openxmlformats.org/officeDocument/2006/relationships" xmlns:p="http://schemas.openxmlformats.org/presentationml/2006/main">
  <p:tag name="ISLIDE.DIAGRAM" val="4de2957c-41a6-4efc-9d05-3e49b3770d22"/>
</p:tagLst>
</file>

<file path=ppt/tags/tag6.xml><?xml version="1.0" encoding="utf-8"?>
<p:tagLst xmlns:a="http://schemas.openxmlformats.org/drawingml/2006/main" xmlns:r="http://schemas.openxmlformats.org/officeDocument/2006/relationships" xmlns:p="http://schemas.openxmlformats.org/presentationml/2006/main">
  <p:tag name="ISLIDE.DIAGRAM" val="2ab1ed42-e6bd-45d3-9d3e-be2baea30384"/>
</p:tagLst>
</file>

<file path=ppt/theme/theme1.xml><?xml version="1.0" encoding="utf-8"?>
<a:theme xmlns:a="http://schemas.openxmlformats.org/drawingml/2006/main" name="主题5">
  <a:themeElements>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themeOverride>
</file>

<file path=ppt/theme/themeOverride2.xml><?xml version="1.0" encoding="utf-8"?>
<a:themeOverride xmlns:a="http://schemas.openxmlformats.org/drawingml/2006/main">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themeOverride>
</file>

<file path=ppt/theme/themeOverride3.xml><?xml version="1.0" encoding="utf-8"?>
<a:themeOverride xmlns:a="http://schemas.openxmlformats.org/drawingml/2006/main">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231</TotalTime>
  <Words>456</Words>
  <Application>Microsoft Office PowerPoint</Application>
  <PresentationFormat>宽屏</PresentationFormat>
  <Paragraphs>123</Paragraphs>
  <Slides>14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宋体</vt:lpstr>
      <vt:lpstr>微软雅黑</vt:lpstr>
      <vt:lpstr>Arial</vt:lpstr>
      <vt:lpstr>Calibri</vt:lpstr>
      <vt:lpstr>Impact</vt:lpstr>
      <vt:lpstr>主题5</vt:lpstr>
      <vt:lpstr>Software clone detection</vt:lpstr>
      <vt:lpstr>PowerPoint 演示文稿</vt:lpstr>
      <vt:lpstr>Problem Formulation</vt:lpstr>
      <vt:lpstr>Problem Formulation</vt:lpstr>
      <vt:lpstr>Related work</vt:lpstr>
      <vt:lpstr>Related work</vt:lpstr>
      <vt:lpstr>Methodology</vt:lpstr>
      <vt:lpstr>AST</vt:lpstr>
      <vt:lpstr>TreeRNN</vt:lpstr>
      <vt:lpstr>TreeCNN</vt:lpstr>
      <vt:lpstr>Timetable Formulation  </vt:lpstr>
      <vt:lpstr>PowerPoint 演示文稿</vt:lpstr>
      <vt:lpstr>Discussion</vt:lpstr>
      <vt:lpstr>Thanks</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刘 冀</cp:lastModifiedBy>
  <cp:revision>123</cp:revision>
  <cp:lastPrinted>2017-12-11T16:00:00Z</cp:lastPrinted>
  <dcterms:created xsi:type="dcterms:W3CDTF">2017-12-11T16:00:00Z</dcterms:created>
  <dcterms:modified xsi:type="dcterms:W3CDTF">2019-11-04T06:44:05Z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2018-09-05T06:34:13.0891959Z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