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28"/>
  </p:notesMasterIdLst>
  <p:sldIdLst>
    <p:sldId id="641" r:id="rId2"/>
    <p:sldId id="623" r:id="rId3"/>
    <p:sldId id="644" r:id="rId4"/>
    <p:sldId id="645" r:id="rId5"/>
    <p:sldId id="652" r:id="rId6"/>
    <p:sldId id="649" r:id="rId7"/>
    <p:sldId id="683" r:id="rId8"/>
    <p:sldId id="684" r:id="rId9"/>
    <p:sldId id="670" r:id="rId10"/>
    <p:sldId id="689" r:id="rId11"/>
    <p:sldId id="666" r:id="rId12"/>
    <p:sldId id="679" r:id="rId13"/>
    <p:sldId id="687" r:id="rId14"/>
    <p:sldId id="690" r:id="rId15"/>
    <p:sldId id="691" r:id="rId16"/>
    <p:sldId id="692" r:id="rId17"/>
    <p:sldId id="664" r:id="rId18"/>
    <p:sldId id="677" r:id="rId19"/>
    <p:sldId id="682" r:id="rId20"/>
    <p:sldId id="696" r:id="rId21"/>
    <p:sldId id="697" r:id="rId22"/>
    <p:sldId id="688" r:id="rId23"/>
    <p:sldId id="694" r:id="rId24"/>
    <p:sldId id="695" r:id="rId25"/>
    <p:sldId id="698" r:id="rId26"/>
    <p:sldId id="648" r:id="rId27"/>
  </p:sldIdLst>
  <p:sldSz cx="9144000" cy="6858000" type="screen4x3"/>
  <p:notesSz cx="6858000" cy="9144000"/>
  <p:defaultTextStyle>
    <a:defPPr>
      <a:defRPr lang="en-US"/>
    </a:defPPr>
    <a:lvl1pPr algn="ctr" rtl="0" fontAlgn="base">
      <a:spcBef>
        <a:spcPct val="20000"/>
      </a:spcBef>
      <a:spcAft>
        <a:spcPct val="0"/>
      </a:spcAft>
      <a:defRPr sz="3200" kern="1200">
        <a:solidFill>
          <a:schemeClr val="bg1"/>
        </a:solidFill>
        <a:latin typeface="Arial" charset="0"/>
        <a:ea typeface="+mn-ea"/>
        <a:cs typeface="+mn-cs"/>
      </a:defRPr>
    </a:lvl1pPr>
    <a:lvl2pPr marL="457200" algn="ctr" rtl="0" fontAlgn="base">
      <a:spcBef>
        <a:spcPct val="20000"/>
      </a:spcBef>
      <a:spcAft>
        <a:spcPct val="0"/>
      </a:spcAft>
      <a:defRPr sz="3200" kern="1200">
        <a:solidFill>
          <a:schemeClr val="bg1"/>
        </a:solidFill>
        <a:latin typeface="Arial" charset="0"/>
        <a:ea typeface="+mn-ea"/>
        <a:cs typeface="+mn-cs"/>
      </a:defRPr>
    </a:lvl2pPr>
    <a:lvl3pPr marL="914400" algn="ctr" rtl="0" fontAlgn="base">
      <a:spcBef>
        <a:spcPct val="20000"/>
      </a:spcBef>
      <a:spcAft>
        <a:spcPct val="0"/>
      </a:spcAft>
      <a:defRPr sz="3200" kern="1200">
        <a:solidFill>
          <a:schemeClr val="bg1"/>
        </a:solidFill>
        <a:latin typeface="Arial" charset="0"/>
        <a:ea typeface="+mn-ea"/>
        <a:cs typeface="+mn-cs"/>
      </a:defRPr>
    </a:lvl3pPr>
    <a:lvl4pPr marL="1371600" algn="ctr" rtl="0" fontAlgn="base">
      <a:spcBef>
        <a:spcPct val="20000"/>
      </a:spcBef>
      <a:spcAft>
        <a:spcPct val="0"/>
      </a:spcAft>
      <a:defRPr sz="3200" kern="1200">
        <a:solidFill>
          <a:schemeClr val="bg1"/>
        </a:solidFill>
        <a:latin typeface="Arial" charset="0"/>
        <a:ea typeface="+mn-ea"/>
        <a:cs typeface="+mn-cs"/>
      </a:defRPr>
    </a:lvl4pPr>
    <a:lvl5pPr marL="1828800" algn="ctr" rtl="0" fontAlgn="base">
      <a:spcBef>
        <a:spcPct val="20000"/>
      </a:spcBef>
      <a:spcAft>
        <a:spcPct val="0"/>
      </a:spcAft>
      <a:defRPr sz="3200" kern="1200">
        <a:solidFill>
          <a:schemeClr val="bg1"/>
        </a:solidFill>
        <a:latin typeface="Arial" charset="0"/>
        <a:ea typeface="+mn-ea"/>
        <a:cs typeface="+mn-cs"/>
      </a:defRPr>
    </a:lvl5pPr>
    <a:lvl6pPr marL="2286000" algn="l" defTabSz="914400" rtl="0" eaLnBrk="1" latinLnBrk="0" hangingPunct="1">
      <a:defRPr sz="3200" kern="1200">
        <a:solidFill>
          <a:schemeClr val="bg1"/>
        </a:solidFill>
        <a:latin typeface="Arial" charset="0"/>
        <a:ea typeface="+mn-ea"/>
        <a:cs typeface="+mn-cs"/>
      </a:defRPr>
    </a:lvl6pPr>
    <a:lvl7pPr marL="2743200" algn="l" defTabSz="914400" rtl="0" eaLnBrk="1" latinLnBrk="0" hangingPunct="1">
      <a:defRPr sz="3200" kern="1200">
        <a:solidFill>
          <a:schemeClr val="bg1"/>
        </a:solidFill>
        <a:latin typeface="Arial" charset="0"/>
        <a:ea typeface="+mn-ea"/>
        <a:cs typeface="+mn-cs"/>
      </a:defRPr>
    </a:lvl7pPr>
    <a:lvl8pPr marL="3200400" algn="l" defTabSz="914400" rtl="0" eaLnBrk="1" latinLnBrk="0" hangingPunct="1">
      <a:defRPr sz="3200" kern="1200">
        <a:solidFill>
          <a:schemeClr val="bg1"/>
        </a:solidFill>
        <a:latin typeface="Arial" charset="0"/>
        <a:ea typeface="+mn-ea"/>
        <a:cs typeface="+mn-cs"/>
      </a:defRPr>
    </a:lvl8pPr>
    <a:lvl9pPr marL="3657600" algn="l" defTabSz="914400" rtl="0" eaLnBrk="1" latinLnBrk="0" hangingPunct="1">
      <a:defRPr sz="3200" kern="1200">
        <a:solidFill>
          <a:schemeClr val="bg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C"/>
    <a:srgbClr val="008EC0"/>
    <a:srgbClr val="00759E"/>
    <a:srgbClr val="66FF66"/>
    <a:srgbClr val="33CC33"/>
    <a:srgbClr val="91C1E9"/>
    <a:srgbClr val="F1EEF8"/>
    <a:srgbClr val="CFC3E7"/>
    <a:srgbClr val="9F86CF"/>
    <a:srgbClr val="8DC1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743" autoAdjust="0"/>
    <p:restoredTop sz="94750" autoAdjust="0"/>
  </p:normalViewPr>
  <p:slideViewPr>
    <p:cSldViewPr>
      <p:cViewPr>
        <p:scale>
          <a:sx n="91" d="100"/>
          <a:sy n="91" d="100"/>
        </p:scale>
        <p:origin x="30" y="-278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200">
                <a:solidFill>
                  <a:schemeClr val="tx1"/>
                </a:solidFill>
              </a:defRPr>
            </a:lvl1pPr>
          </a:lstStyle>
          <a:p>
            <a:pPr>
              <a:defRPr/>
            </a:pPr>
            <a:endParaRPr lang="en-US"/>
          </a:p>
        </p:txBody>
      </p:sp>
      <p:sp>
        <p:nvSpPr>
          <p:cNvPr id="921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defRPr>
            </a:lvl1pPr>
          </a:lstStyle>
          <a:p>
            <a:pPr>
              <a:defRPr/>
            </a:pPr>
            <a:endParaRPr lang="en-US"/>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1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1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defRPr sz="1200">
                <a:solidFill>
                  <a:schemeClr val="tx1"/>
                </a:solidFill>
              </a:defRPr>
            </a:lvl1pPr>
          </a:lstStyle>
          <a:p>
            <a:pPr>
              <a:defRPr/>
            </a:pPr>
            <a:endParaRPr lang="en-US"/>
          </a:p>
        </p:txBody>
      </p:sp>
      <p:sp>
        <p:nvSpPr>
          <p:cNvPr id="921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solidFill>
                  <a:schemeClr val="tx1"/>
                </a:solidFill>
              </a:defRPr>
            </a:lvl1pPr>
          </a:lstStyle>
          <a:p>
            <a:pPr>
              <a:defRPr/>
            </a:pPr>
            <a:fld id="{FA3F581E-FF2A-424D-B5A2-BF81A37B1AE5}" type="slidenum">
              <a:rPr lang="en-US"/>
              <a:pPr>
                <a:defRPr/>
              </a:pPr>
              <a:t>‹#›</a:t>
            </a:fld>
            <a:endParaRPr lang="en-US"/>
          </a:p>
        </p:txBody>
      </p:sp>
    </p:spTree>
    <p:extLst>
      <p:ext uri="{BB962C8B-B14F-4D97-AF65-F5344CB8AC3E}">
        <p14:creationId xmlns:p14="http://schemas.microsoft.com/office/powerpoint/2010/main" val="18037332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F581E-FF2A-424D-B5A2-BF81A37B1AE5}" type="slidenum">
              <a:rPr lang="en-US" smtClean="0"/>
              <a:pPr>
                <a:defRPr/>
              </a:pPr>
              <a:t>1</a:t>
            </a:fld>
            <a:endParaRPr lang="en-US"/>
          </a:p>
        </p:txBody>
      </p:sp>
    </p:spTree>
    <p:extLst>
      <p:ext uri="{BB962C8B-B14F-4D97-AF65-F5344CB8AC3E}">
        <p14:creationId xmlns:p14="http://schemas.microsoft.com/office/powerpoint/2010/main" val="2474185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F581E-FF2A-424D-B5A2-BF81A37B1AE5}" type="slidenum">
              <a:rPr lang="en-US" smtClean="0"/>
              <a:pPr>
                <a:defRPr/>
              </a:pPr>
              <a:t>10</a:t>
            </a:fld>
            <a:endParaRPr lang="en-US"/>
          </a:p>
        </p:txBody>
      </p:sp>
    </p:spTree>
    <p:extLst>
      <p:ext uri="{BB962C8B-B14F-4D97-AF65-F5344CB8AC3E}">
        <p14:creationId xmlns:p14="http://schemas.microsoft.com/office/powerpoint/2010/main" val="2474185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F581E-FF2A-424D-B5A2-BF81A37B1AE5}" type="slidenum">
              <a:rPr lang="en-US" smtClean="0"/>
              <a:pPr>
                <a:defRPr/>
              </a:pPr>
              <a:t>11</a:t>
            </a:fld>
            <a:endParaRPr lang="en-US"/>
          </a:p>
        </p:txBody>
      </p:sp>
    </p:spTree>
    <p:extLst>
      <p:ext uri="{BB962C8B-B14F-4D97-AF65-F5344CB8AC3E}">
        <p14:creationId xmlns:p14="http://schemas.microsoft.com/office/powerpoint/2010/main" val="2474185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F581E-FF2A-424D-B5A2-BF81A37B1AE5}" type="slidenum">
              <a:rPr lang="en-US" smtClean="0"/>
              <a:pPr>
                <a:defRPr/>
              </a:pPr>
              <a:t>12</a:t>
            </a:fld>
            <a:endParaRPr lang="en-US"/>
          </a:p>
        </p:txBody>
      </p:sp>
    </p:spTree>
    <p:extLst>
      <p:ext uri="{BB962C8B-B14F-4D97-AF65-F5344CB8AC3E}">
        <p14:creationId xmlns:p14="http://schemas.microsoft.com/office/powerpoint/2010/main" val="2474185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F581E-FF2A-424D-B5A2-BF81A37B1AE5}" type="slidenum">
              <a:rPr lang="en-US" smtClean="0"/>
              <a:pPr>
                <a:defRPr/>
              </a:pPr>
              <a:t>13</a:t>
            </a:fld>
            <a:endParaRPr lang="en-US"/>
          </a:p>
        </p:txBody>
      </p:sp>
    </p:spTree>
    <p:extLst>
      <p:ext uri="{BB962C8B-B14F-4D97-AF65-F5344CB8AC3E}">
        <p14:creationId xmlns:p14="http://schemas.microsoft.com/office/powerpoint/2010/main" val="3683283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F581E-FF2A-424D-B5A2-BF81A37B1AE5}" type="slidenum">
              <a:rPr lang="en-US" smtClean="0"/>
              <a:pPr>
                <a:defRPr/>
              </a:pPr>
              <a:t>14</a:t>
            </a:fld>
            <a:endParaRPr lang="en-US"/>
          </a:p>
        </p:txBody>
      </p:sp>
    </p:spTree>
    <p:extLst>
      <p:ext uri="{BB962C8B-B14F-4D97-AF65-F5344CB8AC3E}">
        <p14:creationId xmlns:p14="http://schemas.microsoft.com/office/powerpoint/2010/main" val="3683283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F581E-FF2A-424D-B5A2-BF81A37B1AE5}" type="slidenum">
              <a:rPr lang="en-US" smtClean="0"/>
              <a:pPr>
                <a:defRPr/>
              </a:pPr>
              <a:t>15</a:t>
            </a:fld>
            <a:endParaRPr lang="en-US"/>
          </a:p>
        </p:txBody>
      </p:sp>
    </p:spTree>
    <p:extLst>
      <p:ext uri="{BB962C8B-B14F-4D97-AF65-F5344CB8AC3E}">
        <p14:creationId xmlns:p14="http://schemas.microsoft.com/office/powerpoint/2010/main" val="3363257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F581E-FF2A-424D-B5A2-BF81A37B1AE5}" type="slidenum">
              <a:rPr lang="en-US" smtClean="0"/>
              <a:pPr>
                <a:defRPr/>
              </a:pPr>
              <a:t>16</a:t>
            </a:fld>
            <a:endParaRPr lang="en-US"/>
          </a:p>
        </p:txBody>
      </p:sp>
    </p:spTree>
    <p:extLst>
      <p:ext uri="{BB962C8B-B14F-4D97-AF65-F5344CB8AC3E}">
        <p14:creationId xmlns:p14="http://schemas.microsoft.com/office/powerpoint/2010/main" val="3363257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F581E-FF2A-424D-B5A2-BF81A37B1AE5}" type="slidenum">
              <a:rPr lang="en-US" smtClean="0"/>
              <a:pPr>
                <a:defRPr/>
              </a:pPr>
              <a:t>17</a:t>
            </a:fld>
            <a:endParaRPr lang="en-US"/>
          </a:p>
        </p:txBody>
      </p:sp>
    </p:spTree>
    <p:extLst>
      <p:ext uri="{BB962C8B-B14F-4D97-AF65-F5344CB8AC3E}">
        <p14:creationId xmlns:p14="http://schemas.microsoft.com/office/powerpoint/2010/main" val="2474185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F581E-FF2A-424D-B5A2-BF81A37B1AE5}" type="slidenum">
              <a:rPr lang="en-US" smtClean="0"/>
              <a:pPr>
                <a:defRPr/>
              </a:pPr>
              <a:t>18</a:t>
            </a:fld>
            <a:endParaRPr lang="en-US"/>
          </a:p>
        </p:txBody>
      </p:sp>
    </p:spTree>
    <p:extLst>
      <p:ext uri="{BB962C8B-B14F-4D97-AF65-F5344CB8AC3E}">
        <p14:creationId xmlns:p14="http://schemas.microsoft.com/office/powerpoint/2010/main" val="1491351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3F581E-FF2A-424D-B5A2-BF81A37B1AE5}" type="slidenum">
              <a:rPr lang="en-US" smtClean="0"/>
              <a:pPr>
                <a:defRPr/>
              </a:pPr>
              <a:t>19</a:t>
            </a:fld>
            <a:endParaRPr lang="en-US"/>
          </a:p>
        </p:txBody>
      </p:sp>
    </p:spTree>
    <p:extLst>
      <p:ext uri="{BB962C8B-B14F-4D97-AF65-F5344CB8AC3E}">
        <p14:creationId xmlns:p14="http://schemas.microsoft.com/office/powerpoint/2010/main" val="1491351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F581E-FF2A-424D-B5A2-BF81A37B1AE5}" type="slidenum">
              <a:rPr lang="en-US" smtClean="0"/>
              <a:pPr>
                <a:defRPr/>
              </a:pPr>
              <a:t>2</a:t>
            </a:fld>
            <a:endParaRPr lang="en-US"/>
          </a:p>
        </p:txBody>
      </p:sp>
    </p:spTree>
    <p:extLst>
      <p:ext uri="{BB962C8B-B14F-4D97-AF65-F5344CB8AC3E}">
        <p14:creationId xmlns:p14="http://schemas.microsoft.com/office/powerpoint/2010/main" val="31797083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F581E-FF2A-424D-B5A2-BF81A37B1AE5}" type="slidenum">
              <a:rPr lang="en-US" smtClean="0"/>
              <a:pPr>
                <a:defRPr/>
              </a:pPr>
              <a:t>20</a:t>
            </a:fld>
            <a:endParaRPr lang="en-US"/>
          </a:p>
        </p:txBody>
      </p:sp>
    </p:spTree>
    <p:extLst>
      <p:ext uri="{BB962C8B-B14F-4D97-AF65-F5344CB8AC3E}">
        <p14:creationId xmlns:p14="http://schemas.microsoft.com/office/powerpoint/2010/main" val="38641191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F581E-FF2A-424D-B5A2-BF81A37B1AE5}" type="slidenum">
              <a:rPr lang="en-US" smtClean="0"/>
              <a:pPr>
                <a:defRPr/>
              </a:pPr>
              <a:t>21</a:t>
            </a:fld>
            <a:endParaRPr lang="en-US"/>
          </a:p>
        </p:txBody>
      </p:sp>
    </p:spTree>
    <p:extLst>
      <p:ext uri="{BB962C8B-B14F-4D97-AF65-F5344CB8AC3E}">
        <p14:creationId xmlns:p14="http://schemas.microsoft.com/office/powerpoint/2010/main" val="3864119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3F581E-FF2A-424D-B5A2-BF81A37B1AE5}" type="slidenum">
              <a:rPr lang="en-US" smtClean="0"/>
              <a:pPr>
                <a:defRPr/>
              </a:pPr>
              <a:t>22</a:t>
            </a:fld>
            <a:endParaRPr lang="en-US"/>
          </a:p>
        </p:txBody>
      </p:sp>
    </p:spTree>
    <p:extLst>
      <p:ext uri="{BB962C8B-B14F-4D97-AF65-F5344CB8AC3E}">
        <p14:creationId xmlns:p14="http://schemas.microsoft.com/office/powerpoint/2010/main" val="1491351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3F581E-FF2A-424D-B5A2-BF81A37B1AE5}" type="slidenum">
              <a:rPr lang="en-US" smtClean="0"/>
              <a:pPr>
                <a:defRPr/>
              </a:pPr>
              <a:t>23</a:t>
            </a:fld>
            <a:endParaRPr lang="en-US"/>
          </a:p>
        </p:txBody>
      </p:sp>
    </p:spTree>
    <p:extLst>
      <p:ext uri="{BB962C8B-B14F-4D97-AF65-F5344CB8AC3E}">
        <p14:creationId xmlns:p14="http://schemas.microsoft.com/office/powerpoint/2010/main" val="14913513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3F581E-FF2A-424D-B5A2-BF81A37B1AE5}" type="slidenum">
              <a:rPr lang="en-US" smtClean="0"/>
              <a:pPr>
                <a:defRPr/>
              </a:pPr>
              <a:t>24</a:t>
            </a:fld>
            <a:endParaRPr lang="en-US"/>
          </a:p>
        </p:txBody>
      </p:sp>
    </p:spTree>
    <p:extLst>
      <p:ext uri="{BB962C8B-B14F-4D97-AF65-F5344CB8AC3E}">
        <p14:creationId xmlns:p14="http://schemas.microsoft.com/office/powerpoint/2010/main" val="14913513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F581E-FF2A-424D-B5A2-BF81A37B1AE5}" type="slidenum">
              <a:rPr lang="en-US" smtClean="0"/>
              <a:pPr>
                <a:defRPr/>
              </a:pPr>
              <a:t>25</a:t>
            </a:fld>
            <a:endParaRPr lang="en-US"/>
          </a:p>
        </p:txBody>
      </p:sp>
    </p:spTree>
    <p:extLst>
      <p:ext uri="{BB962C8B-B14F-4D97-AF65-F5344CB8AC3E}">
        <p14:creationId xmlns:p14="http://schemas.microsoft.com/office/powerpoint/2010/main" val="38641191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F581E-FF2A-424D-B5A2-BF81A37B1AE5}" type="slidenum">
              <a:rPr lang="en-US" smtClean="0"/>
              <a:pPr>
                <a:defRPr/>
              </a:pPr>
              <a:t>26</a:t>
            </a:fld>
            <a:endParaRPr lang="en-US"/>
          </a:p>
        </p:txBody>
      </p:sp>
    </p:spTree>
    <p:extLst>
      <p:ext uri="{BB962C8B-B14F-4D97-AF65-F5344CB8AC3E}">
        <p14:creationId xmlns:p14="http://schemas.microsoft.com/office/powerpoint/2010/main" val="1990796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F581E-FF2A-424D-B5A2-BF81A37B1AE5}" type="slidenum">
              <a:rPr lang="en-US" smtClean="0"/>
              <a:pPr>
                <a:defRPr/>
              </a:pPr>
              <a:t>3</a:t>
            </a:fld>
            <a:endParaRPr lang="en-US"/>
          </a:p>
        </p:txBody>
      </p:sp>
    </p:spTree>
    <p:extLst>
      <p:ext uri="{BB962C8B-B14F-4D97-AF65-F5344CB8AC3E}">
        <p14:creationId xmlns:p14="http://schemas.microsoft.com/office/powerpoint/2010/main" val="2474185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F581E-FF2A-424D-B5A2-BF81A37B1AE5}" type="slidenum">
              <a:rPr lang="en-US" smtClean="0"/>
              <a:pPr>
                <a:defRPr/>
              </a:pPr>
              <a:t>4</a:t>
            </a:fld>
            <a:endParaRPr lang="en-US"/>
          </a:p>
        </p:txBody>
      </p:sp>
    </p:spTree>
    <p:extLst>
      <p:ext uri="{BB962C8B-B14F-4D97-AF65-F5344CB8AC3E}">
        <p14:creationId xmlns:p14="http://schemas.microsoft.com/office/powerpoint/2010/main" val="2474185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42C125B-0240-42B9-980D-C33DB8FA041F}" type="slidenum">
              <a:rPr lang="en-US" smtClean="0"/>
              <a:pPr>
                <a:defRPr/>
              </a:pPr>
              <a:t>5</a:t>
            </a:fld>
            <a:endParaRPr lang="en-US"/>
          </a:p>
        </p:txBody>
      </p:sp>
    </p:spTree>
    <p:extLst>
      <p:ext uri="{BB962C8B-B14F-4D97-AF65-F5344CB8AC3E}">
        <p14:creationId xmlns:p14="http://schemas.microsoft.com/office/powerpoint/2010/main" val="3304582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3F581E-FF2A-424D-B5A2-BF81A37B1AE5}" type="slidenum">
              <a:rPr lang="en-US" smtClean="0"/>
              <a:pPr>
                <a:defRPr/>
              </a:pPr>
              <a:t>6</a:t>
            </a:fld>
            <a:endParaRPr lang="en-US"/>
          </a:p>
        </p:txBody>
      </p:sp>
    </p:spTree>
    <p:extLst>
      <p:ext uri="{BB962C8B-B14F-4D97-AF65-F5344CB8AC3E}">
        <p14:creationId xmlns:p14="http://schemas.microsoft.com/office/powerpoint/2010/main" val="2474185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F581E-FF2A-424D-B5A2-BF81A37B1AE5}" type="slidenum">
              <a:rPr lang="en-US" smtClean="0"/>
              <a:pPr>
                <a:defRPr/>
              </a:pPr>
              <a:t>7</a:t>
            </a:fld>
            <a:endParaRPr lang="en-US"/>
          </a:p>
        </p:txBody>
      </p:sp>
    </p:spTree>
    <p:extLst>
      <p:ext uri="{BB962C8B-B14F-4D97-AF65-F5344CB8AC3E}">
        <p14:creationId xmlns:p14="http://schemas.microsoft.com/office/powerpoint/2010/main" val="2474185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F581E-FF2A-424D-B5A2-BF81A37B1AE5}" type="slidenum">
              <a:rPr lang="en-US" smtClean="0"/>
              <a:pPr>
                <a:defRPr/>
              </a:pPr>
              <a:t>8</a:t>
            </a:fld>
            <a:endParaRPr lang="en-US"/>
          </a:p>
        </p:txBody>
      </p:sp>
    </p:spTree>
    <p:extLst>
      <p:ext uri="{BB962C8B-B14F-4D97-AF65-F5344CB8AC3E}">
        <p14:creationId xmlns:p14="http://schemas.microsoft.com/office/powerpoint/2010/main" val="2474185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F581E-FF2A-424D-B5A2-BF81A37B1AE5}" type="slidenum">
              <a:rPr lang="en-US" smtClean="0"/>
              <a:pPr>
                <a:defRPr/>
              </a:pPr>
              <a:t>9</a:t>
            </a:fld>
            <a:endParaRPr lang="en-US"/>
          </a:p>
        </p:txBody>
      </p:sp>
    </p:spTree>
    <p:extLst>
      <p:ext uri="{BB962C8B-B14F-4D97-AF65-F5344CB8AC3E}">
        <p14:creationId xmlns:p14="http://schemas.microsoft.com/office/powerpoint/2010/main" val="2474185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D9EB247-043A-44BE-8D67-F13C45755B32}"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4C34045-B049-4C49-AB17-B66CFA4D61F7}"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516B0FF-6467-4E40-83D1-5452F55168D4}"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9117CC2-E859-4FED-8C41-9B57A675DE8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1E451A6-BA40-434E-8FEE-6D72642BC8D2}"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4B91C75-452D-40B6-ACAB-2D711483865D}"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75D042-527D-4551-8FCE-FF8FB0F9D20A}"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1BE7544D-B7E3-4A70-8958-615CB445CF9B}"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D05C952-951F-4674-B652-0604298030E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517BEDC-7DA4-4209-AAEA-EE9E1E4AE958}"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33CEED0-0BCC-4250-A622-DABB05E4A7CF}"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99921A86-81EF-411A-8ED5-D809D63055F6}"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fornology.blogspot.com/2012/09/she-lived-to-tell-her-tale-dont-get-in_24.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Michigan_murder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news.google.com/newspapers?nid=1350&amp;dat=19690327&amp;id=wyZPAAAAIBAJ&amp;sjid=qgEEAAAAIBAJ&amp;pg=6591,3369007&amp;hl=en"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nap.edu/catalog/12589/strengthening-forensic-science-in-the-united-states-a-path-forwar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murderpedia.org/male.C/c/collins-john-norman-victims.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Murder of Jane Mixer</a:t>
            </a:r>
            <a:endParaRPr lang="en-US" dirty="0"/>
          </a:p>
        </p:txBody>
      </p:sp>
      <p:sp>
        <p:nvSpPr>
          <p:cNvPr id="3" name="Content Placeholder 2"/>
          <p:cNvSpPr>
            <a:spLocks noGrp="1"/>
          </p:cNvSpPr>
          <p:nvPr>
            <p:ph idx="1"/>
          </p:nvPr>
        </p:nvSpPr>
        <p:spPr>
          <a:xfrm>
            <a:off x="457200" y="1685925"/>
            <a:ext cx="6248400" cy="4724400"/>
          </a:xfrm>
        </p:spPr>
        <p:txBody>
          <a:bodyPr>
            <a:normAutofit/>
          </a:bodyPr>
          <a:lstStyle/>
          <a:p>
            <a:pPr>
              <a:spcAft>
                <a:spcPts val="1800"/>
              </a:spcAft>
            </a:pPr>
            <a:r>
              <a:rPr lang="en-US" sz="1400" dirty="0" smtClean="0"/>
              <a:t>23-year-old University of Michigan law student Jane Mixer was shot in the head with a .22 caliber gun in the early morning hours of March 21, 1969. She had arranged to meet a </a:t>
            </a:r>
            <a:r>
              <a:rPr lang="en-US" sz="1400" dirty="0"/>
              <a:t>stranger </a:t>
            </a:r>
            <a:r>
              <a:rPr lang="en-US" sz="1400" dirty="0" smtClean="0"/>
              <a:t>the evening of March 20, 1969, who was supposed to drive her home to Muskegon, Michigan (about a 3-hour drive from the university). She never made it. </a:t>
            </a:r>
          </a:p>
          <a:p>
            <a:pPr>
              <a:spcAft>
                <a:spcPts val="1800"/>
              </a:spcAft>
            </a:pPr>
            <a:r>
              <a:rPr lang="en-US" sz="1400" dirty="0" smtClean="0"/>
              <a:t>She was initially thought to be a victim of the “co-ed” killer (the infamous John Norman Collins), who was murdering women in the area at the time, but no direct link to him was ever established.</a:t>
            </a:r>
          </a:p>
          <a:p>
            <a:pPr>
              <a:spcAft>
                <a:spcPts val="1800"/>
              </a:spcAft>
            </a:pPr>
            <a:r>
              <a:rPr lang="en-US" sz="1400" dirty="0" smtClean="0"/>
              <a:t>In 2002, 33 years after the crime, a “cold case” analysis of DNA from the Mixer crime scene evidence was conducted in a Michigan State Police Crime lab.</a:t>
            </a:r>
          </a:p>
          <a:p>
            <a:pPr>
              <a:spcAft>
                <a:spcPts val="1200"/>
              </a:spcAft>
            </a:pPr>
            <a:r>
              <a:rPr lang="en-US" sz="1400" dirty="0" smtClean="0"/>
              <a:t>Two unknown DNA profiles discovered on that evidence were entered into the federal DNA database (called CODIS). Those unknown profiles eventually matched two men when their DNA profiles were entered into the same database after they committed recent crimes.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0752" y="1905572"/>
            <a:ext cx="1706880" cy="1280160"/>
          </a:xfrm>
          <a:prstGeom prst="rect">
            <a:avLst/>
          </a:prstGeom>
        </p:spPr>
      </p:pic>
      <p:sp>
        <p:nvSpPr>
          <p:cNvPr id="7" name="TextBox 6"/>
          <p:cNvSpPr txBox="1"/>
          <p:nvPr/>
        </p:nvSpPr>
        <p:spPr>
          <a:xfrm>
            <a:off x="6937514" y="3141128"/>
            <a:ext cx="1600200" cy="276999"/>
          </a:xfrm>
          <a:prstGeom prst="rect">
            <a:avLst/>
          </a:prstGeom>
          <a:noFill/>
        </p:spPr>
        <p:txBody>
          <a:bodyPr wrap="square" rtlCol="0">
            <a:spAutoFit/>
          </a:bodyPr>
          <a:lstStyle/>
          <a:p>
            <a:r>
              <a:rPr lang="en-US" sz="1200" b="1" dirty="0" smtClean="0">
                <a:solidFill>
                  <a:schemeClr val="tx1"/>
                </a:solidFill>
              </a:rPr>
              <a:t>Jane Mixer</a:t>
            </a:r>
            <a:endParaRPr lang="en-US" sz="1200" b="1" dirty="0">
              <a:solidFill>
                <a:schemeClr val="tx1"/>
              </a:solidFill>
            </a:endParaRPr>
          </a:p>
        </p:txBody>
      </p:sp>
    </p:spTree>
    <p:extLst>
      <p:ext uri="{BB962C8B-B14F-4D97-AF65-F5344CB8AC3E}">
        <p14:creationId xmlns:p14="http://schemas.microsoft.com/office/powerpoint/2010/main" val="3371114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600" dirty="0"/>
              <a:t>Did </a:t>
            </a:r>
            <a:r>
              <a:rPr lang="en-US" sz="2600" dirty="0" smtClean="0"/>
              <a:t>John Norman Collins also </a:t>
            </a:r>
            <a:r>
              <a:rPr lang="en-US" sz="2600" dirty="0"/>
              <a:t>murder Jane Mixer?</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160" t="6749" r="4919"/>
          <a:stretch/>
        </p:blipFill>
        <p:spPr>
          <a:xfrm>
            <a:off x="1467556" y="1661652"/>
            <a:ext cx="5655733" cy="4007628"/>
          </a:xfrm>
          <a:prstGeom prst="rect">
            <a:avLst/>
          </a:prstGeom>
        </p:spPr>
      </p:pic>
      <p:sp>
        <p:nvSpPr>
          <p:cNvPr id="6" name="Rectangle 5"/>
          <p:cNvSpPr/>
          <p:nvPr/>
        </p:nvSpPr>
        <p:spPr>
          <a:xfrm>
            <a:off x="2015067" y="4160520"/>
            <a:ext cx="164592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154993" y="3627979"/>
            <a:ext cx="2677047" cy="707886"/>
          </a:xfrm>
          <a:prstGeom prst="rect">
            <a:avLst/>
          </a:prstGeom>
          <a:noFill/>
          <a:ln>
            <a:solidFill>
              <a:srgbClr val="FF0000"/>
            </a:solidFill>
          </a:ln>
        </p:spPr>
        <p:txBody>
          <a:bodyPr wrap="square" rtlCol="0">
            <a:spAutoFit/>
          </a:bodyPr>
          <a:lstStyle/>
          <a:p>
            <a:pPr algn="l"/>
            <a:r>
              <a:rPr lang="en-US" sz="1000" dirty="0" smtClean="0">
                <a:solidFill>
                  <a:schemeClr val="tx1"/>
                </a:solidFill>
              </a:rPr>
              <a:t>Mixer was murdered in the middle of this killing </a:t>
            </a:r>
            <a:r>
              <a:rPr lang="en-US" sz="1000" dirty="0">
                <a:solidFill>
                  <a:schemeClr val="tx1"/>
                </a:solidFill>
              </a:rPr>
              <a:t>spree </a:t>
            </a:r>
            <a:r>
              <a:rPr lang="en-US" sz="1000" dirty="0" smtClean="0">
                <a:solidFill>
                  <a:schemeClr val="tx1"/>
                </a:solidFill>
              </a:rPr>
              <a:t>(March, 1969), but at that time, only she had been shot in the head with a .22, raising doubts that Collins was the killer</a:t>
            </a:r>
            <a:endParaRPr lang="en-US" sz="1000" dirty="0">
              <a:solidFill>
                <a:schemeClr val="tx1"/>
              </a:solidFill>
            </a:endParaRPr>
          </a:p>
        </p:txBody>
      </p:sp>
    </p:spTree>
    <p:extLst>
      <p:ext uri="{BB962C8B-B14F-4D97-AF65-F5344CB8AC3E}">
        <p14:creationId xmlns:p14="http://schemas.microsoft.com/office/powerpoint/2010/main" val="1754624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600" dirty="0"/>
              <a:t>Who was the serial killer operating in the area at the time?</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160" r="4919"/>
          <a:stretch/>
        </p:blipFill>
        <p:spPr>
          <a:xfrm>
            <a:off x="1467556" y="1371600"/>
            <a:ext cx="5655733" cy="4297680"/>
          </a:xfrm>
          <a:prstGeom prst="rect">
            <a:avLst/>
          </a:prstGeom>
        </p:spPr>
      </p:pic>
      <p:sp>
        <p:nvSpPr>
          <p:cNvPr id="7" name="TextBox 6"/>
          <p:cNvSpPr txBox="1"/>
          <p:nvPr/>
        </p:nvSpPr>
        <p:spPr>
          <a:xfrm>
            <a:off x="4484510" y="3838996"/>
            <a:ext cx="1840090" cy="430887"/>
          </a:xfrm>
          <a:prstGeom prst="rect">
            <a:avLst/>
          </a:prstGeom>
          <a:noFill/>
          <a:ln>
            <a:solidFill>
              <a:srgbClr val="FF0000"/>
            </a:solidFill>
          </a:ln>
        </p:spPr>
        <p:txBody>
          <a:bodyPr wrap="square" rtlCol="0">
            <a:spAutoFit/>
          </a:bodyPr>
          <a:lstStyle/>
          <a:p>
            <a:r>
              <a:rPr lang="en-US" sz="1100" dirty="0" smtClean="0">
                <a:solidFill>
                  <a:schemeClr val="tx1"/>
                </a:solidFill>
              </a:rPr>
              <a:t>But Alice </a:t>
            </a:r>
            <a:r>
              <a:rPr lang="en-US" sz="1100" dirty="0" err="1" smtClean="0">
                <a:solidFill>
                  <a:schemeClr val="tx1"/>
                </a:solidFill>
              </a:rPr>
              <a:t>Kalom</a:t>
            </a:r>
            <a:r>
              <a:rPr lang="en-US" sz="1100" dirty="0" smtClean="0">
                <a:solidFill>
                  <a:schemeClr val="tx1"/>
                </a:solidFill>
              </a:rPr>
              <a:t> was also shot in the head with a .22</a:t>
            </a:r>
            <a:endParaRPr lang="en-US" sz="1100" dirty="0">
              <a:solidFill>
                <a:schemeClr val="tx1"/>
              </a:solidFill>
            </a:endParaRPr>
          </a:p>
        </p:txBody>
      </p:sp>
      <p:sp>
        <p:nvSpPr>
          <p:cNvPr id="8" name="Rectangle 7"/>
          <p:cNvSpPr/>
          <p:nvPr/>
        </p:nvSpPr>
        <p:spPr>
          <a:xfrm>
            <a:off x="4789311" y="4578378"/>
            <a:ext cx="762000" cy="1051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8705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600" dirty="0" smtClean="0"/>
              <a:t>Alice </a:t>
            </a:r>
            <a:r>
              <a:rPr lang="en-US" sz="2600" dirty="0" err="1" smtClean="0"/>
              <a:t>Kalom</a:t>
            </a:r>
            <a:endParaRPr lang="en-US" sz="2600" dirty="0"/>
          </a:p>
        </p:txBody>
      </p:sp>
      <p:sp>
        <p:nvSpPr>
          <p:cNvPr id="10" name="Content Placeholder 2"/>
          <p:cNvSpPr>
            <a:spLocks noGrp="1"/>
          </p:cNvSpPr>
          <p:nvPr>
            <p:ph idx="1"/>
          </p:nvPr>
        </p:nvSpPr>
        <p:spPr>
          <a:xfrm>
            <a:off x="457200" y="1524000"/>
            <a:ext cx="6096000" cy="4812148"/>
          </a:xfrm>
        </p:spPr>
        <p:txBody>
          <a:bodyPr>
            <a:normAutofit lnSpcReduction="10000"/>
          </a:bodyPr>
          <a:lstStyle/>
          <a:p>
            <a:pPr>
              <a:spcAft>
                <a:spcPts val="600"/>
              </a:spcAft>
            </a:pPr>
            <a:r>
              <a:rPr lang="en-US" sz="1500" dirty="0" err="1" smtClean="0"/>
              <a:t>Kalom</a:t>
            </a:r>
            <a:r>
              <a:rPr lang="en-US" sz="1500" dirty="0" smtClean="0"/>
              <a:t> was killed 10 weeks after Mixer</a:t>
            </a:r>
          </a:p>
          <a:p>
            <a:pPr>
              <a:spcAft>
                <a:spcPts val="600"/>
              </a:spcAft>
            </a:pPr>
            <a:r>
              <a:rPr lang="en-US" sz="1500" dirty="0" smtClean="0"/>
              <a:t>The </a:t>
            </a:r>
            <a:r>
              <a:rPr lang="en-US" sz="1500" dirty="0"/>
              <a:t>murder weapon was a .22 caliber gun, just as in the case of Jane </a:t>
            </a:r>
            <a:r>
              <a:rPr lang="en-US" sz="1500" dirty="0" smtClean="0"/>
              <a:t>Mixer, and “both bullets had six lands </a:t>
            </a:r>
            <a:r>
              <a:rPr lang="en-US" sz="1500" dirty="0"/>
              <a:t>and grooves” (</a:t>
            </a:r>
            <a:r>
              <a:rPr lang="en-US" sz="1500" i="1" dirty="0"/>
              <a:t>Catching Serial </a:t>
            </a:r>
            <a:r>
              <a:rPr lang="en-US" sz="1500" i="1" dirty="0" smtClean="0"/>
              <a:t>Killers</a:t>
            </a:r>
            <a:r>
              <a:rPr lang="en-US" sz="1500" dirty="0" smtClean="0"/>
              <a:t>, 1991, Earl </a:t>
            </a:r>
            <a:r>
              <a:rPr lang="en-US" sz="1500" dirty="0" smtClean="0"/>
              <a:t>James, p. 39). </a:t>
            </a:r>
            <a:endParaRPr lang="en-US" sz="1500" dirty="0" smtClean="0"/>
          </a:p>
          <a:p>
            <a:pPr>
              <a:spcAft>
                <a:spcPts val="600"/>
              </a:spcAft>
            </a:pPr>
            <a:r>
              <a:rPr lang="en-US" sz="1500" dirty="0" smtClean="0"/>
              <a:t>Both </a:t>
            </a:r>
            <a:r>
              <a:rPr lang="en-US" sz="1500" dirty="0" err="1" smtClean="0"/>
              <a:t>Kalom</a:t>
            </a:r>
            <a:r>
              <a:rPr lang="en-US" sz="1500" dirty="0" smtClean="0"/>
              <a:t> and Mixer were University of Michigan graduate students (unlike the other victims, most of whom were from Eastern Michigan University, where Collins was a student), and </a:t>
            </a:r>
            <a:r>
              <a:rPr lang="en-US" sz="1500" dirty="0"/>
              <a:t>her last known location was very close to Mixer’s last known </a:t>
            </a:r>
            <a:r>
              <a:rPr lang="en-US" sz="1500" dirty="0" smtClean="0"/>
              <a:t>location </a:t>
            </a:r>
          </a:p>
          <a:p>
            <a:r>
              <a:rPr lang="en-US" sz="1500" dirty="0" smtClean="0"/>
              <a:t>Convincing evidence links </a:t>
            </a:r>
            <a:r>
              <a:rPr lang="en-US" sz="1500" dirty="0"/>
              <a:t>Collins to the murder of </a:t>
            </a:r>
            <a:r>
              <a:rPr lang="en-US" sz="1500" dirty="0" err="1" smtClean="0"/>
              <a:t>Kalom</a:t>
            </a:r>
            <a:r>
              <a:rPr lang="en-US" sz="1500" dirty="0" smtClean="0"/>
              <a:t>:</a:t>
            </a:r>
            <a:endParaRPr lang="en-US" sz="1500" dirty="0"/>
          </a:p>
          <a:p>
            <a:pPr lvl="1"/>
            <a:r>
              <a:rPr lang="en-US" sz="1200" dirty="0"/>
              <a:t>Collins was seen </a:t>
            </a:r>
            <a:r>
              <a:rPr lang="en-US" sz="1200" dirty="0" smtClean="0"/>
              <a:t>very near </a:t>
            </a:r>
            <a:r>
              <a:rPr lang="en-US" sz="1200" dirty="0" err="1" smtClean="0"/>
              <a:t>Kalom’s</a:t>
            </a:r>
            <a:r>
              <a:rPr lang="en-US" sz="1200" dirty="0" smtClean="0"/>
              <a:t> last known location on the day she </a:t>
            </a:r>
            <a:r>
              <a:rPr lang="en-US" sz="1200" dirty="0"/>
              <a:t>disappeared </a:t>
            </a:r>
            <a:r>
              <a:rPr lang="en-US" sz="1200" dirty="0" smtClean="0"/>
              <a:t>by someone on the U of M wrestling team who regularly competed against Collins</a:t>
            </a:r>
          </a:p>
          <a:p>
            <a:pPr lvl="1"/>
            <a:r>
              <a:rPr lang="en-US" sz="1200" dirty="0" smtClean="0"/>
              <a:t>Roommate Arnie </a:t>
            </a:r>
            <a:r>
              <a:rPr lang="en-US" sz="1200" dirty="0"/>
              <a:t>Davis </a:t>
            </a:r>
            <a:r>
              <a:rPr lang="en-US" sz="1200" dirty="0" smtClean="0"/>
              <a:t>told police that Collins </a:t>
            </a:r>
            <a:r>
              <a:rPr lang="en-US" sz="1200" dirty="0"/>
              <a:t>brought </a:t>
            </a:r>
            <a:r>
              <a:rPr lang="en-US" sz="1200" dirty="0" err="1" smtClean="0"/>
              <a:t>Kalom</a:t>
            </a:r>
            <a:r>
              <a:rPr lang="en-US" sz="1200" dirty="0" smtClean="0"/>
              <a:t> back </a:t>
            </a:r>
            <a:r>
              <a:rPr lang="en-US" sz="1200" dirty="0"/>
              <a:t>to their apartment in Ypsilanti that day, and she ran away (with Collins in pursuit</a:t>
            </a:r>
            <a:r>
              <a:rPr lang="en-US" sz="1200" dirty="0" smtClean="0"/>
              <a:t>)</a:t>
            </a:r>
          </a:p>
          <a:p>
            <a:pPr lvl="1"/>
            <a:r>
              <a:rPr lang="en-US" sz="1200" dirty="0" smtClean="0"/>
              <a:t>Collins was known to have recently stolen a .22 caliber pistol that leaves markings consistent with the bullet that killed </a:t>
            </a:r>
            <a:r>
              <a:rPr lang="en-US" sz="1200" dirty="0" err="1" smtClean="0"/>
              <a:t>Kalom</a:t>
            </a:r>
            <a:r>
              <a:rPr lang="en-US" sz="1200" dirty="0" smtClean="0"/>
              <a:t> (6 lands and grooves)</a:t>
            </a:r>
            <a:endParaRPr lang="en-US" sz="1200" dirty="0"/>
          </a:p>
          <a:p>
            <a:pPr lvl="1">
              <a:spcAft>
                <a:spcPts val="600"/>
              </a:spcAft>
            </a:pPr>
            <a:r>
              <a:rPr lang="en-US" sz="1200" dirty="0" smtClean="0"/>
              <a:t>Blood found in a car registered to Collins’s mother matched </a:t>
            </a:r>
            <a:r>
              <a:rPr lang="en-US" sz="1200" dirty="0" err="1" smtClean="0"/>
              <a:t>Kalom’s</a:t>
            </a:r>
            <a:r>
              <a:rPr lang="en-US" sz="1200" dirty="0" smtClean="0"/>
              <a:t> blood on 5 independent factors. The odds of randomly matching an individual drawn from the population on those 5 factors are only 1 in 200 </a:t>
            </a:r>
            <a:r>
              <a:rPr lang="en-US" sz="1200" dirty="0" smtClean="0"/>
              <a:t>(</a:t>
            </a:r>
            <a:r>
              <a:rPr lang="en-US" sz="1200" i="1" dirty="0" smtClean="0"/>
              <a:t>Catching Serial Killers</a:t>
            </a:r>
            <a:r>
              <a:rPr lang="en-US" sz="1200" dirty="0" smtClean="0"/>
              <a:t>, </a:t>
            </a:r>
            <a:r>
              <a:rPr lang="en-US" sz="1200" dirty="0" smtClean="0"/>
              <a:t>p. 66)</a:t>
            </a:r>
          </a:p>
          <a:p>
            <a:pPr>
              <a:spcAft>
                <a:spcPts val="600"/>
              </a:spcAft>
            </a:pPr>
            <a:r>
              <a:rPr lang="en-US" sz="1500" dirty="0" smtClean="0"/>
              <a:t>Not a shred of evidence links </a:t>
            </a:r>
            <a:r>
              <a:rPr lang="en-US" sz="1500" dirty="0" err="1" smtClean="0"/>
              <a:t>Leiterman</a:t>
            </a:r>
            <a:r>
              <a:rPr lang="en-US" sz="1500" dirty="0" smtClean="0"/>
              <a:t> </a:t>
            </a:r>
            <a:r>
              <a:rPr lang="en-US" sz="1500" dirty="0"/>
              <a:t>to </a:t>
            </a:r>
            <a:r>
              <a:rPr lang="en-US" sz="1500" dirty="0" smtClean="0"/>
              <a:t>the murder of Alice </a:t>
            </a:r>
            <a:r>
              <a:rPr lang="en-US" sz="1500" dirty="0" err="1" smtClean="0"/>
              <a:t>Kalom</a:t>
            </a:r>
            <a:r>
              <a:rPr lang="en-US" sz="1500" dirty="0" smtClean="0"/>
              <a:t> (no one has ever suggested otherwise)</a:t>
            </a:r>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30725" t="7048" r="29710" b="28747"/>
          <a:stretch/>
        </p:blipFill>
        <p:spPr>
          <a:xfrm>
            <a:off x="6705600" y="1837762"/>
            <a:ext cx="1913552" cy="2011680"/>
          </a:xfrm>
          <a:prstGeom prst="rect">
            <a:avLst/>
          </a:prstGeom>
        </p:spPr>
      </p:pic>
    </p:spTree>
    <p:extLst>
      <p:ext uri="{BB962C8B-B14F-4D97-AF65-F5344CB8AC3E}">
        <p14:creationId xmlns:p14="http://schemas.microsoft.com/office/powerpoint/2010/main" val="2953082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978225" y="1759343"/>
            <a:ext cx="5130732" cy="3688080"/>
            <a:chOff x="1524000" y="1295400"/>
            <a:chExt cx="6134863" cy="466344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295400"/>
              <a:ext cx="6134863" cy="4663440"/>
            </a:xfrm>
            <a:prstGeom prst="rect">
              <a:avLst/>
            </a:prstGeom>
          </p:spPr>
        </p:pic>
        <p:sp>
          <p:nvSpPr>
            <p:cNvPr id="5" name="Multiply 4"/>
            <p:cNvSpPr>
              <a:spLocks noChangeAspect="1"/>
            </p:cNvSpPr>
            <p:nvPr/>
          </p:nvSpPr>
          <p:spPr>
            <a:xfrm>
              <a:off x="6134442" y="4800600"/>
              <a:ext cx="182880" cy="182880"/>
            </a:xfrm>
            <a:prstGeom prst="mathMultiply">
              <a:avLst>
                <a:gd name="adj1" fmla="val 2932"/>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y 5"/>
            <p:cNvSpPr>
              <a:spLocks noChangeAspect="1"/>
            </p:cNvSpPr>
            <p:nvPr/>
          </p:nvSpPr>
          <p:spPr>
            <a:xfrm>
              <a:off x="6014781" y="4572000"/>
              <a:ext cx="182880" cy="182880"/>
            </a:xfrm>
            <a:prstGeom prst="mathMultiply">
              <a:avLst>
                <a:gd name="adj1" fmla="val 2932"/>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ultiply 6"/>
            <p:cNvSpPr>
              <a:spLocks noChangeAspect="1"/>
            </p:cNvSpPr>
            <p:nvPr/>
          </p:nvSpPr>
          <p:spPr>
            <a:xfrm>
              <a:off x="3892138" y="4343400"/>
              <a:ext cx="182880" cy="182880"/>
            </a:xfrm>
            <a:prstGeom prst="mathMultiply">
              <a:avLst>
                <a:gd name="adj1" fmla="val 2932"/>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y 7"/>
            <p:cNvSpPr>
              <a:spLocks noChangeAspect="1"/>
            </p:cNvSpPr>
            <p:nvPr/>
          </p:nvSpPr>
          <p:spPr>
            <a:xfrm>
              <a:off x="2120934" y="3386644"/>
              <a:ext cx="182880" cy="182880"/>
            </a:xfrm>
            <a:prstGeom prst="mathMultiply">
              <a:avLst>
                <a:gd name="adj1" fmla="val 2932"/>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y 8"/>
            <p:cNvSpPr>
              <a:spLocks noChangeAspect="1"/>
            </p:cNvSpPr>
            <p:nvPr/>
          </p:nvSpPr>
          <p:spPr>
            <a:xfrm>
              <a:off x="2082930" y="3223158"/>
              <a:ext cx="182880" cy="182880"/>
            </a:xfrm>
            <a:prstGeom prst="mathMultiply">
              <a:avLst>
                <a:gd name="adj1" fmla="val 2932"/>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y 9"/>
            <p:cNvSpPr>
              <a:spLocks noChangeAspect="1"/>
            </p:cNvSpPr>
            <p:nvPr/>
          </p:nvSpPr>
          <p:spPr>
            <a:xfrm>
              <a:off x="6563292" y="4963882"/>
              <a:ext cx="182880" cy="182880"/>
            </a:xfrm>
            <a:prstGeom prst="mathMultiply">
              <a:avLst>
                <a:gd name="adj1" fmla="val 2932"/>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y 10"/>
            <p:cNvSpPr>
              <a:spLocks noChangeAspect="1"/>
            </p:cNvSpPr>
            <p:nvPr/>
          </p:nvSpPr>
          <p:spPr>
            <a:xfrm>
              <a:off x="6347012" y="4267200"/>
              <a:ext cx="182880" cy="182880"/>
            </a:xfrm>
            <a:prstGeom prst="mathMultiply">
              <a:avLst>
                <a:gd name="adj1" fmla="val 2932"/>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itle 1"/>
          <p:cNvSpPr>
            <a:spLocks noGrp="1"/>
          </p:cNvSpPr>
          <p:nvPr>
            <p:ph type="title"/>
          </p:nvPr>
        </p:nvSpPr>
        <p:spPr>
          <a:xfrm>
            <a:off x="457200" y="533400"/>
            <a:ext cx="8229600" cy="990600"/>
          </a:xfrm>
        </p:spPr>
        <p:txBody>
          <a:bodyPr>
            <a:noAutofit/>
          </a:bodyPr>
          <a:lstStyle/>
          <a:p>
            <a:r>
              <a:rPr lang="en-US" sz="2600" dirty="0" smtClean="0"/>
              <a:t>Last known locations of the 7 Michigan victims before they disappeared</a:t>
            </a:r>
            <a:endParaRPr lang="en-US" sz="2600" dirty="0"/>
          </a:p>
        </p:txBody>
      </p:sp>
      <p:sp>
        <p:nvSpPr>
          <p:cNvPr id="14" name="Oval 13"/>
          <p:cNvSpPr/>
          <p:nvPr/>
        </p:nvSpPr>
        <p:spPr>
          <a:xfrm>
            <a:off x="2347350" y="3200216"/>
            <a:ext cx="381000" cy="433634"/>
          </a:xfrm>
          <a:prstGeom prst="ellipse">
            <a:avLst/>
          </a:prstGeom>
          <a:noFill/>
          <a:ln>
            <a:solidFill>
              <a:srgbClr val="007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a:off x="4111702" y="4266097"/>
            <a:ext cx="1698743" cy="349523"/>
          </a:xfrm>
          <a:prstGeom prst="straightConnector1">
            <a:avLst/>
          </a:prstGeom>
          <a:ln>
            <a:solidFill>
              <a:srgbClr val="008EC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861626" y="5638800"/>
            <a:ext cx="5478581" cy="830997"/>
          </a:xfrm>
          <a:prstGeom prst="rect">
            <a:avLst/>
          </a:prstGeom>
          <a:noFill/>
        </p:spPr>
        <p:txBody>
          <a:bodyPr wrap="square" rtlCol="0">
            <a:spAutoFit/>
          </a:bodyPr>
          <a:lstStyle/>
          <a:p>
            <a:pPr algn="l"/>
            <a:r>
              <a:rPr lang="en-US" sz="1200" dirty="0" smtClean="0">
                <a:solidFill>
                  <a:schemeClr val="tx1"/>
                </a:solidFill>
              </a:rPr>
              <a:t>[Side note: this victim, </a:t>
            </a:r>
            <a:r>
              <a:rPr lang="en-US" sz="1200" dirty="0" err="1" smtClean="0">
                <a:solidFill>
                  <a:schemeClr val="tx1"/>
                </a:solidFill>
              </a:rPr>
              <a:t>Maralynn</a:t>
            </a:r>
            <a:r>
              <a:rPr lang="en-US" sz="1200" dirty="0" smtClean="0">
                <a:solidFill>
                  <a:schemeClr val="tx1"/>
                </a:solidFill>
              </a:rPr>
              <a:t> Skelton, was known to have been hitchhiking to the </a:t>
            </a:r>
            <a:r>
              <a:rPr lang="en-US" sz="1200" smtClean="0">
                <a:solidFill>
                  <a:schemeClr val="tx1"/>
                </a:solidFill>
              </a:rPr>
              <a:t>EMU student union </a:t>
            </a:r>
            <a:r>
              <a:rPr lang="en-US" sz="1200" dirty="0" smtClean="0">
                <a:solidFill>
                  <a:schemeClr val="tx1"/>
                </a:solidFill>
              </a:rPr>
              <a:t>building and was expected to be there 15 minutes after calling a friend. She may have been abducted near the 4 other EMU victims or by someone </a:t>
            </a:r>
            <a:r>
              <a:rPr lang="en-US" sz="1200" dirty="0" err="1" smtClean="0">
                <a:solidFill>
                  <a:schemeClr val="tx1"/>
                </a:solidFill>
              </a:rPr>
              <a:t>en</a:t>
            </a:r>
            <a:r>
              <a:rPr lang="en-US" sz="1200" dirty="0" smtClean="0">
                <a:solidFill>
                  <a:schemeClr val="tx1"/>
                </a:solidFill>
              </a:rPr>
              <a:t> route to EMU. Thus, she is part of the EMU cluster.]</a:t>
            </a:r>
            <a:endParaRPr lang="en-US" sz="1200" dirty="0">
              <a:solidFill>
                <a:schemeClr val="tx1"/>
              </a:solidFill>
            </a:endParaRPr>
          </a:p>
        </p:txBody>
      </p:sp>
      <p:sp>
        <p:nvSpPr>
          <p:cNvPr id="19" name="Oval 18"/>
          <p:cNvSpPr/>
          <p:nvPr/>
        </p:nvSpPr>
        <p:spPr>
          <a:xfrm>
            <a:off x="5650847" y="4074225"/>
            <a:ext cx="819228" cy="869539"/>
          </a:xfrm>
          <a:prstGeom prst="ellipse">
            <a:avLst/>
          </a:prstGeom>
          <a:noFill/>
          <a:ln>
            <a:solidFill>
              <a:srgbClr val="007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901000" y="4085839"/>
            <a:ext cx="270077" cy="329785"/>
          </a:xfrm>
          <a:prstGeom prst="ellipse">
            <a:avLst/>
          </a:prstGeom>
          <a:noFill/>
          <a:ln>
            <a:solidFill>
              <a:srgbClr val="007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231023" y="4074225"/>
            <a:ext cx="1470067" cy="954107"/>
          </a:xfrm>
          <a:prstGeom prst="rect">
            <a:avLst/>
          </a:prstGeom>
          <a:noFill/>
        </p:spPr>
        <p:txBody>
          <a:bodyPr wrap="square" rtlCol="0">
            <a:spAutoFit/>
          </a:bodyPr>
          <a:lstStyle/>
          <a:p>
            <a:pPr algn="l"/>
            <a:r>
              <a:rPr lang="en-US" sz="1400" dirty="0" smtClean="0">
                <a:solidFill>
                  <a:schemeClr val="tx1"/>
                </a:solidFill>
              </a:rPr>
              <a:t>The Eastern Michigan University cluster</a:t>
            </a:r>
            <a:endParaRPr lang="en-US" sz="1400" dirty="0">
              <a:solidFill>
                <a:schemeClr val="tx1"/>
              </a:solidFill>
            </a:endParaRPr>
          </a:p>
        </p:txBody>
      </p:sp>
      <p:sp>
        <p:nvSpPr>
          <p:cNvPr id="22" name="TextBox 21"/>
          <p:cNvSpPr txBox="1"/>
          <p:nvPr/>
        </p:nvSpPr>
        <p:spPr>
          <a:xfrm>
            <a:off x="411712" y="3181817"/>
            <a:ext cx="1659576" cy="523220"/>
          </a:xfrm>
          <a:prstGeom prst="rect">
            <a:avLst/>
          </a:prstGeom>
          <a:noFill/>
        </p:spPr>
        <p:txBody>
          <a:bodyPr wrap="square" rtlCol="0">
            <a:spAutoFit/>
          </a:bodyPr>
          <a:lstStyle/>
          <a:p>
            <a:pPr algn="l"/>
            <a:r>
              <a:rPr lang="en-US" sz="1400" dirty="0" smtClean="0">
                <a:solidFill>
                  <a:schemeClr val="tx1"/>
                </a:solidFill>
              </a:rPr>
              <a:t>The University </a:t>
            </a:r>
            <a:r>
              <a:rPr lang="en-US" sz="1400" dirty="0">
                <a:solidFill>
                  <a:schemeClr val="tx1"/>
                </a:solidFill>
              </a:rPr>
              <a:t>of </a:t>
            </a:r>
            <a:r>
              <a:rPr lang="en-US" sz="1400" dirty="0" smtClean="0">
                <a:solidFill>
                  <a:schemeClr val="tx1"/>
                </a:solidFill>
              </a:rPr>
              <a:t>Michigan cluster</a:t>
            </a:r>
            <a:endParaRPr lang="en-US" sz="1400" dirty="0">
              <a:solidFill>
                <a:schemeClr val="tx1"/>
              </a:solidFill>
            </a:endParaRPr>
          </a:p>
        </p:txBody>
      </p:sp>
      <p:sp>
        <p:nvSpPr>
          <p:cNvPr id="2" name="TextBox 1"/>
          <p:cNvSpPr txBox="1"/>
          <p:nvPr/>
        </p:nvSpPr>
        <p:spPr>
          <a:xfrm>
            <a:off x="3845538" y="4422956"/>
            <a:ext cx="381000" cy="369332"/>
          </a:xfrm>
          <a:prstGeom prst="rect">
            <a:avLst/>
          </a:prstGeom>
          <a:noFill/>
        </p:spPr>
        <p:txBody>
          <a:bodyPr wrap="square" rtlCol="0">
            <a:spAutoFit/>
          </a:bodyPr>
          <a:lstStyle/>
          <a:p>
            <a:r>
              <a:rPr lang="en-US" sz="1800" b="1" dirty="0" smtClean="0">
                <a:solidFill>
                  <a:srgbClr val="00759E"/>
                </a:solidFill>
              </a:rPr>
              <a:t>?</a:t>
            </a:r>
            <a:endParaRPr lang="en-US" sz="1800" b="1" dirty="0">
              <a:solidFill>
                <a:srgbClr val="00759E"/>
              </a:solidFill>
            </a:endParaRPr>
          </a:p>
        </p:txBody>
      </p:sp>
    </p:spTree>
    <p:extLst>
      <p:ext uri="{BB962C8B-B14F-4D97-AF65-F5344CB8AC3E}">
        <p14:creationId xmlns:p14="http://schemas.microsoft.com/office/powerpoint/2010/main" val="167704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p:bldP spid="19" grpId="0" animBg="1"/>
      <p:bldP spid="20" grpId="0" animBg="1"/>
      <p:bldP spid="21" grpId="0"/>
      <p:bldP spid="22"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978225" y="1759343"/>
            <a:ext cx="5130732" cy="3688080"/>
            <a:chOff x="1524000" y="1295400"/>
            <a:chExt cx="6134863" cy="466344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295400"/>
              <a:ext cx="6134863" cy="4663440"/>
            </a:xfrm>
            <a:prstGeom prst="rect">
              <a:avLst/>
            </a:prstGeom>
          </p:spPr>
        </p:pic>
        <p:sp>
          <p:nvSpPr>
            <p:cNvPr id="5" name="Multiply 4"/>
            <p:cNvSpPr>
              <a:spLocks noChangeAspect="1"/>
            </p:cNvSpPr>
            <p:nvPr/>
          </p:nvSpPr>
          <p:spPr>
            <a:xfrm>
              <a:off x="6134442" y="4800600"/>
              <a:ext cx="182880" cy="182880"/>
            </a:xfrm>
            <a:prstGeom prst="mathMultiply">
              <a:avLst>
                <a:gd name="adj1" fmla="val 2932"/>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y 5"/>
            <p:cNvSpPr>
              <a:spLocks noChangeAspect="1"/>
            </p:cNvSpPr>
            <p:nvPr/>
          </p:nvSpPr>
          <p:spPr>
            <a:xfrm>
              <a:off x="6014781" y="4572000"/>
              <a:ext cx="182880" cy="182880"/>
            </a:xfrm>
            <a:prstGeom prst="mathMultiply">
              <a:avLst>
                <a:gd name="adj1" fmla="val 2932"/>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ultiply 6"/>
            <p:cNvSpPr>
              <a:spLocks noChangeAspect="1"/>
            </p:cNvSpPr>
            <p:nvPr/>
          </p:nvSpPr>
          <p:spPr>
            <a:xfrm>
              <a:off x="3892138" y="4343400"/>
              <a:ext cx="182880" cy="182880"/>
            </a:xfrm>
            <a:prstGeom prst="mathMultiply">
              <a:avLst>
                <a:gd name="adj1" fmla="val 2932"/>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y 7"/>
            <p:cNvSpPr>
              <a:spLocks noChangeAspect="1"/>
            </p:cNvSpPr>
            <p:nvPr/>
          </p:nvSpPr>
          <p:spPr>
            <a:xfrm>
              <a:off x="2120934" y="3386644"/>
              <a:ext cx="182880" cy="182880"/>
            </a:xfrm>
            <a:prstGeom prst="mathMultiply">
              <a:avLst>
                <a:gd name="adj1" fmla="val 2932"/>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y 8"/>
            <p:cNvSpPr>
              <a:spLocks noChangeAspect="1"/>
            </p:cNvSpPr>
            <p:nvPr/>
          </p:nvSpPr>
          <p:spPr>
            <a:xfrm>
              <a:off x="2082930" y="3223158"/>
              <a:ext cx="182880" cy="182880"/>
            </a:xfrm>
            <a:prstGeom prst="mathMultiply">
              <a:avLst>
                <a:gd name="adj1" fmla="val 2932"/>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y 9"/>
            <p:cNvSpPr>
              <a:spLocks noChangeAspect="1"/>
            </p:cNvSpPr>
            <p:nvPr/>
          </p:nvSpPr>
          <p:spPr>
            <a:xfrm>
              <a:off x="6563292" y="4963882"/>
              <a:ext cx="182880" cy="182880"/>
            </a:xfrm>
            <a:prstGeom prst="mathMultiply">
              <a:avLst>
                <a:gd name="adj1" fmla="val 2932"/>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y 10"/>
            <p:cNvSpPr>
              <a:spLocks noChangeAspect="1"/>
            </p:cNvSpPr>
            <p:nvPr/>
          </p:nvSpPr>
          <p:spPr>
            <a:xfrm>
              <a:off x="6347012" y="4267200"/>
              <a:ext cx="182880" cy="182880"/>
            </a:xfrm>
            <a:prstGeom prst="mathMultiply">
              <a:avLst>
                <a:gd name="adj1" fmla="val 2932"/>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itle 1"/>
          <p:cNvSpPr>
            <a:spLocks noGrp="1"/>
          </p:cNvSpPr>
          <p:nvPr>
            <p:ph type="title"/>
          </p:nvPr>
        </p:nvSpPr>
        <p:spPr>
          <a:xfrm>
            <a:off x="457200" y="533400"/>
            <a:ext cx="8229600" cy="990600"/>
          </a:xfrm>
        </p:spPr>
        <p:txBody>
          <a:bodyPr>
            <a:noAutofit/>
          </a:bodyPr>
          <a:lstStyle/>
          <a:p>
            <a:r>
              <a:rPr lang="en-US" sz="2600" dirty="0"/>
              <a:t>Last known locations of the 7 Michigan victims before they disappeared</a:t>
            </a:r>
          </a:p>
        </p:txBody>
      </p:sp>
      <p:sp>
        <p:nvSpPr>
          <p:cNvPr id="14" name="Oval 13"/>
          <p:cNvSpPr/>
          <p:nvPr/>
        </p:nvSpPr>
        <p:spPr>
          <a:xfrm>
            <a:off x="2347350" y="3200216"/>
            <a:ext cx="381000" cy="433634"/>
          </a:xfrm>
          <a:prstGeom prst="ellipse">
            <a:avLst/>
          </a:prstGeom>
          <a:noFill/>
          <a:ln>
            <a:solidFill>
              <a:srgbClr val="007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88024" y="2797741"/>
            <a:ext cx="1564576" cy="307777"/>
          </a:xfrm>
          <a:prstGeom prst="rect">
            <a:avLst/>
          </a:prstGeom>
          <a:noFill/>
        </p:spPr>
        <p:txBody>
          <a:bodyPr wrap="square" rtlCol="0">
            <a:spAutoFit/>
          </a:bodyPr>
          <a:lstStyle/>
          <a:p>
            <a:pPr algn="l"/>
            <a:r>
              <a:rPr lang="en-US" sz="1400" dirty="0" err="1" smtClean="0">
                <a:solidFill>
                  <a:schemeClr val="tx1"/>
                </a:solidFill>
              </a:rPr>
              <a:t>Kalom</a:t>
            </a:r>
            <a:r>
              <a:rPr lang="en-US" sz="1400" dirty="0" smtClean="0">
                <a:solidFill>
                  <a:schemeClr val="tx1"/>
                </a:solidFill>
              </a:rPr>
              <a:t> and Mixer</a:t>
            </a:r>
            <a:endParaRPr lang="en-US" sz="1400" dirty="0">
              <a:solidFill>
                <a:schemeClr val="tx1"/>
              </a:solidFill>
            </a:endParaRPr>
          </a:p>
        </p:txBody>
      </p:sp>
      <p:cxnSp>
        <p:nvCxnSpPr>
          <p:cNvPr id="17" name="Straight Arrow Connector 16"/>
          <p:cNvCxnSpPr/>
          <p:nvPr/>
        </p:nvCxnSpPr>
        <p:spPr>
          <a:xfrm>
            <a:off x="1600200" y="2987254"/>
            <a:ext cx="723400" cy="357096"/>
          </a:xfrm>
          <a:prstGeom prst="straightConnector1">
            <a:avLst/>
          </a:prstGeom>
          <a:ln>
            <a:solidFill>
              <a:srgbClr val="007FAC"/>
            </a:solidFill>
            <a:tailEnd type="arrow" w="lg" len="lg"/>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45468" y="3270703"/>
            <a:ext cx="1898082" cy="1600438"/>
          </a:xfrm>
          <a:prstGeom prst="rect">
            <a:avLst/>
          </a:prstGeom>
          <a:noFill/>
        </p:spPr>
        <p:txBody>
          <a:bodyPr wrap="square" rtlCol="0">
            <a:spAutoFit/>
          </a:bodyPr>
          <a:lstStyle/>
          <a:p>
            <a:pPr algn="l"/>
            <a:r>
              <a:rPr lang="en-US" sz="1400" dirty="0" smtClean="0">
                <a:solidFill>
                  <a:schemeClr val="tx1"/>
                </a:solidFill>
              </a:rPr>
              <a:t>John Norman Collins abducted Alice </a:t>
            </a:r>
            <a:r>
              <a:rPr lang="en-US" sz="1400" dirty="0" err="1" smtClean="0">
                <a:solidFill>
                  <a:schemeClr val="tx1"/>
                </a:solidFill>
              </a:rPr>
              <a:t>Kalom</a:t>
            </a:r>
            <a:r>
              <a:rPr lang="en-US" sz="1400" dirty="0" smtClean="0">
                <a:solidFill>
                  <a:schemeClr val="tx1"/>
                </a:solidFill>
              </a:rPr>
              <a:t> from this area. It seems reasonable to hypothesize that he abducted Jane Mixer from this area as well</a:t>
            </a:r>
            <a:endParaRPr lang="en-US" sz="1400" dirty="0">
              <a:solidFill>
                <a:schemeClr val="tx1"/>
              </a:solidFill>
            </a:endParaRPr>
          </a:p>
        </p:txBody>
      </p:sp>
    </p:spTree>
    <p:extLst>
      <p:ext uri="{BB962C8B-B14F-4D97-AF65-F5344CB8AC3E}">
        <p14:creationId xmlns:p14="http://schemas.microsoft.com/office/powerpoint/2010/main" val="235580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6840"/>
          <a:stretch/>
        </p:blipFill>
        <p:spPr>
          <a:xfrm>
            <a:off x="1066799" y="1676400"/>
            <a:ext cx="6208778" cy="4663440"/>
          </a:xfrm>
          <a:prstGeom prst="rect">
            <a:avLst/>
          </a:prstGeom>
        </p:spPr>
      </p:pic>
      <p:sp>
        <p:nvSpPr>
          <p:cNvPr id="2" name="Title 1"/>
          <p:cNvSpPr>
            <a:spLocks noGrp="1"/>
          </p:cNvSpPr>
          <p:nvPr>
            <p:ph type="title"/>
          </p:nvPr>
        </p:nvSpPr>
        <p:spPr/>
        <p:txBody>
          <a:bodyPr>
            <a:noAutofit/>
          </a:bodyPr>
          <a:lstStyle/>
          <a:p>
            <a:r>
              <a:rPr lang="en-US" sz="3200" dirty="0" smtClean="0"/>
              <a:t>Here is where the 7 bodies were found</a:t>
            </a:r>
            <a:endParaRPr lang="en-US" sz="3200" dirty="0"/>
          </a:p>
        </p:txBody>
      </p:sp>
      <p:sp>
        <p:nvSpPr>
          <p:cNvPr id="6" name="Oval 5"/>
          <p:cNvSpPr/>
          <p:nvPr/>
        </p:nvSpPr>
        <p:spPr>
          <a:xfrm>
            <a:off x="6031674" y="3785648"/>
            <a:ext cx="1255777" cy="49837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2924300"/>
            <a:ext cx="1255777" cy="49837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429500" y="2985429"/>
            <a:ext cx="1549400" cy="1600438"/>
          </a:xfrm>
          <a:prstGeom prst="rect">
            <a:avLst/>
          </a:prstGeom>
          <a:noFill/>
        </p:spPr>
        <p:txBody>
          <a:bodyPr wrap="square" rtlCol="0">
            <a:spAutoFit/>
          </a:bodyPr>
          <a:lstStyle/>
          <a:p>
            <a:pPr algn="l"/>
            <a:r>
              <a:rPr lang="en-US" sz="1400" dirty="0" smtClean="0">
                <a:solidFill>
                  <a:schemeClr val="tx1"/>
                </a:solidFill>
              </a:rPr>
              <a:t>Nothing about this pattern implies that Mixer was killed by someone other than John Norman Collins</a:t>
            </a:r>
            <a:endParaRPr lang="en-US" sz="1400" dirty="0">
              <a:solidFill>
                <a:schemeClr val="tx1"/>
              </a:solidFill>
            </a:endParaRPr>
          </a:p>
        </p:txBody>
      </p:sp>
    </p:spTree>
    <p:extLst>
      <p:ext uri="{BB962C8B-B14F-4D97-AF65-F5344CB8AC3E}">
        <p14:creationId xmlns:p14="http://schemas.microsoft.com/office/powerpoint/2010/main" val="2505443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What was Collins doing on the night of Mixer’s murder (March 20, 1969)?</a:t>
            </a:r>
            <a:endParaRPr lang="en-US" sz="3200" dirty="0"/>
          </a:p>
        </p:txBody>
      </p:sp>
      <p:sp>
        <p:nvSpPr>
          <p:cNvPr id="3" name="Content Placeholder 2"/>
          <p:cNvSpPr>
            <a:spLocks noGrp="1"/>
          </p:cNvSpPr>
          <p:nvPr>
            <p:ph idx="1"/>
          </p:nvPr>
        </p:nvSpPr>
        <p:spPr>
          <a:xfrm>
            <a:off x="457200" y="1892423"/>
            <a:ext cx="5693226" cy="4597800"/>
          </a:xfrm>
        </p:spPr>
        <p:txBody>
          <a:bodyPr>
            <a:noAutofit/>
          </a:bodyPr>
          <a:lstStyle/>
          <a:p>
            <a:pPr>
              <a:spcAft>
                <a:spcPts val="600"/>
              </a:spcAft>
            </a:pPr>
            <a:r>
              <a:rPr lang="en-US" sz="1800" dirty="0" smtClean="0"/>
              <a:t>This is a key question that was never considered, either at </a:t>
            </a:r>
            <a:r>
              <a:rPr lang="en-US" sz="1800" dirty="0" err="1" smtClean="0"/>
              <a:t>Leiterman’s</a:t>
            </a:r>
            <a:r>
              <a:rPr lang="en-US" sz="1800" dirty="0" smtClean="0"/>
              <a:t> trial in 2005 or at his appeal in 2007. </a:t>
            </a:r>
          </a:p>
          <a:p>
            <a:pPr>
              <a:spcAft>
                <a:spcPts val="600"/>
              </a:spcAft>
            </a:pPr>
            <a:r>
              <a:rPr lang="en-US" sz="1800" dirty="0" smtClean="0"/>
              <a:t>Notes </a:t>
            </a:r>
            <a:r>
              <a:rPr lang="en-US" sz="1800" dirty="0"/>
              <a:t>made by Officer Larry Mathewson (who was involved in the investigation of the serial killings for 14 months in 1969/1970) indicate that Collins did not show up for work the night of March 20, </a:t>
            </a:r>
            <a:r>
              <a:rPr lang="en-US" sz="1800" dirty="0" smtClean="0"/>
              <a:t>1969</a:t>
            </a:r>
          </a:p>
          <a:p>
            <a:pPr>
              <a:spcAft>
                <a:spcPts val="600"/>
              </a:spcAft>
            </a:pPr>
            <a:r>
              <a:rPr lang="en-US" sz="1800" dirty="0" smtClean="0"/>
              <a:t>Collins normally worked the 11pm-to-3am shift</a:t>
            </a:r>
          </a:p>
          <a:p>
            <a:pPr>
              <a:spcAft>
                <a:spcPts val="600"/>
              </a:spcAft>
            </a:pPr>
            <a:r>
              <a:rPr lang="en-US" sz="1800" dirty="0" smtClean="0"/>
              <a:t>The murder of Jane Mixer was estimated to have occurred between midnight and 3 am of March 21, 1969</a:t>
            </a:r>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6660"/>
          <a:stretch/>
        </p:blipFill>
        <p:spPr bwMode="auto">
          <a:xfrm>
            <a:off x="6209801" y="2008900"/>
            <a:ext cx="2550355" cy="2834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7471550" y="4204850"/>
            <a:ext cx="274320" cy="13716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105036" y="3129196"/>
            <a:ext cx="548640" cy="15544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1944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David Johnson</a:t>
            </a:r>
            <a:endParaRPr lang="en-US" dirty="0"/>
          </a:p>
        </p:txBody>
      </p:sp>
      <p:sp>
        <p:nvSpPr>
          <p:cNvPr id="3" name="Content Placeholder 2"/>
          <p:cNvSpPr>
            <a:spLocks noGrp="1"/>
          </p:cNvSpPr>
          <p:nvPr>
            <p:ph idx="1"/>
          </p:nvPr>
        </p:nvSpPr>
        <p:spPr>
          <a:xfrm>
            <a:off x="457200" y="1676400"/>
            <a:ext cx="8229600" cy="4431148"/>
          </a:xfrm>
        </p:spPr>
        <p:txBody>
          <a:bodyPr>
            <a:normAutofit fontScale="92500" lnSpcReduction="10000"/>
          </a:bodyPr>
          <a:lstStyle/>
          <a:p>
            <a:pPr>
              <a:spcAft>
                <a:spcPts val="1800"/>
              </a:spcAft>
            </a:pPr>
            <a:r>
              <a:rPr lang="en-US" sz="1700" dirty="0" smtClean="0"/>
              <a:t>On </a:t>
            </a:r>
            <a:r>
              <a:rPr lang="en-US" sz="1700" dirty="0"/>
              <a:t>the night she was killed, </a:t>
            </a:r>
            <a:r>
              <a:rPr lang="en-US" sz="1700" dirty="0" smtClean="0"/>
              <a:t>a note found in Jane Mixer’s apartment indicated that she  expected </a:t>
            </a:r>
            <a:r>
              <a:rPr lang="en-US" sz="1700" dirty="0"/>
              <a:t>someone named “David Johnson” to show up at 6:30 </a:t>
            </a:r>
            <a:r>
              <a:rPr lang="en-US" sz="1700" dirty="0" smtClean="0"/>
              <a:t>pm to give her a ride to Muskegon. </a:t>
            </a:r>
            <a:r>
              <a:rPr lang="en-US" sz="1700" dirty="0"/>
              <a:t>When he did not show up on time, she called a different David Johnson who lived on the Michigan campus, but that person knew nothing of these events</a:t>
            </a:r>
            <a:r>
              <a:rPr lang="en-US" sz="1700" dirty="0" smtClean="0"/>
              <a:t>. In fact, many people named David Johnson in the region were carefully investigated and ruled out as suspects </a:t>
            </a:r>
          </a:p>
          <a:p>
            <a:pPr>
              <a:spcAft>
                <a:spcPts val="1800"/>
              </a:spcAft>
            </a:pPr>
            <a:r>
              <a:rPr lang="en-US" sz="1700" dirty="0" smtClean="0"/>
              <a:t>No </a:t>
            </a:r>
            <a:r>
              <a:rPr lang="en-US" sz="1700" dirty="0"/>
              <a:t>connection between </a:t>
            </a:r>
            <a:r>
              <a:rPr lang="en-US" sz="1700" dirty="0" smtClean="0"/>
              <a:t>the name “David Johnson” and </a:t>
            </a:r>
            <a:r>
              <a:rPr lang="en-US" sz="1700" dirty="0"/>
              <a:t>Gary </a:t>
            </a:r>
            <a:r>
              <a:rPr lang="en-US" sz="1700" dirty="0" err="1"/>
              <a:t>Leiterman</a:t>
            </a:r>
            <a:r>
              <a:rPr lang="en-US" sz="1700" dirty="0"/>
              <a:t> was ever established. Serial killer John Norman Collins, on the other hand, was intimately acquainted with someone named David Johnson at Eastern Michigan University (EMU</a:t>
            </a:r>
            <a:r>
              <a:rPr lang="en-US" sz="1700" dirty="0" smtClean="0"/>
              <a:t>)</a:t>
            </a:r>
          </a:p>
          <a:p>
            <a:pPr>
              <a:spcAft>
                <a:spcPts val="1800"/>
              </a:spcAft>
            </a:pPr>
            <a:r>
              <a:rPr lang="en-US" sz="1700" dirty="0" smtClean="0"/>
              <a:t>Trial testimony of Lieutenant Earl James</a:t>
            </a:r>
            <a:r>
              <a:rPr lang="en-US" sz="1700" dirty="0"/>
              <a:t>: Q</a:t>
            </a:r>
            <a:r>
              <a:rPr lang="en-US" sz="1700" dirty="0" smtClean="0"/>
              <a:t>: “</a:t>
            </a:r>
            <a:r>
              <a:rPr lang="en-US" sz="1700" dirty="0"/>
              <a:t>So</a:t>
            </a:r>
            <a:r>
              <a:rPr lang="en-US" sz="1700" dirty="0" smtClean="0"/>
              <a:t>, there was a David H. Johnson that lived with John Norman Collins when they were both attending EMU. Is that correct?” A: “That’s true.” (TrialTranscript7142005, p. 115)</a:t>
            </a:r>
          </a:p>
          <a:p>
            <a:pPr>
              <a:spcAft>
                <a:spcPts val="1800"/>
              </a:spcAft>
            </a:pPr>
            <a:r>
              <a:rPr lang="en-US" sz="1700" dirty="0" smtClean="0"/>
              <a:t>Author Gregory Fournier points out that Collins and Johnson had known conflicts and </a:t>
            </a:r>
            <a:r>
              <a:rPr lang="en-US" sz="1700" dirty="0" smtClean="0">
                <a:hlinkClick r:id="rId3"/>
              </a:rPr>
              <a:t>speculates</a:t>
            </a:r>
            <a:r>
              <a:rPr lang="en-US" sz="1700" dirty="0" smtClean="0"/>
              <a:t> that Collins may have tried to implicate his adversary in this crime </a:t>
            </a:r>
          </a:p>
          <a:p>
            <a:pPr marL="274320" lvl="1" indent="0">
              <a:buNone/>
            </a:pPr>
            <a:endParaRPr lang="en-US" sz="1600" dirty="0"/>
          </a:p>
        </p:txBody>
      </p:sp>
    </p:spTree>
    <p:extLst>
      <p:ext uri="{BB962C8B-B14F-4D97-AF65-F5344CB8AC3E}">
        <p14:creationId xmlns:p14="http://schemas.microsoft.com/office/powerpoint/2010/main" val="3328382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Does the MO in Mixer’s </a:t>
            </a:r>
            <a:r>
              <a:rPr lang="en-US" sz="2800" dirty="0"/>
              <a:t>murder </a:t>
            </a:r>
            <a:r>
              <a:rPr lang="en-US" sz="2800" dirty="0" smtClean="0"/>
              <a:t>exonerate Collins?</a:t>
            </a:r>
            <a:endParaRPr lang="en-US" sz="2800" dirty="0"/>
          </a:p>
        </p:txBody>
      </p:sp>
      <p:sp>
        <p:nvSpPr>
          <p:cNvPr id="3" name="Content Placeholder 2"/>
          <p:cNvSpPr>
            <a:spLocks noGrp="1"/>
          </p:cNvSpPr>
          <p:nvPr>
            <p:ph idx="1"/>
          </p:nvPr>
        </p:nvSpPr>
        <p:spPr>
          <a:xfrm>
            <a:off x="397825" y="1533525"/>
            <a:ext cx="8288975" cy="4876800"/>
          </a:xfrm>
        </p:spPr>
        <p:txBody>
          <a:bodyPr>
            <a:normAutofit fontScale="85000" lnSpcReduction="10000"/>
          </a:bodyPr>
          <a:lstStyle/>
          <a:p>
            <a:r>
              <a:rPr lang="en-US" sz="2200" dirty="0" smtClean="0"/>
              <a:t>Differences between Mixer’s murder and the other 6 murders:</a:t>
            </a:r>
          </a:p>
          <a:p>
            <a:pPr lvl="1"/>
            <a:r>
              <a:rPr lang="en-US" sz="1700" dirty="0" smtClean="0">
                <a:latin typeface="Franklin Gothic Book" panose="020B0503020102020204" pitchFamily="34" charset="0"/>
              </a:rPr>
              <a:t>Mixer </a:t>
            </a:r>
            <a:r>
              <a:rPr lang="en-US" sz="1700" dirty="0">
                <a:latin typeface="Franklin Gothic Book" panose="020B0503020102020204" pitchFamily="34" charset="0"/>
              </a:rPr>
              <a:t>was not beaten, stabbed or mutilated in an apparent </a:t>
            </a:r>
            <a:r>
              <a:rPr lang="en-US" sz="1700" dirty="0" smtClean="0">
                <a:latin typeface="Franklin Gothic Book" panose="020B0503020102020204" pitchFamily="34" charset="0"/>
              </a:rPr>
              <a:t>rage, as all other victims were</a:t>
            </a:r>
          </a:p>
          <a:p>
            <a:pPr lvl="1"/>
            <a:r>
              <a:rPr lang="en-US" sz="1700" dirty="0" smtClean="0">
                <a:latin typeface="Franklin Gothic Book" panose="020B0503020102020204" pitchFamily="34" charset="0"/>
              </a:rPr>
              <a:t>Mixer was not sexually assaulted, as most other victims were. However, her </a:t>
            </a:r>
            <a:r>
              <a:rPr lang="en-US" sz="1700" dirty="0">
                <a:latin typeface="Franklin Gothic Book" panose="020B0503020102020204" pitchFamily="34" charset="0"/>
              </a:rPr>
              <a:t>tights had been </a:t>
            </a:r>
            <a:r>
              <a:rPr lang="en-US" sz="1700" dirty="0" smtClean="0">
                <a:latin typeface="Franklin Gothic Book" panose="020B0503020102020204" pitchFamily="34" charset="0"/>
              </a:rPr>
              <a:t>pulled down, which implies a </a:t>
            </a:r>
            <a:r>
              <a:rPr lang="en-US" sz="1700" dirty="0">
                <a:latin typeface="Franklin Gothic Book" panose="020B0503020102020204" pitchFamily="34" charset="0"/>
              </a:rPr>
              <a:t>sexual </a:t>
            </a:r>
            <a:r>
              <a:rPr lang="en-US" sz="1700" dirty="0" smtClean="0">
                <a:latin typeface="Franklin Gothic Book" panose="020B0503020102020204" pitchFamily="34" charset="0"/>
              </a:rPr>
              <a:t>motive; a sanitary napkin was still in place, which might explain why an attempted rape and extreme violence were aborted – Collins was repulsed by </a:t>
            </a:r>
            <a:r>
              <a:rPr lang="en-US" sz="1700" dirty="0" smtClean="0">
                <a:latin typeface="Franklin Gothic Book" panose="020B0503020102020204" pitchFamily="34" charset="0"/>
                <a:hlinkClick r:id="rId3"/>
              </a:rPr>
              <a:t>menstruation</a:t>
            </a:r>
            <a:r>
              <a:rPr lang="en-US" sz="1700" dirty="0" smtClean="0">
                <a:latin typeface="Franklin Gothic Book" panose="020B0503020102020204" pitchFamily="34" charset="0"/>
              </a:rPr>
              <a:t> (</a:t>
            </a:r>
            <a:r>
              <a:rPr lang="en-US" sz="1700" i="1" dirty="0" smtClean="0">
                <a:latin typeface="Franklin Gothic Book" panose="020B0503020102020204" pitchFamily="34" charset="0"/>
              </a:rPr>
              <a:t>Catching Serial Killers</a:t>
            </a:r>
            <a:r>
              <a:rPr lang="en-US" sz="1700" dirty="0" smtClean="0">
                <a:latin typeface="Franklin Gothic Book" panose="020B0503020102020204" pitchFamily="34" charset="0"/>
              </a:rPr>
              <a:t>, p. 48)</a:t>
            </a:r>
            <a:endParaRPr lang="en-US" sz="1700" dirty="0" smtClean="0">
              <a:latin typeface="Franklin Gothic Book" panose="020B0503020102020204" pitchFamily="34" charset="0"/>
            </a:endParaRPr>
          </a:p>
          <a:p>
            <a:pPr lvl="1"/>
            <a:r>
              <a:rPr lang="en-US" sz="1700" dirty="0" smtClean="0">
                <a:latin typeface="Franklin Gothic Book" panose="020B0503020102020204" pitchFamily="34" charset="0"/>
              </a:rPr>
              <a:t>A ruse ("David Johnson") may have been used on Mixer but was not used on the other victims </a:t>
            </a:r>
          </a:p>
          <a:p>
            <a:pPr>
              <a:spcBef>
                <a:spcPts val="1200"/>
              </a:spcBef>
            </a:pPr>
            <a:r>
              <a:rPr lang="en-US" sz="2200" dirty="0"/>
              <a:t>Similarities between Mixer’s murder and the other 6 murders</a:t>
            </a:r>
            <a:r>
              <a:rPr lang="en-US" sz="2200" dirty="0" smtClean="0"/>
              <a:t>:</a:t>
            </a:r>
          </a:p>
          <a:p>
            <a:pPr lvl="1"/>
            <a:r>
              <a:rPr lang="en-US" sz="1700" dirty="0">
                <a:latin typeface="Franklin Gothic Book" panose="020B0503020102020204" pitchFamily="34" charset="0"/>
              </a:rPr>
              <a:t>Mixer was killed in the middle of a serial killer’s murder spree, and her body was found in the </a:t>
            </a:r>
            <a:r>
              <a:rPr lang="en-US" sz="1700" dirty="0" smtClean="0">
                <a:latin typeface="Franklin Gothic Book" panose="020B0503020102020204" pitchFamily="34" charset="0"/>
              </a:rPr>
              <a:t>vicinity </a:t>
            </a:r>
            <a:r>
              <a:rPr lang="en-US" sz="1700" dirty="0">
                <a:latin typeface="Franklin Gothic Book" panose="020B0503020102020204" pitchFamily="34" charset="0"/>
              </a:rPr>
              <a:t>of the other bodies </a:t>
            </a:r>
            <a:endParaRPr lang="en-US" sz="1700" dirty="0" smtClean="0">
              <a:latin typeface="Franklin Gothic Book" panose="020B0503020102020204" pitchFamily="34" charset="0"/>
            </a:endParaRPr>
          </a:p>
          <a:p>
            <a:pPr lvl="1"/>
            <a:r>
              <a:rPr lang="en-US" sz="1700" dirty="0" smtClean="0">
                <a:latin typeface="Franklin Gothic Book" panose="020B0503020102020204" pitchFamily="34" charset="0"/>
              </a:rPr>
              <a:t>Like one other victim, Mixer was shot with a .22 </a:t>
            </a:r>
          </a:p>
          <a:p>
            <a:pPr lvl="1"/>
            <a:r>
              <a:rPr lang="en-US" sz="1700" dirty="0" smtClean="0">
                <a:latin typeface="Franklin Gothic Book" panose="020B0503020102020204" pitchFamily="34" charset="0"/>
              </a:rPr>
              <a:t>Like most of the other victims, she was picked up for a ride near a university union building</a:t>
            </a:r>
          </a:p>
          <a:p>
            <a:pPr lvl="1"/>
            <a:r>
              <a:rPr lang="en-US" sz="1700" dirty="0" smtClean="0">
                <a:latin typeface="Franklin Gothic Book" panose="020B0503020102020204" pitchFamily="34" charset="0"/>
              </a:rPr>
              <a:t>Like several other victims, she had been killed elsewhere and her </a:t>
            </a:r>
            <a:r>
              <a:rPr lang="en-US" sz="1700" dirty="0">
                <a:latin typeface="Franklin Gothic Book" panose="020B0503020102020204" pitchFamily="34" charset="0"/>
              </a:rPr>
              <a:t>body </a:t>
            </a:r>
            <a:r>
              <a:rPr lang="en-US" sz="1700" dirty="0" smtClean="0">
                <a:latin typeface="Franklin Gothic Book" panose="020B0503020102020204" pitchFamily="34" charset="0"/>
              </a:rPr>
              <a:t>dumped, and some </a:t>
            </a:r>
            <a:r>
              <a:rPr lang="en-US" sz="1700" dirty="0">
                <a:latin typeface="Franklin Gothic Book" panose="020B0503020102020204" pitchFamily="34" charset="0"/>
              </a:rPr>
              <a:t>of her clothes were </a:t>
            </a:r>
            <a:r>
              <a:rPr lang="en-US" sz="1700" dirty="0">
                <a:latin typeface="Franklin Gothic Book" panose="020B0503020102020204" pitchFamily="34" charset="0"/>
                <a:hlinkClick r:id="rId4"/>
              </a:rPr>
              <a:t>neatly stacked</a:t>
            </a:r>
            <a:r>
              <a:rPr lang="en-US" sz="1700" dirty="0">
                <a:latin typeface="Franklin Gothic Book" panose="020B0503020102020204" pitchFamily="34" charset="0"/>
              </a:rPr>
              <a:t> </a:t>
            </a:r>
            <a:r>
              <a:rPr lang="en-US" sz="1700" dirty="0" smtClean="0">
                <a:latin typeface="Franklin Gothic Book" panose="020B0503020102020204" pitchFamily="34" charset="0"/>
              </a:rPr>
              <a:t>around her </a:t>
            </a:r>
          </a:p>
          <a:p>
            <a:pPr lvl="1"/>
            <a:r>
              <a:rPr lang="en-US" sz="1700" dirty="0" smtClean="0">
                <a:latin typeface="Franklin Gothic Book" panose="020B0503020102020204" pitchFamily="34" charset="0"/>
              </a:rPr>
              <a:t>Like nearly every other victim, a ligature was tied tightly around </a:t>
            </a:r>
            <a:r>
              <a:rPr lang="en-US" sz="1700" dirty="0">
                <a:latin typeface="Franklin Gothic Book" panose="020B0503020102020204" pitchFamily="34" charset="0"/>
              </a:rPr>
              <a:t>her </a:t>
            </a:r>
            <a:r>
              <a:rPr lang="en-US" sz="1700" dirty="0" smtClean="0">
                <a:latin typeface="Franklin Gothic Book" panose="020B0503020102020204" pitchFamily="34" charset="0"/>
              </a:rPr>
              <a:t>neck</a:t>
            </a:r>
          </a:p>
          <a:p>
            <a:pPr>
              <a:spcBef>
                <a:spcPts val="1200"/>
              </a:spcBef>
            </a:pPr>
            <a:r>
              <a:rPr lang="en-US" sz="2200" dirty="0" smtClean="0"/>
              <a:t>Conclusions</a:t>
            </a:r>
          </a:p>
          <a:p>
            <a:pPr lvl="1">
              <a:spcBef>
                <a:spcPts val="600"/>
              </a:spcBef>
            </a:pPr>
            <a:r>
              <a:rPr lang="en-US" sz="1700" dirty="0" smtClean="0">
                <a:latin typeface="Franklin Gothic Book" panose="020B0503020102020204" pitchFamily="34" charset="0"/>
              </a:rPr>
              <a:t>Given </a:t>
            </a:r>
            <a:r>
              <a:rPr lang="en-US" sz="1700" dirty="0">
                <a:latin typeface="Franklin Gothic Book" panose="020B0503020102020204" pitchFamily="34" charset="0"/>
              </a:rPr>
              <a:t>the </a:t>
            </a:r>
            <a:r>
              <a:rPr lang="en-US" sz="1700" dirty="0" smtClean="0">
                <a:latin typeface="Franklin Gothic Book" panose="020B0503020102020204" pitchFamily="34" charset="0"/>
              </a:rPr>
              <a:t>differences and similarities, the MO, standing alone, </a:t>
            </a:r>
            <a:r>
              <a:rPr lang="en-US" sz="1700" dirty="0">
                <a:latin typeface="Franklin Gothic Book" panose="020B0503020102020204" pitchFamily="34" charset="0"/>
              </a:rPr>
              <a:t>does not conclusively implicate or exonerate </a:t>
            </a:r>
            <a:r>
              <a:rPr lang="en-US" sz="1700" dirty="0" smtClean="0">
                <a:latin typeface="Franklin Gothic Book" panose="020B0503020102020204" pitchFamily="34" charset="0"/>
              </a:rPr>
              <a:t>Collins</a:t>
            </a:r>
          </a:p>
          <a:p>
            <a:pPr lvl="1">
              <a:spcBef>
                <a:spcPts val="600"/>
              </a:spcBef>
            </a:pPr>
            <a:r>
              <a:rPr lang="en-US" sz="1700" dirty="0" smtClean="0">
                <a:latin typeface="Franklin Gothic Book" panose="020B0503020102020204" pitchFamily="34" charset="0"/>
              </a:rPr>
              <a:t>However, the MO does not </a:t>
            </a:r>
            <a:r>
              <a:rPr lang="en-US" sz="1700" i="1" dirty="0" smtClean="0">
                <a:latin typeface="Franklin Gothic Book" panose="020B0503020102020204" pitchFamily="34" charset="0"/>
              </a:rPr>
              <a:t>equally</a:t>
            </a:r>
            <a:r>
              <a:rPr lang="en-US" sz="1700" dirty="0" smtClean="0">
                <a:latin typeface="Franklin Gothic Book" panose="020B0503020102020204" pitchFamily="34" charset="0"/>
              </a:rPr>
              <a:t> implicate Collins and </a:t>
            </a:r>
            <a:r>
              <a:rPr lang="en-US" sz="1700" dirty="0" err="1" smtClean="0">
                <a:latin typeface="Franklin Gothic Book" panose="020B0503020102020204" pitchFamily="34" charset="0"/>
              </a:rPr>
              <a:t>Leiterman</a:t>
            </a:r>
            <a:endParaRPr lang="en-US" sz="1700" dirty="0" smtClean="0">
              <a:latin typeface="Franklin Gothic Book" panose="020B0503020102020204" pitchFamily="34" charset="0"/>
            </a:endParaRPr>
          </a:p>
        </p:txBody>
      </p:sp>
    </p:spTree>
    <p:extLst>
      <p:ext uri="{BB962C8B-B14F-4D97-AF65-F5344CB8AC3E}">
        <p14:creationId xmlns:p14="http://schemas.microsoft.com/office/powerpoint/2010/main" val="192533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The worst known behavior of the two suspects</a:t>
            </a:r>
            <a:endParaRPr lang="en-US" sz="3200" dirty="0"/>
          </a:p>
        </p:txBody>
      </p:sp>
      <p:sp>
        <p:nvSpPr>
          <p:cNvPr id="3" name="Content Placeholder 2"/>
          <p:cNvSpPr>
            <a:spLocks noGrp="1"/>
          </p:cNvSpPr>
          <p:nvPr>
            <p:ph idx="1"/>
          </p:nvPr>
        </p:nvSpPr>
        <p:spPr>
          <a:xfrm>
            <a:off x="457200" y="1533525"/>
            <a:ext cx="8229600" cy="4876800"/>
          </a:xfrm>
        </p:spPr>
        <p:txBody>
          <a:bodyPr>
            <a:normAutofit/>
          </a:bodyPr>
          <a:lstStyle/>
          <a:p>
            <a:pPr>
              <a:spcAft>
                <a:spcPts val="600"/>
              </a:spcAft>
            </a:pPr>
            <a:r>
              <a:rPr lang="en-US" sz="1900" dirty="0" smtClean="0">
                <a:latin typeface="Garamond" panose="02020404030301010803" pitchFamily="18" charset="0"/>
              </a:rPr>
              <a:t>John Norman Collins (by age 22)</a:t>
            </a:r>
          </a:p>
          <a:p>
            <a:pPr lvl="1">
              <a:spcAft>
                <a:spcPts val="600"/>
              </a:spcAft>
            </a:pPr>
            <a:r>
              <a:rPr lang="en-US" sz="1500" dirty="0" smtClean="0">
                <a:latin typeface="Garamond" panose="02020404030301010803" pitchFamily="18" charset="0"/>
              </a:rPr>
              <a:t>Murdered, raped, shot, stabbed and strangled multiple young women</a:t>
            </a:r>
          </a:p>
          <a:p>
            <a:pPr>
              <a:spcBef>
                <a:spcPts val="1200"/>
              </a:spcBef>
              <a:spcAft>
                <a:spcPts val="600"/>
              </a:spcAft>
            </a:pPr>
            <a:r>
              <a:rPr lang="en-US" sz="1900" dirty="0" smtClean="0">
                <a:latin typeface="Garamond" panose="02020404030301010803" pitchFamily="18" charset="0"/>
              </a:rPr>
              <a:t>Gary </a:t>
            </a:r>
            <a:r>
              <a:rPr lang="en-US" sz="1900" dirty="0" err="1" smtClean="0">
                <a:latin typeface="Garamond" panose="02020404030301010803" pitchFamily="18" charset="0"/>
              </a:rPr>
              <a:t>Leiterman</a:t>
            </a:r>
            <a:r>
              <a:rPr lang="en-US" sz="1900" dirty="0" smtClean="0">
                <a:latin typeface="Garamond" panose="02020404030301010803" pitchFamily="18" charset="0"/>
              </a:rPr>
              <a:t> (by age 62)</a:t>
            </a:r>
          </a:p>
          <a:p>
            <a:pPr lvl="1">
              <a:spcAft>
                <a:spcPts val="600"/>
              </a:spcAft>
            </a:pPr>
            <a:r>
              <a:rPr lang="en-US" sz="1500" dirty="0" smtClean="0">
                <a:latin typeface="Garamond" panose="02020404030301010803" pitchFamily="18" charset="0"/>
              </a:rPr>
              <a:t>A search of his home following his arrest yielded two </a:t>
            </a:r>
            <a:r>
              <a:rPr lang="en-US" sz="1500" dirty="0">
                <a:latin typeface="Garamond" panose="02020404030301010803" pitchFamily="18" charset="0"/>
              </a:rPr>
              <a:t>Polaroid photos of </a:t>
            </a:r>
            <a:r>
              <a:rPr lang="en-US" sz="1500" dirty="0" smtClean="0">
                <a:latin typeface="Garamond" panose="02020404030301010803" pitchFamily="18" charset="0"/>
              </a:rPr>
              <a:t>a 16-year-old South Korean girl </a:t>
            </a:r>
            <a:r>
              <a:rPr lang="en-US" sz="1500" dirty="0">
                <a:latin typeface="Garamond" panose="02020404030301010803" pitchFamily="18" charset="0"/>
              </a:rPr>
              <a:t>who </a:t>
            </a:r>
            <a:r>
              <a:rPr lang="en-US" sz="1500" dirty="0" smtClean="0">
                <a:latin typeface="Garamond" panose="02020404030301010803" pitchFamily="18" charset="0"/>
              </a:rPr>
              <a:t>had </a:t>
            </a:r>
            <a:r>
              <a:rPr lang="en-US" sz="1500" dirty="0">
                <a:latin typeface="Garamond" panose="02020404030301010803" pitchFamily="18" charset="0"/>
              </a:rPr>
              <a:t>lived with the </a:t>
            </a:r>
            <a:r>
              <a:rPr lang="en-US" sz="1500" dirty="0" err="1">
                <a:latin typeface="Garamond" panose="02020404030301010803" pitchFamily="18" charset="0"/>
              </a:rPr>
              <a:t>Leitermans</a:t>
            </a:r>
            <a:r>
              <a:rPr lang="en-US" sz="1500" dirty="0">
                <a:latin typeface="Garamond" panose="02020404030301010803" pitchFamily="18" charset="0"/>
              </a:rPr>
              <a:t> as a foreign exchange </a:t>
            </a:r>
            <a:r>
              <a:rPr lang="en-US" sz="1500" dirty="0" smtClean="0">
                <a:latin typeface="Garamond" panose="02020404030301010803" pitchFamily="18" charset="0"/>
              </a:rPr>
              <a:t>student. She appeared to be asleep or unconscious</a:t>
            </a:r>
            <a:r>
              <a:rPr lang="en-US" sz="1500" dirty="0">
                <a:latin typeface="Garamond" panose="02020404030301010803" pitchFamily="18" charset="0"/>
              </a:rPr>
              <a:t>, lying on a bed with her dress pulled above her </a:t>
            </a:r>
            <a:r>
              <a:rPr lang="en-US" sz="1500" dirty="0" smtClean="0">
                <a:latin typeface="Garamond" panose="02020404030301010803" pitchFamily="18" charset="0"/>
              </a:rPr>
              <a:t>head. </a:t>
            </a:r>
            <a:r>
              <a:rPr lang="en-US" sz="1500" dirty="0" err="1" smtClean="0">
                <a:latin typeface="Garamond" panose="02020404030301010803" pitchFamily="18" charset="0"/>
              </a:rPr>
              <a:t>Leiterman</a:t>
            </a:r>
            <a:r>
              <a:rPr lang="en-US" sz="1500" dirty="0" smtClean="0">
                <a:latin typeface="Garamond" panose="02020404030301010803" pitchFamily="18" charset="0"/>
              </a:rPr>
              <a:t> pleaded guilty to possession of child pornography.</a:t>
            </a:r>
          </a:p>
        </p:txBody>
      </p:sp>
      <p:sp>
        <p:nvSpPr>
          <p:cNvPr id="4" name="TextBox 3"/>
          <p:cNvSpPr txBox="1"/>
          <p:nvPr/>
        </p:nvSpPr>
        <p:spPr>
          <a:xfrm>
            <a:off x="1461127" y="4080724"/>
            <a:ext cx="6166249" cy="584775"/>
          </a:xfrm>
          <a:prstGeom prst="rect">
            <a:avLst/>
          </a:prstGeom>
          <a:noFill/>
        </p:spPr>
        <p:txBody>
          <a:bodyPr wrap="square" rtlCol="0">
            <a:spAutoFit/>
          </a:bodyPr>
          <a:lstStyle/>
          <a:p>
            <a:pPr algn="l"/>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Jane Mixer was shot </a:t>
            </a:r>
            <a:r>
              <a:rPr lang="en-US"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and </a:t>
            </a: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strangled, not photographed in the nude without her knowledge</a:t>
            </a:r>
            <a:endParaRPr lang="en-US"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TextBox 5"/>
          <p:cNvSpPr txBox="1"/>
          <p:nvPr/>
        </p:nvSpPr>
        <p:spPr>
          <a:xfrm>
            <a:off x="1470864" y="4775244"/>
            <a:ext cx="6530136" cy="1077218"/>
          </a:xfrm>
          <a:prstGeom prst="rect">
            <a:avLst/>
          </a:prstGeom>
          <a:noFill/>
        </p:spPr>
        <p:txBody>
          <a:bodyPr wrap="square" rtlCol="0">
            <a:spAutoFit/>
          </a:bodyPr>
          <a:lstStyle/>
          <a:p>
            <a:pPr algn="l"/>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Thus, the MO in this case implicates Collins </a:t>
            </a:r>
            <a:r>
              <a:rPr lang="en-US"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 the murder of Jane </a:t>
            </a: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Mixer to a vastly greater degree than it implicates </a:t>
            </a:r>
            <a:r>
              <a:rPr lang="en-US"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Leiterman</a:t>
            </a: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(who had never once even been suspected of committing a violent crime by age 62)</a:t>
            </a:r>
            <a:endParaRPr lang="en-US"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73117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The two matches</a:t>
            </a:r>
            <a:endParaRPr lang="en-US" sz="3600" dirty="0"/>
          </a:p>
        </p:txBody>
      </p:sp>
      <p:sp>
        <p:nvSpPr>
          <p:cNvPr id="3" name="Content Placeholder 2"/>
          <p:cNvSpPr>
            <a:spLocks noGrp="1"/>
          </p:cNvSpPr>
          <p:nvPr>
            <p:ph idx="1"/>
          </p:nvPr>
        </p:nvSpPr>
        <p:spPr>
          <a:xfrm>
            <a:off x="457200" y="1586753"/>
            <a:ext cx="5943600" cy="4724400"/>
          </a:xfrm>
        </p:spPr>
        <p:txBody>
          <a:bodyPr/>
          <a:lstStyle/>
          <a:p>
            <a:r>
              <a:rPr lang="en-US" sz="2200" dirty="0" smtClean="0"/>
              <a:t>John </a:t>
            </a:r>
            <a:r>
              <a:rPr lang="en-US" sz="2200" dirty="0" err="1" smtClean="0"/>
              <a:t>Ruelas</a:t>
            </a:r>
            <a:endParaRPr lang="en-US" sz="2200" dirty="0"/>
          </a:p>
          <a:p>
            <a:pPr lvl="1"/>
            <a:r>
              <a:rPr lang="en-US" sz="1600" dirty="0" smtClean="0"/>
              <a:t>He murdered </a:t>
            </a:r>
            <a:r>
              <a:rPr lang="en-US" sz="1600" dirty="0"/>
              <a:t>his mother in early </a:t>
            </a:r>
            <a:r>
              <a:rPr lang="en-US" sz="1600" dirty="0" smtClean="0"/>
              <a:t>2002 </a:t>
            </a:r>
          </a:p>
          <a:p>
            <a:pPr lvl="1"/>
            <a:r>
              <a:rPr lang="en-US" sz="1600" dirty="0" smtClean="0"/>
              <a:t>A </a:t>
            </a:r>
            <a:r>
              <a:rPr lang="en-US" sz="1600" dirty="0"/>
              <a:t>match to </a:t>
            </a:r>
            <a:r>
              <a:rPr lang="en-US" sz="1600" dirty="0" smtClean="0"/>
              <a:t>DNA from a blood spot taken from Mixer’s hand in 1969 (and analyzed in 2002) occurred </a:t>
            </a:r>
            <a:r>
              <a:rPr lang="en-US" sz="1600" dirty="0"/>
              <a:t>when </a:t>
            </a:r>
            <a:r>
              <a:rPr lang="en-US" sz="1600" dirty="0" err="1" smtClean="0"/>
              <a:t>Ruelas’s</a:t>
            </a:r>
            <a:r>
              <a:rPr lang="en-US" sz="1600" dirty="0" smtClean="0"/>
              <a:t> </a:t>
            </a:r>
            <a:r>
              <a:rPr lang="en-US" sz="1600" dirty="0"/>
              <a:t>DNA </a:t>
            </a:r>
            <a:r>
              <a:rPr lang="en-US" sz="1600" dirty="0" smtClean="0"/>
              <a:t>was </a:t>
            </a:r>
            <a:r>
              <a:rPr lang="en-US" sz="1600" dirty="0"/>
              <a:t>entered </a:t>
            </a:r>
            <a:r>
              <a:rPr lang="en-US" sz="1600" dirty="0" smtClean="0"/>
              <a:t>into the database in </a:t>
            </a:r>
            <a:r>
              <a:rPr lang="en-US" sz="1600" dirty="0"/>
              <a:t>2003</a:t>
            </a:r>
          </a:p>
          <a:p>
            <a:pPr lvl="1"/>
            <a:endParaRPr lang="en-US" sz="1800" dirty="0"/>
          </a:p>
          <a:p>
            <a:pPr>
              <a:spcAft>
                <a:spcPts val="600"/>
              </a:spcAft>
            </a:pPr>
            <a:r>
              <a:rPr lang="en-US" sz="2200" dirty="0" smtClean="0"/>
              <a:t>Gary </a:t>
            </a:r>
            <a:r>
              <a:rPr lang="en-US" sz="2200" dirty="0" err="1" smtClean="0"/>
              <a:t>Leiterman</a:t>
            </a:r>
            <a:endParaRPr lang="en-US" sz="2200" dirty="0" smtClean="0"/>
          </a:p>
          <a:p>
            <a:pPr marL="457200" lvl="2">
              <a:spcAft>
                <a:spcPts val="600"/>
              </a:spcAft>
            </a:pPr>
            <a:r>
              <a:rPr lang="en-US" sz="1600" dirty="0" err="1"/>
              <a:t>Leiterman</a:t>
            </a:r>
            <a:r>
              <a:rPr lang="en-US" sz="1600" dirty="0"/>
              <a:t> forged a prescription </a:t>
            </a:r>
            <a:r>
              <a:rPr lang="en-US" sz="1600" dirty="0" smtClean="0"/>
              <a:t>in </a:t>
            </a:r>
            <a:r>
              <a:rPr lang="en-US" sz="1600" dirty="0"/>
              <a:t>2001 </a:t>
            </a:r>
            <a:r>
              <a:rPr lang="en-US" sz="1600" dirty="0" smtClean="0"/>
              <a:t>after he </a:t>
            </a:r>
            <a:r>
              <a:rPr lang="en-US" sz="1600" dirty="0"/>
              <a:t>had become addicted to </a:t>
            </a:r>
            <a:r>
              <a:rPr lang="en-US" sz="1600" dirty="0" smtClean="0"/>
              <a:t>pain </a:t>
            </a:r>
            <a:r>
              <a:rPr lang="en-US" sz="1600" dirty="0"/>
              <a:t>medication following a bout of kidney stones </a:t>
            </a:r>
            <a:endParaRPr lang="en-US" sz="1600" dirty="0" smtClean="0"/>
          </a:p>
          <a:p>
            <a:pPr marL="457200" lvl="2">
              <a:spcAft>
                <a:spcPts val="600"/>
              </a:spcAft>
            </a:pPr>
            <a:r>
              <a:rPr lang="en-US" sz="1600" dirty="0" smtClean="0"/>
              <a:t>A match </a:t>
            </a:r>
            <a:r>
              <a:rPr lang="en-US" sz="1600" dirty="0"/>
              <a:t>to DNA from </a:t>
            </a:r>
            <a:r>
              <a:rPr lang="en-US" sz="1600" dirty="0" smtClean="0"/>
              <a:t>Mixer’s pantyhose collected in 1969 (and analyzed in 2002) occurred when </a:t>
            </a:r>
            <a:r>
              <a:rPr lang="en-US" sz="1600" dirty="0" err="1" smtClean="0"/>
              <a:t>Leiterman’s</a:t>
            </a:r>
            <a:r>
              <a:rPr lang="en-US" sz="1600" dirty="0" smtClean="0"/>
              <a:t> DNA was entered into the database in 2004</a:t>
            </a: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0008" y="1853189"/>
            <a:ext cx="1706880" cy="128016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6747" y="3909153"/>
            <a:ext cx="1719399" cy="1188720"/>
          </a:xfrm>
          <a:prstGeom prst="rect">
            <a:avLst/>
          </a:prstGeom>
        </p:spPr>
      </p:pic>
    </p:spTree>
    <p:extLst>
      <p:ext uri="{BB962C8B-B14F-4D97-AF65-F5344CB8AC3E}">
        <p14:creationId xmlns:p14="http://schemas.microsoft.com/office/powerpoint/2010/main" val="416505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95300" y="2187530"/>
            <a:ext cx="7148328" cy="2232812"/>
            <a:chOff x="495300" y="2187530"/>
            <a:chExt cx="7148328" cy="2232812"/>
          </a:xfrm>
        </p:grpSpPr>
        <p:sp>
          <p:nvSpPr>
            <p:cNvPr id="4" name="Rectangle 3"/>
            <p:cNvSpPr/>
            <p:nvPr/>
          </p:nvSpPr>
          <p:spPr>
            <a:xfrm>
              <a:off x="5631948" y="3411666"/>
              <a:ext cx="2011680" cy="252028"/>
            </a:xfrm>
            <a:prstGeom prst="rect">
              <a:avLst/>
            </a:prstGeom>
            <a:solidFill>
              <a:srgbClr val="008E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09751" y="3408610"/>
              <a:ext cx="2011680" cy="252028"/>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621439" y="3408610"/>
              <a:ext cx="2011680" cy="252028"/>
            </a:xfrm>
            <a:prstGeom prst="rect">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354805" y="3414340"/>
              <a:ext cx="468052" cy="246221"/>
            </a:xfrm>
            <a:prstGeom prst="rect">
              <a:avLst/>
            </a:prstGeom>
            <a:noFill/>
          </p:spPr>
          <p:txBody>
            <a:bodyPr wrap="square" rtlCol="0">
              <a:spAutoFit/>
            </a:bodyPr>
            <a:lstStyle/>
            <a:p>
              <a:r>
                <a:rPr lang="en-US" sz="1000" dirty="0" smtClean="0">
                  <a:solidFill>
                    <a:schemeClr val="tx1"/>
                  </a:solidFill>
                </a:rPr>
                <a:t>1967</a:t>
              </a:r>
              <a:endParaRPr lang="en-US" sz="1000" dirty="0">
                <a:solidFill>
                  <a:schemeClr val="tx1"/>
                </a:solidFill>
              </a:endParaRPr>
            </a:p>
          </p:txBody>
        </p:sp>
        <p:sp>
          <p:nvSpPr>
            <p:cNvPr id="8" name="TextBox 7"/>
            <p:cNvSpPr txBox="1"/>
            <p:nvPr/>
          </p:nvSpPr>
          <p:spPr>
            <a:xfrm>
              <a:off x="4470584" y="3411666"/>
              <a:ext cx="468052" cy="246221"/>
            </a:xfrm>
            <a:prstGeom prst="rect">
              <a:avLst/>
            </a:prstGeom>
            <a:noFill/>
          </p:spPr>
          <p:txBody>
            <a:bodyPr wrap="square" rtlCol="0">
              <a:spAutoFit/>
            </a:bodyPr>
            <a:lstStyle/>
            <a:p>
              <a:r>
                <a:rPr lang="en-US" sz="1000" dirty="0" smtClean="0">
                  <a:solidFill>
                    <a:schemeClr val="tx1"/>
                  </a:solidFill>
                </a:rPr>
                <a:t>1968</a:t>
              </a:r>
              <a:endParaRPr lang="en-US" sz="1000" dirty="0">
                <a:solidFill>
                  <a:schemeClr val="tx1"/>
                </a:solidFill>
              </a:endParaRPr>
            </a:p>
          </p:txBody>
        </p:sp>
        <p:sp>
          <p:nvSpPr>
            <p:cNvPr id="9" name="TextBox 8"/>
            <p:cNvSpPr txBox="1"/>
            <p:nvPr/>
          </p:nvSpPr>
          <p:spPr>
            <a:xfrm>
              <a:off x="6486808" y="3404351"/>
              <a:ext cx="468052" cy="246221"/>
            </a:xfrm>
            <a:prstGeom prst="rect">
              <a:avLst/>
            </a:prstGeom>
            <a:noFill/>
          </p:spPr>
          <p:txBody>
            <a:bodyPr wrap="square" rtlCol="0">
              <a:spAutoFit/>
            </a:bodyPr>
            <a:lstStyle/>
            <a:p>
              <a:r>
                <a:rPr lang="en-US" sz="1000" dirty="0" smtClean="0">
                  <a:solidFill>
                    <a:schemeClr val="tx1"/>
                  </a:solidFill>
                </a:rPr>
                <a:t>1969</a:t>
              </a:r>
              <a:endParaRPr lang="en-US" sz="1000" dirty="0">
                <a:solidFill>
                  <a:schemeClr val="tx1"/>
                </a:solidFill>
              </a:endParaRPr>
            </a:p>
          </p:txBody>
        </p:sp>
        <p:cxnSp>
          <p:nvCxnSpPr>
            <p:cNvPr id="10" name="Straight Connector 9"/>
            <p:cNvCxnSpPr>
              <a:stCxn id="5" idx="0"/>
            </p:cNvCxnSpPr>
            <p:nvPr/>
          </p:nvCxnSpPr>
          <p:spPr>
            <a:xfrm flipV="1">
              <a:off x="2615591" y="3159638"/>
              <a:ext cx="0" cy="248972"/>
            </a:xfrm>
            <a:prstGeom prst="line">
              <a:avLst/>
            </a:prstGeom>
            <a:ln w="19050">
              <a:solidFill>
                <a:srgbClr val="007FAC"/>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23751" y="2991409"/>
              <a:ext cx="900921" cy="215444"/>
            </a:xfrm>
            <a:prstGeom prst="rect">
              <a:avLst/>
            </a:prstGeom>
            <a:noFill/>
          </p:spPr>
          <p:txBody>
            <a:bodyPr wrap="square" rtlCol="0">
              <a:spAutoFit/>
            </a:bodyPr>
            <a:lstStyle/>
            <a:p>
              <a:r>
                <a:rPr lang="en-US" sz="800" b="1" dirty="0" smtClean="0">
                  <a:solidFill>
                    <a:schemeClr val="tx1"/>
                  </a:solidFill>
                </a:rPr>
                <a:t>Mary Fleszar</a:t>
              </a:r>
              <a:endParaRPr lang="en-US" sz="800" b="1" dirty="0">
                <a:solidFill>
                  <a:schemeClr val="tx1"/>
                </a:solidFill>
              </a:endParaRPr>
            </a:p>
          </p:txBody>
        </p:sp>
        <p:cxnSp>
          <p:nvCxnSpPr>
            <p:cNvPr id="12" name="Straight Connector 11"/>
            <p:cNvCxnSpPr/>
            <p:nvPr/>
          </p:nvCxnSpPr>
          <p:spPr>
            <a:xfrm flipV="1">
              <a:off x="4725981" y="3162694"/>
              <a:ext cx="0" cy="248972"/>
            </a:xfrm>
            <a:prstGeom prst="line">
              <a:avLst/>
            </a:prstGeom>
            <a:ln w="19050">
              <a:solidFill>
                <a:srgbClr val="007FAC"/>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05391" y="2884835"/>
              <a:ext cx="648893" cy="338554"/>
            </a:xfrm>
            <a:prstGeom prst="rect">
              <a:avLst/>
            </a:prstGeom>
            <a:noFill/>
          </p:spPr>
          <p:txBody>
            <a:bodyPr wrap="square" rtlCol="0">
              <a:spAutoFit/>
            </a:bodyPr>
            <a:lstStyle/>
            <a:p>
              <a:r>
                <a:rPr lang="en-US" sz="800" b="1" dirty="0" smtClean="0">
                  <a:solidFill>
                    <a:schemeClr val="tx1"/>
                  </a:solidFill>
                </a:rPr>
                <a:t>Joan Schell</a:t>
              </a:r>
              <a:endParaRPr lang="en-US" sz="800" b="1" dirty="0">
                <a:solidFill>
                  <a:schemeClr val="tx1"/>
                </a:solidFill>
              </a:endParaRPr>
            </a:p>
          </p:txBody>
        </p:sp>
        <p:sp>
          <p:nvSpPr>
            <p:cNvPr id="14" name="TextBox 13"/>
            <p:cNvSpPr txBox="1"/>
            <p:nvPr/>
          </p:nvSpPr>
          <p:spPr>
            <a:xfrm>
              <a:off x="5637073" y="2187530"/>
              <a:ext cx="452258" cy="323165"/>
            </a:xfrm>
            <a:prstGeom prst="rect">
              <a:avLst/>
            </a:prstGeom>
            <a:noFill/>
          </p:spPr>
          <p:txBody>
            <a:bodyPr wrap="square" rtlCol="0">
              <a:spAutoFit/>
            </a:bodyPr>
            <a:lstStyle/>
            <a:p>
              <a:pPr algn="ctr">
                <a:lnSpc>
                  <a:spcPts val="850"/>
                </a:lnSpc>
              </a:pPr>
              <a:r>
                <a:rPr lang="en-US" sz="800" b="1" dirty="0" smtClean="0">
                  <a:solidFill>
                    <a:schemeClr val="tx1"/>
                  </a:solidFill>
                </a:rPr>
                <a:t>Jane Mixer</a:t>
              </a:r>
              <a:endParaRPr lang="en-US" sz="800" b="1" dirty="0">
                <a:solidFill>
                  <a:schemeClr val="tx1"/>
                </a:solidFill>
              </a:endParaRPr>
            </a:p>
          </p:txBody>
        </p:sp>
        <p:cxnSp>
          <p:nvCxnSpPr>
            <p:cNvPr id="15" name="Elbow Connector 14"/>
            <p:cNvCxnSpPr/>
            <p:nvPr/>
          </p:nvCxnSpPr>
          <p:spPr>
            <a:xfrm rot="5400000" flipH="1" flipV="1">
              <a:off x="6127869" y="3067852"/>
              <a:ext cx="403822" cy="280396"/>
            </a:xfrm>
            <a:prstGeom prst="bentConnector3">
              <a:avLst/>
            </a:prstGeom>
            <a:ln w="19050">
              <a:solidFill>
                <a:srgbClr val="007FAC"/>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803855" y="2542882"/>
              <a:ext cx="648893" cy="323165"/>
            </a:xfrm>
            <a:prstGeom prst="rect">
              <a:avLst/>
            </a:prstGeom>
            <a:noFill/>
          </p:spPr>
          <p:txBody>
            <a:bodyPr wrap="square" rtlCol="0">
              <a:spAutoFit/>
            </a:bodyPr>
            <a:lstStyle/>
            <a:p>
              <a:pPr algn="ctr">
                <a:lnSpc>
                  <a:spcPts val="850"/>
                </a:lnSpc>
              </a:pPr>
              <a:r>
                <a:rPr lang="en-US" sz="800" b="1" dirty="0" err="1" smtClean="0">
                  <a:solidFill>
                    <a:schemeClr val="tx1"/>
                  </a:solidFill>
                </a:rPr>
                <a:t>Maralynn</a:t>
              </a:r>
              <a:r>
                <a:rPr lang="en-US" sz="800" b="1" dirty="0" smtClean="0">
                  <a:solidFill>
                    <a:schemeClr val="tx1"/>
                  </a:solidFill>
                </a:rPr>
                <a:t> Skelton</a:t>
              </a:r>
              <a:endParaRPr lang="en-US" sz="800" b="1" dirty="0">
                <a:solidFill>
                  <a:schemeClr val="tx1"/>
                </a:solidFill>
              </a:endParaRPr>
            </a:p>
          </p:txBody>
        </p:sp>
        <p:cxnSp>
          <p:nvCxnSpPr>
            <p:cNvPr id="17" name="Elbow Connector 16"/>
            <p:cNvCxnSpPr/>
            <p:nvPr/>
          </p:nvCxnSpPr>
          <p:spPr>
            <a:xfrm rot="16200000" flipV="1">
              <a:off x="5785426" y="3080010"/>
              <a:ext cx="403822" cy="259490"/>
            </a:xfrm>
            <a:prstGeom prst="bentConnector3">
              <a:avLst/>
            </a:prstGeom>
            <a:ln w="19050">
              <a:solidFill>
                <a:srgbClr val="007FAC"/>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133912" y="2804337"/>
              <a:ext cx="0" cy="605624"/>
            </a:xfrm>
            <a:prstGeom prst="line">
              <a:avLst/>
            </a:prstGeom>
            <a:ln w="19050">
              <a:solidFill>
                <a:srgbClr val="007FAC"/>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156844" y="2742025"/>
              <a:ext cx="648893" cy="323165"/>
            </a:xfrm>
            <a:prstGeom prst="rect">
              <a:avLst/>
            </a:prstGeom>
            <a:noFill/>
          </p:spPr>
          <p:txBody>
            <a:bodyPr wrap="square" rtlCol="0">
              <a:spAutoFit/>
            </a:bodyPr>
            <a:lstStyle/>
            <a:p>
              <a:pPr algn="ctr">
                <a:lnSpc>
                  <a:spcPts val="850"/>
                </a:lnSpc>
              </a:pPr>
              <a:r>
                <a:rPr lang="en-US" sz="800" b="1" dirty="0" smtClean="0">
                  <a:solidFill>
                    <a:schemeClr val="tx1"/>
                  </a:solidFill>
                </a:rPr>
                <a:t>Dawn </a:t>
              </a:r>
              <a:r>
                <a:rPr lang="en-US" sz="800" b="1" dirty="0" err="1" smtClean="0">
                  <a:solidFill>
                    <a:schemeClr val="tx1"/>
                  </a:solidFill>
                </a:rPr>
                <a:t>Basom</a:t>
              </a:r>
              <a:endParaRPr lang="en-US" sz="800" b="1" dirty="0">
                <a:solidFill>
                  <a:schemeClr val="tx1"/>
                </a:solidFill>
              </a:endParaRPr>
            </a:p>
          </p:txBody>
        </p:sp>
        <p:cxnSp>
          <p:nvCxnSpPr>
            <p:cNvPr id="20" name="Straight Connector 19"/>
            <p:cNvCxnSpPr/>
            <p:nvPr/>
          </p:nvCxnSpPr>
          <p:spPr>
            <a:xfrm flipV="1">
              <a:off x="6716825" y="2680234"/>
              <a:ext cx="0" cy="731520"/>
            </a:xfrm>
            <a:prstGeom prst="line">
              <a:avLst/>
            </a:prstGeom>
            <a:ln w="19050">
              <a:solidFill>
                <a:srgbClr val="007FAC"/>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405255" y="2403554"/>
              <a:ext cx="648893" cy="323165"/>
            </a:xfrm>
            <a:prstGeom prst="rect">
              <a:avLst/>
            </a:prstGeom>
            <a:noFill/>
          </p:spPr>
          <p:txBody>
            <a:bodyPr wrap="square" rtlCol="0">
              <a:spAutoFit/>
            </a:bodyPr>
            <a:lstStyle/>
            <a:p>
              <a:pPr algn="ctr">
                <a:lnSpc>
                  <a:spcPts val="850"/>
                </a:lnSpc>
              </a:pPr>
              <a:r>
                <a:rPr lang="en-US" sz="800" b="1" dirty="0" smtClean="0">
                  <a:solidFill>
                    <a:schemeClr val="tx1"/>
                  </a:solidFill>
                </a:rPr>
                <a:t>Alice </a:t>
              </a:r>
              <a:r>
                <a:rPr lang="en-US" sz="800" b="1" dirty="0" err="1" smtClean="0">
                  <a:solidFill>
                    <a:schemeClr val="tx1"/>
                  </a:solidFill>
                </a:rPr>
                <a:t>Kalom</a:t>
              </a:r>
              <a:endParaRPr lang="en-US" sz="800" b="1" dirty="0">
                <a:solidFill>
                  <a:schemeClr val="tx1"/>
                </a:solidFill>
              </a:endParaRPr>
            </a:p>
          </p:txBody>
        </p:sp>
        <p:cxnSp>
          <p:nvCxnSpPr>
            <p:cNvPr id="22" name="Elbow Connector 21"/>
            <p:cNvCxnSpPr/>
            <p:nvPr/>
          </p:nvCxnSpPr>
          <p:spPr>
            <a:xfrm rot="5400000" flipH="1" flipV="1">
              <a:off x="6755024" y="3069557"/>
              <a:ext cx="403822" cy="280396"/>
            </a:xfrm>
            <a:prstGeom prst="bentConnector3">
              <a:avLst/>
            </a:prstGeom>
            <a:ln w="19050">
              <a:solidFill>
                <a:srgbClr val="007FAC"/>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762054" y="2726340"/>
              <a:ext cx="721701" cy="323165"/>
            </a:xfrm>
            <a:prstGeom prst="rect">
              <a:avLst/>
            </a:prstGeom>
            <a:noFill/>
          </p:spPr>
          <p:txBody>
            <a:bodyPr wrap="square" rtlCol="0">
              <a:spAutoFit/>
            </a:bodyPr>
            <a:lstStyle/>
            <a:p>
              <a:pPr algn="ctr">
                <a:lnSpc>
                  <a:spcPts val="850"/>
                </a:lnSpc>
              </a:pPr>
              <a:r>
                <a:rPr lang="en-US" sz="800" b="1" dirty="0" smtClean="0">
                  <a:solidFill>
                    <a:schemeClr val="tx1"/>
                  </a:solidFill>
                </a:rPr>
                <a:t>Karen Sue </a:t>
              </a:r>
              <a:r>
                <a:rPr lang="en-US" sz="800" b="1" dirty="0" err="1" smtClean="0">
                  <a:solidFill>
                    <a:schemeClr val="tx1"/>
                  </a:solidFill>
                </a:rPr>
                <a:t>Beineman</a:t>
              </a:r>
              <a:endParaRPr lang="en-US" sz="800" b="1" dirty="0">
                <a:solidFill>
                  <a:schemeClr val="tx1"/>
                </a:solidFill>
              </a:endParaRPr>
            </a:p>
          </p:txBody>
        </p:sp>
        <p:cxnSp>
          <p:nvCxnSpPr>
            <p:cNvPr id="24" name="Straight Connector 23"/>
            <p:cNvCxnSpPr/>
            <p:nvPr/>
          </p:nvCxnSpPr>
          <p:spPr>
            <a:xfrm flipV="1">
              <a:off x="5857951" y="2462560"/>
              <a:ext cx="0" cy="548640"/>
            </a:xfrm>
            <a:prstGeom prst="line">
              <a:avLst/>
            </a:prstGeom>
            <a:ln w="19050">
              <a:solidFill>
                <a:srgbClr val="007FAC"/>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453862" y="3981760"/>
              <a:ext cx="648893" cy="438582"/>
            </a:xfrm>
            <a:prstGeom prst="rect">
              <a:avLst/>
            </a:prstGeom>
            <a:noFill/>
          </p:spPr>
          <p:txBody>
            <a:bodyPr wrap="square" rtlCol="0">
              <a:spAutoFit/>
            </a:bodyPr>
            <a:lstStyle/>
            <a:p>
              <a:pPr>
                <a:lnSpc>
                  <a:spcPts val="850"/>
                </a:lnSpc>
              </a:pPr>
              <a:r>
                <a:rPr lang="en-US" sz="800" b="1" dirty="0">
                  <a:solidFill>
                    <a:schemeClr val="tx1"/>
                  </a:solidFill>
                </a:rPr>
                <a:t>Roxie Ann Phillips </a:t>
              </a:r>
              <a:endParaRPr lang="en-US" sz="800" b="1" dirty="0" smtClean="0">
                <a:solidFill>
                  <a:schemeClr val="tx1"/>
                </a:solidFill>
              </a:endParaRPr>
            </a:p>
          </p:txBody>
        </p:sp>
        <p:cxnSp>
          <p:nvCxnSpPr>
            <p:cNvPr id="26" name="Straight Connector 25"/>
            <p:cNvCxnSpPr/>
            <p:nvPr/>
          </p:nvCxnSpPr>
          <p:spPr>
            <a:xfrm flipV="1">
              <a:off x="6769369" y="3653061"/>
              <a:ext cx="0" cy="365760"/>
            </a:xfrm>
            <a:prstGeom prst="line">
              <a:avLst/>
            </a:prstGeom>
            <a:ln w="19050">
              <a:solidFill>
                <a:srgbClr val="007FAC"/>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19125" y="3225214"/>
              <a:ext cx="914400" cy="307777"/>
            </a:xfrm>
            <a:prstGeom prst="rect">
              <a:avLst/>
            </a:prstGeom>
            <a:noFill/>
          </p:spPr>
          <p:txBody>
            <a:bodyPr wrap="square" rtlCol="0">
              <a:spAutoFit/>
            </a:bodyPr>
            <a:lstStyle/>
            <a:p>
              <a:pPr algn="l"/>
              <a:r>
                <a:rPr lang="en-US" sz="1400" dirty="0" smtClean="0">
                  <a:solidFill>
                    <a:schemeClr val="tx1"/>
                  </a:solidFill>
                </a:rPr>
                <a:t>Michigan</a:t>
              </a:r>
              <a:endParaRPr lang="en-US" sz="1400" dirty="0">
                <a:solidFill>
                  <a:schemeClr val="tx1"/>
                </a:solidFill>
              </a:endParaRPr>
            </a:p>
          </p:txBody>
        </p:sp>
        <p:sp>
          <p:nvSpPr>
            <p:cNvPr id="28" name="TextBox 27"/>
            <p:cNvSpPr txBox="1"/>
            <p:nvPr/>
          </p:nvSpPr>
          <p:spPr>
            <a:xfrm>
              <a:off x="581025" y="3540323"/>
              <a:ext cx="990600" cy="307777"/>
            </a:xfrm>
            <a:prstGeom prst="rect">
              <a:avLst/>
            </a:prstGeom>
            <a:noFill/>
          </p:spPr>
          <p:txBody>
            <a:bodyPr wrap="square" rtlCol="0">
              <a:spAutoFit/>
            </a:bodyPr>
            <a:lstStyle/>
            <a:p>
              <a:pPr algn="l"/>
              <a:r>
                <a:rPr lang="en-US" sz="1400" dirty="0" smtClean="0">
                  <a:solidFill>
                    <a:schemeClr val="tx1"/>
                  </a:solidFill>
                </a:rPr>
                <a:t>California</a:t>
              </a:r>
              <a:endParaRPr lang="en-US" sz="1400" dirty="0">
                <a:solidFill>
                  <a:schemeClr val="tx1"/>
                </a:solidFill>
              </a:endParaRPr>
            </a:p>
          </p:txBody>
        </p:sp>
        <p:cxnSp>
          <p:nvCxnSpPr>
            <p:cNvPr id="30" name="Straight Connector 29"/>
            <p:cNvCxnSpPr>
              <a:stCxn id="5" idx="1"/>
            </p:cNvCxnSpPr>
            <p:nvPr/>
          </p:nvCxnSpPr>
          <p:spPr>
            <a:xfrm flipH="1">
              <a:off x="495300" y="3534624"/>
              <a:ext cx="111445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Title 1"/>
          <p:cNvSpPr>
            <a:spLocks noGrp="1"/>
          </p:cNvSpPr>
          <p:nvPr>
            <p:ph type="title"/>
          </p:nvPr>
        </p:nvSpPr>
        <p:spPr>
          <a:xfrm>
            <a:off x="457200" y="533400"/>
            <a:ext cx="8229600" cy="990600"/>
          </a:xfrm>
        </p:spPr>
        <p:txBody>
          <a:bodyPr>
            <a:noAutofit/>
          </a:bodyPr>
          <a:lstStyle/>
          <a:p>
            <a:r>
              <a:rPr lang="en-US" sz="2800" dirty="0" smtClean="0"/>
              <a:t>The victims of John Norman Collins</a:t>
            </a:r>
            <a:endParaRPr lang="en-US" sz="2800" dirty="0"/>
          </a:p>
        </p:txBody>
      </p:sp>
      <p:sp>
        <p:nvSpPr>
          <p:cNvPr id="3" name="Oval 2"/>
          <p:cNvSpPr/>
          <p:nvPr/>
        </p:nvSpPr>
        <p:spPr>
          <a:xfrm>
            <a:off x="2133600" y="2981884"/>
            <a:ext cx="991072" cy="2319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419600" y="2904147"/>
            <a:ext cx="595236" cy="2935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557726" y="2200275"/>
            <a:ext cx="595236" cy="2935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5791712" y="2549745"/>
            <a:ext cx="662149" cy="2935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424305" y="2415136"/>
            <a:ext cx="595236" cy="2935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166818" y="2768937"/>
            <a:ext cx="595236" cy="2935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776876" y="2702145"/>
            <a:ext cx="697354" cy="3671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528701" y="2321990"/>
            <a:ext cx="2743200" cy="276999"/>
          </a:xfrm>
          <a:prstGeom prst="rect">
            <a:avLst/>
          </a:prstGeom>
          <a:noFill/>
          <a:ln>
            <a:solidFill>
              <a:srgbClr val="007FAC"/>
            </a:solidFill>
          </a:ln>
        </p:spPr>
        <p:txBody>
          <a:bodyPr wrap="square" rtlCol="0">
            <a:spAutoFit/>
          </a:bodyPr>
          <a:lstStyle/>
          <a:p>
            <a:r>
              <a:rPr lang="en-US" sz="1200" dirty="0" smtClean="0">
                <a:solidFill>
                  <a:schemeClr val="tx1"/>
                </a:solidFill>
              </a:rPr>
              <a:t>The Michigan murders (7 victims)</a:t>
            </a:r>
            <a:endParaRPr lang="en-US" sz="1200" dirty="0">
              <a:solidFill>
                <a:schemeClr val="tx1"/>
              </a:solidFill>
            </a:endParaRPr>
          </a:p>
        </p:txBody>
      </p:sp>
      <p:sp>
        <p:nvSpPr>
          <p:cNvPr id="46" name="Oval 45"/>
          <p:cNvSpPr/>
          <p:nvPr/>
        </p:nvSpPr>
        <p:spPr>
          <a:xfrm>
            <a:off x="6472314" y="3954559"/>
            <a:ext cx="595236" cy="5221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3200400" y="4028846"/>
            <a:ext cx="2917224" cy="1015663"/>
          </a:xfrm>
          <a:prstGeom prst="rect">
            <a:avLst/>
          </a:prstGeom>
          <a:noFill/>
          <a:ln>
            <a:solidFill>
              <a:srgbClr val="007FAC"/>
            </a:solidFill>
          </a:ln>
        </p:spPr>
        <p:txBody>
          <a:bodyPr wrap="square" rtlCol="0">
            <a:spAutoFit/>
          </a:bodyPr>
          <a:lstStyle/>
          <a:p>
            <a:pPr algn="l"/>
            <a:r>
              <a:rPr lang="en-US" sz="1200" dirty="0" smtClean="0">
                <a:solidFill>
                  <a:schemeClr val="tx1"/>
                </a:solidFill>
              </a:rPr>
              <a:t>The California murder (1 victim), committed by Collins during a quick trip to Salinas towards the end of his killing spree. He was indicted in California (but never tried) for this murder, too.</a:t>
            </a:r>
            <a:endParaRPr lang="en-US" sz="1200" dirty="0">
              <a:solidFill>
                <a:schemeClr val="tx1"/>
              </a:solidFill>
            </a:endParaRPr>
          </a:p>
        </p:txBody>
      </p:sp>
    </p:spTree>
    <p:extLst>
      <p:ext uri="{BB962C8B-B14F-4D97-AF65-F5344CB8AC3E}">
        <p14:creationId xmlns:p14="http://schemas.microsoft.com/office/powerpoint/2010/main" val="3719578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9" grpId="0" animBg="1"/>
      <p:bldP spid="40" grpId="0" animBg="1"/>
      <p:bldP spid="41" grpId="0" animBg="1"/>
      <p:bldP spid="42" grpId="0" animBg="1"/>
      <p:bldP spid="43" grpId="0" animBg="1"/>
      <p:bldP spid="44" grpId="0" animBg="1"/>
      <p:bldP spid="45" grpId="0" animBg="1"/>
      <p:bldP spid="46" grpId="0" animBg="1"/>
      <p:bldP spid="5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95300" y="2187530"/>
            <a:ext cx="7148328" cy="2232812"/>
            <a:chOff x="495300" y="2187530"/>
            <a:chExt cx="7148328" cy="2232812"/>
          </a:xfrm>
        </p:grpSpPr>
        <p:sp>
          <p:nvSpPr>
            <p:cNvPr id="4" name="Rectangle 3"/>
            <p:cNvSpPr/>
            <p:nvPr/>
          </p:nvSpPr>
          <p:spPr>
            <a:xfrm>
              <a:off x="5631948" y="3411666"/>
              <a:ext cx="2011680" cy="252028"/>
            </a:xfrm>
            <a:prstGeom prst="rect">
              <a:avLst/>
            </a:prstGeom>
            <a:solidFill>
              <a:srgbClr val="008E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09751" y="3408610"/>
              <a:ext cx="2011680" cy="252028"/>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621439" y="3408610"/>
              <a:ext cx="2011680" cy="252028"/>
            </a:xfrm>
            <a:prstGeom prst="rect">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354805" y="3414340"/>
              <a:ext cx="468052" cy="246221"/>
            </a:xfrm>
            <a:prstGeom prst="rect">
              <a:avLst/>
            </a:prstGeom>
            <a:noFill/>
          </p:spPr>
          <p:txBody>
            <a:bodyPr wrap="square" rtlCol="0">
              <a:spAutoFit/>
            </a:bodyPr>
            <a:lstStyle/>
            <a:p>
              <a:r>
                <a:rPr lang="en-US" sz="1000" dirty="0" smtClean="0">
                  <a:solidFill>
                    <a:schemeClr val="tx1"/>
                  </a:solidFill>
                </a:rPr>
                <a:t>1967</a:t>
              </a:r>
              <a:endParaRPr lang="en-US" sz="1000" dirty="0">
                <a:solidFill>
                  <a:schemeClr val="tx1"/>
                </a:solidFill>
              </a:endParaRPr>
            </a:p>
          </p:txBody>
        </p:sp>
        <p:sp>
          <p:nvSpPr>
            <p:cNvPr id="8" name="TextBox 7"/>
            <p:cNvSpPr txBox="1"/>
            <p:nvPr/>
          </p:nvSpPr>
          <p:spPr>
            <a:xfrm>
              <a:off x="4470584" y="3411666"/>
              <a:ext cx="468052" cy="246221"/>
            </a:xfrm>
            <a:prstGeom prst="rect">
              <a:avLst/>
            </a:prstGeom>
            <a:noFill/>
          </p:spPr>
          <p:txBody>
            <a:bodyPr wrap="square" rtlCol="0">
              <a:spAutoFit/>
            </a:bodyPr>
            <a:lstStyle/>
            <a:p>
              <a:r>
                <a:rPr lang="en-US" sz="1000" dirty="0" smtClean="0">
                  <a:solidFill>
                    <a:schemeClr val="tx1"/>
                  </a:solidFill>
                </a:rPr>
                <a:t>1968</a:t>
              </a:r>
              <a:endParaRPr lang="en-US" sz="1000" dirty="0">
                <a:solidFill>
                  <a:schemeClr val="tx1"/>
                </a:solidFill>
              </a:endParaRPr>
            </a:p>
          </p:txBody>
        </p:sp>
        <p:sp>
          <p:nvSpPr>
            <p:cNvPr id="9" name="TextBox 8"/>
            <p:cNvSpPr txBox="1"/>
            <p:nvPr/>
          </p:nvSpPr>
          <p:spPr>
            <a:xfrm>
              <a:off x="6486808" y="3404351"/>
              <a:ext cx="468052" cy="246221"/>
            </a:xfrm>
            <a:prstGeom prst="rect">
              <a:avLst/>
            </a:prstGeom>
            <a:noFill/>
          </p:spPr>
          <p:txBody>
            <a:bodyPr wrap="square" rtlCol="0">
              <a:spAutoFit/>
            </a:bodyPr>
            <a:lstStyle/>
            <a:p>
              <a:r>
                <a:rPr lang="en-US" sz="1000" dirty="0" smtClean="0">
                  <a:solidFill>
                    <a:schemeClr val="tx1"/>
                  </a:solidFill>
                </a:rPr>
                <a:t>1969</a:t>
              </a:r>
              <a:endParaRPr lang="en-US" sz="1000" dirty="0">
                <a:solidFill>
                  <a:schemeClr val="tx1"/>
                </a:solidFill>
              </a:endParaRPr>
            </a:p>
          </p:txBody>
        </p:sp>
        <p:cxnSp>
          <p:nvCxnSpPr>
            <p:cNvPr id="10" name="Straight Connector 9"/>
            <p:cNvCxnSpPr>
              <a:stCxn id="5" idx="0"/>
            </p:cNvCxnSpPr>
            <p:nvPr/>
          </p:nvCxnSpPr>
          <p:spPr>
            <a:xfrm flipV="1">
              <a:off x="2615591" y="3159638"/>
              <a:ext cx="0" cy="248972"/>
            </a:xfrm>
            <a:prstGeom prst="line">
              <a:avLst/>
            </a:prstGeom>
            <a:ln w="19050">
              <a:solidFill>
                <a:srgbClr val="007FAC"/>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23751" y="2991409"/>
              <a:ext cx="900921" cy="215444"/>
            </a:xfrm>
            <a:prstGeom prst="rect">
              <a:avLst/>
            </a:prstGeom>
            <a:noFill/>
          </p:spPr>
          <p:txBody>
            <a:bodyPr wrap="square" rtlCol="0">
              <a:spAutoFit/>
            </a:bodyPr>
            <a:lstStyle/>
            <a:p>
              <a:r>
                <a:rPr lang="en-US" sz="800" b="1" dirty="0" smtClean="0">
                  <a:solidFill>
                    <a:schemeClr val="tx1"/>
                  </a:solidFill>
                </a:rPr>
                <a:t>Mary Fleszar</a:t>
              </a:r>
              <a:endParaRPr lang="en-US" sz="800" b="1" dirty="0">
                <a:solidFill>
                  <a:schemeClr val="tx1"/>
                </a:solidFill>
              </a:endParaRPr>
            </a:p>
          </p:txBody>
        </p:sp>
        <p:cxnSp>
          <p:nvCxnSpPr>
            <p:cNvPr id="12" name="Straight Connector 11"/>
            <p:cNvCxnSpPr/>
            <p:nvPr/>
          </p:nvCxnSpPr>
          <p:spPr>
            <a:xfrm flipV="1">
              <a:off x="4725981" y="3162694"/>
              <a:ext cx="0" cy="248972"/>
            </a:xfrm>
            <a:prstGeom prst="line">
              <a:avLst/>
            </a:prstGeom>
            <a:ln w="19050">
              <a:solidFill>
                <a:srgbClr val="007FAC"/>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05391" y="2884835"/>
              <a:ext cx="648893" cy="338554"/>
            </a:xfrm>
            <a:prstGeom prst="rect">
              <a:avLst/>
            </a:prstGeom>
            <a:noFill/>
          </p:spPr>
          <p:txBody>
            <a:bodyPr wrap="square" rtlCol="0">
              <a:spAutoFit/>
            </a:bodyPr>
            <a:lstStyle/>
            <a:p>
              <a:r>
                <a:rPr lang="en-US" sz="800" b="1" dirty="0" smtClean="0">
                  <a:solidFill>
                    <a:schemeClr val="tx1"/>
                  </a:solidFill>
                </a:rPr>
                <a:t>Joan Schell</a:t>
              </a:r>
              <a:endParaRPr lang="en-US" sz="800" b="1" dirty="0">
                <a:solidFill>
                  <a:schemeClr val="tx1"/>
                </a:solidFill>
              </a:endParaRPr>
            </a:p>
          </p:txBody>
        </p:sp>
        <p:sp>
          <p:nvSpPr>
            <p:cNvPr id="14" name="TextBox 13"/>
            <p:cNvSpPr txBox="1"/>
            <p:nvPr/>
          </p:nvSpPr>
          <p:spPr>
            <a:xfrm>
              <a:off x="5637073" y="2187530"/>
              <a:ext cx="452258" cy="323165"/>
            </a:xfrm>
            <a:prstGeom prst="rect">
              <a:avLst/>
            </a:prstGeom>
            <a:noFill/>
          </p:spPr>
          <p:txBody>
            <a:bodyPr wrap="square" rtlCol="0">
              <a:spAutoFit/>
            </a:bodyPr>
            <a:lstStyle/>
            <a:p>
              <a:pPr algn="ctr">
                <a:lnSpc>
                  <a:spcPts val="850"/>
                </a:lnSpc>
              </a:pPr>
              <a:r>
                <a:rPr lang="en-US" sz="800" b="1" dirty="0" smtClean="0">
                  <a:solidFill>
                    <a:schemeClr val="tx1"/>
                  </a:solidFill>
                </a:rPr>
                <a:t>Jane Mixer</a:t>
              </a:r>
              <a:endParaRPr lang="en-US" sz="800" b="1" dirty="0">
                <a:solidFill>
                  <a:schemeClr val="tx1"/>
                </a:solidFill>
              </a:endParaRPr>
            </a:p>
          </p:txBody>
        </p:sp>
        <p:cxnSp>
          <p:nvCxnSpPr>
            <p:cNvPr id="15" name="Elbow Connector 14"/>
            <p:cNvCxnSpPr/>
            <p:nvPr/>
          </p:nvCxnSpPr>
          <p:spPr>
            <a:xfrm rot="5400000" flipH="1" flipV="1">
              <a:off x="6127869" y="3067852"/>
              <a:ext cx="403822" cy="280396"/>
            </a:xfrm>
            <a:prstGeom prst="bentConnector3">
              <a:avLst/>
            </a:prstGeom>
            <a:ln w="19050">
              <a:solidFill>
                <a:srgbClr val="007FAC"/>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803855" y="2542882"/>
              <a:ext cx="648893" cy="323165"/>
            </a:xfrm>
            <a:prstGeom prst="rect">
              <a:avLst/>
            </a:prstGeom>
            <a:noFill/>
          </p:spPr>
          <p:txBody>
            <a:bodyPr wrap="square" rtlCol="0">
              <a:spAutoFit/>
            </a:bodyPr>
            <a:lstStyle/>
            <a:p>
              <a:pPr algn="ctr">
                <a:lnSpc>
                  <a:spcPts val="850"/>
                </a:lnSpc>
              </a:pPr>
              <a:r>
                <a:rPr lang="en-US" sz="800" b="1" dirty="0" err="1" smtClean="0">
                  <a:solidFill>
                    <a:schemeClr val="tx1"/>
                  </a:solidFill>
                </a:rPr>
                <a:t>Maralynn</a:t>
              </a:r>
              <a:r>
                <a:rPr lang="en-US" sz="800" b="1" dirty="0" smtClean="0">
                  <a:solidFill>
                    <a:schemeClr val="tx1"/>
                  </a:solidFill>
                </a:rPr>
                <a:t> Skelton</a:t>
              </a:r>
              <a:endParaRPr lang="en-US" sz="800" b="1" dirty="0">
                <a:solidFill>
                  <a:schemeClr val="tx1"/>
                </a:solidFill>
              </a:endParaRPr>
            </a:p>
          </p:txBody>
        </p:sp>
        <p:cxnSp>
          <p:nvCxnSpPr>
            <p:cNvPr id="17" name="Elbow Connector 16"/>
            <p:cNvCxnSpPr/>
            <p:nvPr/>
          </p:nvCxnSpPr>
          <p:spPr>
            <a:xfrm rot="16200000" flipV="1">
              <a:off x="5785426" y="3080010"/>
              <a:ext cx="403822" cy="259490"/>
            </a:xfrm>
            <a:prstGeom prst="bentConnector3">
              <a:avLst/>
            </a:prstGeom>
            <a:ln w="19050">
              <a:solidFill>
                <a:srgbClr val="007FAC"/>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133912" y="2804337"/>
              <a:ext cx="0" cy="605624"/>
            </a:xfrm>
            <a:prstGeom prst="line">
              <a:avLst/>
            </a:prstGeom>
            <a:ln w="19050">
              <a:solidFill>
                <a:srgbClr val="007FAC"/>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156844" y="2742025"/>
              <a:ext cx="648893" cy="323165"/>
            </a:xfrm>
            <a:prstGeom prst="rect">
              <a:avLst/>
            </a:prstGeom>
            <a:noFill/>
          </p:spPr>
          <p:txBody>
            <a:bodyPr wrap="square" rtlCol="0">
              <a:spAutoFit/>
            </a:bodyPr>
            <a:lstStyle/>
            <a:p>
              <a:pPr algn="ctr">
                <a:lnSpc>
                  <a:spcPts val="850"/>
                </a:lnSpc>
              </a:pPr>
              <a:r>
                <a:rPr lang="en-US" sz="800" b="1" dirty="0" smtClean="0">
                  <a:solidFill>
                    <a:schemeClr val="tx1"/>
                  </a:solidFill>
                </a:rPr>
                <a:t>Dawn </a:t>
              </a:r>
              <a:r>
                <a:rPr lang="en-US" sz="800" b="1" dirty="0" err="1" smtClean="0">
                  <a:solidFill>
                    <a:schemeClr val="tx1"/>
                  </a:solidFill>
                </a:rPr>
                <a:t>Basom</a:t>
              </a:r>
              <a:endParaRPr lang="en-US" sz="800" b="1" dirty="0">
                <a:solidFill>
                  <a:schemeClr val="tx1"/>
                </a:solidFill>
              </a:endParaRPr>
            </a:p>
          </p:txBody>
        </p:sp>
        <p:cxnSp>
          <p:nvCxnSpPr>
            <p:cNvPr id="20" name="Straight Connector 19"/>
            <p:cNvCxnSpPr/>
            <p:nvPr/>
          </p:nvCxnSpPr>
          <p:spPr>
            <a:xfrm flipV="1">
              <a:off x="6716825" y="2680234"/>
              <a:ext cx="0" cy="731520"/>
            </a:xfrm>
            <a:prstGeom prst="line">
              <a:avLst/>
            </a:prstGeom>
            <a:ln w="19050">
              <a:solidFill>
                <a:srgbClr val="007FAC"/>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405255" y="2403554"/>
              <a:ext cx="648893" cy="323165"/>
            </a:xfrm>
            <a:prstGeom prst="rect">
              <a:avLst/>
            </a:prstGeom>
            <a:noFill/>
          </p:spPr>
          <p:txBody>
            <a:bodyPr wrap="square" rtlCol="0">
              <a:spAutoFit/>
            </a:bodyPr>
            <a:lstStyle/>
            <a:p>
              <a:pPr algn="ctr">
                <a:lnSpc>
                  <a:spcPts val="850"/>
                </a:lnSpc>
              </a:pPr>
              <a:r>
                <a:rPr lang="en-US" sz="800" b="1" dirty="0" smtClean="0">
                  <a:solidFill>
                    <a:schemeClr val="tx1"/>
                  </a:solidFill>
                </a:rPr>
                <a:t>Alice </a:t>
              </a:r>
              <a:r>
                <a:rPr lang="en-US" sz="800" b="1" dirty="0" err="1" smtClean="0">
                  <a:solidFill>
                    <a:schemeClr val="tx1"/>
                  </a:solidFill>
                </a:rPr>
                <a:t>Kalom</a:t>
              </a:r>
              <a:endParaRPr lang="en-US" sz="800" b="1" dirty="0">
                <a:solidFill>
                  <a:schemeClr val="tx1"/>
                </a:solidFill>
              </a:endParaRPr>
            </a:p>
          </p:txBody>
        </p:sp>
        <p:cxnSp>
          <p:nvCxnSpPr>
            <p:cNvPr id="22" name="Elbow Connector 21"/>
            <p:cNvCxnSpPr/>
            <p:nvPr/>
          </p:nvCxnSpPr>
          <p:spPr>
            <a:xfrm rot="5400000" flipH="1" flipV="1">
              <a:off x="6755024" y="3069557"/>
              <a:ext cx="403822" cy="280396"/>
            </a:xfrm>
            <a:prstGeom prst="bentConnector3">
              <a:avLst/>
            </a:prstGeom>
            <a:ln w="19050">
              <a:solidFill>
                <a:srgbClr val="007FAC"/>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762054" y="2726340"/>
              <a:ext cx="721701" cy="323165"/>
            </a:xfrm>
            <a:prstGeom prst="rect">
              <a:avLst/>
            </a:prstGeom>
            <a:noFill/>
          </p:spPr>
          <p:txBody>
            <a:bodyPr wrap="square" rtlCol="0">
              <a:spAutoFit/>
            </a:bodyPr>
            <a:lstStyle/>
            <a:p>
              <a:pPr algn="ctr">
                <a:lnSpc>
                  <a:spcPts val="850"/>
                </a:lnSpc>
              </a:pPr>
              <a:r>
                <a:rPr lang="en-US" sz="800" b="1" dirty="0" smtClean="0">
                  <a:solidFill>
                    <a:schemeClr val="tx1"/>
                  </a:solidFill>
                </a:rPr>
                <a:t>Karen Sue </a:t>
              </a:r>
              <a:r>
                <a:rPr lang="en-US" sz="800" b="1" dirty="0" err="1" smtClean="0">
                  <a:solidFill>
                    <a:schemeClr val="tx1"/>
                  </a:solidFill>
                </a:rPr>
                <a:t>Beineman</a:t>
              </a:r>
              <a:endParaRPr lang="en-US" sz="800" b="1" dirty="0">
                <a:solidFill>
                  <a:schemeClr val="tx1"/>
                </a:solidFill>
              </a:endParaRPr>
            </a:p>
          </p:txBody>
        </p:sp>
        <p:cxnSp>
          <p:nvCxnSpPr>
            <p:cNvPr id="24" name="Straight Connector 23"/>
            <p:cNvCxnSpPr/>
            <p:nvPr/>
          </p:nvCxnSpPr>
          <p:spPr>
            <a:xfrm flipV="1">
              <a:off x="5857951" y="2462560"/>
              <a:ext cx="0" cy="548640"/>
            </a:xfrm>
            <a:prstGeom prst="line">
              <a:avLst/>
            </a:prstGeom>
            <a:ln w="19050">
              <a:solidFill>
                <a:srgbClr val="007FAC"/>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453862" y="3981760"/>
              <a:ext cx="648893" cy="438582"/>
            </a:xfrm>
            <a:prstGeom prst="rect">
              <a:avLst/>
            </a:prstGeom>
            <a:noFill/>
          </p:spPr>
          <p:txBody>
            <a:bodyPr wrap="square" rtlCol="0">
              <a:spAutoFit/>
            </a:bodyPr>
            <a:lstStyle/>
            <a:p>
              <a:pPr>
                <a:lnSpc>
                  <a:spcPts val="850"/>
                </a:lnSpc>
              </a:pPr>
              <a:r>
                <a:rPr lang="en-US" sz="800" b="1" dirty="0">
                  <a:solidFill>
                    <a:schemeClr val="tx1"/>
                  </a:solidFill>
                </a:rPr>
                <a:t>Roxie Ann Phillips </a:t>
              </a:r>
              <a:endParaRPr lang="en-US" sz="800" b="1" dirty="0" smtClean="0">
                <a:solidFill>
                  <a:schemeClr val="tx1"/>
                </a:solidFill>
              </a:endParaRPr>
            </a:p>
          </p:txBody>
        </p:sp>
        <p:cxnSp>
          <p:nvCxnSpPr>
            <p:cNvPr id="26" name="Straight Connector 25"/>
            <p:cNvCxnSpPr/>
            <p:nvPr/>
          </p:nvCxnSpPr>
          <p:spPr>
            <a:xfrm flipV="1">
              <a:off x="6769369" y="3653061"/>
              <a:ext cx="0" cy="365760"/>
            </a:xfrm>
            <a:prstGeom prst="line">
              <a:avLst/>
            </a:prstGeom>
            <a:ln w="19050">
              <a:solidFill>
                <a:srgbClr val="007FAC"/>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19125" y="3225214"/>
              <a:ext cx="914400" cy="307777"/>
            </a:xfrm>
            <a:prstGeom prst="rect">
              <a:avLst/>
            </a:prstGeom>
            <a:noFill/>
          </p:spPr>
          <p:txBody>
            <a:bodyPr wrap="square" rtlCol="0">
              <a:spAutoFit/>
            </a:bodyPr>
            <a:lstStyle/>
            <a:p>
              <a:pPr algn="l"/>
              <a:r>
                <a:rPr lang="en-US" sz="1400" dirty="0" smtClean="0">
                  <a:solidFill>
                    <a:schemeClr val="tx1"/>
                  </a:solidFill>
                </a:rPr>
                <a:t>Michigan</a:t>
              </a:r>
              <a:endParaRPr lang="en-US" sz="1400" dirty="0">
                <a:solidFill>
                  <a:schemeClr val="tx1"/>
                </a:solidFill>
              </a:endParaRPr>
            </a:p>
          </p:txBody>
        </p:sp>
        <p:sp>
          <p:nvSpPr>
            <p:cNvPr id="28" name="TextBox 27"/>
            <p:cNvSpPr txBox="1"/>
            <p:nvPr/>
          </p:nvSpPr>
          <p:spPr>
            <a:xfrm>
              <a:off x="581025" y="3540323"/>
              <a:ext cx="990600" cy="307777"/>
            </a:xfrm>
            <a:prstGeom prst="rect">
              <a:avLst/>
            </a:prstGeom>
            <a:noFill/>
          </p:spPr>
          <p:txBody>
            <a:bodyPr wrap="square" rtlCol="0">
              <a:spAutoFit/>
            </a:bodyPr>
            <a:lstStyle/>
            <a:p>
              <a:pPr algn="l"/>
              <a:r>
                <a:rPr lang="en-US" sz="1400" dirty="0" smtClean="0">
                  <a:solidFill>
                    <a:schemeClr val="tx1"/>
                  </a:solidFill>
                </a:rPr>
                <a:t>California</a:t>
              </a:r>
              <a:endParaRPr lang="en-US" sz="1400" dirty="0">
                <a:solidFill>
                  <a:schemeClr val="tx1"/>
                </a:solidFill>
              </a:endParaRPr>
            </a:p>
          </p:txBody>
        </p:sp>
        <p:cxnSp>
          <p:nvCxnSpPr>
            <p:cNvPr id="30" name="Straight Connector 29"/>
            <p:cNvCxnSpPr>
              <a:stCxn id="5" idx="1"/>
            </p:cNvCxnSpPr>
            <p:nvPr/>
          </p:nvCxnSpPr>
          <p:spPr>
            <a:xfrm flipH="1">
              <a:off x="495300" y="3534624"/>
              <a:ext cx="111445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4594303" y="1562250"/>
            <a:ext cx="1074018" cy="400110"/>
          </a:xfrm>
          <a:prstGeom prst="rect">
            <a:avLst/>
          </a:prstGeom>
          <a:noFill/>
          <a:ln>
            <a:solidFill>
              <a:srgbClr val="007FAC"/>
            </a:solidFill>
          </a:ln>
        </p:spPr>
        <p:txBody>
          <a:bodyPr wrap="square" rtlCol="0">
            <a:spAutoFit/>
          </a:bodyPr>
          <a:lstStyle/>
          <a:p>
            <a:r>
              <a:rPr lang="en-US" sz="1000" dirty="0" smtClean="0">
                <a:solidFill>
                  <a:schemeClr val="tx1"/>
                </a:solidFill>
              </a:rPr>
              <a:t>Disappeared March 20, 1969</a:t>
            </a:r>
            <a:endParaRPr lang="en-US" sz="1000" dirty="0">
              <a:solidFill>
                <a:schemeClr val="tx1"/>
              </a:solidFill>
            </a:endParaRPr>
          </a:p>
        </p:txBody>
      </p:sp>
      <p:sp>
        <p:nvSpPr>
          <p:cNvPr id="32" name="TextBox 31"/>
          <p:cNvSpPr txBox="1"/>
          <p:nvPr/>
        </p:nvSpPr>
        <p:spPr>
          <a:xfrm>
            <a:off x="6273678" y="1562220"/>
            <a:ext cx="1074018" cy="400110"/>
          </a:xfrm>
          <a:prstGeom prst="rect">
            <a:avLst/>
          </a:prstGeom>
          <a:noFill/>
          <a:ln>
            <a:solidFill>
              <a:srgbClr val="007FAC"/>
            </a:solidFill>
          </a:ln>
        </p:spPr>
        <p:txBody>
          <a:bodyPr wrap="square" rtlCol="0">
            <a:spAutoFit/>
          </a:bodyPr>
          <a:lstStyle/>
          <a:p>
            <a:r>
              <a:rPr lang="en-US" sz="1000" dirty="0" smtClean="0">
                <a:solidFill>
                  <a:schemeClr val="tx1"/>
                </a:solidFill>
              </a:rPr>
              <a:t>Disappeared March 24, 1969</a:t>
            </a:r>
            <a:endParaRPr lang="en-US" sz="1000" dirty="0">
              <a:solidFill>
                <a:schemeClr val="tx1"/>
              </a:solidFill>
            </a:endParaRPr>
          </a:p>
        </p:txBody>
      </p:sp>
      <p:cxnSp>
        <p:nvCxnSpPr>
          <p:cNvPr id="34" name="Straight Arrow Connector 33"/>
          <p:cNvCxnSpPr/>
          <p:nvPr/>
        </p:nvCxnSpPr>
        <p:spPr>
          <a:xfrm>
            <a:off x="5668321" y="1962330"/>
            <a:ext cx="135534" cy="276045"/>
          </a:xfrm>
          <a:prstGeom prst="straightConnector1">
            <a:avLst/>
          </a:prstGeom>
          <a:ln>
            <a:solidFill>
              <a:srgbClr val="007FAC"/>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137828" y="1962330"/>
            <a:ext cx="135850" cy="640080"/>
          </a:xfrm>
          <a:prstGeom prst="straightConnector1">
            <a:avLst/>
          </a:prstGeom>
          <a:ln>
            <a:solidFill>
              <a:srgbClr val="007FAC"/>
            </a:solidFill>
            <a:tailEnd type="arrow"/>
          </a:ln>
        </p:spPr>
        <p:style>
          <a:lnRef idx="1">
            <a:schemeClr val="accent1"/>
          </a:lnRef>
          <a:fillRef idx="0">
            <a:schemeClr val="accent1"/>
          </a:fillRef>
          <a:effectRef idx="0">
            <a:schemeClr val="accent1"/>
          </a:effectRef>
          <a:fontRef idx="minor">
            <a:schemeClr val="tx1"/>
          </a:fontRef>
        </p:style>
      </p:cxnSp>
      <p:sp>
        <p:nvSpPr>
          <p:cNvPr id="37" name="Title 1"/>
          <p:cNvSpPr>
            <a:spLocks noGrp="1"/>
          </p:cNvSpPr>
          <p:nvPr>
            <p:ph type="title"/>
          </p:nvPr>
        </p:nvSpPr>
        <p:spPr>
          <a:xfrm>
            <a:off x="457200" y="533400"/>
            <a:ext cx="8229600" cy="990600"/>
          </a:xfrm>
        </p:spPr>
        <p:txBody>
          <a:bodyPr>
            <a:noAutofit/>
          </a:bodyPr>
          <a:lstStyle/>
          <a:p>
            <a:r>
              <a:rPr lang="en-US" sz="2800" dirty="0" smtClean="0"/>
              <a:t>The victims of John Norman Collins</a:t>
            </a:r>
            <a:endParaRPr lang="en-US" sz="2800" dirty="0"/>
          </a:p>
        </p:txBody>
      </p:sp>
    </p:spTree>
    <p:extLst>
      <p:ext uri="{BB962C8B-B14F-4D97-AF65-F5344CB8AC3E}">
        <p14:creationId xmlns:p14="http://schemas.microsoft.com/office/powerpoint/2010/main" val="260252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Which theory is more believable?</a:t>
            </a:r>
            <a:endParaRPr lang="en-US" sz="3200" dirty="0"/>
          </a:p>
        </p:txBody>
      </p:sp>
      <p:sp>
        <p:nvSpPr>
          <p:cNvPr id="3" name="Content Placeholder 2"/>
          <p:cNvSpPr>
            <a:spLocks noGrp="1"/>
          </p:cNvSpPr>
          <p:nvPr>
            <p:ph idx="1"/>
          </p:nvPr>
        </p:nvSpPr>
        <p:spPr>
          <a:xfrm>
            <a:off x="457200" y="1533525"/>
            <a:ext cx="8229600" cy="4876800"/>
          </a:xfrm>
        </p:spPr>
        <p:txBody>
          <a:bodyPr>
            <a:normAutofit/>
          </a:bodyPr>
          <a:lstStyle/>
          <a:p>
            <a:pPr>
              <a:spcAft>
                <a:spcPts val="1800"/>
              </a:spcAft>
            </a:pPr>
            <a:r>
              <a:rPr lang="en-US" sz="1900" dirty="0" smtClean="0">
                <a:latin typeface="Garamond" panose="02020404030301010803" pitchFamily="18" charset="0"/>
              </a:rPr>
              <a:t>The defense’s theory that serial killer John Norman Collins murdered </a:t>
            </a:r>
            <a:r>
              <a:rPr lang="en-US" sz="1900" dirty="0">
                <a:latin typeface="Garamond" panose="02020404030301010803" pitchFamily="18" charset="0"/>
              </a:rPr>
              <a:t>Jane Mixer </a:t>
            </a:r>
            <a:r>
              <a:rPr lang="en-US" sz="1900" dirty="0" smtClean="0">
                <a:latin typeface="Garamond" panose="02020404030301010803" pitchFamily="18" charset="0"/>
              </a:rPr>
              <a:t>requires one to believe that DNA contamination occurred in the Michigan State Crime Lab in early 2002 (even though the contaminating event was not recorded by lab technicians at the time) – thereby explaining how a 4-year-old was also improbably implicated in the murder – but does </a:t>
            </a:r>
            <a:r>
              <a:rPr lang="en-US" sz="1900" dirty="0">
                <a:latin typeface="Garamond" panose="02020404030301010803" pitchFamily="18" charset="0"/>
              </a:rPr>
              <a:t>not require </a:t>
            </a:r>
            <a:r>
              <a:rPr lang="en-US" sz="1900" dirty="0" smtClean="0">
                <a:latin typeface="Garamond" panose="02020404030301010803" pitchFamily="18" charset="0"/>
              </a:rPr>
              <a:t>one to believe that a </a:t>
            </a:r>
            <a:r>
              <a:rPr lang="en-US" sz="1900" dirty="0">
                <a:latin typeface="Garamond" panose="02020404030301010803" pitchFamily="18" charset="0"/>
              </a:rPr>
              <a:t>remarkable </a:t>
            </a:r>
            <a:r>
              <a:rPr lang="en-US" sz="1900" dirty="0" smtClean="0">
                <a:latin typeface="Garamond" panose="02020404030301010803" pitchFamily="18" charset="0"/>
              </a:rPr>
              <a:t>series </a:t>
            </a:r>
            <a:r>
              <a:rPr lang="en-US" sz="1900" dirty="0">
                <a:latin typeface="Garamond" panose="02020404030301010803" pitchFamily="18" charset="0"/>
              </a:rPr>
              <a:t>of </a:t>
            </a:r>
            <a:r>
              <a:rPr lang="en-US" sz="1900" dirty="0" smtClean="0">
                <a:latin typeface="Garamond" panose="02020404030301010803" pitchFamily="18" charset="0"/>
              </a:rPr>
              <a:t>unlikely coincidences also occurred</a:t>
            </a:r>
          </a:p>
          <a:p>
            <a:pPr>
              <a:spcAft>
                <a:spcPts val="600"/>
              </a:spcAft>
            </a:pPr>
            <a:r>
              <a:rPr lang="en-US" sz="1900" dirty="0">
                <a:latin typeface="Garamond" panose="02020404030301010803" pitchFamily="18" charset="0"/>
              </a:rPr>
              <a:t>By contrast, the prosecution’s theory that </a:t>
            </a:r>
            <a:r>
              <a:rPr lang="en-US" sz="1900" dirty="0" err="1">
                <a:latin typeface="Garamond" panose="02020404030301010803" pitchFamily="18" charset="0"/>
              </a:rPr>
              <a:t>Leiterman</a:t>
            </a:r>
            <a:r>
              <a:rPr lang="en-US" sz="1900" dirty="0">
                <a:latin typeface="Garamond" panose="02020404030301010803" pitchFamily="18" charset="0"/>
              </a:rPr>
              <a:t> murdered Mixer requires one to believe that DNA contamination did not occur, yet all of the following coincidences did occur:</a:t>
            </a:r>
          </a:p>
          <a:p>
            <a:pPr marL="0" indent="0">
              <a:spcAft>
                <a:spcPts val="600"/>
              </a:spcAft>
              <a:buNone/>
            </a:pPr>
            <a:endParaRPr lang="en-US" sz="1900" dirty="0" smtClean="0">
              <a:latin typeface="Garamond" panose="02020404030301010803" pitchFamily="18" charset="0"/>
            </a:endParaRPr>
          </a:p>
        </p:txBody>
      </p:sp>
    </p:spTree>
    <p:extLst>
      <p:ext uri="{BB962C8B-B14F-4D97-AF65-F5344CB8AC3E}">
        <p14:creationId xmlns:p14="http://schemas.microsoft.com/office/powerpoint/2010/main" val="96176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Too many coincidences to believe:</a:t>
            </a:r>
            <a:endParaRPr lang="en-US" sz="3200" dirty="0"/>
          </a:p>
        </p:txBody>
      </p:sp>
      <p:sp>
        <p:nvSpPr>
          <p:cNvPr id="3" name="Content Placeholder 2"/>
          <p:cNvSpPr>
            <a:spLocks noGrp="1"/>
          </p:cNvSpPr>
          <p:nvPr>
            <p:ph idx="1"/>
          </p:nvPr>
        </p:nvSpPr>
        <p:spPr>
          <a:xfrm>
            <a:off x="457200" y="1533525"/>
            <a:ext cx="8229600" cy="4876800"/>
          </a:xfrm>
        </p:spPr>
        <p:txBody>
          <a:bodyPr>
            <a:normAutofit fontScale="77500" lnSpcReduction="20000"/>
          </a:bodyPr>
          <a:lstStyle/>
          <a:p>
            <a:pPr lvl="1">
              <a:spcAft>
                <a:spcPts val="600"/>
              </a:spcAft>
            </a:pPr>
            <a:r>
              <a:rPr lang="en-US" sz="1900" dirty="0" smtClean="0">
                <a:latin typeface="Garamond" panose="02020404030301010803" pitchFamily="18" charset="0"/>
              </a:rPr>
              <a:t>Not only were 4-year-old </a:t>
            </a:r>
            <a:r>
              <a:rPr lang="en-US" sz="1900" dirty="0" err="1" smtClean="0">
                <a:latin typeface="Garamond" panose="02020404030301010803" pitchFamily="18" charset="0"/>
              </a:rPr>
              <a:t>Ruelas</a:t>
            </a:r>
            <a:r>
              <a:rPr lang="en-US" sz="1900" dirty="0" smtClean="0">
                <a:latin typeface="Garamond" panose="02020404030301010803" pitchFamily="18" charset="0"/>
              </a:rPr>
              <a:t> and 26-year-old </a:t>
            </a:r>
            <a:r>
              <a:rPr lang="en-US" sz="1900" dirty="0" err="1" smtClean="0">
                <a:latin typeface="Garamond" panose="02020404030301010803" pitchFamily="18" charset="0"/>
              </a:rPr>
              <a:t>Leiterman</a:t>
            </a:r>
            <a:r>
              <a:rPr lang="en-US" sz="1900" dirty="0" smtClean="0">
                <a:latin typeface="Garamond" panose="02020404030301010803" pitchFamily="18" charset="0"/>
              </a:rPr>
              <a:t> implausibly together when </a:t>
            </a:r>
            <a:r>
              <a:rPr lang="en-US" sz="1900" dirty="0" err="1" smtClean="0">
                <a:latin typeface="Garamond" panose="02020404030301010803" pitchFamily="18" charset="0"/>
              </a:rPr>
              <a:t>Leiterman</a:t>
            </a:r>
            <a:r>
              <a:rPr lang="en-US" sz="1900" dirty="0" smtClean="0">
                <a:latin typeface="Garamond" panose="02020404030301010803" pitchFamily="18" charset="0"/>
              </a:rPr>
              <a:t> killed Mixer in 1969, but, incredibly, </a:t>
            </a:r>
            <a:r>
              <a:rPr lang="en-US" sz="1900" dirty="0">
                <a:latin typeface="Garamond" panose="02020404030301010803" pitchFamily="18" charset="0"/>
              </a:rPr>
              <a:t>their DNA was </a:t>
            </a:r>
            <a:r>
              <a:rPr lang="en-US" sz="1900" dirty="0" smtClean="0">
                <a:latin typeface="Garamond" panose="02020404030301010803" pitchFamily="18" charset="0"/>
              </a:rPr>
              <a:t>also processed </a:t>
            </a:r>
            <a:r>
              <a:rPr lang="en-US" sz="1900" dirty="0">
                <a:latin typeface="Garamond" panose="02020404030301010803" pitchFamily="18" charset="0"/>
              </a:rPr>
              <a:t>at the same </a:t>
            </a:r>
            <a:r>
              <a:rPr lang="en-US" sz="1900" dirty="0" smtClean="0">
                <a:latin typeface="Garamond" panose="02020404030301010803" pitchFamily="18" charset="0"/>
              </a:rPr>
              <a:t>crime lab </a:t>
            </a:r>
            <a:r>
              <a:rPr lang="en-US" sz="1900" i="1" dirty="0">
                <a:latin typeface="Garamond" panose="02020404030301010803" pitchFamily="18" charset="0"/>
              </a:rPr>
              <a:t>independently</a:t>
            </a:r>
            <a:r>
              <a:rPr lang="en-US" sz="1900" dirty="0">
                <a:latin typeface="Garamond" panose="02020404030301010803" pitchFamily="18" charset="0"/>
              </a:rPr>
              <a:t> </a:t>
            </a:r>
            <a:r>
              <a:rPr lang="en-US" sz="1900" dirty="0" smtClean="0">
                <a:latin typeface="Garamond" panose="02020404030301010803" pitchFamily="18" charset="0"/>
              </a:rPr>
              <a:t>within </a:t>
            </a:r>
            <a:r>
              <a:rPr lang="en-US" sz="1900" dirty="0">
                <a:latin typeface="Garamond" panose="02020404030301010803" pitchFamily="18" charset="0"/>
              </a:rPr>
              <a:t>a day of each other 33 years </a:t>
            </a:r>
            <a:r>
              <a:rPr lang="en-US" sz="1900" dirty="0" smtClean="0">
                <a:latin typeface="Garamond" panose="02020404030301010803" pitchFamily="18" charset="0"/>
              </a:rPr>
              <a:t>later – coincidentally around the same time that the Mixer evidence was also analyzed in that same lab</a:t>
            </a:r>
          </a:p>
          <a:p>
            <a:pPr lvl="1">
              <a:spcAft>
                <a:spcPts val="600"/>
              </a:spcAft>
            </a:pPr>
            <a:r>
              <a:rPr lang="en-US" sz="1900" dirty="0" smtClean="0">
                <a:latin typeface="Garamond" panose="02020404030301010803" pitchFamily="18" charset="0"/>
              </a:rPr>
              <a:t>Collins killed his first victim in the summer of 1967 and his second victim in summer of 1968. In late March of 1969, he began an much-accelerated killing spree, murdering at least 5 women over the next 4 months. If </a:t>
            </a:r>
            <a:r>
              <a:rPr lang="en-US" sz="1900" dirty="0" err="1" smtClean="0">
                <a:latin typeface="Garamond" panose="02020404030301010803" pitchFamily="18" charset="0"/>
              </a:rPr>
              <a:t>Leiterman</a:t>
            </a:r>
            <a:r>
              <a:rPr lang="en-US" sz="1900" dirty="0" smtClean="0">
                <a:latin typeface="Garamond" panose="02020404030301010803" pitchFamily="18" charset="0"/>
              </a:rPr>
              <a:t> killed Mixer, this new phase began on March 24, 1969, coincidentally just a few days after Mixer was murdered.</a:t>
            </a:r>
          </a:p>
          <a:p>
            <a:pPr lvl="1">
              <a:spcAft>
                <a:spcPts val="600"/>
              </a:spcAft>
            </a:pPr>
            <a:r>
              <a:rPr lang="en-US" sz="1900" dirty="0" smtClean="0">
                <a:latin typeface="Garamond" panose="02020404030301010803" pitchFamily="18" charset="0"/>
              </a:rPr>
              <a:t>After </a:t>
            </a:r>
            <a:r>
              <a:rPr lang="en-US" sz="1900" dirty="0" err="1" smtClean="0">
                <a:latin typeface="Garamond" panose="02020404030301010803" pitchFamily="18" charset="0"/>
              </a:rPr>
              <a:t>Leiterman</a:t>
            </a:r>
            <a:r>
              <a:rPr lang="en-US" sz="1900" dirty="0" smtClean="0">
                <a:latin typeface="Garamond" panose="02020404030301010803" pitchFamily="18" charset="0"/>
              </a:rPr>
              <a:t> supposedly killed University </a:t>
            </a:r>
            <a:r>
              <a:rPr lang="en-US" sz="1900" dirty="0">
                <a:latin typeface="Garamond" panose="02020404030301010803" pitchFamily="18" charset="0"/>
              </a:rPr>
              <a:t>of Michigan graduate student </a:t>
            </a:r>
            <a:r>
              <a:rPr lang="en-US" sz="1900" dirty="0" smtClean="0">
                <a:latin typeface="Garamond" panose="02020404030301010803" pitchFamily="18" charset="0"/>
              </a:rPr>
              <a:t>Jane Mixer with a .22, Collins coincidentally used </a:t>
            </a:r>
            <a:r>
              <a:rPr lang="en-US" sz="1900" dirty="0">
                <a:latin typeface="Garamond" panose="02020404030301010803" pitchFamily="18" charset="0"/>
              </a:rPr>
              <a:t>a .22 to kill another </a:t>
            </a:r>
            <a:r>
              <a:rPr lang="en-US" sz="1900" dirty="0" smtClean="0">
                <a:latin typeface="Garamond" panose="02020404030301010803" pitchFamily="18" charset="0"/>
              </a:rPr>
              <a:t>University of Michigan graduate student, Alice </a:t>
            </a:r>
            <a:r>
              <a:rPr lang="en-US" sz="1900" dirty="0" err="1" smtClean="0">
                <a:latin typeface="Garamond" panose="02020404030301010803" pitchFamily="18" charset="0"/>
              </a:rPr>
              <a:t>Kalom</a:t>
            </a:r>
            <a:endParaRPr lang="en-US" sz="1900" dirty="0" smtClean="0">
              <a:latin typeface="Garamond" panose="02020404030301010803" pitchFamily="18" charset="0"/>
            </a:endParaRPr>
          </a:p>
          <a:p>
            <a:pPr lvl="1">
              <a:spcAft>
                <a:spcPts val="600"/>
              </a:spcAft>
            </a:pPr>
            <a:r>
              <a:rPr lang="en-US" sz="1900" dirty="0" smtClean="0">
                <a:latin typeface="Garamond" panose="02020404030301010803" pitchFamily="18" charset="0"/>
              </a:rPr>
              <a:t>Mixer and </a:t>
            </a:r>
            <a:r>
              <a:rPr lang="en-US" sz="1900" dirty="0" err="1" smtClean="0">
                <a:latin typeface="Garamond" panose="02020404030301010803" pitchFamily="18" charset="0"/>
              </a:rPr>
              <a:t>Kalom</a:t>
            </a:r>
            <a:r>
              <a:rPr lang="en-US" sz="1900" dirty="0" smtClean="0">
                <a:latin typeface="Garamond" panose="02020404030301010803" pitchFamily="18" charset="0"/>
              </a:rPr>
              <a:t> coincidentally </a:t>
            </a:r>
            <a:r>
              <a:rPr lang="en-US" sz="1900" dirty="0">
                <a:latin typeface="Garamond" panose="02020404030301010803" pitchFamily="18" charset="0"/>
              </a:rPr>
              <a:t>disappeared from almost the same spot </a:t>
            </a:r>
            <a:r>
              <a:rPr lang="en-US" sz="1900" dirty="0" smtClean="0">
                <a:latin typeface="Garamond" panose="02020404030301010803" pitchFamily="18" charset="0"/>
              </a:rPr>
              <a:t>within weeks of each other</a:t>
            </a:r>
          </a:p>
          <a:p>
            <a:pPr lvl="1">
              <a:spcAft>
                <a:spcPts val="600"/>
              </a:spcAft>
            </a:pPr>
            <a:r>
              <a:rPr lang="en-US" sz="1900" dirty="0" smtClean="0">
                <a:latin typeface="Garamond" panose="02020404030301010803" pitchFamily="18" charset="0"/>
              </a:rPr>
              <a:t>Although Collins had a known tendency to give rides to victims waiting near university union buildings, </a:t>
            </a:r>
            <a:r>
              <a:rPr lang="en-US" sz="1900" dirty="0" err="1" smtClean="0">
                <a:latin typeface="Garamond" panose="02020404030301010803" pitchFamily="18" charset="0"/>
              </a:rPr>
              <a:t>Leiterman</a:t>
            </a:r>
            <a:r>
              <a:rPr lang="en-US" sz="1900" dirty="0" smtClean="0">
                <a:latin typeface="Garamond" panose="02020404030301010803" pitchFamily="18" charset="0"/>
              </a:rPr>
              <a:t> coincidentally picked up Mixer for a ride near the University of Michigan union building (despite having no known association with that university)</a:t>
            </a:r>
          </a:p>
          <a:p>
            <a:pPr lvl="1">
              <a:spcAft>
                <a:spcPts val="600"/>
              </a:spcAft>
            </a:pPr>
            <a:r>
              <a:rPr lang="en-US" sz="1900" dirty="0">
                <a:latin typeface="Garamond" panose="02020404030301010803" pitchFamily="18" charset="0"/>
              </a:rPr>
              <a:t>Mixer died between </a:t>
            </a:r>
            <a:r>
              <a:rPr lang="en-US" sz="1900" dirty="0" smtClean="0">
                <a:latin typeface="Garamond" panose="02020404030301010803" pitchFamily="18" charset="0"/>
              </a:rPr>
              <a:t>12 am </a:t>
            </a:r>
            <a:r>
              <a:rPr lang="en-US" sz="1900" dirty="0">
                <a:latin typeface="Garamond" panose="02020404030301010803" pitchFamily="18" charset="0"/>
              </a:rPr>
              <a:t>and </a:t>
            </a:r>
            <a:r>
              <a:rPr lang="en-US" sz="1900" dirty="0" smtClean="0">
                <a:latin typeface="Garamond" panose="02020404030301010803" pitchFamily="18" charset="0"/>
              </a:rPr>
              <a:t>3 am on March 21, 1969. While </a:t>
            </a:r>
            <a:r>
              <a:rPr lang="en-US" sz="1900" dirty="0" err="1" smtClean="0">
                <a:latin typeface="Garamond" panose="02020404030301010803" pitchFamily="18" charset="0"/>
              </a:rPr>
              <a:t>Leiterman</a:t>
            </a:r>
            <a:r>
              <a:rPr lang="en-US" sz="1900" dirty="0" smtClean="0">
                <a:latin typeface="Garamond" panose="02020404030301010803" pitchFamily="18" charset="0"/>
              </a:rPr>
              <a:t> was supposedly killing Mixer, Collins coincidentally missed </a:t>
            </a:r>
            <a:r>
              <a:rPr lang="en-US" sz="1900" smtClean="0">
                <a:latin typeface="Garamond" panose="02020404030301010803" pitchFamily="18" charset="0"/>
              </a:rPr>
              <a:t>his 11pm-to-3 am </a:t>
            </a:r>
            <a:r>
              <a:rPr lang="en-US" sz="1900" dirty="0" smtClean="0">
                <a:latin typeface="Garamond" panose="02020404030301010803" pitchFamily="18" charset="0"/>
              </a:rPr>
              <a:t>shift that very night</a:t>
            </a:r>
            <a:endParaRPr lang="en-US" sz="1900" dirty="0">
              <a:latin typeface="Garamond" panose="02020404030301010803" pitchFamily="18" charset="0"/>
            </a:endParaRPr>
          </a:p>
          <a:p>
            <a:pPr lvl="1">
              <a:spcAft>
                <a:spcPts val="600"/>
              </a:spcAft>
            </a:pPr>
            <a:r>
              <a:rPr lang="en-US" sz="1900" dirty="0" smtClean="0">
                <a:latin typeface="Garamond" panose="02020404030301010803" pitchFamily="18" charset="0"/>
              </a:rPr>
              <a:t>The modus operandi in the Mixer murder, while being utterly </a:t>
            </a:r>
            <a:r>
              <a:rPr lang="en-US" sz="1900" dirty="0">
                <a:latin typeface="Garamond" panose="02020404030301010803" pitchFamily="18" charset="0"/>
              </a:rPr>
              <a:t>dissimilar to any </a:t>
            </a:r>
            <a:r>
              <a:rPr lang="en-US" sz="1900" dirty="0" smtClean="0">
                <a:latin typeface="Garamond" panose="02020404030301010803" pitchFamily="18" charset="0"/>
              </a:rPr>
              <a:t>known </a:t>
            </a:r>
            <a:r>
              <a:rPr lang="en-US" sz="1900" dirty="0">
                <a:latin typeface="Garamond" panose="02020404030301010803" pitchFamily="18" charset="0"/>
              </a:rPr>
              <a:t>behavior of </a:t>
            </a:r>
            <a:r>
              <a:rPr lang="en-US" sz="1900" dirty="0" smtClean="0">
                <a:latin typeface="Garamond" panose="02020404030301010803" pitchFamily="18" charset="0"/>
              </a:rPr>
              <a:t>her supposed killer, Gary </a:t>
            </a:r>
            <a:r>
              <a:rPr lang="en-US" sz="1900" dirty="0" err="1" smtClean="0">
                <a:latin typeface="Garamond" panose="02020404030301010803" pitchFamily="18" charset="0"/>
              </a:rPr>
              <a:t>Leiterman</a:t>
            </a:r>
            <a:r>
              <a:rPr lang="en-US" sz="1900" dirty="0" smtClean="0">
                <a:latin typeface="Garamond" panose="02020404030301010803" pitchFamily="18" charset="0"/>
              </a:rPr>
              <a:t>, was coincidentally similar in multiple respects to known </a:t>
            </a:r>
            <a:r>
              <a:rPr lang="en-US" sz="1900" dirty="0">
                <a:latin typeface="Garamond" panose="02020404030301010803" pitchFamily="18" charset="0"/>
              </a:rPr>
              <a:t>behavioral propensities of </a:t>
            </a:r>
            <a:r>
              <a:rPr lang="en-US" sz="1900" dirty="0" smtClean="0">
                <a:latin typeface="Garamond" panose="02020404030301010803" pitchFamily="18" charset="0"/>
              </a:rPr>
              <a:t>Collins </a:t>
            </a:r>
          </a:p>
          <a:p>
            <a:pPr lvl="1">
              <a:spcAft>
                <a:spcPts val="600"/>
              </a:spcAft>
            </a:pPr>
            <a:r>
              <a:rPr lang="en-US" sz="1900" dirty="0" smtClean="0">
                <a:latin typeface="Garamond" panose="02020404030301010803" pitchFamily="18" charset="0"/>
              </a:rPr>
              <a:t>Collins coincidentally lived with someone named “David Johnson,” the presumably false name of the person who was scheduled to give Jane Mixer a ride on the night she died</a:t>
            </a:r>
          </a:p>
        </p:txBody>
      </p:sp>
    </p:spTree>
    <p:extLst>
      <p:ext uri="{BB962C8B-B14F-4D97-AF65-F5344CB8AC3E}">
        <p14:creationId xmlns:p14="http://schemas.microsoft.com/office/powerpoint/2010/main" val="221994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Who killed Jane Mixer?</a:t>
            </a:r>
            <a:endParaRPr lang="en-US" sz="3200" dirty="0"/>
          </a:p>
        </p:txBody>
      </p:sp>
      <p:sp>
        <p:nvSpPr>
          <p:cNvPr id="3" name="Content Placeholder 2"/>
          <p:cNvSpPr>
            <a:spLocks noGrp="1"/>
          </p:cNvSpPr>
          <p:nvPr>
            <p:ph idx="1"/>
          </p:nvPr>
        </p:nvSpPr>
        <p:spPr>
          <a:xfrm>
            <a:off x="457200" y="1533525"/>
            <a:ext cx="8229600" cy="4876800"/>
          </a:xfrm>
        </p:spPr>
        <p:txBody>
          <a:bodyPr>
            <a:normAutofit/>
          </a:bodyPr>
          <a:lstStyle/>
          <a:p>
            <a:pPr>
              <a:spcAft>
                <a:spcPts val="600"/>
              </a:spcAft>
            </a:pPr>
            <a:r>
              <a:rPr lang="en-US" sz="1900" dirty="0" smtClean="0">
                <a:latin typeface="Garamond" panose="02020404030301010803" pitchFamily="18" charset="0"/>
              </a:rPr>
              <a:t>A jury decided that </a:t>
            </a:r>
            <a:r>
              <a:rPr lang="en-US" sz="1900" dirty="0" err="1">
                <a:latin typeface="Garamond" panose="02020404030301010803" pitchFamily="18" charset="0"/>
              </a:rPr>
              <a:t>L</a:t>
            </a:r>
            <a:r>
              <a:rPr lang="en-US" sz="1900" dirty="0" err="1" smtClean="0">
                <a:latin typeface="Garamond" panose="02020404030301010803" pitchFamily="18" charset="0"/>
              </a:rPr>
              <a:t>eiterman</a:t>
            </a:r>
            <a:r>
              <a:rPr lang="en-US" sz="1900" dirty="0" smtClean="0">
                <a:latin typeface="Garamond" panose="02020404030301010803" pitchFamily="18" charset="0"/>
              </a:rPr>
              <a:t> is guilty beyond a reasonable doubt.</a:t>
            </a:r>
          </a:p>
          <a:p>
            <a:pPr>
              <a:spcAft>
                <a:spcPts val="600"/>
              </a:spcAft>
            </a:pPr>
            <a:r>
              <a:rPr lang="en-US" sz="1900" dirty="0" smtClean="0">
                <a:latin typeface="Garamond" panose="02020404030301010803" pitchFamily="18" charset="0"/>
              </a:rPr>
              <a:t>However, a strong case can be made that </a:t>
            </a:r>
            <a:r>
              <a:rPr lang="en-US" sz="1900" dirty="0" err="1">
                <a:latin typeface="Garamond" panose="02020404030301010803" pitchFamily="18" charset="0"/>
              </a:rPr>
              <a:t>Leiterman</a:t>
            </a:r>
            <a:r>
              <a:rPr lang="en-US" sz="1900" dirty="0">
                <a:latin typeface="Garamond" panose="02020404030301010803" pitchFamily="18" charset="0"/>
              </a:rPr>
              <a:t> is </a:t>
            </a:r>
            <a:r>
              <a:rPr lang="en-US" sz="1900" dirty="0" smtClean="0">
                <a:latin typeface="Garamond" panose="02020404030301010803" pitchFamily="18" charset="0"/>
              </a:rPr>
              <a:t>innocent beyond a reasonable doubt and that Collins – the obvious suspect – is much more likely to </a:t>
            </a:r>
            <a:r>
              <a:rPr lang="en-US" sz="1900" smtClean="0">
                <a:latin typeface="Garamond" panose="02020404030301010803" pitchFamily="18" charset="0"/>
              </a:rPr>
              <a:t>have killed her</a:t>
            </a:r>
            <a:r>
              <a:rPr lang="en-US" sz="1900" dirty="0" smtClean="0">
                <a:latin typeface="Garamond" panose="02020404030301010803" pitchFamily="18" charset="0"/>
              </a:rPr>
              <a:t>.</a:t>
            </a:r>
          </a:p>
        </p:txBody>
      </p:sp>
    </p:spTree>
    <p:extLst>
      <p:ext uri="{BB962C8B-B14F-4D97-AF65-F5344CB8AC3E}">
        <p14:creationId xmlns:p14="http://schemas.microsoft.com/office/powerpoint/2010/main" val="326314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95300" y="2187530"/>
            <a:ext cx="7148328" cy="2232812"/>
            <a:chOff x="495300" y="2187530"/>
            <a:chExt cx="7148328" cy="2232812"/>
          </a:xfrm>
        </p:grpSpPr>
        <p:sp>
          <p:nvSpPr>
            <p:cNvPr id="4" name="Rectangle 3"/>
            <p:cNvSpPr/>
            <p:nvPr/>
          </p:nvSpPr>
          <p:spPr>
            <a:xfrm>
              <a:off x="5631948" y="3411666"/>
              <a:ext cx="2011680" cy="252028"/>
            </a:xfrm>
            <a:prstGeom prst="rect">
              <a:avLst/>
            </a:prstGeom>
            <a:solidFill>
              <a:srgbClr val="008E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09751" y="3408610"/>
              <a:ext cx="2011680" cy="252028"/>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621439" y="3408610"/>
              <a:ext cx="2011680" cy="252028"/>
            </a:xfrm>
            <a:prstGeom prst="rect">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354805" y="3414340"/>
              <a:ext cx="468052" cy="246221"/>
            </a:xfrm>
            <a:prstGeom prst="rect">
              <a:avLst/>
            </a:prstGeom>
            <a:noFill/>
          </p:spPr>
          <p:txBody>
            <a:bodyPr wrap="square" rtlCol="0">
              <a:spAutoFit/>
            </a:bodyPr>
            <a:lstStyle/>
            <a:p>
              <a:r>
                <a:rPr lang="en-US" sz="1000" dirty="0" smtClean="0">
                  <a:solidFill>
                    <a:schemeClr val="tx1"/>
                  </a:solidFill>
                </a:rPr>
                <a:t>1967</a:t>
              </a:r>
              <a:endParaRPr lang="en-US" sz="1000" dirty="0">
                <a:solidFill>
                  <a:schemeClr val="tx1"/>
                </a:solidFill>
              </a:endParaRPr>
            </a:p>
          </p:txBody>
        </p:sp>
        <p:sp>
          <p:nvSpPr>
            <p:cNvPr id="8" name="TextBox 7"/>
            <p:cNvSpPr txBox="1"/>
            <p:nvPr/>
          </p:nvSpPr>
          <p:spPr>
            <a:xfrm>
              <a:off x="4470584" y="3411666"/>
              <a:ext cx="468052" cy="246221"/>
            </a:xfrm>
            <a:prstGeom prst="rect">
              <a:avLst/>
            </a:prstGeom>
            <a:noFill/>
          </p:spPr>
          <p:txBody>
            <a:bodyPr wrap="square" rtlCol="0">
              <a:spAutoFit/>
            </a:bodyPr>
            <a:lstStyle/>
            <a:p>
              <a:r>
                <a:rPr lang="en-US" sz="1000" dirty="0" smtClean="0">
                  <a:solidFill>
                    <a:schemeClr val="tx1"/>
                  </a:solidFill>
                </a:rPr>
                <a:t>1968</a:t>
              </a:r>
              <a:endParaRPr lang="en-US" sz="1000" dirty="0">
                <a:solidFill>
                  <a:schemeClr val="tx1"/>
                </a:solidFill>
              </a:endParaRPr>
            </a:p>
          </p:txBody>
        </p:sp>
        <p:sp>
          <p:nvSpPr>
            <p:cNvPr id="9" name="TextBox 8"/>
            <p:cNvSpPr txBox="1"/>
            <p:nvPr/>
          </p:nvSpPr>
          <p:spPr>
            <a:xfrm>
              <a:off x="6486808" y="3404351"/>
              <a:ext cx="468052" cy="246221"/>
            </a:xfrm>
            <a:prstGeom prst="rect">
              <a:avLst/>
            </a:prstGeom>
            <a:noFill/>
          </p:spPr>
          <p:txBody>
            <a:bodyPr wrap="square" rtlCol="0">
              <a:spAutoFit/>
            </a:bodyPr>
            <a:lstStyle/>
            <a:p>
              <a:r>
                <a:rPr lang="en-US" sz="1000" dirty="0" smtClean="0">
                  <a:solidFill>
                    <a:schemeClr val="tx1"/>
                  </a:solidFill>
                </a:rPr>
                <a:t>1969</a:t>
              </a:r>
              <a:endParaRPr lang="en-US" sz="1000" dirty="0">
                <a:solidFill>
                  <a:schemeClr val="tx1"/>
                </a:solidFill>
              </a:endParaRPr>
            </a:p>
          </p:txBody>
        </p:sp>
        <p:cxnSp>
          <p:nvCxnSpPr>
            <p:cNvPr id="10" name="Straight Connector 9"/>
            <p:cNvCxnSpPr>
              <a:stCxn id="5" idx="0"/>
            </p:cNvCxnSpPr>
            <p:nvPr/>
          </p:nvCxnSpPr>
          <p:spPr>
            <a:xfrm flipV="1">
              <a:off x="2615591" y="3159638"/>
              <a:ext cx="0" cy="248972"/>
            </a:xfrm>
            <a:prstGeom prst="line">
              <a:avLst/>
            </a:prstGeom>
            <a:ln w="19050">
              <a:solidFill>
                <a:srgbClr val="007FAC"/>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23751" y="2991409"/>
              <a:ext cx="900921" cy="215444"/>
            </a:xfrm>
            <a:prstGeom prst="rect">
              <a:avLst/>
            </a:prstGeom>
            <a:noFill/>
          </p:spPr>
          <p:txBody>
            <a:bodyPr wrap="square" rtlCol="0">
              <a:spAutoFit/>
            </a:bodyPr>
            <a:lstStyle/>
            <a:p>
              <a:r>
                <a:rPr lang="en-US" sz="800" b="1" dirty="0" smtClean="0">
                  <a:solidFill>
                    <a:schemeClr val="tx1"/>
                  </a:solidFill>
                </a:rPr>
                <a:t>Mary Fleszar</a:t>
              </a:r>
              <a:endParaRPr lang="en-US" sz="800" b="1" dirty="0">
                <a:solidFill>
                  <a:schemeClr val="tx1"/>
                </a:solidFill>
              </a:endParaRPr>
            </a:p>
          </p:txBody>
        </p:sp>
        <p:cxnSp>
          <p:nvCxnSpPr>
            <p:cNvPr id="12" name="Straight Connector 11"/>
            <p:cNvCxnSpPr/>
            <p:nvPr/>
          </p:nvCxnSpPr>
          <p:spPr>
            <a:xfrm flipV="1">
              <a:off x="4725981" y="3162694"/>
              <a:ext cx="0" cy="248972"/>
            </a:xfrm>
            <a:prstGeom prst="line">
              <a:avLst/>
            </a:prstGeom>
            <a:ln w="19050">
              <a:solidFill>
                <a:srgbClr val="007FAC"/>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05391" y="2884835"/>
              <a:ext cx="648893" cy="338554"/>
            </a:xfrm>
            <a:prstGeom prst="rect">
              <a:avLst/>
            </a:prstGeom>
            <a:noFill/>
          </p:spPr>
          <p:txBody>
            <a:bodyPr wrap="square" rtlCol="0">
              <a:spAutoFit/>
            </a:bodyPr>
            <a:lstStyle/>
            <a:p>
              <a:r>
                <a:rPr lang="en-US" sz="800" b="1" dirty="0" smtClean="0">
                  <a:solidFill>
                    <a:schemeClr val="tx1"/>
                  </a:solidFill>
                </a:rPr>
                <a:t>Joan Schell</a:t>
              </a:r>
              <a:endParaRPr lang="en-US" sz="800" b="1" dirty="0">
                <a:solidFill>
                  <a:schemeClr val="tx1"/>
                </a:solidFill>
              </a:endParaRPr>
            </a:p>
          </p:txBody>
        </p:sp>
        <p:sp>
          <p:nvSpPr>
            <p:cNvPr id="14" name="TextBox 13"/>
            <p:cNvSpPr txBox="1"/>
            <p:nvPr/>
          </p:nvSpPr>
          <p:spPr>
            <a:xfrm>
              <a:off x="5637073" y="2187530"/>
              <a:ext cx="452258" cy="323165"/>
            </a:xfrm>
            <a:prstGeom prst="rect">
              <a:avLst/>
            </a:prstGeom>
            <a:noFill/>
          </p:spPr>
          <p:txBody>
            <a:bodyPr wrap="square" rtlCol="0">
              <a:spAutoFit/>
            </a:bodyPr>
            <a:lstStyle/>
            <a:p>
              <a:pPr algn="ctr">
                <a:lnSpc>
                  <a:spcPts val="850"/>
                </a:lnSpc>
              </a:pPr>
              <a:r>
                <a:rPr lang="en-US" sz="800" b="1" dirty="0" smtClean="0">
                  <a:solidFill>
                    <a:schemeClr val="tx1"/>
                  </a:solidFill>
                </a:rPr>
                <a:t>Jane Mixer</a:t>
              </a:r>
              <a:endParaRPr lang="en-US" sz="800" b="1" dirty="0">
                <a:solidFill>
                  <a:schemeClr val="tx1"/>
                </a:solidFill>
              </a:endParaRPr>
            </a:p>
          </p:txBody>
        </p:sp>
        <p:cxnSp>
          <p:nvCxnSpPr>
            <p:cNvPr id="15" name="Elbow Connector 14"/>
            <p:cNvCxnSpPr/>
            <p:nvPr/>
          </p:nvCxnSpPr>
          <p:spPr>
            <a:xfrm rot="5400000" flipH="1" flipV="1">
              <a:off x="6127869" y="3067852"/>
              <a:ext cx="403822" cy="280396"/>
            </a:xfrm>
            <a:prstGeom prst="bentConnector3">
              <a:avLst/>
            </a:prstGeom>
            <a:ln w="19050">
              <a:solidFill>
                <a:srgbClr val="007FAC"/>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803855" y="2542882"/>
              <a:ext cx="648893" cy="323165"/>
            </a:xfrm>
            <a:prstGeom prst="rect">
              <a:avLst/>
            </a:prstGeom>
            <a:noFill/>
          </p:spPr>
          <p:txBody>
            <a:bodyPr wrap="square" rtlCol="0">
              <a:spAutoFit/>
            </a:bodyPr>
            <a:lstStyle/>
            <a:p>
              <a:pPr algn="ctr">
                <a:lnSpc>
                  <a:spcPts val="850"/>
                </a:lnSpc>
              </a:pPr>
              <a:r>
                <a:rPr lang="en-US" sz="800" b="1" dirty="0" err="1" smtClean="0">
                  <a:solidFill>
                    <a:schemeClr val="tx1"/>
                  </a:solidFill>
                </a:rPr>
                <a:t>Maralynn</a:t>
              </a:r>
              <a:r>
                <a:rPr lang="en-US" sz="800" b="1" dirty="0" smtClean="0">
                  <a:solidFill>
                    <a:schemeClr val="tx1"/>
                  </a:solidFill>
                </a:rPr>
                <a:t> Skelton</a:t>
              </a:r>
              <a:endParaRPr lang="en-US" sz="800" b="1" dirty="0">
                <a:solidFill>
                  <a:schemeClr val="tx1"/>
                </a:solidFill>
              </a:endParaRPr>
            </a:p>
          </p:txBody>
        </p:sp>
        <p:cxnSp>
          <p:nvCxnSpPr>
            <p:cNvPr id="17" name="Elbow Connector 16"/>
            <p:cNvCxnSpPr/>
            <p:nvPr/>
          </p:nvCxnSpPr>
          <p:spPr>
            <a:xfrm rot="16200000" flipV="1">
              <a:off x="5785426" y="3080010"/>
              <a:ext cx="403822" cy="259490"/>
            </a:xfrm>
            <a:prstGeom prst="bentConnector3">
              <a:avLst/>
            </a:prstGeom>
            <a:ln w="19050">
              <a:solidFill>
                <a:srgbClr val="007FAC"/>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133912" y="2804337"/>
              <a:ext cx="0" cy="605624"/>
            </a:xfrm>
            <a:prstGeom prst="line">
              <a:avLst/>
            </a:prstGeom>
            <a:ln w="19050">
              <a:solidFill>
                <a:srgbClr val="007FAC"/>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156844" y="2742025"/>
              <a:ext cx="648893" cy="323165"/>
            </a:xfrm>
            <a:prstGeom prst="rect">
              <a:avLst/>
            </a:prstGeom>
            <a:noFill/>
          </p:spPr>
          <p:txBody>
            <a:bodyPr wrap="square" rtlCol="0">
              <a:spAutoFit/>
            </a:bodyPr>
            <a:lstStyle/>
            <a:p>
              <a:pPr algn="ctr">
                <a:lnSpc>
                  <a:spcPts val="850"/>
                </a:lnSpc>
              </a:pPr>
              <a:r>
                <a:rPr lang="en-US" sz="800" b="1" dirty="0" smtClean="0">
                  <a:solidFill>
                    <a:schemeClr val="tx1"/>
                  </a:solidFill>
                </a:rPr>
                <a:t>Dawn </a:t>
              </a:r>
              <a:r>
                <a:rPr lang="en-US" sz="800" b="1" dirty="0" err="1" smtClean="0">
                  <a:solidFill>
                    <a:schemeClr val="tx1"/>
                  </a:solidFill>
                </a:rPr>
                <a:t>Basom</a:t>
              </a:r>
              <a:endParaRPr lang="en-US" sz="800" b="1" dirty="0">
                <a:solidFill>
                  <a:schemeClr val="tx1"/>
                </a:solidFill>
              </a:endParaRPr>
            </a:p>
          </p:txBody>
        </p:sp>
        <p:cxnSp>
          <p:nvCxnSpPr>
            <p:cNvPr id="20" name="Straight Connector 19"/>
            <p:cNvCxnSpPr/>
            <p:nvPr/>
          </p:nvCxnSpPr>
          <p:spPr>
            <a:xfrm flipV="1">
              <a:off x="6716825" y="2680234"/>
              <a:ext cx="0" cy="731520"/>
            </a:xfrm>
            <a:prstGeom prst="line">
              <a:avLst/>
            </a:prstGeom>
            <a:ln w="19050">
              <a:solidFill>
                <a:srgbClr val="007FAC"/>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405255" y="2403554"/>
              <a:ext cx="648893" cy="323165"/>
            </a:xfrm>
            <a:prstGeom prst="rect">
              <a:avLst/>
            </a:prstGeom>
            <a:noFill/>
          </p:spPr>
          <p:txBody>
            <a:bodyPr wrap="square" rtlCol="0">
              <a:spAutoFit/>
            </a:bodyPr>
            <a:lstStyle/>
            <a:p>
              <a:pPr algn="ctr">
                <a:lnSpc>
                  <a:spcPts val="850"/>
                </a:lnSpc>
              </a:pPr>
              <a:r>
                <a:rPr lang="en-US" sz="800" b="1" dirty="0" smtClean="0">
                  <a:solidFill>
                    <a:schemeClr val="tx1"/>
                  </a:solidFill>
                </a:rPr>
                <a:t>Alice </a:t>
              </a:r>
              <a:r>
                <a:rPr lang="en-US" sz="800" b="1" dirty="0" err="1" smtClean="0">
                  <a:solidFill>
                    <a:schemeClr val="tx1"/>
                  </a:solidFill>
                </a:rPr>
                <a:t>Kalom</a:t>
              </a:r>
              <a:endParaRPr lang="en-US" sz="800" b="1" dirty="0">
                <a:solidFill>
                  <a:schemeClr val="tx1"/>
                </a:solidFill>
              </a:endParaRPr>
            </a:p>
          </p:txBody>
        </p:sp>
        <p:cxnSp>
          <p:nvCxnSpPr>
            <p:cNvPr id="22" name="Elbow Connector 21"/>
            <p:cNvCxnSpPr/>
            <p:nvPr/>
          </p:nvCxnSpPr>
          <p:spPr>
            <a:xfrm rot="5400000" flipH="1" flipV="1">
              <a:off x="6755024" y="3069557"/>
              <a:ext cx="403822" cy="280396"/>
            </a:xfrm>
            <a:prstGeom prst="bentConnector3">
              <a:avLst/>
            </a:prstGeom>
            <a:ln w="19050">
              <a:solidFill>
                <a:srgbClr val="007FAC"/>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762054" y="2726340"/>
              <a:ext cx="721701" cy="323165"/>
            </a:xfrm>
            <a:prstGeom prst="rect">
              <a:avLst/>
            </a:prstGeom>
            <a:noFill/>
          </p:spPr>
          <p:txBody>
            <a:bodyPr wrap="square" rtlCol="0">
              <a:spAutoFit/>
            </a:bodyPr>
            <a:lstStyle/>
            <a:p>
              <a:pPr algn="ctr">
                <a:lnSpc>
                  <a:spcPts val="850"/>
                </a:lnSpc>
              </a:pPr>
              <a:r>
                <a:rPr lang="en-US" sz="800" b="1" dirty="0" smtClean="0">
                  <a:solidFill>
                    <a:schemeClr val="tx1"/>
                  </a:solidFill>
                </a:rPr>
                <a:t>Karen Sue </a:t>
              </a:r>
              <a:r>
                <a:rPr lang="en-US" sz="800" b="1" dirty="0" err="1" smtClean="0">
                  <a:solidFill>
                    <a:schemeClr val="tx1"/>
                  </a:solidFill>
                </a:rPr>
                <a:t>Beineman</a:t>
              </a:r>
              <a:endParaRPr lang="en-US" sz="800" b="1" dirty="0">
                <a:solidFill>
                  <a:schemeClr val="tx1"/>
                </a:solidFill>
              </a:endParaRPr>
            </a:p>
          </p:txBody>
        </p:sp>
        <p:cxnSp>
          <p:nvCxnSpPr>
            <p:cNvPr id="24" name="Straight Connector 23"/>
            <p:cNvCxnSpPr/>
            <p:nvPr/>
          </p:nvCxnSpPr>
          <p:spPr>
            <a:xfrm flipV="1">
              <a:off x="5857951" y="2462560"/>
              <a:ext cx="0" cy="548640"/>
            </a:xfrm>
            <a:prstGeom prst="line">
              <a:avLst/>
            </a:prstGeom>
            <a:ln w="19050">
              <a:solidFill>
                <a:srgbClr val="007FAC"/>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453862" y="3981760"/>
              <a:ext cx="648893" cy="438582"/>
            </a:xfrm>
            <a:prstGeom prst="rect">
              <a:avLst/>
            </a:prstGeom>
            <a:noFill/>
          </p:spPr>
          <p:txBody>
            <a:bodyPr wrap="square" rtlCol="0">
              <a:spAutoFit/>
            </a:bodyPr>
            <a:lstStyle/>
            <a:p>
              <a:pPr>
                <a:lnSpc>
                  <a:spcPts val="850"/>
                </a:lnSpc>
              </a:pPr>
              <a:r>
                <a:rPr lang="en-US" sz="800" b="1" dirty="0">
                  <a:solidFill>
                    <a:schemeClr val="tx1"/>
                  </a:solidFill>
                </a:rPr>
                <a:t>Roxie Ann Phillips </a:t>
              </a:r>
              <a:endParaRPr lang="en-US" sz="800" b="1" dirty="0" smtClean="0">
                <a:solidFill>
                  <a:schemeClr val="tx1"/>
                </a:solidFill>
              </a:endParaRPr>
            </a:p>
          </p:txBody>
        </p:sp>
        <p:cxnSp>
          <p:nvCxnSpPr>
            <p:cNvPr id="26" name="Straight Connector 25"/>
            <p:cNvCxnSpPr/>
            <p:nvPr/>
          </p:nvCxnSpPr>
          <p:spPr>
            <a:xfrm flipV="1">
              <a:off x="6769369" y="3653061"/>
              <a:ext cx="0" cy="365760"/>
            </a:xfrm>
            <a:prstGeom prst="line">
              <a:avLst/>
            </a:prstGeom>
            <a:ln w="19050">
              <a:solidFill>
                <a:srgbClr val="007FAC"/>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19125" y="3225214"/>
              <a:ext cx="914400" cy="307777"/>
            </a:xfrm>
            <a:prstGeom prst="rect">
              <a:avLst/>
            </a:prstGeom>
            <a:noFill/>
          </p:spPr>
          <p:txBody>
            <a:bodyPr wrap="square" rtlCol="0">
              <a:spAutoFit/>
            </a:bodyPr>
            <a:lstStyle/>
            <a:p>
              <a:pPr algn="l"/>
              <a:r>
                <a:rPr lang="en-US" sz="1400" dirty="0" smtClean="0">
                  <a:solidFill>
                    <a:schemeClr val="tx1"/>
                  </a:solidFill>
                </a:rPr>
                <a:t>Michigan</a:t>
              </a:r>
              <a:endParaRPr lang="en-US" sz="1400" dirty="0">
                <a:solidFill>
                  <a:schemeClr val="tx1"/>
                </a:solidFill>
              </a:endParaRPr>
            </a:p>
          </p:txBody>
        </p:sp>
        <p:sp>
          <p:nvSpPr>
            <p:cNvPr id="28" name="TextBox 27"/>
            <p:cNvSpPr txBox="1"/>
            <p:nvPr/>
          </p:nvSpPr>
          <p:spPr>
            <a:xfrm>
              <a:off x="581025" y="3540323"/>
              <a:ext cx="990600" cy="307777"/>
            </a:xfrm>
            <a:prstGeom prst="rect">
              <a:avLst/>
            </a:prstGeom>
            <a:noFill/>
          </p:spPr>
          <p:txBody>
            <a:bodyPr wrap="square" rtlCol="0">
              <a:spAutoFit/>
            </a:bodyPr>
            <a:lstStyle/>
            <a:p>
              <a:pPr algn="l"/>
              <a:r>
                <a:rPr lang="en-US" sz="1400" dirty="0" smtClean="0">
                  <a:solidFill>
                    <a:schemeClr val="tx1"/>
                  </a:solidFill>
                </a:rPr>
                <a:t>California</a:t>
              </a:r>
              <a:endParaRPr lang="en-US" sz="1400" dirty="0">
                <a:solidFill>
                  <a:schemeClr val="tx1"/>
                </a:solidFill>
              </a:endParaRPr>
            </a:p>
          </p:txBody>
        </p:sp>
        <p:cxnSp>
          <p:nvCxnSpPr>
            <p:cNvPr id="30" name="Straight Connector 29"/>
            <p:cNvCxnSpPr>
              <a:stCxn id="5" idx="1"/>
            </p:cNvCxnSpPr>
            <p:nvPr/>
          </p:nvCxnSpPr>
          <p:spPr>
            <a:xfrm flipH="1">
              <a:off x="495300" y="3534624"/>
              <a:ext cx="111445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1390649" y="4509560"/>
            <a:ext cx="6334126" cy="553998"/>
          </a:xfrm>
          <a:prstGeom prst="rect">
            <a:avLst/>
          </a:prstGeom>
          <a:noFill/>
          <a:ln>
            <a:solidFill>
              <a:srgbClr val="007FAC"/>
            </a:solidFill>
          </a:ln>
        </p:spPr>
        <p:txBody>
          <a:bodyPr wrap="square" rtlCol="0">
            <a:spAutoFit/>
          </a:bodyPr>
          <a:lstStyle/>
          <a:p>
            <a:pPr algn="l"/>
            <a:r>
              <a:rPr lang="en-US" sz="1000" dirty="0" smtClean="0">
                <a:solidFill>
                  <a:schemeClr val="tx1"/>
                </a:solidFill>
              </a:rPr>
              <a:t>The </a:t>
            </a:r>
            <a:r>
              <a:rPr lang="en-US" sz="1000" smtClean="0">
                <a:solidFill>
                  <a:schemeClr val="tx1"/>
                </a:solidFill>
              </a:rPr>
              <a:t>simplest theory, by </a:t>
            </a:r>
            <a:r>
              <a:rPr lang="en-US" sz="1000" dirty="0" smtClean="0">
                <a:solidFill>
                  <a:schemeClr val="tx1"/>
                </a:solidFill>
              </a:rPr>
              <a:t>far, is that John Norman Collins killed all 8 of these women. Although only convicted for the last murder, the police believed they had sufficient evidence to convict him for the last 3 murders and possibly for the first 2 as well</a:t>
            </a:r>
            <a:endParaRPr lang="en-US" sz="1000" dirty="0">
              <a:solidFill>
                <a:schemeClr val="tx1"/>
              </a:solidFill>
            </a:endParaRPr>
          </a:p>
        </p:txBody>
      </p:sp>
      <p:sp>
        <p:nvSpPr>
          <p:cNvPr id="33" name="TextBox 32"/>
          <p:cNvSpPr txBox="1"/>
          <p:nvPr/>
        </p:nvSpPr>
        <p:spPr>
          <a:xfrm>
            <a:off x="1355803" y="5126491"/>
            <a:ext cx="6368972" cy="246221"/>
          </a:xfrm>
          <a:prstGeom prst="rect">
            <a:avLst/>
          </a:prstGeom>
          <a:noFill/>
          <a:ln>
            <a:solidFill>
              <a:srgbClr val="007FAC"/>
            </a:solidFill>
          </a:ln>
        </p:spPr>
        <p:txBody>
          <a:bodyPr wrap="square" rtlCol="0">
            <a:spAutoFit/>
          </a:bodyPr>
          <a:lstStyle/>
          <a:p>
            <a:pPr algn="l"/>
            <a:r>
              <a:rPr lang="en-US" sz="1000" dirty="0" smtClean="0">
                <a:solidFill>
                  <a:schemeClr val="tx1"/>
                </a:solidFill>
              </a:rPr>
              <a:t>In addition to these 8 victims, whose lives were cut short by that serial killer, there was one more victim:</a:t>
            </a:r>
            <a:endParaRPr lang="en-US" sz="1000" dirty="0">
              <a:solidFill>
                <a:schemeClr val="tx1"/>
              </a:solidFill>
            </a:endParaRPr>
          </a:p>
        </p:txBody>
      </p:sp>
      <p:sp>
        <p:nvSpPr>
          <p:cNvPr id="36" name="TextBox 35"/>
          <p:cNvSpPr txBox="1"/>
          <p:nvPr/>
        </p:nvSpPr>
        <p:spPr>
          <a:xfrm>
            <a:off x="3581428" y="5503852"/>
            <a:ext cx="1602210" cy="307777"/>
          </a:xfrm>
          <a:prstGeom prst="rect">
            <a:avLst/>
          </a:prstGeom>
          <a:noFill/>
          <a:ln>
            <a:noFill/>
          </a:ln>
        </p:spPr>
        <p:txBody>
          <a:bodyPr wrap="square" rtlCol="0">
            <a:spAutoFit/>
          </a:bodyPr>
          <a:lstStyle/>
          <a:p>
            <a:pPr algn="l"/>
            <a:r>
              <a:rPr lang="en-US" sz="1400" b="1" dirty="0" smtClean="0">
                <a:solidFill>
                  <a:schemeClr val="tx1"/>
                </a:solidFill>
              </a:rPr>
              <a:t>Gary </a:t>
            </a:r>
            <a:r>
              <a:rPr lang="en-US" sz="1400" b="1" dirty="0" err="1" smtClean="0">
                <a:solidFill>
                  <a:schemeClr val="tx1"/>
                </a:solidFill>
              </a:rPr>
              <a:t>Leiterman</a:t>
            </a:r>
            <a:endParaRPr lang="en-US" sz="1400" b="1" dirty="0">
              <a:solidFill>
                <a:schemeClr val="tx1"/>
              </a:solidFill>
            </a:endParaRPr>
          </a:p>
        </p:txBody>
      </p:sp>
      <p:sp>
        <p:nvSpPr>
          <p:cNvPr id="37" name="Title 1"/>
          <p:cNvSpPr>
            <a:spLocks noGrp="1"/>
          </p:cNvSpPr>
          <p:nvPr>
            <p:ph type="title"/>
          </p:nvPr>
        </p:nvSpPr>
        <p:spPr>
          <a:xfrm>
            <a:off x="457200" y="533400"/>
            <a:ext cx="8229600" cy="990600"/>
          </a:xfrm>
        </p:spPr>
        <p:txBody>
          <a:bodyPr>
            <a:noAutofit/>
          </a:bodyPr>
          <a:lstStyle/>
          <a:p>
            <a:r>
              <a:rPr lang="en-US" sz="2800" dirty="0" smtClean="0"/>
              <a:t>The victims of John Norman Collins</a:t>
            </a:r>
            <a:endParaRPr lang="en-US" sz="2800" dirty="0"/>
          </a:p>
        </p:txBody>
      </p:sp>
    </p:spTree>
    <p:extLst>
      <p:ext uri="{BB962C8B-B14F-4D97-AF65-F5344CB8AC3E}">
        <p14:creationId xmlns:p14="http://schemas.microsoft.com/office/powerpoint/2010/main" val="259900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3" grpId="0" animBg="1"/>
      <p:bldP spid="3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533400"/>
            <a:ext cx="7675503" cy="6126480"/>
          </a:xfrm>
          <a:prstGeom prst="rect">
            <a:avLst/>
          </a:prstGeom>
        </p:spPr>
      </p:pic>
      <p:sp>
        <p:nvSpPr>
          <p:cNvPr id="5" name="Rectangle 4"/>
          <p:cNvSpPr/>
          <p:nvPr/>
        </p:nvSpPr>
        <p:spPr>
          <a:xfrm>
            <a:off x="4648200" y="5611760"/>
            <a:ext cx="2514600"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691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Did they commit the murder together?</a:t>
            </a:r>
            <a:endParaRPr lang="en-US" dirty="0"/>
          </a:p>
        </p:txBody>
      </p:sp>
      <p:sp>
        <p:nvSpPr>
          <p:cNvPr id="3" name="Content Placeholder 2"/>
          <p:cNvSpPr>
            <a:spLocks noGrp="1"/>
          </p:cNvSpPr>
          <p:nvPr>
            <p:ph idx="1"/>
          </p:nvPr>
        </p:nvSpPr>
        <p:spPr>
          <a:xfrm>
            <a:off x="457200" y="1733550"/>
            <a:ext cx="8229600" cy="4495800"/>
          </a:xfrm>
        </p:spPr>
        <p:txBody>
          <a:bodyPr>
            <a:normAutofit/>
          </a:bodyPr>
          <a:lstStyle/>
          <a:p>
            <a:pPr>
              <a:spcAft>
                <a:spcPts val="1800"/>
              </a:spcAft>
            </a:pPr>
            <a:r>
              <a:rPr lang="en-US" sz="2000" dirty="0" err="1" smtClean="0"/>
              <a:t>Ruelas</a:t>
            </a:r>
            <a:r>
              <a:rPr lang="en-US" sz="2000" dirty="0" smtClean="0"/>
              <a:t> was only 4 years old in 1969 and was ruled out as a suspect </a:t>
            </a:r>
          </a:p>
          <a:p>
            <a:pPr>
              <a:spcAft>
                <a:spcPts val="1800"/>
              </a:spcAft>
            </a:pPr>
            <a:r>
              <a:rPr lang="en-US" sz="2000" dirty="0" smtClean="0"/>
              <a:t>Why his DNA showed up in the analysis was not explained and remains completely mysterious to this day</a:t>
            </a:r>
          </a:p>
          <a:p>
            <a:pPr>
              <a:spcAft>
                <a:spcPts val="600"/>
              </a:spcAft>
            </a:pPr>
            <a:r>
              <a:rPr lang="en-US" sz="2000" dirty="0" smtClean="0"/>
              <a:t>Therefore, only </a:t>
            </a:r>
            <a:r>
              <a:rPr lang="en-US" sz="2000" dirty="0" err="1" smtClean="0"/>
              <a:t>Leiterman</a:t>
            </a:r>
            <a:r>
              <a:rPr lang="en-US" sz="2000" dirty="0" smtClean="0"/>
              <a:t> was convicted of Mixer’s murder</a:t>
            </a:r>
          </a:p>
          <a:p>
            <a:pPr lvl="1"/>
            <a:r>
              <a:rPr lang="en-US" sz="1600" dirty="0" smtClean="0"/>
              <a:t>2005: sentenced to life in prison without possibility of parole</a:t>
            </a:r>
          </a:p>
          <a:p>
            <a:pPr lvl="1">
              <a:spcAft>
                <a:spcPts val="1800"/>
              </a:spcAft>
            </a:pPr>
            <a:r>
              <a:rPr lang="en-US" sz="1600" dirty="0" smtClean="0"/>
              <a:t>2007: appeal denied</a:t>
            </a:r>
          </a:p>
          <a:p>
            <a:pPr>
              <a:spcAft>
                <a:spcPts val="1800"/>
              </a:spcAft>
            </a:pPr>
            <a:r>
              <a:rPr lang="en-US" sz="2000" dirty="0" smtClean="0"/>
              <a:t>But what explains the </a:t>
            </a:r>
            <a:r>
              <a:rPr lang="en-US" sz="2000" dirty="0" err="1" smtClean="0"/>
              <a:t>Ruelas</a:t>
            </a:r>
            <a:r>
              <a:rPr lang="en-US" sz="2000" dirty="0" smtClean="0"/>
              <a:t> DNA evidence?</a:t>
            </a:r>
          </a:p>
        </p:txBody>
      </p:sp>
    </p:spTree>
    <p:extLst>
      <p:ext uri="{BB962C8B-B14F-4D97-AF65-F5344CB8AC3E}">
        <p14:creationId xmlns:p14="http://schemas.microsoft.com/office/powerpoint/2010/main" val="2839266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Mystery</a:t>
            </a:r>
            <a:endParaRPr lang="en-US" dirty="0"/>
          </a:p>
        </p:txBody>
      </p:sp>
      <p:sp>
        <p:nvSpPr>
          <p:cNvPr id="3" name="Content Placeholder 2"/>
          <p:cNvSpPr>
            <a:spLocks noGrp="1"/>
          </p:cNvSpPr>
          <p:nvPr>
            <p:ph idx="1"/>
          </p:nvPr>
        </p:nvSpPr>
        <p:spPr>
          <a:xfrm>
            <a:off x="457200" y="1552575"/>
            <a:ext cx="8229600" cy="4724400"/>
          </a:xfrm>
        </p:spPr>
        <p:txBody>
          <a:bodyPr>
            <a:normAutofit/>
          </a:bodyPr>
          <a:lstStyle/>
          <a:p>
            <a:pPr>
              <a:spcAft>
                <a:spcPts val="600"/>
              </a:spcAft>
            </a:pPr>
            <a:r>
              <a:rPr lang="en-US" sz="2000" dirty="0" smtClean="0"/>
              <a:t>Somehow, these 3 people became connected to each other</a:t>
            </a:r>
          </a:p>
          <a:p>
            <a:pPr lvl="1">
              <a:spcBef>
                <a:spcPts val="0"/>
              </a:spcBef>
            </a:pPr>
            <a:r>
              <a:rPr lang="en-US" sz="1400" dirty="0" smtClean="0">
                <a:latin typeface="Calibri" panose="020F0502020204030204" pitchFamily="34" charset="0"/>
              </a:rPr>
              <a:t>Jane Mixer</a:t>
            </a:r>
          </a:p>
          <a:p>
            <a:pPr lvl="1">
              <a:spcBef>
                <a:spcPts val="0"/>
              </a:spcBef>
            </a:pPr>
            <a:r>
              <a:rPr lang="en-US" sz="1400" dirty="0" smtClean="0">
                <a:latin typeface="Calibri" panose="020F0502020204030204" pitchFamily="34" charset="0"/>
              </a:rPr>
              <a:t>John </a:t>
            </a:r>
            <a:r>
              <a:rPr lang="en-US" sz="1400" dirty="0" err="1" smtClean="0">
                <a:latin typeface="Calibri" panose="020F0502020204030204" pitchFamily="34" charset="0"/>
              </a:rPr>
              <a:t>Ruelas</a:t>
            </a:r>
            <a:endParaRPr lang="en-US" sz="1400" dirty="0" smtClean="0">
              <a:latin typeface="Calibri" panose="020F0502020204030204" pitchFamily="34" charset="0"/>
            </a:endParaRPr>
          </a:p>
          <a:p>
            <a:pPr lvl="1">
              <a:spcBef>
                <a:spcPts val="0"/>
              </a:spcBef>
              <a:spcAft>
                <a:spcPts val="1200"/>
              </a:spcAft>
            </a:pPr>
            <a:r>
              <a:rPr lang="en-US" sz="1400" dirty="0" smtClean="0">
                <a:latin typeface="Calibri" panose="020F0502020204030204" pitchFamily="34" charset="0"/>
              </a:rPr>
              <a:t>Gary </a:t>
            </a:r>
            <a:r>
              <a:rPr lang="en-US" sz="1400" dirty="0" err="1" smtClean="0">
                <a:latin typeface="Calibri" panose="020F0502020204030204" pitchFamily="34" charset="0"/>
              </a:rPr>
              <a:t>Leiterman</a:t>
            </a:r>
            <a:endParaRPr lang="en-US" sz="1400" dirty="0" smtClean="0">
              <a:latin typeface="Calibri" panose="020F0502020204030204" pitchFamily="34" charset="0"/>
            </a:endParaRPr>
          </a:p>
          <a:p>
            <a:pPr>
              <a:spcAft>
                <a:spcPts val="600"/>
              </a:spcAft>
            </a:pPr>
            <a:r>
              <a:rPr lang="en-US" sz="2000" dirty="0" smtClean="0"/>
              <a:t>Theory #1 (the prosecution’s theory)</a:t>
            </a:r>
          </a:p>
          <a:p>
            <a:pPr lvl="1">
              <a:spcBef>
                <a:spcPts val="0"/>
              </a:spcBef>
            </a:pPr>
            <a:r>
              <a:rPr lang="en-US" sz="1400" dirty="0" err="1" smtClean="0">
                <a:latin typeface="Calibri" panose="020F0502020204030204" pitchFamily="34" charset="0"/>
              </a:rPr>
              <a:t>Leiterman</a:t>
            </a:r>
            <a:r>
              <a:rPr lang="en-US" sz="1400" dirty="0" smtClean="0">
                <a:latin typeface="Calibri" panose="020F0502020204030204" pitchFamily="34" charset="0"/>
              </a:rPr>
              <a:t> killed Jane Mixer and left his DNA at the crime scene in 1969</a:t>
            </a:r>
          </a:p>
          <a:p>
            <a:pPr lvl="1"/>
            <a:r>
              <a:rPr lang="en-US" sz="1400" dirty="0" smtClean="0">
                <a:latin typeface="Calibri" panose="020F0502020204030204" pitchFamily="34" charset="0"/>
              </a:rPr>
              <a:t>4-year-old John </a:t>
            </a:r>
            <a:r>
              <a:rPr lang="en-US" sz="1400" dirty="0" err="1" smtClean="0">
                <a:latin typeface="Calibri" panose="020F0502020204030204" pitchFamily="34" charset="0"/>
              </a:rPr>
              <a:t>Ruelas</a:t>
            </a:r>
            <a:r>
              <a:rPr lang="en-US" sz="1400" dirty="0" smtClean="0">
                <a:latin typeface="Calibri" panose="020F0502020204030204" pitchFamily="34" charset="0"/>
              </a:rPr>
              <a:t> was there, too, and left a drop of blood on Mixer for unknown reasons</a:t>
            </a:r>
          </a:p>
          <a:p>
            <a:pPr lvl="1">
              <a:spcBef>
                <a:spcPts val="336"/>
              </a:spcBef>
              <a:spcAft>
                <a:spcPts val="1200"/>
              </a:spcAft>
            </a:pPr>
            <a:r>
              <a:rPr lang="en-US" sz="1400" dirty="0" smtClean="0">
                <a:latin typeface="Calibri" panose="020F0502020204030204" pitchFamily="34" charset="0"/>
              </a:rPr>
              <a:t>The “co-ed” serial killer, </a:t>
            </a:r>
            <a:r>
              <a:rPr lang="en-US" sz="1400" dirty="0">
                <a:latin typeface="Calibri" panose="020F0502020204030204" pitchFamily="34" charset="0"/>
              </a:rPr>
              <a:t>John Norman Collins </a:t>
            </a:r>
            <a:r>
              <a:rPr lang="en-US" sz="1400" dirty="0" smtClean="0">
                <a:latin typeface="Calibri" panose="020F0502020204030204" pitchFamily="34" charset="0"/>
              </a:rPr>
              <a:t>, who was murdering women at the same time and in the same area, was assumed to be innocent of this particular crime</a:t>
            </a:r>
          </a:p>
          <a:p>
            <a:pPr>
              <a:spcAft>
                <a:spcPts val="600"/>
              </a:spcAft>
            </a:pPr>
            <a:r>
              <a:rPr lang="en-US" sz="2000" dirty="0" smtClean="0"/>
              <a:t>Theory #2 (the defense’s theory)</a:t>
            </a:r>
          </a:p>
          <a:p>
            <a:pPr lvl="1"/>
            <a:r>
              <a:rPr lang="en-US" sz="1400" dirty="0" smtClean="0">
                <a:latin typeface="Calibri" panose="020F0502020204030204" pitchFamily="34" charset="0"/>
              </a:rPr>
              <a:t>The </a:t>
            </a:r>
            <a:r>
              <a:rPr lang="en-US" sz="1400" dirty="0">
                <a:latin typeface="Calibri" panose="020F0502020204030204" pitchFamily="34" charset="0"/>
              </a:rPr>
              <a:t>DNA samples of all </a:t>
            </a:r>
            <a:r>
              <a:rPr lang="en-US" sz="1400" dirty="0" smtClean="0">
                <a:latin typeface="Calibri" panose="020F0502020204030204" pitchFamily="34" charset="0"/>
              </a:rPr>
              <a:t>3 people were </a:t>
            </a:r>
            <a:r>
              <a:rPr lang="en-US" sz="1400" dirty="0">
                <a:latin typeface="Calibri" panose="020F0502020204030204" pitchFamily="34" charset="0"/>
              </a:rPr>
              <a:t>analyzed </a:t>
            </a:r>
            <a:r>
              <a:rPr lang="en-US" sz="1400" dirty="0" smtClean="0">
                <a:latin typeface="Calibri" panose="020F0502020204030204" pitchFamily="34" charset="0"/>
              </a:rPr>
              <a:t>in </a:t>
            </a:r>
            <a:r>
              <a:rPr lang="en-US" sz="1400" dirty="0">
                <a:latin typeface="Calibri" panose="020F0502020204030204" pitchFamily="34" charset="0"/>
              </a:rPr>
              <a:t>the same </a:t>
            </a:r>
            <a:r>
              <a:rPr lang="en-US" sz="1400" dirty="0" smtClean="0">
                <a:latin typeface="Calibri" panose="020F0502020204030204" pitchFamily="34" charset="0"/>
              </a:rPr>
              <a:t>lab at nearly </a:t>
            </a:r>
            <a:r>
              <a:rPr lang="en-US" sz="1400" dirty="0">
                <a:latin typeface="Calibri" panose="020F0502020204030204" pitchFamily="34" charset="0"/>
              </a:rPr>
              <a:t>the same time </a:t>
            </a:r>
            <a:endParaRPr lang="en-US" sz="1400" dirty="0" smtClean="0">
              <a:latin typeface="Calibri" panose="020F0502020204030204" pitchFamily="34" charset="0"/>
            </a:endParaRPr>
          </a:p>
          <a:p>
            <a:pPr lvl="1"/>
            <a:r>
              <a:rPr lang="en-US" sz="1400" dirty="0" smtClean="0">
                <a:latin typeface="Calibri" panose="020F0502020204030204" pitchFamily="34" charset="0"/>
              </a:rPr>
              <a:t>The Mixer </a:t>
            </a:r>
            <a:r>
              <a:rPr lang="en-US" sz="1400" dirty="0">
                <a:latin typeface="Calibri" panose="020F0502020204030204" pitchFamily="34" charset="0"/>
              </a:rPr>
              <a:t>evidence </a:t>
            </a:r>
            <a:r>
              <a:rPr lang="en-US" sz="1400" dirty="0" smtClean="0">
                <a:latin typeface="Calibri" panose="020F0502020204030204" pitchFamily="34" charset="0"/>
              </a:rPr>
              <a:t>was contaminated </a:t>
            </a:r>
            <a:r>
              <a:rPr lang="en-US" sz="1400" dirty="0">
                <a:latin typeface="Calibri" panose="020F0502020204030204" pitchFamily="34" charset="0"/>
              </a:rPr>
              <a:t>with DNA from </a:t>
            </a:r>
            <a:r>
              <a:rPr lang="en-US" sz="1400" dirty="0" smtClean="0">
                <a:latin typeface="Calibri" panose="020F0502020204030204" pitchFamily="34" charset="0"/>
              </a:rPr>
              <a:t>both </a:t>
            </a:r>
            <a:r>
              <a:rPr lang="en-US" sz="1400" dirty="0" err="1" smtClean="0">
                <a:latin typeface="Calibri" panose="020F0502020204030204" pitchFamily="34" charset="0"/>
              </a:rPr>
              <a:t>Ruelas</a:t>
            </a:r>
            <a:r>
              <a:rPr lang="en-US" sz="1400" dirty="0" smtClean="0">
                <a:latin typeface="Calibri" panose="020F0502020204030204" pitchFamily="34" charset="0"/>
              </a:rPr>
              <a:t> </a:t>
            </a:r>
            <a:r>
              <a:rPr lang="en-US" sz="1400" dirty="0">
                <a:latin typeface="Calibri" panose="020F0502020204030204" pitchFamily="34" charset="0"/>
              </a:rPr>
              <a:t>and </a:t>
            </a:r>
            <a:r>
              <a:rPr lang="en-US" sz="1400" dirty="0" err="1">
                <a:latin typeface="Calibri" panose="020F0502020204030204" pitchFamily="34" charset="0"/>
              </a:rPr>
              <a:t>Leiterman</a:t>
            </a:r>
            <a:r>
              <a:rPr lang="en-US" sz="1400" dirty="0">
                <a:latin typeface="Calibri" panose="020F0502020204030204" pitchFamily="34" charset="0"/>
              </a:rPr>
              <a:t> </a:t>
            </a:r>
            <a:endParaRPr lang="en-US" sz="1400" dirty="0" smtClean="0">
              <a:latin typeface="Calibri" panose="020F0502020204030204" pitchFamily="34" charset="0"/>
            </a:endParaRPr>
          </a:p>
          <a:p>
            <a:pPr lvl="1"/>
            <a:r>
              <a:rPr lang="en-US" sz="1400" dirty="0" smtClean="0">
                <a:latin typeface="Calibri" panose="020F0502020204030204" pitchFamily="34" charset="0"/>
              </a:rPr>
              <a:t>The obvious suspect (“co-ed” serial killer, John Norman Collins) committed the murder</a:t>
            </a:r>
            <a:endParaRPr lang="en-US" sz="1400" dirty="0">
              <a:latin typeface="Calibri" panose="020F0502020204030204" pitchFamily="34" charset="0"/>
            </a:endParaRPr>
          </a:p>
          <a:p>
            <a:pPr marL="274320" lvl="1" indent="0">
              <a:buNone/>
            </a:pPr>
            <a:endParaRPr lang="en-US" sz="1600" dirty="0"/>
          </a:p>
          <a:p>
            <a:pPr lvl="1"/>
            <a:endParaRPr lang="en-US" sz="1600" dirty="0"/>
          </a:p>
        </p:txBody>
      </p:sp>
    </p:spTree>
    <p:extLst>
      <p:ext uri="{BB962C8B-B14F-4D97-AF65-F5344CB8AC3E}">
        <p14:creationId xmlns:p14="http://schemas.microsoft.com/office/powerpoint/2010/main" val="3892035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rot="60000" flipH="1">
            <a:off x="8000999" y="2819400"/>
            <a:ext cx="579862" cy="11696"/>
          </a:xfrm>
          <a:prstGeom prst="line">
            <a:avLst/>
          </a:prstGeom>
          <a:ln w="19050">
            <a:solidFill>
              <a:srgbClr val="00759E"/>
            </a:solidFill>
            <a:prstDash val="sys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2699120" y="2819400"/>
            <a:ext cx="1725116" cy="11697"/>
          </a:xfrm>
          <a:prstGeom prst="line">
            <a:avLst/>
          </a:prstGeom>
          <a:ln w="19050">
            <a:solidFill>
              <a:srgbClr val="00759E"/>
            </a:solidFill>
            <a:prstDash val="sysDash"/>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705064" y="2815938"/>
            <a:ext cx="0" cy="2112264"/>
          </a:xfrm>
          <a:prstGeom prst="straightConnector1">
            <a:avLst/>
          </a:prstGeom>
          <a:ln w="19050">
            <a:solidFill>
              <a:srgbClr val="00759E"/>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bwMode="auto">
          <a:xfrm flipV="1">
            <a:off x="533400" y="4920760"/>
            <a:ext cx="8534400" cy="11456"/>
          </a:xfrm>
          <a:prstGeom prst="straightConnector1">
            <a:avLst/>
          </a:prstGeom>
          <a:solidFill>
            <a:schemeClr val="accent1"/>
          </a:solidFill>
          <a:ln w="9525" cap="flat" cmpd="sng" algn="ctr">
            <a:solidFill>
              <a:schemeClr val="tx1">
                <a:lumMod val="65000"/>
                <a:lumOff val="35000"/>
              </a:schemeClr>
            </a:solidFill>
            <a:prstDash val="solid"/>
            <a:round/>
            <a:headEnd type="none" w="med" len="med"/>
            <a:tailEnd type="arrow" w="lg" len="lg"/>
          </a:ln>
          <a:effectLst/>
        </p:spPr>
      </p:cxnSp>
      <p:sp>
        <p:nvSpPr>
          <p:cNvPr id="17" name="Title 1"/>
          <p:cNvSpPr>
            <a:spLocks noGrp="1"/>
          </p:cNvSpPr>
          <p:nvPr>
            <p:ph type="title"/>
          </p:nvPr>
        </p:nvSpPr>
        <p:spPr>
          <a:xfrm>
            <a:off x="374074" y="439271"/>
            <a:ext cx="2978726" cy="990600"/>
          </a:xfrm>
        </p:spPr>
        <p:txBody>
          <a:bodyPr>
            <a:noAutofit/>
          </a:bodyPr>
          <a:lstStyle/>
          <a:p>
            <a:pPr>
              <a:defRPr/>
            </a:pPr>
            <a:r>
              <a:rPr lang="en-US" sz="3600" dirty="0" smtClean="0"/>
              <a:t>DNA Timeline</a:t>
            </a:r>
          </a:p>
        </p:txBody>
      </p:sp>
      <p:cxnSp>
        <p:nvCxnSpPr>
          <p:cNvPr id="12" name="Straight Arrow Connector 11"/>
          <p:cNvCxnSpPr/>
          <p:nvPr/>
        </p:nvCxnSpPr>
        <p:spPr>
          <a:xfrm>
            <a:off x="2237963" y="4456366"/>
            <a:ext cx="0" cy="493776"/>
          </a:xfrm>
          <a:prstGeom prst="straightConnector1">
            <a:avLst/>
          </a:prstGeom>
          <a:ln w="19050">
            <a:solidFill>
              <a:srgbClr val="33CC3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922751" y="2521366"/>
            <a:ext cx="0" cy="2414016"/>
          </a:xfrm>
          <a:prstGeom prst="straightConnector1">
            <a:avLst/>
          </a:prstGeom>
          <a:ln>
            <a:solidFill>
              <a:srgbClr val="00759E"/>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40780" y="4386994"/>
            <a:ext cx="0" cy="538511"/>
          </a:xfrm>
          <a:prstGeom prst="straightConnector1">
            <a:avLst/>
          </a:prstGeom>
          <a:ln>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424236" y="2595648"/>
            <a:ext cx="3576763" cy="461665"/>
          </a:xfrm>
          <a:prstGeom prst="rect">
            <a:avLst/>
          </a:prstGeom>
          <a:noFill/>
          <a:ln w="38100">
            <a:solidFill>
              <a:srgbClr val="0070C0"/>
            </a:solidFill>
          </a:ln>
        </p:spPr>
        <p:txBody>
          <a:bodyPr wrap="square" rtlCol="0">
            <a:spAutoFit/>
          </a:bodyPr>
          <a:lstStyle/>
          <a:p>
            <a:pPr algn="l"/>
            <a:r>
              <a:rPr lang="en-US" sz="1200" dirty="0" err="1" smtClean="0">
                <a:solidFill>
                  <a:schemeClr val="bg2">
                    <a:lumMod val="10000"/>
                  </a:schemeClr>
                </a:solidFill>
              </a:rPr>
              <a:t>Ruelas</a:t>
            </a:r>
            <a:r>
              <a:rPr lang="en-US" sz="1200" dirty="0" smtClean="0">
                <a:solidFill>
                  <a:schemeClr val="bg2">
                    <a:lumMod val="10000"/>
                  </a:schemeClr>
                </a:solidFill>
              </a:rPr>
              <a:t> murder </a:t>
            </a:r>
            <a:r>
              <a:rPr lang="en-US" sz="1200" dirty="0">
                <a:solidFill>
                  <a:schemeClr val="bg2">
                    <a:lumMod val="10000"/>
                  </a:schemeClr>
                </a:solidFill>
              </a:rPr>
              <a:t>evidence </a:t>
            </a:r>
            <a:r>
              <a:rPr lang="en-US" sz="1200" dirty="0" smtClean="0">
                <a:solidFill>
                  <a:schemeClr val="bg2">
                    <a:lumMod val="10000"/>
                  </a:schemeClr>
                </a:solidFill>
              </a:rPr>
              <a:t>further analyzed for </a:t>
            </a:r>
            <a:r>
              <a:rPr lang="en-US" sz="1200" dirty="0" smtClean="0">
                <a:solidFill>
                  <a:schemeClr val="bg2">
                    <a:lumMod val="10000"/>
                  </a:schemeClr>
                </a:solidFill>
              </a:rPr>
              <a:t>DNA between these dates</a:t>
            </a:r>
            <a:endParaRPr lang="en-US" sz="1200" dirty="0">
              <a:solidFill>
                <a:schemeClr val="bg2">
                  <a:lumMod val="10000"/>
                </a:schemeClr>
              </a:solidFill>
            </a:endParaRPr>
          </a:p>
        </p:txBody>
      </p:sp>
      <p:sp>
        <p:nvSpPr>
          <p:cNvPr id="4" name="TextBox 3"/>
          <p:cNvSpPr txBox="1"/>
          <p:nvPr/>
        </p:nvSpPr>
        <p:spPr>
          <a:xfrm>
            <a:off x="292006" y="2917528"/>
            <a:ext cx="1371599" cy="307777"/>
          </a:xfrm>
          <a:prstGeom prst="rect">
            <a:avLst/>
          </a:prstGeom>
          <a:noFill/>
        </p:spPr>
        <p:txBody>
          <a:bodyPr wrap="square" rtlCol="0">
            <a:spAutoFit/>
          </a:bodyPr>
          <a:lstStyle/>
          <a:p>
            <a:r>
              <a:rPr lang="en-US" sz="1400" b="1" dirty="0" smtClean="0">
                <a:solidFill>
                  <a:srgbClr val="FF0000"/>
                </a:solidFill>
              </a:rPr>
              <a:t>Jane Mixer</a:t>
            </a:r>
            <a:endParaRPr lang="en-US" sz="1400" b="1" dirty="0">
              <a:solidFill>
                <a:srgbClr val="FF0000"/>
              </a:solidFill>
            </a:endParaRPr>
          </a:p>
        </p:txBody>
      </p:sp>
      <p:sp>
        <p:nvSpPr>
          <p:cNvPr id="20" name="TextBox 19"/>
          <p:cNvSpPr txBox="1"/>
          <p:nvPr/>
        </p:nvSpPr>
        <p:spPr>
          <a:xfrm>
            <a:off x="2247540" y="1615299"/>
            <a:ext cx="1400825" cy="307777"/>
          </a:xfrm>
          <a:prstGeom prst="rect">
            <a:avLst/>
          </a:prstGeom>
          <a:noFill/>
        </p:spPr>
        <p:txBody>
          <a:bodyPr wrap="square" rtlCol="0">
            <a:spAutoFit/>
          </a:bodyPr>
          <a:lstStyle/>
          <a:p>
            <a:r>
              <a:rPr lang="en-US" sz="1400" b="1" dirty="0" smtClean="0">
                <a:solidFill>
                  <a:srgbClr val="007FAC"/>
                </a:solidFill>
              </a:rPr>
              <a:t>John </a:t>
            </a:r>
            <a:r>
              <a:rPr lang="en-US" sz="1400" b="1" dirty="0" err="1" smtClean="0">
                <a:solidFill>
                  <a:srgbClr val="007FAC"/>
                </a:solidFill>
              </a:rPr>
              <a:t>Ruelas</a:t>
            </a:r>
            <a:endParaRPr lang="en-US" sz="1400" b="1" dirty="0">
              <a:solidFill>
                <a:srgbClr val="007FAC"/>
              </a:solidFill>
            </a:endParaRPr>
          </a:p>
        </p:txBody>
      </p:sp>
      <p:sp>
        <p:nvSpPr>
          <p:cNvPr id="24" name="TextBox 23"/>
          <p:cNvSpPr txBox="1"/>
          <p:nvPr/>
        </p:nvSpPr>
        <p:spPr>
          <a:xfrm>
            <a:off x="2840172" y="3535658"/>
            <a:ext cx="1568482" cy="307777"/>
          </a:xfrm>
          <a:prstGeom prst="rect">
            <a:avLst/>
          </a:prstGeom>
          <a:noFill/>
        </p:spPr>
        <p:txBody>
          <a:bodyPr wrap="square" rtlCol="0">
            <a:spAutoFit/>
          </a:bodyPr>
          <a:lstStyle/>
          <a:p>
            <a:r>
              <a:rPr lang="en-US" sz="1400" b="1" dirty="0" smtClean="0">
                <a:solidFill>
                  <a:srgbClr val="00B050"/>
                </a:solidFill>
              </a:rPr>
              <a:t>Gary </a:t>
            </a:r>
            <a:r>
              <a:rPr lang="en-US" sz="1400" b="1" dirty="0" err="1" smtClean="0">
                <a:solidFill>
                  <a:srgbClr val="00B050"/>
                </a:solidFill>
              </a:rPr>
              <a:t>Leiterman</a:t>
            </a:r>
            <a:endParaRPr lang="en-US" sz="1400" b="1" dirty="0">
              <a:solidFill>
                <a:srgbClr val="00B050"/>
              </a:solidFill>
            </a:endParaRPr>
          </a:p>
        </p:txBody>
      </p:sp>
      <p:sp>
        <p:nvSpPr>
          <p:cNvPr id="25" name="TextBox 24"/>
          <p:cNvSpPr txBox="1"/>
          <p:nvPr/>
        </p:nvSpPr>
        <p:spPr>
          <a:xfrm>
            <a:off x="2412475" y="5319920"/>
            <a:ext cx="3674231" cy="1200329"/>
          </a:xfrm>
          <a:prstGeom prst="rect">
            <a:avLst/>
          </a:prstGeom>
          <a:noFill/>
          <a:ln w="25400">
            <a:solidFill>
              <a:schemeClr val="tx1"/>
            </a:solidFill>
          </a:ln>
        </p:spPr>
        <p:txBody>
          <a:bodyPr wrap="square" rtlCol="0">
            <a:spAutoFit/>
          </a:bodyPr>
          <a:lstStyle/>
          <a:p>
            <a:pPr algn="l"/>
            <a:r>
              <a:rPr lang="en-US" sz="1200" dirty="0" smtClean="0">
                <a:solidFill>
                  <a:schemeClr val="bg2">
                    <a:lumMod val="10000"/>
                  </a:schemeClr>
                </a:solidFill>
              </a:rPr>
              <a:t>Thus, if the prosecution’s theory is correct, then </a:t>
            </a:r>
            <a:r>
              <a:rPr lang="en-US" sz="1200" dirty="0" err="1" smtClean="0">
                <a:solidFill>
                  <a:schemeClr val="bg2">
                    <a:lumMod val="10000"/>
                  </a:schemeClr>
                </a:solidFill>
              </a:rPr>
              <a:t>Leiterman</a:t>
            </a:r>
            <a:r>
              <a:rPr lang="en-US" sz="1200" dirty="0" smtClean="0">
                <a:solidFill>
                  <a:schemeClr val="bg2">
                    <a:lumMod val="10000"/>
                  </a:schemeClr>
                </a:solidFill>
              </a:rPr>
              <a:t> and </a:t>
            </a:r>
            <a:r>
              <a:rPr lang="en-US" sz="1200" dirty="0" err="1" smtClean="0">
                <a:solidFill>
                  <a:schemeClr val="bg2">
                    <a:lumMod val="10000"/>
                  </a:schemeClr>
                </a:solidFill>
              </a:rPr>
              <a:t>Ruelas</a:t>
            </a:r>
            <a:r>
              <a:rPr lang="en-US" sz="1200" dirty="0" smtClean="0">
                <a:solidFill>
                  <a:schemeClr val="bg2">
                    <a:lumMod val="10000"/>
                  </a:schemeClr>
                </a:solidFill>
              </a:rPr>
              <a:t> were inexplicably together at the murder scene 33 years earlier and then, in an almost inconceivable coincidence, their DNA was being processed at the same lab </a:t>
            </a:r>
            <a:r>
              <a:rPr lang="en-US" sz="1200" i="1" dirty="0" smtClean="0">
                <a:solidFill>
                  <a:srgbClr val="00759E"/>
                </a:solidFill>
              </a:rPr>
              <a:t>independently</a:t>
            </a:r>
            <a:r>
              <a:rPr lang="en-US" sz="1200" dirty="0" smtClean="0">
                <a:solidFill>
                  <a:srgbClr val="00759E"/>
                </a:solidFill>
              </a:rPr>
              <a:t> </a:t>
            </a:r>
            <a:r>
              <a:rPr lang="en-US" sz="1200" dirty="0" smtClean="0">
                <a:solidFill>
                  <a:schemeClr val="bg2">
                    <a:lumMod val="10000"/>
                  </a:schemeClr>
                </a:solidFill>
              </a:rPr>
              <a:t>within a day of each other 33 years later.</a:t>
            </a:r>
            <a:endParaRPr lang="en-US" sz="1200" dirty="0">
              <a:solidFill>
                <a:schemeClr val="bg2">
                  <a:lumMod val="10000"/>
                </a:schemeClr>
              </a:solidFill>
            </a:endParaRPr>
          </a:p>
        </p:txBody>
      </p:sp>
      <p:sp>
        <p:nvSpPr>
          <p:cNvPr id="28" name="TextBox 27"/>
          <p:cNvSpPr txBox="1"/>
          <p:nvPr/>
        </p:nvSpPr>
        <p:spPr>
          <a:xfrm>
            <a:off x="258847" y="5319919"/>
            <a:ext cx="1980971" cy="1200329"/>
          </a:xfrm>
          <a:prstGeom prst="rect">
            <a:avLst/>
          </a:prstGeom>
          <a:noFill/>
          <a:ln w="25400">
            <a:solidFill>
              <a:schemeClr val="tx1"/>
            </a:solidFill>
          </a:ln>
        </p:spPr>
        <p:txBody>
          <a:bodyPr wrap="square" rtlCol="0">
            <a:spAutoFit/>
          </a:bodyPr>
          <a:lstStyle/>
          <a:p>
            <a:pPr algn="l"/>
            <a:r>
              <a:rPr lang="en-US" sz="1200" dirty="0" smtClean="0">
                <a:solidFill>
                  <a:schemeClr val="bg2">
                    <a:lumMod val="10000"/>
                  </a:schemeClr>
                </a:solidFill>
              </a:rPr>
              <a:t>Note that these 3 cases are entirely unrelated at this point. No one realizes that a connection between them will eventually be made.</a:t>
            </a:r>
            <a:endParaRPr lang="en-US" sz="1200" dirty="0">
              <a:solidFill>
                <a:schemeClr val="bg2">
                  <a:lumMod val="10000"/>
                </a:schemeClr>
              </a:solidFill>
            </a:endParaRPr>
          </a:p>
        </p:txBody>
      </p:sp>
      <p:sp>
        <p:nvSpPr>
          <p:cNvPr id="29" name="TextBox 28"/>
          <p:cNvSpPr txBox="1"/>
          <p:nvPr/>
        </p:nvSpPr>
        <p:spPr>
          <a:xfrm>
            <a:off x="2239818" y="3800800"/>
            <a:ext cx="2865582" cy="646331"/>
          </a:xfrm>
          <a:prstGeom prst="rect">
            <a:avLst/>
          </a:prstGeom>
          <a:solidFill>
            <a:schemeClr val="bg1"/>
          </a:solidFill>
          <a:ln w="38100">
            <a:solidFill>
              <a:srgbClr val="33CC33"/>
            </a:solidFill>
          </a:ln>
        </p:spPr>
        <p:txBody>
          <a:bodyPr wrap="square" rtlCol="0">
            <a:spAutoFit/>
          </a:bodyPr>
          <a:lstStyle/>
          <a:p>
            <a:pPr algn="l"/>
            <a:r>
              <a:rPr lang="en-US" sz="1200" dirty="0" err="1" smtClean="0">
                <a:solidFill>
                  <a:schemeClr val="tx1"/>
                </a:solidFill>
              </a:rPr>
              <a:t>Leiterman’s</a:t>
            </a:r>
            <a:r>
              <a:rPr lang="en-US" sz="1200" dirty="0" smtClean="0">
                <a:solidFill>
                  <a:schemeClr val="tx1"/>
                </a:solidFill>
              </a:rPr>
              <a:t> </a:t>
            </a:r>
            <a:r>
              <a:rPr lang="en-US" sz="1200" dirty="0" smtClean="0">
                <a:solidFill>
                  <a:schemeClr val="bg2">
                    <a:lumMod val="10000"/>
                  </a:schemeClr>
                </a:solidFill>
              </a:rPr>
              <a:t>mouth-swab DNA sample arrives at the lab and is received and </a:t>
            </a:r>
            <a:r>
              <a:rPr lang="en-US" sz="1200" dirty="0" smtClean="0">
                <a:solidFill>
                  <a:schemeClr val="bg2">
                    <a:lumMod val="10000"/>
                  </a:schemeClr>
                </a:solidFill>
              </a:rPr>
              <a:t>stored</a:t>
            </a:r>
            <a:endParaRPr lang="en-US" sz="1200" dirty="0">
              <a:solidFill>
                <a:schemeClr val="bg2">
                  <a:lumMod val="10000"/>
                </a:schemeClr>
              </a:solidFill>
            </a:endParaRPr>
          </a:p>
        </p:txBody>
      </p:sp>
      <p:cxnSp>
        <p:nvCxnSpPr>
          <p:cNvPr id="33" name="Straight Arrow Connector 32"/>
          <p:cNvCxnSpPr/>
          <p:nvPr/>
        </p:nvCxnSpPr>
        <p:spPr>
          <a:xfrm>
            <a:off x="8580861" y="2812737"/>
            <a:ext cx="0" cy="2103120"/>
          </a:xfrm>
          <a:prstGeom prst="straightConnector1">
            <a:avLst/>
          </a:prstGeom>
          <a:ln w="19050">
            <a:solidFill>
              <a:srgbClr val="00759E"/>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722757" y="4025618"/>
            <a:ext cx="0" cy="896112"/>
          </a:xfrm>
          <a:prstGeom prst="straightConnector1">
            <a:avLst/>
          </a:prstGeom>
          <a:ln w="19050">
            <a:solidFill>
              <a:srgbClr val="FF0000"/>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8773048" y="4041948"/>
            <a:ext cx="0" cy="886968"/>
          </a:xfrm>
          <a:prstGeom prst="straightConnector1">
            <a:avLst/>
          </a:prstGeom>
          <a:ln w="19050">
            <a:solidFill>
              <a:srgbClr val="FF0000"/>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019800" y="3803831"/>
            <a:ext cx="2454773" cy="461665"/>
          </a:xfrm>
          <a:prstGeom prst="rect">
            <a:avLst/>
          </a:prstGeom>
          <a:solidFill>
            <a:schemeClr val="bg1"/>
          </a:solidFill>
          <a:ln w="38100">
            <a:solidFill>
              <a:srgbClr val="FF0000"/>
            </a:solidFill>
          </a:ln>
        </p:spPr>
        <p:txBody>
          <a:bodyPr wrap="square" rtlCol="0">
            <a:spAutoFit/>
          </a:bodyPr>
          <a:lstStyle/>
          <a:p>
            <a:pPr algn="l"/>
            <a:r>
              <a:rPr lang="en-US" sz="1200" dirty="0" smtClean="0">
                <a:solidFill>
                  <a:schemeClr val="bg2">
                    <a:lumMod val="10000"/>
                  </a:schemeClr>
                </a:solidFill>
              </a:rPr>
              <a:t>Mixer evidence analyzed for </a:t>
            </a:r>
            <a:r>
              <a:rPr lang="en-US" sz="1200" dirty="0" smtClean="0">
                <a:solidFill>
                  <a:schemeClr val="bg2">
                    <a:lumMod val="10000"/>
                  </a:schemeClr>
                </a:solidFill>
              </a:rPr>
              <a:t>DNA between these dates</a:t>
            </a:r>
            <a:endParaRPr lang="en-US" sz="1200" dirty="0">
              <a:solidFill>
                <a:schemeClr val="bg2">
                  <a:lumMod val="10000"/>
                </a:schemeClr>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9600" y="723028"/>
            <a:ext cx="2331720" cy="1554480"/>
          </a:xfrm>
          <a:prstGeom prst="rect">
            <a:avLst/>
          </a:prstGeom>
        </p:spPr>
      </p:pic>
      <p:sp>
        <p:nvSpPr>
          <p:cNvPr id="11" name="TextBox 10"/>
          <p:cNvSpPr txBox="1"/>
          <p:nvPr/>
        </p:nvSpPr>
        <p:spPr>
          <a:xfrm>
            <a:off x="6827398" y="1168921"/>
            <a:ext cx="2057400" cy="307777"/>
          </a:xfrm>
          <a:prstGeom prst="rect">
            <a:avLst/>
          </a:prstGeom>
          <a:noFill/>
        </p:spPr>
        <p:txBody>
          <a:bodyPr wrap="square" rtlCol="0">
            <a:spAutoFit/>
          </a:bodyPr>
          <a:lstStyle/>
          <a:p>
            <a:r>
              <a:rPr lang="en-US" sz="1400" dirty="0" smtClean="0">
                <a:solidFill>
                  <a:schemeClr val="tx1"/>
                </a:solidFill>
              </a:rPr>
              <a:t>Michigan State Police</a:t>
            </a:r>
            <a:endParaRPr lang="en-US" sz="1400" dirty="0">
              <a:solidFill>
                <a:schemeClr val="tx1"/>
              </a:solidFill>
            </a:endParaRPr>
          </a:p>
        </p:txBody>
      </p:sp>
      <p:sp>
        <p:nvSpPr>
          <p:cNvPr id="36" name="TextBox 35"/>
          <p:cNvSpPr txBox="1"/>
          <p:nvPr/>
        </p:nvSpPr>
        <p:spPr>
          <a:xfrm>
            <a:off x="6691740" y="1392559"/>
            <a:ext cx="2362186" cy="307777"/>
          </a:xfrm>
          <a:prstGeom prst="rect">
            <a:avLst/>
          </a:prstGeom>
          <a:noFill/>
        </p:spPr>
        <p:txBody>
          <a:bodyPr wrap="square" rtlCol="0">
            <a:spAutoFit/>
          </a:bodyPr>
          <a:lstStyle/>
          <a:p>
            <a:r>
              <a:rPr lang="en-US" sz="1400" dirty="0" smtClean="0">
                <a:solidFill>
                  <a:schemeClr val="tx1"/>
                </a:solidFill>
              </a:rPr>
              <a:t>Lansing DNA Laboratory</a:t>
            </a:r>
          </a:p>
        </p:txBody>
      </p:sp>
      <p:cxnSp>
        <p:nvCxnSpPr>
          <p:cNvPr id="38" name="Straight Arrow Connector 37"/>
          <p:cNvCxnSpPr/>
          <p:nvPr/>
        </p:nvCxnSpPr>
        <p:spPr>
          <a:xfrm flipH="1">
            <a:off x="2112637" y="3409930"/>
            <a:ext cx="9359" cy="1522286"/>
          </a:xfrm>
          <a:prstGeom prst="straightConnector1">
            <a:avLst/>
          </a:prstGeom>
          <a:ln>
            <a:solidFill>
              <a:srgbClr val="00759E"/>
            </a:solidFill>
            <a:tailEnd type="arrow"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22751" y="1875089"/>
            <a:ext cx="2039649" cy="830997"/>
          </a:xfrm>
          <a:prstGeom prst="rect">
            <a:avLst/>
          </a:prstGeom>
          <a:solidFill>
            <a:schemeClr val="bg1"/>
          </a:solidFill>
          <a:ln w="38100">
            <a:solidFill>
              <a:srgbClr val="0070C0"/>
            </a:solidFill>
          </a:ln>
        </p:spPr>
        <p:txBody>
          <a:bodyPr wrap="square" rtlCol="0">
            <a:spAutoFit/>
          </a:bodyPr>
          <a:lstStyle/>
          <a:p>
            <a:pPr algn="l"/>
            <a:r>
              <a:rPr lang="en-US" sz="1200" dirty="0" smtClean="0">
                <a:solidFill>
                  <a:schemeClr val="bg2">
                    <a:lumMod val="10000"/>
                  </a:schemeClr>
                </a:solidFill>
              </a:rPr>
              <a:t>Evidence </a:t>
            </a:r>
            <a:r>
              <a:rPr lang="en-US" sz="1200" dirty="0">
                <a:solidFill>
                  <a:schemeClr val="bg2">
                    <a:lumMod val="10000"/>
                  </a:schemeClr>
                </a:solidFill>
              </a:rPr>
              <a:t>from the </a:t>
            </a:r>
            <a:r>
              <a:rPr lang="en-US" sz="1200" dirty="0" smtClean="0">
                <a:solidFill>
                  <a:schemeClr val="bg2">
                    <a:lumMod val="10000"/>
                  </a:schemeClr>
                </a:solidFill>
              </a:rPr>
              <a:t>2002 </a:t>
            </a:r>
            <a:r>
              <a:rPr lang="en-US" sz="1200" dirty="0" err="1" smtClean="0">
                <a:solidFill>
                  <a:schemeClr val="bg2">
                    <a:lumMod val="10000"/>
                  </a:schemeClr>
                </a:solidFill>
              </a:rPr>
              <a:t>Ruelas</a:t>
            </a:r>
            <a:r>
              <a:rPr lang="en-US" sz="1200" dirty="0" smtClean="0">
                <a:solidFill>
                  <a:schemeClr val="bg2">
                    <a:lumMod val="10000"/>
                  </a:schemeClr>
                </a:solidFill>
              </a:rPr>
              <a:t> </a:t>
            </a:r>
            <a:r>
              <a:rPr lang="en-US" sz="1200" dirty="0">
                <a:solidFill>
                  <a:schemeClr val="bg2">
                    <a:lumMod val="10000"/>
                  </a:schemeClr>
                </a:solidFill>
              </a:rPr>
              <a:t>murder case </a:t>
            </a:r>
            <a:r>
              <a:rPr lang="en-US" sz="1200" dirty="0" smtClean="0">
                <a:solidFill>
                  <a:schemeClr val="bg2">
                    <a:lumMod val="10000"/>
                  </a:schemeClr>
                </a:solidFill>
              </a:rPr>
              <a:t>arrives at the lab and first  </a:t>
            </a:r>
            <a:r>
              <a:rPr lang="en-US" sz="1200" dirty="0" smtClean="0">
                <a:solidFill>
                  <a:schemeClr val="tx1"/>
                </a:solidFill>
              </a:rPr>
              <a:t>processed</a:t>
            </a:r>
            <a:endParaRPr lang="en-US" sz="1200" dirty="0">
              <a:solidFill>
                <a:schemeClr val="tx1"/>
              </a:solidFill>
            </a:endParaRPr>
          </a:p>
        </p:txBody>
      </p:sp>
      <p:sp>
        <p:nvSpPr>
          <p:cNvPr id="39" name="TextBox 38"/>
          <p:cNvSpPr txBox="1"/>
          <p:nvPr/>
        </p:nvSpPr>
        <p:spPr>
          <a:xfrm>
            <a:off x="6242638" y="5317284"/>
            <a:ext cx="2672761" cy="1200329"/>
          </a:xfrm>
          <a:prstGeom prst="rect">
            <a:avLst/>
          </a:prstGeom>
          <a:solidFill>
            <a:schemeClr val="bg1"/>
          </a:solidFill>
          <a:ln w="25400">
            <a:solidFill>
              <a:schemeClr val="tx1"/>
            </a:solidFill>
          </a:ln>
        </p:spPr>
        <p:txBody>
          <a:bodyPr wrap="square" rtlCol="0">
            <a:spAutoFit/>
          </a:bodyPr>
          <a:lstStyle/>
          <a:p>
            <a:pPr algn="l"/>
            <a:r>
              <a:rPr lang="en-US" sz="1200" dirty="0" smtClean="0">
                <a:solidFill>
                  <a:schemeClr val="bg2">
                    <a:lumMod val="10000"/>
                  </a:schemeClr>
                </a:solidFill>
              </a:rPr>
              <a:t>Cross-contamination is an obvious possibility, but proving it (i.e., proving innocence) is difficult because the contaminating event would have gone unnoticed and, therefore, would not have been recorded.</a:t>
            </a:r>
            <a:endParaRPr lang="en-US" sz="1200" dirty="0">
              <a:solidFill>
                <a:schemeClr val="bg2">
                  <a:lumMod val="10000"/>
                </a:schemeClr>
              </a:solidFill>
            </a:endParaRPr>
          </a:p>
        </p:txBody>
      </p:sp>
      <p:sp>
        <p:nvSpPr>
          <p:cNvPr id="5" name="TextBox 4"/>
          <p:cNvSpPr txBox="1"/>
          <p:nvPr/>
        </p:nvSpPr>
        <p:spPr>
          <a:xfrm>
            <a:off x="2121996" y="2948265"/>
            <a:ext cx="1550613" cy="461665"/>
          </a:xfrm>
          <a:prstGeom prst="rect">
            <a:avLst/>
          </a:prstGeom>
          <a:solidFill>
            <a:schemeClr val="bg1"/>
          </a:solidFill>
          <a:ln w="38100">
            <a:solidFill>
              <a:srgbClr val="0070C0"/>
            </a:solidFill>
          </a:ln>
        </p:spPr>
        <p:txBody>
          <a:bodyPr wrap="square" rtlCol="0">
            <a:spAutoFit/>
          </a:bodyPr>
          <a:lstStyle/>
          <a:p>
            <a:pPr algn="l"/>
            <a:r>
              <a:rPr lang="en-US" sz="1200" dirty="0" err="1" smtClean="0">
                <a:solidFill>
                  <a:schemeClr val="tx1"/>
                </a:solidFill>
              </a:rPr>
              <a:t>Ruelas</a:t>
            </a:r>
            <a:r>
              <a:rPr lang="en-US" sz="1200" dirty="0" smtClean="0">
                <a:solidFill>
                  <a:schemeClr val="tx1"/>
                </a:solidFill>
              </a:rPr>
              <a:t> DNA evidence </a:t>
            </a:r>
            <a:r>
              <a:rPr lang="en-US" sz="1200" dirty="0" smtClean="0">
                <a:solidFill>
                  <a:schemeClr val="tx1"/>
                </a:solidFill>
              </a:rPr>
              <a:t>analyzed</a:t>
            </a:r>
            <a:endParaRPr lang="en-US" sz="1200" dirty="0">
              <a:solidFill>
                <a:schemeClr val="tx1"/>
              </a:solidFill>
            </a:endParaRPr>
          </a:p>
        </p:txBody>
      </p:sp>
      <p:sp>
        <p:nvSpPr>
          <p:cNvPr id="22" name="TextBox 21"/>
          <p:cNvSpPr txBox="1"/>
          <p:nvPr/>
        </p:nvSpPr>
        <p:spPr>
          <a:xfrm>
            <a:off x="218506" y="3189333"/>
            <a:ext cx="1570715" cy="1200329"/>
          </a:xfrm>
          <a:prstGeom prst="rect">
            <a:avLst/>
          </a:prstGeom>
          <a:solidFill>
            <a:schemeClr val="bg1"/>
          </a:solidFill>
          <a:ln w="38100">
            <a:solidFill>
              <a:srgbClr val="FF0000"/>
            </a:solidFill>
          </a:ln>
        </p:spPr>
        <p:txBody>
          <a:bodyPr wrap="square" rtlCol="0">
            <a:spAutoFit/>
          </a:bodyPr>
          <a:lstStyle/>
          <a:p>
            <a:pPr algn="l"/>
            <a:r>
              <a:rPr lang="en-US" sz="1200" dirty="0" smtClean="0">
                <a:solidFill>
                  <a:schemeClr val="tx1"/>
                </a:solidFill>
              </a:rPr>
              <a:t>Jane Mixer </a:t>
            </a:r>
            <a:r>
              <a:rPr lang="en-US" sz="1200" dirty="0" smtClean="0">
                <a:solidFill>
                  <a:schemeClr val="bg2">
                    <a:lumMod val="10000"/>
                  </a:schemeClr>
                </a:solidFill>
              </a:rPr>
              <a:t>cold case evidence from 1969 is pulled out of storage and taken to the lab for </a:t>
            </a:r>
            <a:r>
              <a:rPr lang="en-US" sz="1200" dirty="0" smtClean="0">
                <a:solidFill>
                  <a:schemeClr val="bg2">
                    <a:lumMod val="10000"/>
                  </a:schemeClr>
                </a:solidFill>
              </a:rPr>
              <a:t>processing</a:t>
            </a:r>
            <a:endParaRPr lang="en-US" sz="1200" dirty="0">
              <a:solidFill>
                <a:schemeClr val="bg2">
                  <a:lumMod val="10000"/>
                </a:schemeClr>
              </a:solidFill>
            </a:endParaRPr>
          </a:p>
        </p:txBody>
      </p:sp>
      <p:sp>
        <p:nvSpPr>
          <p:cNvPr id="2" name="TextBox 1"/>
          <p:cNvSpPr txBox="1"/>
          <p:nvPr/>
        </p:nvSpPr>
        <p:spPr>
          <a:xfrm>
            <a:off x="258847" y="4899896"/>
            <a:ext cx="579353" cy="215444"/>
          </a:xfrm>
          <a:prstGeom prst="rect">
            <a:avLst/>
          </a:prstGeom>
          <a:noFill/>
        </p:spPr>
        <p:txBody>
          <a:bodyPr wrap="square" rtlCol="0">
            <a:spAutoFit/>
          </a:bodyPr>
          <a:lstStyle/>
          <a:p>
            <a:r>
              <a:rPr lang="en-US" sz="800" dirty="0" smtClean="0">
                <a:solidFill>
                  <a:srgbClr val="FF0000"/>
                </a:solidFill>
              </a:rPr>
              <a:t>Oct. 24</a:t>
            </a:r>
            <a:endParaRPr lang="en-US" sz="800" dirty="0">
              <a:solidFill>
                <a:srgbClr val="FF0000"/>
              </a:solidFill>
            </a:endParaRPr>
          </a:p>
        </p:txBody>
      </p:sp>
      <p:sp>
        <p:nvSpPr>
          <p:cNvPr id="30" name="TextBox 29"/>
          <p:cNvSpPr txBox="1"/>
          <p:nvPr/>
        </p:nvSpPr>
        <p:spPr>
          <a:xfrm>
            <a:off x="1609651" y="4906820"/>
            <a:ext cx="579353" cy="215444"/>
          </a:xfrm>
          <a:prstGeom prst="rect">
            <a:avLst/>
          </a:prstGeom>
          <a:noFill/>
        </p:spPr>
        <p:txBody>
          <a:bodyPr wrap="square" rtlCol="0">
            <a:spAutoFit/>
          </a:bodyPr>
          <a:lstStyle/>
          <a:p>
            <a:r>
              <a:rPr lang="en-US" sz="800" dirty="0" smtClean="0">
                <a:solidFill>
                  <a:srgbClr val="00759E"/>
                </a:solidFill>
              </a:rPr>
              <a:t>Jan. 29</a:t>
            </a:r>
            <a:endParaRPr lang="en-US" sz="800" dirty="0">
              <a:solidFill>
                <a:srgbClr val="00759E"/>
              </a:solidFill>
            </a:endParaRPr>
          </a:p>
        </p:txBody>
      </p:sp>
      <p:sp>
        <p:nvSpPr>
          <p:cNvPr id="32" name="TextBox 31"/>
          <p:cNvSpPr txBox="1"/>
          <p:nvPr/>
        </p:nvSpPr>
        <p:spPr>
          <a:xfrm>
            <a:off x="1937534" y="5068456"/>
            <a:ext cx="801041" cy="215444"/>
          </a:xfrm>
          <a:prstGeom prst="rect">
            <a:avLst/>
          </a:prstGeom>
          <a:noFill/>
        </p:spPr>
        <p:txBody>
          <a:bodyPr wrap="square" rtlCol="0">
            <a:spAutoFit/>
          </a:bodyPr>
          <a:lstStyle/>
          <a:p>
            <a:r>
              <a:rPr lang="en-US" sz="800" dirty="0" smtClean="0">
                <a:solidFill>
                  <a:srgbClr val="00759E"/>
                </a:solidFill>
              </a:rPr>
              <a:t>Feb. 20-21</a:t>
            </a:r>
            <a:endParaRPr lang="en-US" sz="800" dirty="0">
              <a:solidFill>
                <a:srgbClr val="00759E"/>
              </a:solidFill>
            </a:endParaRPr>
          </a:p>
        </p:txBody>
      </p:sp>
      <p:sp>
        <p:nvSpPr>
          <p:cNvPr id="37" name="TextBox 36"/>
          <p:cNvSpPr txBox="1"/>
          <p:nvPr/>
        </p:nvSpPr>
        <p:spPr>
          <a:xfrm>
            <a:off x="2039154" y="4906008"/>
            <a:ext cx="579353" cy="215444"/>
          </a:xfrm>
          <a:prstGeom prst="rect">
            <a:avLst/>
          </a:prstGeom>
          <a:noFill/>
        </p:spPr>
        <p:txBody>
          <a:bodyPr wrap="square" rtlCol="0">
            <a:spAutoFit/>
          </a:bodyPr>
          <a:lstStyle/>
          <a:p>
            <a:r>
              <a:rPr lang="en-US" sz="800" dirty="0" smtClean="0">
                <a:solidFill>
                  <a:srgbClr val="00B050"/>
                </a:solidFill>
              </a:rPr>
              <a:t>Feb. 22</a:t>
            </a:r>
            <a:endParaRPr lang="en-US" sz="800" dirty="0">
              <a:solidFill>
                <a:srgbClr val="00B050"/>
              </a:solidFill>
            </a:endParaRPr>
          </a:p>
        </p:txBody>
      </p:sp>
      <p:sp>
        <p:nvSpPr>
          <p:cNvPr id="40" name="TextBox 39"/>
          <p:cNvSpPr txBox="1"/>
          <p:nvPr/>
        </p:nvSpPr>
        <p:spPr>
          <a:xfrm>
            <a:off x="2487106" y="4911444"/>
            <a:ext cx="579353" cy="215444"/>
          </a:xfrm>
          <a:prstGeom prst="rect">
            <a:avLst/>
          </a:prstGeom>
          <a:noFill/>
        </p:spPr>
        <p:txBody>
          <a:bodyPr wrap="square" rtlCol="0">
            <a:spAutoFit/>
          </a:bodyPr>
          <a:lstStyle/>
          <a:p>
            <a:r>
              <a:rPr lang="en-US" sz="800" dirty="0" smtClean="0">
                <a:solidFill>
                  <a:srgbClr val="00759E"/>
                </a:solidFill>
              </a:rPr>
              <a:t>Feb. 27</a:t>
            </a:r>
            <a:endParaRPr lang="en-US" sz="800" dirty="0">
              <a:solidFill>
                <a:srgbClr val="00759E"/>
              </a:solidFill>
            </a:endParaRPr>
          </a:p>
        </p:txBody>
      </p:sp>
      <p:sp>
        <p:nvSpPr>
          <p:cNvPr id="41" name="TextBox 40"/>
          <p:cNvSpPr txBox="1"/>
          <p:nvPr/>
        </p:nvSpPr>
        <p:spPr>
          <a:xfrm>
            <a:off x="5425323" y="4907635"/>
            <a:ext cx="661383" cy="215444"/>
          </a:xfrm>
          <a:prstGeom prst="rect">
            <a:avLst/>
          </a:prstGeom>
          <a:noFill/>
        </p:spPr>
        <p:txBody>
          <a:bodyPr wrap="square" rtlCol="0">
            <a:spAutoFit/>
          </a:bodyPr>
          <a:lstStyle/>
          <a:p>
            <a:r>
              <a:rPr lang="en-US" sz="800" dirty="0" smtClean="0">
                <a:solidFill>
                  <a:srgbClr val="FF0000"/>
                </a:solidFill>
              </a:rPr>
              <a:t>March 26</a:t>
            </a:r>
            <a:endParaRPr lang="en-US" sz="800" dirty="0">
              <a:solidFill>
                <a:srgbClr val="FF0000"/>
              </a:solidFill>
            </a:endParaRPr>
          </a:p>
        </p:txBody>
      </p:sp>
      <p:sp>
        <p:nvSpPr>
          <p:cNvPr id="42" name="TextBox 41"/>
          <p:cNvSpPr txBox="1"/>
          <p:nvPr/>
        </p:nvSpPr>
        <p:spPr>
          <a:xfrm>
            <a:off x="8303701" y="4916871"/>
            <a:ext cx="579353" cy="215444"/>
          </a:xfrm>
          <a:prstGeom prst="rect">
            <a:avLst/>
          </a:prstGeom>
          <a:noFill/>
        </p:spPr>
        <p:txBody>
          <a:bodyPr wrap="square" rtlCol="0">
            <a:spAutoFit/>
          </a:bodyPr>
          <a:lstStyle/>
          <a:p>
            <a:r>
              <a:rPr lang="en-US" sz="800" dirty="0" smtClean="0">
                <a:solidFill>
                  <a:srgbClr val="00759E"/>
                </a:solidFill>
              </a:rPr>
              <a:t>April 5</a:t>
            </a:r>
            <a:endParaRPr lang="en-US" sz="800" dirty="0">
              <a:solidFill>
                <a:srgbClr val="00759E"/>
              </a:solidFill>
            </a:endParaRPr>
          </a:p>
        </p:txBody>
      </p:sp>
      <p:sp>
        <p:nvSpPr>
          <p:cNvPr id="43" name="TextBox 42"/>
          <p:cNvSpPr txBox="1"/>
          <p:nvPr/>
        </p:nvSpPr>
        <p:spPr>
          <a:xfrm>
            <a:off x="8474573" y="5032327"/>
            <a:ext cx="579353" cy="215444"/>
          </a:xfrm>
          <a:prstGeom prst="rect">
            <a:avLst/>
          </a:prstGeom>
          <a:noFill/>
        </p:spPr>
        <p:txBody>
          <a:bodyPr wrap="square" rtlCol="0">
            <a:spAutoFit/>
          </a:bodyPr>
          <a:lstStyle/>
          <a:p>
            <a:r>
              <a:rPr lang="en-US" sz="800" dirty="0" smtClean="0">
                <a:solidFill>
                  <a:srgbClr val="FF0000"/>
                </a:solidFill>
              </a:rPr>
              <a:t>April 19</a:t>
            </a:r>
            <a:endParaRPr lang="en-US" sz="800" dirty="0">
              <a:solidFill>
                <a:srgbClr val="FF0000"/>
              </a:solidFill>
            </a:endParaRPr>
          </a:p>
        </p:txBody>
      </p:sp>
      <p:cxnSp>
        <p:nvCxnSpPr>
          <p:cNvPr id="45" name="Straight Connector 44"/>
          <p:cNvCxnSpPr/>
          <p:nvPr/>
        </p:nvCxnSpPr>
        <p:spPr>
          <a:xfrm flipH="1" flipV="1">
            <a:off x="5722757" y="4028057"/>
            <a:ext cx="292608" cy="102"/>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8479628" y="4038498"/>
            <a:ext cx="292608" cy="102"/>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115128" y="4946076"/>
            <a:ext cx="0" cy="182880"/>
          </a:xfrm>
          <a:prstGeom prst="line">
            <a:avLst/>
          </a:prstGeom>
          <a:ln>
            <a:solidFill>
              <a:srgbClr val="00759E"/>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438564" y="4794688"/>
            <a:ext cx="0" cy="13716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39750" y="4757631"/>
            <a:ext cx="489812" cy="215444"/>
          </a:xfrm>
          <a:prstGeom prst="rect">
            <a:avLst/>
          </a:prstGeom>
          <a:noFill/>
        </p:spPr>
        <p:txBody>
          <a:bodyPr wrap="square" rtlCol="0">
            <a:spAutoFit/>
          </a:bodyPr>
          <a:lstStyle/>
          <a:p>
            <a:r>
              <a:rPr lang="en-US" sz="800" dirty="0" smtClean="0">
                <a:solidFill>
                  <a:schemeClr val="tx1"/>
                </a:solidFill>
              </a:rPr>
              <a:t>2002</a:t>
            </a:r>
            <a:endParaRPr lang="en-US" sz="800" dirty="0">
              <a:solidFill>
                <a:schemeClr val="tx1"/>
              </a:solidFill>
            </a:endParaRPr>
          </a:p>
        </p:txBody>
      </p:sp>
      <p:sp>
        <p:nvSpPr>
          <p:cNvPr id="49" name="TextBox 48"/>
          <p:cNvSpPr txBox="1"/>
          <p:nvPr/>
        </p:nvSpPr>
        <p:spPr>
          <a:xfrm>
            <a:off x="0" y="4920731"/>
            <a:ext cx="1122079" cy="276999"/>
          </a:xfrm>
          <a:prstGeom prst="rect">
            <a:avLst/>
          </a:prstGeom>
          <a:noFill/>
        </p:spPr>
        <p:txBody>
          <a:bodyPr wrap="square" rtlCol="0">
            <a:spAutoFit/>
          </a:bodyPr>
          <a:lstStyle/>
          <a:p>
            <a:r>
              <a:rPr lang="en-US" sz="1200" b="1" dirty="0" smtClean="0">
                <a:solidFill>
                  <a:schemeClr val="tx1"/>
                </a:solidFill>
              </a:rPr>
              <a:t>Oct. 2001</a:t>
            </a:r>
            <a:endParaRPr lang="en-US" sz="1200" b="1" dirty="0">
              <a:solidFill>
                <a:schemeClr val="tx1"/>
              </a:solidFill>
            </a:endParaRPr>
          </a:p>
        </p:txBody>
      </p:sp>
      <p:sp>
        <p:nvSpPr>
          <p:cNvPr id="50" name="TextBox 49"/>
          <p:cNvSpPr txBox="1"/>
          <p:nvPr/>
        </p:nvSpPr>
        <p:spPr>
          <a:xfrm>
            <a:off x="8165372" y="4925105"/>
            <a:ext cx="1122079" cy="276999"/>
          </a:xfrm>
          <a:prstGeom prst="rect">
            <a:avLst/>
          </a:prstGeom>
          <a:noFill/>
        </p:spPr>
        <p:txBody>
          <a:bodyPr wrap="square" rtlCol="0">
            <a:spAutoFit/>
          </a:bodyPr>
          <a:lstStyle/>
          <a:p>
            <a:r>
              <a:rPr lang="en-US" sz="1200" b="1" dirty="0" smtClean="0">
                <a:solidFill>
                  <a:schemeClr val="tx1"/>
                </a:solidFill>
              </a:rPr>
              <a:t>April 2002</a:t>
            </a:r>
            <a:endParaRPr lang="en-US" sz="1200" b="1" dirty="0">
              <a:solidFill>
                <a:schemeClr val="tx1"/>
              </a:solidFill>
            </a:endParaRPr>
          </a:p>
        </p:txBody>
      </p:sp>
      <p:sp>
        <p:nvSpPr>
          <p:cNvPr id="54" name="TextBox 53"/>
          <p:cNvSpPr txBox="1"/>
          <p:nvPr/>
        </p:nvSpPr>
        <p:spPr>
          <a:xfrm>
            <a:off x="1066810" y="4752587"/>
            <a:ext cx="489812" cy="215444"/>
          </a:xfrm>
          <a:prstGeom prst="rect">
            <a:avLst/>
          </a:prstGeom>
          <a:noFill/>
        </p:spPr>
        <p:txBody>
          <a:bodyPr wrap="square" rtlCol="0">
            <a:spAutoFit/>
          </a:bodyPr>
          <a:lstStyle/>
          <a:p>
            <a:r>
              <a:rPr lang="en-US" sz="800" dirty="0" smtClean="0">
                <a:solidFill>
                  <a:schemeClr val="tx1"/>
                </a:solidFill>
              </a:rPr>
              <a:t>2001</a:t>
            </a:r>
            <a:endParaRPr lang="en-US" sz="800" dirty="0">
              <a:solidFill>
                <a:schemeClr val="tx1"/>
              </a:solidFill>
            </a:endParaRPr>
          </a:p>
        </p:txBody>
      </p:sp>
      <p:cxnSp>
        <p:nvCxnSpPr>
          <p:cNvPr id="51" name="Straight Connector 50"/>
          <p:cNvCxnSpPr/>
          <p:nvPr/>
        </p:nvCxnSpPr>
        <p:spPr>
          <a:xfrm>
            <a:off x="530577" y="4865511"/>
            <a:ext cx="0" cy="13716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903381769"/>
      </p:ext>
    </p:extLst>
  </p:cSld>
  <p:clrMapOvr>
    <a:masterClrMapping/>
  </p:clrMapOvr>
  <mc:AlternateContent xmlns:mc="http://schemas.openxmlformats.org/markup-compatibility/2006" xmlns:p14="http://schemas.microsoft.com/office/powerpoint/2010/main">
    <mc:Choice Requires="p14">
      <p:transition spd="slow" p14:dur="2000" advTm="55729"/>
    </mc:Choice>
    <mc:Fallback xmlns="">
      <p:transition spd="slow" advTm="5572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51"/>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 grpId="0"/>
      <p:bldP spid="20" grpId="0"/>
      <p:bldP spid="24" grpId="0"/>
      <p:bldP spid="25" grpId="0" animBg="1"/>
      <p:bldP spid="28" grpId="0" animBg="1"/>
      <p:bldP spid="29" grpId="0" animBg="1"/>
      <p:bldP spid="27" grpId="0" animBg="1"/>
      <p:bldP spid="11" grpId="0"/>
      <p:bldP spid="18" grpId="0" animBg="1"/>
      <p:bldP spid="39" grpId="0" animBg="1"/>
      <p:bldP spid="5" grpId="0" animBg="1"/>
      <p:bldP spid="22" grpId="0" animBg="1"/>
      <p:bldP spid="2" grpId="0"/>
      <p:bldP spid="30" grpId="0"/>
      <p:bldP spid="32" grpId="0"/>
      <p:bldP spid="37" grpId="0"/>
      <p:bldP spid="40" grpId="0"/>
      <p:bldP spid="41" grpId="0"/>
      <p:bldP spid="42" grpId="0"/>
      <p:bldP spid="43" grpId="0"/>
      <p:bldP spid="49" grpId="0"/>
      <p:bldP spid="5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Those involved in the DNA analysis maintain that no mistakes were made and that no contamination occurred</a:t>
            </a:r>
            <a:endParaRPr lang="en-US" sz="2400" dirty="0"/>
          </a:p>
        </p:txBody>
      </p:sp>
      <p:sp>
        <p:nvSpPr>
          <p:cNvPr id="3" name="Content Placeholder 2"/>
          <p:cNvSpPr>
            <a:spLocks noGrp="1"/>
          </p:cNvSpPr>
          <p:nvPr>
            <p:ph idx="1"/>
          </p:nvPr>
        </p:nvSpPr>
        <p:spPr>
          <a:xfrm>
            <a:off x="457200" y="1658470"/>
            <a:ext cx="8229600" cy="4554071"/>
          </a:xfrm>
        </p:spPr>
        <p:txBody>
          <a:bodyPr>
            <a:normAutofit/>
          </a:bodyPr>
          <a:lstStyle/>
          <a:p>
            <a:pPr>
              <a:spcAft>
                <a:spcPts val="1800"/>
              </a:spcAft>
            </a:pPr>
            <a:r>
              <a:rPr lang="en-US" sz="1600" dirty="0"/>
              <a:t>Lab </a:t>
            </a:r>
            <a:r>
              <a:rPr lang="en-US" sz="1600" dirty="0" smtClean="0"/>
              <a:t>technicians and supervisors claim that </a:t>
            </a:r>
            <a:r>
              <a:rPr lang="en-US" sz="1600" dirty="0"/>
              <a:t>proper </a:t>
            </a:r>
            <a:r>
              <a:rPr lang="en-US" sz="1600" dirty="0" smtClean="0"/>
              <a:t>laboratory procedures </a:t>
            </a:r>
            <a:r>
              <a:rPr lang="en-US" sz="1600" dirty="0"/>
              <a:t>were followed at all times (</a:t>
            </a:r>
            <a:r>
              <a:rPr lang="en-US" sz="1600" dirty="0" smtClean="0"/>
              <a:t>e.g., sterilization </a:t>
            </a:r>
            <a:r>
              <a:rPr lang="en-US" sz="1600" dirty="0"/>
              <a:t>procedures, storage protocols, </a:t>
            </a:r>
            <a:r>
              <a:rPr lang="en-US" sz="1600" dirty="0" smtClean="0"/>
              <a:t>contamination tests, etc.). Moreover, the evidence from the 3 different cases were analyzed in different physical locations in the lab on different days, thereby rendering cross-contamination (even from unnoticed events) a virtual impossibility</a:t>
            </a:r>
          </a:p>
          <a:p>
            <a:pPr>
              <a:spcAft>
                <a:spcPts val="1800"/>
              </a:spcAft>
            </a:pPr>
            <a:r>
              <a:rPr lang="en-US" sz="1600" dirty="0" smtClean="0"/>
              <a:t>It therefore follows from their interpretation of the results that both </a:t>
            </a:r>
            <a:r>
              <a:rPr lang="en-US" sz="1600" dirty="0" err="1" smtClean="0"/>
              <a:t>Ruelas</a:t>
            </a:r>
            <a:r>
              <a:rPr lang="en-US" sz="1600" dirty="0" smtClean="0"/>
              <a:t> and </a:t>
            </a:r>
            <a:r>
              <a:rPr lang="en-US" sz="1600" dirty="0" err="1" smtClean="0"/>
              <a:t>Leiterman</a:t>
            </a:r>
            <a:r>
              <a:rPr lang="en-US" sz="1600" dirty="0" smtClean="0"/>
              <a:t> </a:t>
            </a:r>
            <a:r>
              <a:rPr lang="en-US" sz="1600" dirty="0"/>
              <a:t>actually were together </a:t>
            </a:r>
            <a:r>
              <a:rPr lang="en-US" sz="1600" dirty="0" smtClean="0"/>
              <a:t>on the night that Mixer was murdered (estimated to have occurred between midnight and 3 am), that then-4-year-old John </a:t>
            </a:r>
            <a:r>
              <a:rPr lang="en-US" sz="1600" dirty="0" err="1" smtClean="0"/>
              <a:t>Ruelas</a:t>
            </a:r>
            <a:r>
              <a:rPr lang="en-US" sz="1600" dirty="0" smtClean="0"/>
              <a:t> actually did bleed on Mixer at that time, and that the independent arrival of the </a:t>
            </a:r>
            <a:r>
              <a:rPr lang="en-US" sz="1600" dirty="0" err="1"/>
              <a:t>Ruelas</a:t>
            </a:r>
            <a:r>
              <a:rPr lang="en-US" sz="1600" dirty="0"/>
              <a:t> and </a:t>
            </a:r>
            <a:r>
              <a:rPr lang="en-US" sz="1600" dirty="0" err="1"/>
              <a:t>Leiterman</a:t>
            </a:r>
            <a:r>
              <a:rPr lang="en-US" sz="1600" dirty="0"/>
              <a:t> </a:t>
            </a:r>
            <a:r>
              <a:rPr lang="en-US" sz="1600" dirty="0" smtClean="0"/>
              <a:t>samples in the same lab within a day of each other 33 years later actually was just a remarkable coincidence (TrialTranscript7222005.pdf, pp. 54-56)</a:t>
            </a:r>
            <a:endParaRPr lang="en-US" sz="1600" dirty="0"/>
          </a:p>
        </p:txBody>
      </p:sp>
    </p:spTree>
    <p:extLst>
      <p:ext uri="{BB962C8B-B14F-4D97-AF65-F5344CB8AC3E}">
        <p14:creationId xmlns:p14="http://schemas.microsoft.com/office/powerpoint/2010/main" val="678712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An alternative theory is that contamination occurred, but the contaminating event(s) went unnoticed</a:t>
            </a:r>
            <a:endParaRPr lang="en-US" sz="2400" dirty="0"/>
          </a:p>
        </p:txBody>
      </p:sp>
      <p:sp>
        <p:nvSpPr>
          <p:cNvPr id="3" name="Content Placeholder 2"/>
          <p:cNvSpPr>
            <a:spLocks noGrp="1"/>
          </p:cNvSpPr>
          <p:nvPr>
            <p:ph idx="1"/>
          </p:nvPr>
        </p:nvSpPr>
        <p:spPr>
          <a:xfrm>
            <a:off x="457200" y="1686168"/>
            <a:ext cx="8229600" cy="4812148"/>
          </a:xfrm>
        </p:spPr>
        <p:txBody>
          <a:bodyPr>
            <a:normAutofit fontScale="92500" lnSpcReduction="10000"/>
          </a:bodyPr>
          <a:lstStyle/>
          <a:p>
            <a:pPr>
              <a:spcAft>
                <a:spcPts val="1800"/>
              </a:spcAft>
            </a:pPr>
            <a:r>
              <a:rPr lang="en-US" sz="1600" dirty="0" smtClean="0"/>
              <a:t>The DNA analyses for all 3 people were performed in the same lab and at about the same time. The same person handled the Mixer evidence and the </a:t>
            </a:r>
            <a:r>
              <a:rPr lang="en-US" sz="1600" dirty="0" err="1" smtClean="0"/>
              <a:t>Leiterman</a:t>
            </a:r>
            <a:r>
              <a:rPr lang="en-US" sz="1600" dirty="0" smtClean="0"/>
              <a:t> evidence. </a:t>
            </a:r>
          </a:p>
          <a:p>
            <a:pPr>
              <a:spcAft>
                <a:spcPts val="1800"/>
              </a:spcAft>
            </a:pPr>
            <a:r>
              <a:rPr lang="en-US" sz="1600" dirty="0" smtClean="0"/>
              <a:t>Mixer’s DNA on her own pantyhose was </a:t>
            </a:r>
            <a:r>
              <a:rPr lang="en-US" sz="1600" dirty="0" smtClean="0"/>
              <a:t>not detectable</a:t>
            </a:r>
            <a:r>
              <a:rPr lang="en-US" sz="1600" dirty="0" smtClean="0"/>
              <a:t>, but </a:t>
            </a:r>
            <a:r>
              <a:rPr lang="en-US" sz="1600" dirty="0" err="1" smtClean="0"/>
              <a:t>Leiterman’s</a:t>
            </a:r>
            <a:r>
              <a:rPr lang="en-US" sz="1600" dirty="0" smtClean="0"/>
              <a:t> </a:t>
            </a:r>
            <a:r>
              <a:rPr lang="en-US" sz="1600" dirty="0"/>
              <a:t>DNA on the pantyhose </a:t>
            </a:r>
            <a:r>
              <a:rPr lang="en-US" sz="1600" dirty="0" smtClean="0"/>
              <a:t>was 100 times more plentiful (i.e., it had not degraded over 33 years of storage, </a:t>
            </a:r>
            <a:r>
              <a:rPr lang="en-US" sz="1600" dirty="0" smtClean="0"/>
              <a:t>perhaps because it </a:t>
            </a:r>
            <a:r>
              <a:rPr lang="en-US" sz="1600" dirty="0" smtClean="0"/>
              <a:t>had been recently deposited).</a:t>
            </a:r>
          </a:p>
          <a:p>
            <a:pPr>
              <a:spcAft>
                <a:spcPts val="1800"/>
              </a:spcAft>
            </a:pPr>
            <a:r>
              <a:rPr lang="en-US" sz="1600" dirty="0"/>
              <a:t>The drop of blood found on Jane Mixer’s hand matched the blood type of both Mixer and </a:t>
            </a:r>
            <a:r>
              <a:rPr lang="en-US" sz="1600" dirty="0" err="1"/>
              <a:t>Ruelas</a:t>
            </a:r>
            <a:r>
              <a:rPr lang="en-US" sz="1600" dirty="0"/>
              <a:t>. Because Mixer had been shot, it could have been her own blood, which was later contaminated with DNA from </a:t>
            </a:r>
            <a:r>
              <a:rPr lang="en-US" sz="1600" dirty="0" err="1"/>
              <a:t>Ruelas</a:t>
            </a:r>
            <a:r>
              <a:rPr lang="en-US" sz="1600" dirty="0"/>
              <a:t>. </a:t>
            </a:r>
            <a:endParaRPr lang="en-US" sz="1600" dirty="0" smtClean="0"/>
          </a:p>
          <a:p>
            <a:pPr>
              <a:spcAft>
                <a:spcPts val="1800"/>
              </a:spcAft>
            </a:pPr>
            <a:r>
              <a:rPr lang="en-US" sz="1600" dirty="0" smtClean="0"/>
              <a:t>Tests showed that </a:t>
            </a:r>
            <a:r>
              <a:rPr lang="en-US" sz="1600" dirty="0" err="1" smtClean="0"/>
              <a:t>Leiterman’s</a:t>
            </a:r>
            <a:r>
              <a:rPr lang="en-US" sz="1600" dirty="0" smtClean="0"/>
              <a:t> </a:t>
            </a:r>
            <a:r>
              <a:rPr lang="en-US" sz="1600" dirty="0"/>
              <a:t>DNA on the pantyhose was </a:t>
            </a:r>
            <a:r>
              <a:rPr lang="en-US" sz="1600" i="1" dirty="0"/>
              <a:t>not</a:t>
            </a:r>
            <a:r>
              <a:rPr lang="en-US" sz="1600" dirty="0"/>
              <a:t> blood or semen but might have been </a:t>
            </a:r>
            <a:r>
              <a:rPr lang="en-US" sz="1600" b="1" dirty="0" smtClean="0">
                <a:solidFill>
                  <a:srgbClr val="FF0000"/>
                </a:solidFill>
              </a:rPr>
              <a:t>saliva</a:t>
            </a:r>
            <a:r>
              <a:rPr lang="en-US" sz="1600" dirty="0" smtClean="0"/>
              <a:t>, like </a:t>
            </a:r>
            <a:r>
              <a:rPr lang="en-US" sz="1600" dirty="0"/>
              <a:t>his recent mouth swab </a:t>
            </a:r>
            <a:r>
              <a:rPr lang="en-US" sz="1600" dirty="0" smtClean="0"/>
              <a:t>sample, </a:t>
            </a:r>
            <a:r>
              <a:rPr lang="en-US" sz="1600" dirty="0"/>
              <a:t>or some other bodily </a:t>
            </a:r>
            <a:r>
              <a:rPr lang="en-US" sz="1600" dirty="0" smtClean="0"/>
              <a:t>fluid.</a:t>
            </a:r>
          </a:p>
          <a:p>
            <a:pPr>
              <a:spcAft>
                <a:spcPts val="1800"/>
              </a:spcAft>
            </a:pPr>
            <a:r>
              <a:rPr lang="en-US" sz="1600" dirty="0" smtClean="0"/>
              <a:t>In light of these uncontested facts, it seems irresponsible to reject the possibility (even the likelihood) that cross-contamination occurred – especially when the otherwise incomprehensible DNA match to </a:t>
            </a:r>
            <a:r>
              <a:rPr lang="en-US" sz="1600" dirty="0" err="1" smtClean="0"/>
              <a:t>Ruelas</a:t>
            </a:r>
            <a:r>
              <a:rPr lang="en-US" sz="1600" dirty="0" smtClean="0"/>
              <a:t> is taken into consideration. </a:t>
            </a:r>
          </a:p>
          <a:p>
            <a:pPr>
              <a:spcAft>
                <a:spcPts val="1800"/>
              </a:spcAft>
            </a:pPr>
            <a:r>
              <a:rPr lang="en-US" sz="1600" dirty="0" smtClean="0"/>
              <a:t>Given the inconclusive nature of the DNA evidence, convicting </a:t>
            </a:r>
            <a:r>
              <a:rPr lang="en-US" sz="1600" dirty="0" err="1" smtClean="0"/>
              <a:t>Leiterman</a:t>
            </a:r>
            <a:r>
              <a:rPr lang="en-US" sz="1600" dirty="0" smtClean="0"/>
              <a:t> of the premeditated murder of Jane Mixer would only make sense if convincing, independent corroborating evidence of guilt also existed.</a:t>
            </a:r>
            <a:endParaRPr lang="en-US" sz="1600" dirty="0"/>
          </a:p>
        </p:txBody>
      </p:sp>
    </p:spTree>
    <p:extLst>
      <p:ext uri="{BB962C8B-B14F-4D97-AF65-F5344CB8AC3E}">
        <p14:creationId xmlns:p14="http://schemas.microsoft.com/office/powerpoint/2010/main" val="2560391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600" dirty="0" smtClean="0"/>
              <a:t>The sum total of evidence against </a:t>
            </a:r>
            <a:r>
              <a:rPr lang="en-US" sz="2600" dirty="0" err="1" smtClean="0"/>
              <a:t>Leiterman</a:t>
            </a:r>
            <a:endParaRPr lang="en-US" sz="2600" dirty="0"/>
          </a:p>
        </p:txBody>
      </p:sp>
      <p:sp>
        <p:nvSpPr>
          <p:cNvPr id="3" name="Content Placeholder 2"/>
          <p:cNvSpPr>
            <a:spLocks noGrp="1"/>
          </p:cNvSpPr>
          <p:nvPr>
            <p:ph idx="1"/>
          </p:nvPr>
        </p:nvSpPr>
        <p:spPr>
          <a:xfrm>
            <a:off x="457200" y="1465679"/>
            <a:ext cx="8229600" cy="4431148"/>
          </a:xfrm>
        </p:spPr>
        <p:txBody>
          <a:bodyPr>
            <a:normAutofit/>
          </a:bodyPr>
          <a:lstStyle/>
          <a:p>
            <a:pPr>
              <a:spcAft>
                <a:spcPts val="600"/>
              </a:spcAft>
            </a:pPr>
            <a:r>
              <a:rPr lang="en-US" sz="1500" dirty="0" smtClean="0"/>
              <a:t>The cold-case DNA match, which occurred under disconcerting circumstances </a:t>
            </a:r>
            <a:endParaRPr lang="en-US" sz="1500" dirty="0"/>
          </a:p>
          <a:p>
            <a:pPr>
              <a:spcBef>
                <a:spcPts val="600"/>
              </a:spcBef>
              <a:spcAft>
                <a:spcPts val="600"/>
              </a:spcAft>
            </a:pPr>
            <a:r>
              <a:rPr lang="en-US" sz="1500" dirty="0" err="1" smtClean="0"/>
              <a:t>Leiterman</a:t>
            </a:r>
            <a:r>
              <a:rPr lang="en-US" sz="1500" dirty="0" smtClean="0"/>
              <a:t>, an </a:t>
            </a:r>
            <a:r>
              <a:rPr lang="en-US" sz="1500" dirty="0"/>
              <a:t>avid </a:t>
            </a:r>
            <a:r>
              <a:rPr lang="en-US" sz="1500" dirty="0" smtClean="0"/>
              <a:t>hunter, owned </a:t>
            </a:r>
            <a:r>
              <a:rPr lang="en-US" sz="1500" dirty="0"/>
              <a:t>a </a:t>
            </a:r>
            <a:r>
              <a:rPr lang="en-US" sz="1500" dirty="0" smtClean="0"/>
              <a:t>.22 </a:t>
            </a:r>
            <a:r>
              <a:rPr lang="en-US" sz="1500" dirty="0"/>
              <a:t>caliber </a:t>
            </a:r>
            <a:r>
              <a:rPr lang="en-US" sz="1500" dirty="0" smtClean="0"/>
              <a:t>pistol in 1969, and Mixer </a:t>
            </a:r>
            <a:r>
              <a:rPr lang="en-US" sz="1500" dirty="0"/>
              <a:t>was </a:t>
            </a:r>
            <a:r>
              <a:rPr lang="en-US" sz="1500" dirty="0" smtClean="0"/>
              <a:t>shot with </a:t>
            </a:r>
            <a:r>
              <a:rPr lang="en-US" sz="1500" dirty="0"/>
              <a:t>a </a:t>
            </a:r>
            <a:r>
              <a:rPr lang="en-US" sz="1500" dirty="0" smtClean="0"/>
              <a:t>.22. However, one of the serial </a:t>
            </a:r>
            <a:r>
              <a:rPr lang="en-US" sz="1500" dirty="0"/>
              <a:t>killer’s </a:t>
            </a:r>
            <a:r>
              <a:rPr lang="en-US" sz="1500" dirty="0" smtClean="0"/>
              <a:t>other victims was also shot with </a:t>
            </a:r>
            <a:r>
              <a:rPr lang="en-US" sz="1500" dirty="0"/>
              <a:t>a </a:t>
            </a:r>
            <a:r>
              <a:rPr lang="en-US" sz="1500" dirty="0" smtClean="0"/>
              <a:t>.22 (more on that shortly). </a:t>
            </a:r>
          </a:p>
          <a:p>
            <a:pPr>
              <a:spcBef>
                <a:spcPts val="600"/>
              </a:spcBef>
              <a:spcAft>
                <a:spcPts val="600"/>
              </a:spcAft>
            </a:pPr>
            <a:r>
              <a:rPr lang="en-US" sz="1500" dirty="0" smtClean="0"/>
              <a:t>On </a:t>
            </a:r>
            <a:r>
              <a:rPr lang="en-US" sz="1500" dirty="0"/>
              <a:t>a phone book </a:t>
            </a:r>
            <a:r>
              <a:rPr lang="en-US" sz="1500" dirty="0" smtClean="0"/>
              <a:t>found in the student union building where Mixer had arranged a ride home with a stranger, someone had jotted down the words "Mixer</a:t>
            </a:r>
            <a:r>
              <a:rPr lang="en-US" sz="1500" dirty="0"/>
              <a:t>" and </a:t>
            </a:r>
            <a:r>
              <a:rPr lang="en-US" sz="1500" dirty="0" smtClean="0"/>
              <a:t>"</a:t>
            </a:r>
            <a:r>
              <a:rPr lang="en-US" sz="1500" dirty="0" err="1" smtClean="0"/>
              <a:t>Muskegeon</a:t>
            </a:r>
            <a:r>
              <a:rPr lang="en-US" sz="1500" dirty="0" smtClean="0"/>
              <a:t>." No one knows if these words were written by the person who killed her. For example, the words could have been written by a reporter calling in the story </a:t>
            </a:r>
            <a:r>
              <a:rPr lang="en-US" sz="1500" dirty="0" smtClean="0"/>
              <a:t>(</a:t>
            </a:r>
            <a:r>
              <a:rPr lang="en-US" sz="1500" i="1" dirty="0" smtClean="0"/>
              <a:t>Catching </a:t>
            </a:r>
            <a:r>
              <a:rPr lang="en-US" sz="1500" i="1" dirty="0"/>
              <a:t>S</a:t>
            </a:r>
            <a:r>
              <a:rPr lang="en-US" sz="1500" i="1" dirty="0" smtClean="0"/>
              <a:t>erial Killers</a:t>
            </a:r>
            <a:r>
              <a:rPr lang="en-US" sz="1500" dirty="0" smtClean="0"/>
              <a:t>, </a:t>
            </a:r>
            <a:r>
              <a:rPr lang="en-US" sz="1500" dirty="0" smtClean="0"/>
              <a:t>p. 37). The prosecution’s handwriting expert concluded that </a:t>
            </a:r>
            <a:r>
              <a:rPr lang="en-US" sz="1500" dirty="0" err="1" smtClean="0"/>
              <a:t>Leiterman</a:t>
            </a:r>
            <a:r>
              <a:rPr lang="en-US" sz="1500" dirty="0" smtClean="0"/>
              <a:t> </a:t>
            </a:r>
            <a:r>
              <a:rPr lang="en-US" sz="1500" dirty="0"/>
              <a:t>wrote </a:t>
            </a:r>
            <a:r>
              <a:rPr lang="en-US" sz="1500" dirty="0" smtClean="0"/>
              <a:t>those words, but that same expert mistakenly attributed a handwriting sample from </a:t>
            </a:r>
            <a:r>
              <a:rPr lang="en-US" sz="1500" dirty="0" err="1" smtClean="0"/>
              <a:t>Leiterman's</a:t>
            </a:r>
            <a:r>
              <a:rPr lang="en-US" sz="1500" dirty="0" smtClean="0"/>
              <a:t> wife to </a:t>
            </a:r>
            <a:r>
              <a:rPr lang="en-US" sz="1500" dirty="0" err="1"/>
              <a:t>L</a:t>
            </a:r>
            <a:r>
              <a:rPr lang="en-US" sz="1500" dirty="0" err="1" smtClean="0"/>
              <a:t>eiterman</a:t>
            </a:r>
            <a:r>
              <a:rPr lang="en-US" sz="1500" dirty="0" smtClean="0"/>
              <a:t> himself (Trialtranscript7212005.pdf, pp. 40-41). The defense’s handwriting </a:t>
            </a:r>
            <a:r>
              <a:rPr lang="en-US" sz="1500" dirty="0"/>
              <a:t>expert </a:t>
            </a:r>
            <a:r>
              <a:rPr lang="en-US" sz="1500" dirty="0" smtClean="0"/>
              <a:t>conclusively determined that </a:t>
            </a:r>
            <a:r>
              <a:rPr lang="en-US" sz="1500" dirty="0" err="1" smtClean="0"/>
              <a:t>Leiterman</a:t>
            </a:r>
            <a:r>
              <a:rPr lang="en-US" sz="1500" dirty="0" smtClean="0"/>
              <a:t> did </a:t>
            </a:r>
            <a:r>
              <a:rPr lang="en-US" sz="1500" i="1" dirty="0" smtClean="0"/>
              <a:t>not</a:t>
            </a:r>
            <a:r>
              <a:rPr lang="en-US" sz="1500" dirty="0" smtClean="0"/>
              <a:t> write </a:t>
            </a:r>
            <a:r>
              <a:rPr lang="en-US" sz="1500" dirty="0"/>
              <a:t>those </a:t>
            </a:r>
            <a:r>
              <a:rPr lang="en-US" sz="1500" dirty="0"/>
              <a:t>words (Trialtranscript7212005.pdf, </a:t>
            </a:r>
            <a:r>
              <a:rPr lang="en-US" sz="1500" dirty="0" smtClean="0"/>
              <a:t>p</a:t>
            </a:r>
            <a:r>
              <a:rPr lang="en-US" sz="1500" dirty="0"/>
              <a:t>. </a:t>
            </a:r>
            <a:r>
              <a:rPr lang="en-US" sz="1500" dirty="0" smtClean="0"/>
              <a:t>57). </a:t>
            </a:r>
            <a:r>
              <a:rPr lang="en-US" sz="1500" dirty="0" smtClean="0"/>
              <a:t>Moreover, the entire enterprise of handwriting analysis is scientifically questionable (</a:t>
            </a:r>
            <a:r>
              <a:rPr lang="en-US" sz="1500" dirty="0" smtClean="0">
                <a:hlinkClick r:id="rId3"/>
              </a:rPr>
              <a:t>National Academy of Sciences, 2009</a:t>
            </a:r>
            <a:r>
              <a:rPr lang="en-US" sz="1500" dirty="0" smtClean="0"/>
              <a:t>).</a:t>
            </a:r>
          </a:p>
        </p:txBody>
      </p:sp>
      <p:sp>
        <p:nvSpPr>
          <p:cNvPr id="4" name="TextBox 3"/>
          <p:cNvSpPr txBox="1"/>
          <p:nvPr/>
        </p:nvSpPr>
        <p:spPr>
          <a:xfrm>
            <a:off x="1469091" y="5246813"/>
            <a:ext cx="6172200" cy="584775"/>
          </a:xfrm>
          <a:prstGeom prst="rect">
            <a:avLst/>
          </a:prstGeom>
          <a:noFill/>
        </p:spPr>
        <p:txBody>
          <a:bodyPr wrap="square" rtlCol="0">
            <a:spAutoFit/>
          </a:bodyPr>
          <a:lstStyle/>
          <a:p>
            <a:pPr algn="l"/>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This is all of the evidence that resulted in </a:t>
            </a:r>
            <a:r>
              <a:rPr lang="en-US"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Leiterman</a:t>
            </a: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being sentenced to life in prison with no possibility of parole. </a:t>
            </a:r>
            <a:endParaRPr lang="en-US"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849746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600" dirty="0" smtClean="0"/>
              <a:t>Who was the serial killer operating in the area at the time?</a:t>
            </a:r>
            <a:endParaRPr lang="en-US" sz="2600"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160" t="9695" r="4919"/>
          <a:stretch/>
        </p:blipFill>
        <p:spPr>
          <a:xfrm>
            <a:off x="1467556" y="1788282"/>
            <a:ext cx="5655733" cy="3880998"/>
          </a:xfrm>
          <a:prstGeom prst="rect">
            <a:avLst/>
          </a:prstGeom>
        </p:spPr>
      </p:pic>
      <p:sp>
        <p:nvSpPr>
          <p:cNvPr id="6" name="Rectangle 5"/>
          <p:cNvSpPr/>
          <p:nvPr/>
        </p:nvSpPr>
        <p:spPr>
          <a:xfrm>
            <a:off x="2011680" y="4160520"/>
            <a:ext cx="164592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136091" y="3648075"/>
            <a:ext cx="2340909" cy="707886"/>
          </a:xfrm>
          <a:prstGeom prst="rect">
            <a:avLst/>
          </a:prstGeom>
          <a:noFill/>
          <a:ln>
            <a:solidFill>
              <a:srgbClr val="FF0000"/>
            </a:solidFill>
          </a:ln>
        </p:spPr>
        <p:txBody>
          <a:bodyPr wrap="square" rtlCol="0">
            <a:spAutoFit/>
          </a:bodyPr>
          <a:lstStyle/>
          <a:p>
            <a:pPr algn="l"/>
            <a:r>
              <a:rPr lang="en-US" sz="1000" dirty="0" smtClean="0">
                <a:solidFill>
                  <a:schemeClr val="tx1"/>
                </a:solidFill>
              </a:rPr>
              <a:t>He was tried and convicted only for the murder of Karen Sue </a:t>
            </a:r>
            <a:r>
              <a:rPr lang="en-US" sz="1000" dirty="0" err="1" smtClean="0">
                <a:solidFill>
                  <a:schemeClr val="tx1"/>
                </a:solidFill>
              </a:rPr>
              <a:t>Beineman</a:t>
            </a:r>
            <a:r>
              <a:rPr lang="en-US" sz="1000" dirty="0" smtClean="0">
                <a:solidFill>
                  <a:schemeClr val="tx1"/>
                </a:solidFill>
              </a:rPr>
              <a:t> but is strongly suspected of murdering many of the others on this list</a:t>
            </a:r>
            <a:endParaRPr lang="en-US" sz="1000" dirty="0">
              <a:solidFill>
                <a:schemeClr val="tx1"/>
              </a:solidFill>
            </a:endParaRPr>
          </a:p>
        </p:txBody>
      </p:sp>
      <p:sp>
        <p:nvSpPr>
          <p:cNvPr id="3" name="TextBox 2"/>
          <p:cNvSpPr txBox="1"/>
          <p:nvPr/>
        </p:nvSpPr>
        <p:spPr>
          <a:xfrm>
            <a:off x="1617684" y="5811000"/>
            <a:ext cx="5594316" cy="523220"/>
          </a:xfrm>
          <a:prstGeom prst="rect">
            <a:avLst/>
          </a:prstGeom>
          <a:noFill/>
        </p:spPr>
        <p:txBody>
          <a:bodyPr wrap="square" rtlCol="0">
            <a:spAutoFit/>
          </a:bodyPr>
          <a:lstStyle/>
          <a:p>
            <a:pPr algn="l"/>
            <a:r>
              <a:rPr lang="en-US" sz="1400" dirty="0" smtClean="0">
                <a:solidFill>
                  <a:schemeClr val="tx1"/>
                </a:solidFill>
              </a:rPr>
              <a:t>Gregory Fournier’s just-published book </a:t>
            </a:r>
            <a:r>
              <a:rPr lang="en-US" sz="1400" i="1" dirty="0">
                <a:solidFill>
                  <a:schemeClr val="tx1"/>
                </a:solidFill>
              </a:rPr>
              <a:t>Terror in </a:t>
            </a:r>
            <a:r>
              <a:rPr lang="en-US" sz="1400" i="1" dirty="0" smtClean="0">
                <a:solidFill>
                  <a:schemeClr val="tx1"/>
                </a:solidFill>
              </a:rPr>
              <a:t>Ypsilanti </a:t>
            </a:r>
            <a:r>
              <a:rPr lang="en-US" sz="1400" dirty="0" smtClean="0">
                <a:solidFill>
                  <a:schemeClr val="tx1"/>
                </a:solidFill>
              </a:rPr>
              <a:t>reviews the compelling evidence implicating Collins in most of these murders</a:t>
            </a:r>
            <a:endParaRPr lang="en-US" sz="1400" dirty="0">
              <a:solidFill>
                <a:schemeClr val="tx1"/>
              </a:solidFill>
            </a:endParaRPr>
          </a:p>
        </p:txBody>
      </p:sp>
      <p:sp>
        <p:nvSpPr>
          <p:cNvPr id="4" name="TextBox 3"/>
          <p:cNvSpPr txBox="1"/>
          <p:nvPr/>
        </p:nvSpPr>
        <p:spPr>
          <a:xfrm>
            <a:off x="3184480" y="1459894"/>
            <a:ext cx="2971800" cy="369332"/>
          </a:xfrm>
          <a:prstGeom prst="rect">
            <a:avLst/>
          </a:prstGeom>
          <a:noFill/>
        </p:spPr>
        <p:txBody>
          <a:bodyPr wrap="square" rtlCol="0">
            <a:spAutoFit/>
          </a:bodyPr>
          <a:lstStyle/>
          <a:p>
            <a:pPr algn="l"/>
            <a:r>
              <a:rPr lang="en-US" sz="1800" dirty="0" smtClean="0">
                <a:hlinkClick r:id="rId4"/>
              </a:rPr>
              <a:t>John Norman Collins</a:t>
            </a:r>
            <a:endParaRPr lang="en-US" sz="1800" dirty="0"/>
          </a:p>
        </p:txBody>
      </p:sp>
    </p:spTree>
    <p:extLst>
      <p:ext uri="{BB962C8B-B14F-4D97-AF65-F5344CB8AC3E}">
        <p14:creationId xmlns:p14="http://schemas.microsoft.com/office/powerpoint/2010/main" val="4132367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 grpId="0"/>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6|10.2|2.1|1|3.4|4|11.5|1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30441</TotalTime>
  <Words>3338</Words>
  <Application>Microsoft Office PowerPoint</Application>
  <PresentationFormat>On-screen Show (4:3)</PresentationFormat>
  <Paragraphs>225</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Clarity</vt:lpstr>
      <vt:lpstr>The Murder of Jane Mixer</vt:lpstr>
      <vt:lpstr>The two matches</vt:lpstr>
      <vt:lpstr>Did they commit the murder together?</vt:lpstr>
      <vt:lpstr>A Mystery</vt:lpstr>
      <vt:lpstr>DNA Timeline</vt:lpstr>
      <vt:lpstr>Those involved in the DNA analysis maintain that no mistakes were made and that no contamination occurred</vt:lpstr>
      <vt:lpstr>An alternative theory is that contamination occurred, but the contaminating event(s) went unnoticed</vt:lpstr>
      <vt:lpstr>The sum total of evidence against Leiterman</vt:lpstr>
      <vt:lpstr>Who was the serial killer operating in the area at the time?</vt:lpstr>
      <vt:lpstr>Did John Norman Collins also murder Jane Mixer?</vt:lpstr>
      <vt:lpstr>Who was the serial killer operating in the area at the time?</vt:lpstr>
      <vt:lpstr>Alice Kalom</vt:lpstr>
      <vt:lpstr>Last known locations of the 7 Michigan victims before they disappeared</vt:lpstr>
      <vt:lpstr>Last known locations of the 7 Michigan victims before they disappeared</vt:lpstr>
      <vt:lpstr>Here is where the 7 bodies were found</vt:lpstr>
      <vt:lpstr>What was Collins doing on the night of Mixer’s murder (March 20, 1969)?</vt:lpstr>
      <vt:lpstr>David Johnson</vt:lpstr>
      <vt:lpstr>Does the MO in Mixer’s murder exonerate Collins?</vt:lpstr>
      <vt:lpstr>The worst known behavior of the two suspects</vt:lpstr>
      <vt:lpstr>The victims of John Norman Collins</vt:lpstr>
      <vt:lpstr>The victims of John Norman Collins</vt:lpstr>
      <vt:lpstr>Which theory is more believable?</vt:lpstr>
      <vt:lpstr>Too many coincidences to believe:</vt:lpstr>
      <vt:lpstr>Who killed Jane Mixer?</vt:lpstr>
      <vt:lpstr>The victims of John Norman Collins</vt:lpstr>
      <vt:lpstr>PowerPoint Presentation</vt:lpstr>
    </vt:vector>
  </TitlesOfParts>
  <Company>UC`San Diego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Common Ground:</dc:title>
  <dc:creator>John Wixted</dc:creator>
  <cp:lastModifiedBy>John Wixted</cp:lastModifiedBy>
  <cp:revision>1081</cp:revision>
  <dcterms:created xsi:type="dcterms:W3CDTF">2003-05-12T16:36:17Z</dcterms:created>
  <dcterms:modified xsi:type="dcterms:W3CDTF">2016-10-28T20:13:40Z</dcterms:modified>
</cp:coreProperties>
</file>