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967AB-1C7D-4CDB-E28A-4900B01A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C351E-D3E6-CB3E-65A0-5161ED3D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5A7EB-95CA-3692-BA30-984E4F0B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64F0A-26F9-F106-A9EA-01835A19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AC4B5-8519-6850-1006-18F79D4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10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3806F-D881-7A41-B1B3-E5520A84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6311C-94D2-AD96-27E5-737B3923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93C705-5DF5-E790-576B-5A3543C7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8B715-A5CB-7118-D156-D29982B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08B03-D589-9476-7A23-21AE20C9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1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8376EC-948C-F5F6-E065-BC3400694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C26B0E-38F6-B479-819C-4672219C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14FD8-5FAC-2CD6-4989-3D5C152C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8C1B6-DFFD-CEFA-756D-EEC6F655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22AC4-D52F-34AA-6C17-0D98F62C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0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402F2-69E7-C3FF-8302-CBC0164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827E1-7457-C41E-88A9-E1CC546B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1D24D-B000-7DE6-936F-242433C7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1B13C-B5C3-20FB-F6BC-653851C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19ED0-EE6F-C5C8-6AB7-7FA781C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03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83AB-E4B4-964C-7DA7-DC868B08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B19C7D-B16E-FE44-4188-9045BB62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586BF-40DC-9169-1533-C5AFDCD1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823C0-9E73-2B82-4BD0-A83AD15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D8413-F099-B334-C360-053E3F18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2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7295-23C8-B19E-1488-7C9836FE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8C0EB-0512-3292-4869-8DE12458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96489E-3E75-0E41-98B7-20AD4FF7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162E5-3D90-AD0E-9020-D37C3CE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9237A-5C64-FEE8-CF8C-9669021B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3B09B-6586-37C0-FD1A-67D03F1E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984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110E3-1D96-A142-FEB1-3ACDBC3A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0BD92-1864-28CC-B729-A13E6BA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CA3CD8-1C14-ABD3-E7DB-242FC67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8DCFB7-D9A8-9233-E0FB-2031C8303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522B63-C514-6104-2B0A-F8C221455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EE3BD9-2563-3CE6-BD3C-7BEBD2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41CDB9-6B50-E2DC-E8AB-0712CC88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103A6-B4C0-A180-2B34-12A1FF6E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3DF84-B9CE-D64C-A78E-3155D0C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66BB1F-BBC7-A037-803C-D4A5BDDD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30565A-2D75-C332-CCF3-F0424698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64948-A5DB-390F-B8FC-B8950B58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8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1C262-3CD5-3820-46A7-0E8617E9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983622-8CC9-11E9-FBF6-734749A6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4A2DA0-4C21-F950-CD34-ACB7032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16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D1661-D7C2-6F77-5828-D1147487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276E7-7233-3777-8F97-0EB0F766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AAE0F-3ADA-B193-186E-686858DE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88810-000F-E0D8-E7D2-F5580401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9AD1D-D310-35D5-5FE2-4508B780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96EAA-FADD-5C95-5C52-A1E5593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90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A977D-A69A-476D-0D04-CF6BCD3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E65247-F036-22D2-17D7-E468FDD99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A3226-40D5-C23F-26AF-952A3831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C3456-1F76-A889-2494-B1ED5A44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E030F-EE8E-DEEA-9CB5-7CAA15E1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D0DE45-4802-125C-2323-2966B1D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3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DE9E48-5C4E-B7F4-8EFF-9D0C45DA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EC2CEB-39B1-03A8-174F-8630F5B6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2EDB1-7883-169D-192C-3783B092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C09FB-4655-495D-B15F-B37CD45AD4BA}" type="datetimeFigureOut">
              <a:rPr lang="es-CL" smtClean="0"/>
              <a:t>16-08-2025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42375-8CFA-F6F1-4140-9DBBFD9DD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9AD40-3477-3DD8-8798-3827F543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E6B0E-4F26-4678-B030-D5E3010D0A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4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umbnail Image ">
            <a:extLst>
              <a:ext uri="{FF2B5EF4-FFF2-40B4-BE49-F238E27FC236}">
                <a16:creationId xmlns:a16="http://schemas.microsoft.com/office/drawing/2014/main" id="{D452F43B-65E2-7B73-A106-9ACFC148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271305"/>
            <a:ext cx="8591341" cy="57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8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111B3B-8B36-4293-687A-2A8B690169AE}"/>
              </a:ext>
            </a:extLst>
          </p:cNvPr>
          <p:cNvSpPr txBox="1"/>
          <p:nvPr/>
        </p:nvSpPr>
        <p:spPr>
          <a:xfrm>
            <a:off x="866025" y="397942"/>
            <a:ext cx="6094324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s-MX" b="1" i="0" dirty="0">
                <a:effectLst/>
                <a:latin typeface="Segoe Sans"/>
              </a:rPr>
              <a:t>Jerarquías y Agregaciones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s-MX" b="1" i="0" dirty="0">
                <a:effectLst/>
                <a:latin typeface="Segoe Sans"/>
              </a:rPr>
              <a:t>Jerarquías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 Sans"/>
              </a:rPr>
              <a:t>Tiempo</a:t>
            </a:r>
            <a:r>
              <a:rPr lang="es-MX" b="0" i="0" dirty="0">
                <a:effectLst/>
                <a:latin typeface="Segoe Sans"/>
              </a:rPr>
              <a:t>: Día → Mes → Trimestre → Año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 Sans"/>
              </a:rPr>
              <a:t>Producto</a:t>
            </a:r>
            <a:r>
              <a:rPr lang="es-MX" b="0" i="0" dirty="0">
                <a:effectLst/>
                <a:latin typeface="Segoe Sans"/>
              </a:rPr>
              <a:t>: SKU → Categoría → Marca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 Sans"/>
              </a:rPr>
              <a:t>Tienda</a:t>
            </a:r>
            <a:r>
              <a:rPr lang="es-MX" b="0" i="0" dirty="0">
                <a:effectLst/>
                <a:latin typeface="Segoe Sans"/>
              </a:rPr>
              <a:t>: Ciudad → Región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s-MX" b="1" i="0" dirty="0">
                <a:effectLst/>
                <a:latin typeface="Segoe Sans"/>
              </a:rPr>
              <a:t>Agregaciones útiles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1" i="0" dirty="0">
                <a:effectLst/>
                <a:latin typeface="Segoe Sans"/>
              </a:rPr>
              <a:t>Ventas mensuales por región</a:t>
            </a:r>
            <a:br>
              <a:rPr lang="es-MX" b="0" i="0" dirty="0">
                <a:effectLst/>
                <a:latin typeface="Segoe Sans"/>
              </a:rPr>
            </a:br>
            <a:r>
              <a:rPr lang="es-MX" b="0" i="0" dirty="0">
                <a:effectLst/>
                <a:latin typeface="Segoe Sans"/>
              </a:rPr>
              <a:t>→ Permite analizar el rendimiento geográfico a lo largo del tiempo.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1" i="0" dirty="0">
                <a:effectLst/>
                <a:latin typeface="Segoe Sans"/>
              </a:rPr>
              <a:t>Cantidad vendida por categoría de producto y trimestre</a:t>
            </a:r>
            <a:br>
              <a:rPr lang="es-MX" b="0" i="0" dirty="0">
                <a:effectLst/>
                <a:latin typeface="Segoe Sans"/>
              </a:rPr>
            </a:br>
            <a:r>
              <a:rPr lang="es-MX" b="0" i="0" dirty="0">
                <a:effectLst/>
                <a:latin typeface="Segoe Sans"/>
              </a:rPr>
              <a:t>→ Útil para identificar tendencias de consumo por tipo de producto.</a:t>
            </a:r>
          </a:p>
        </p:txBody>
      </p:sp>
    </p:spTree>
    <p:extLst>
      <p:ext uri="{BB962C8B-B14F-4D97-AF65-F5344CB8AC3E}">
        <p14:creationId xmlns:p14="http://schemas.microsoft.com/office/powerpoint/2010/main" val="21809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CBD5315-7B4B-F229-128A-26C5D453B4D9}"/>
              </a:ext>
            </a:extLst>
          </p:cNvPr>
          <p:cNvSpPr txBox="1"/>
          <p:nvPr/>
        </p:nvSpPr>
        <p:spPr>
          <a:xfrm>
            <a:off x="471881" y="241875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Buenas Prácticas de Diseño</a:t>
            </a:r>
          </a:p>
          <a:p>
            <a:r>
              <a:rPr lang="es-CL" b="1" dirty="0"/>
              <a:t>Esquema Estrella vs. Copo de Nieve</a:t>
            </a:r>
          </a:p>
          <a:p>
            <a:r>
              <a:rPr lang="es-CL" dirty="0"/>
              <a:t>El esquema estrella es más simple y rápido para consultas analíticas, ya que evita </a:t>
            </a:r>
            <a:r>
              <a:rPr lang="es-CL" dirty="0" err="1"/>
              <a:t>joins</a:t>
            </a:r>
            <a:r>
              <a:rPr lang="es-CL" dirty="0"/>
              <a:t> complejos.</a:t>
            </a:r>
          </a:p>
          <a:p>
            <a:r>
              <a:rPr lang="es-CL" dirty="0"/>
              <a:t>El copo de nieve normaliza las dimensiones, lo que puede ahorrar espacio pero complica el modelado y reduce el rendimiento.</a:t>
            </a:r>
          </a:p>
          <a:p>
            <a:r>
              <a:rPr lang="es-CL" b="1" dirty="0"/>
              <a:t>Normalización vs. Desnormalización</a:t>
            </a:r>
          </a:p>
          <a:p>
            <a:r>
              <a:rPr lang="es-CL" dirty="0"/>
              <a:t>Desnormalizar dimensiones (como incluir categoría y marca en </a:t>
            </a:r>
            <a:r>
              <a:rPr lang="es-CL" dirty="0" err="1"/>
              <a:t>DimProducto</a:t>
            </a:r>
            <a:r>
              <a:rPr lang="es-CL" dirty="0"/>
              <a:t>) mejora el rendimiento de consultas y simplifica el modelo.</a:t>
            </a:r>
          </a:p>
          <a:p>
            <a:r>
              <a:rPr lang="es-CL" dirty="0"/>
              <a:t>Normalizar puede ser útil si hay muchas redundancias, pero se recomienda solo si el volumen lo justifica.</a:t>
            </a:r>
          </a:p>
          <a:p>
            <a:r>
              <a:rPr lang="es-CL" b="1" dirty="0"/>
              <a:t>Impacto en el rendimiento</a:t>
            </a:r>
          </a:p>
          <a:p>
            <a:r>
              <a:rPr lang="es-CL" dirty="0"/>
              <a:t>Menos </a:t>
            </a:r>
            <a:r>
              <a:rPr lang="es-CL" dirty="0" err="1"/>
              <a:t>joins</a:t>
            </a:r>
            <a:r>
              <a:rPr lang="es-CL" dirty="0"/>
              <a:t> = consultas más rápidas.</a:t>
            </a:r>
          </a:p>
          <a:p>
            <a:r>
              <a:rPr lang="es-CL" dirty="0"/>
              <a:t>Dimensiones desnormalizadas = mejor experiencia en herramientas como </a:t>
            </a:r>
            <a:r>
              <a:rPr lang="es-CL" dirty="0" err="1"/>
              <a:t>Power</a:t>
            </a:r>
            <a:r>
              <a:rPr lang="es-CL" dirty="0"/>
              <a:t> BI.</a:t>
            </a:r>
          </a:p>
        </p:txBody>
      </p:sp>
    </p:spTree>
    <p:extLst>
      <p:ext uri="{BB962C8B-B14F-4D97-AF65-F5344CB8AC3E}">
        <p14:creationId xmlns:p14="http://schemas.microsoft.com/office/powerpoint/2010/main" val="36274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761AEE-0A17-8FA1-E7BA-EAC275763F85}"/>
              </a:ext>
            </a:extLst>
          </p:cNvPr>
          <p:cNvSpPr txBox="1"/>
          <p:nvPr/>
        </p:nvSpPr>
        <p:spPr>
          <a:xfrm>
            <a:off x="953569" y="563818"/>
            <a:ext cx="60946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s-MX" b="1" i="0" dirty="0">
                <a:effectLst/>
                <a:latin typeface="Segoe Sans"/>
              </a:rPr>
              <a:t>Casos de Uso: Consultas Típicas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1" i="0" dirty="0">
                <a:effectLst/>
                <a:latin typeface="Segoe Sans"/>
              </a:rPr>
              <a:t>Total de ventas por categoría de producto y mes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s-MX" b="1" i="0" dirty="0">
              <a:solidFill>
                <a:srgbClr val="D6D6D6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s-MX" b="1" i="0" dirty="0">
              <a:solidFill>
                <a:srgbClr val="D6D6D6"/>
              </a:solidFill>
              <a:effectLst/>
              <a:latin typeface="Segoe Sans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b="1" dirty="0"/>
              <a:t>Ranking de clientes por monto de compra</a:t>
            </a:r>
          </a:p>
          <a:p>
            <a:pPr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s-CL" b="1" dirty="0"/>
          </a:p>
          <a:p>
            <a:pPr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s-CL" b="1" dirty="0"/>
          </a:p>
          <a:p>
            <a:pPr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1" dirty="0"/>
              <a:t>Comparativo de ventas por tienda en distintos años</a:t>
            </a:r>
            <a:endParaRPr lang="es-MX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66FCA-A4C3-0FE8-B8E4-F8CEA89FE938}"/>
              </a:ext>
            </a:extLst>
          </p:cNvPr>
          <p:cNvSpPr txBox="1"/>
          <p:nvPr/>
        </p:nvSpPr>
        <p:spPr>
          <a:xfrm>
            <a:off x="8078598" y="3120704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E757D3-D655-6B89-7A1B-4ADCCA14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225" y="936615"/>
            <a:ext cx="3953326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dp.Categoría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df.Mes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SUM(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hv.MontoVenta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HechosVentas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DimProducto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hv.ID_Producto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dp.ID_Producto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DimFecha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hv.ID_Fecha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df.ID_Fecha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 BY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dp.Categoría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df.Mes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27D70C-7D46-D242-9BCC-48E910F0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977" y="3355200"/>
            <a:ext cx="378020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dt.NombreTienda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df.Año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SUM(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hv.MontoVenta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HechosVentas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DimTienda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hv.ID_Tienda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dt.ID_Tienda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DimFecha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hv.ID_Fecha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df.ID_Fecha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dt.NombreTienda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df.Año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EFBF567-2B4A-4668-3422-400CB806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225" y="2246921"/>
            <a:ext cx="4488729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dc.NombreCliente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SUM(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hv.MontoVenta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TotalCompras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HechosVentas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DimCliente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hv.ID_Cliente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dc.ID_Cliente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dc.NombreCliente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kumimoji="0" lang="es-CL" altLang="es-CL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TotalCompras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9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366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Caifal, Juan</dc:creator>
  <cp:lastModifiedBy>Caifal, Juan</cp:lastModifiedBy>
  <cp:revision>1</cp:revision>
  <dcterms:created xsi:type="dcterms:W3CDTF">2025-08-17T02:41:55Z</dcterms:created>
  <dcterms:modified xsi:type="dcterms:W3CDTF">2025-08-17T02:55:49Z</dcterms:modified>
</cp:coreProperties>
</file>